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3" r:id="rId2"/>
    <p:sldId id="256" r:id="rId3"/>
    <p:sldId id="260" r:id="rId4"/>
    <p:sldId id="259" r:id="rId5"/>
    <p:sldId id="257" r:id="rId6"/>
    <p:sldId id="261" r:id="rId7"/>
    <p:sldId id="262" r:id="rId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941" autoAdjust="0"/>
  </p:normalViewPr>
  <p:slideViewPr>
    <p:cSldViewPr snapToGrid="0">
      <p:cViewPr>
        <p:scale>
          <a:sx n="66" d="100"/>
          <a:sy n="66" d="100"/>
        </p:scale>
        <p:origin x="2904" y="6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922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1DE572B-B525-47D7-B142-83325CF3C171}" type="slidenum">
              <a:rPr lang="en-US" altLang="en-US"/>
              <a:pPr/>
              <a:t>‹#›</a:t>
            </a:fld>
            <a:endParaRPr lang="en-US" altLang="en-US"/>
          </a:p>
        </p:txBody>
      </p:sp>
    </p:spTree>
    <p:extLst>
      <p:ext uri="{BB962C8B-B14F-4D97-AF65-F5344CB8AC3E}">
        <p14:creationId xmlns:p14="http://schemas.microsoft.com/office/powerpoint/2010/main" val="2083635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45A4AA-14B5-478A-A970-D4F6FCEAF849}" type="slidenum">
              <a:rPr lang="en-US" altLang="en-US"/>
              <a:pPr/>
              <a:t>1</a:t>
            </a:fld>
            <a:endParaRPr lang="en-US" altLang="en-US"/>
          </a:p>
        </p:txBody>
      </p:sp>
      <p:sp>
        <p:nvSpPr>
          <p:cNvPr id="18434" name="Rectangle 2"/>
          <p:cNvSpPr>
            <a:spLocks noRot="1" noChangeArrowheads="1" noTextEdit="1"/>
          </p:cNvSpPr>
          <p:nvPr>
            <p:ph type="sldImg"/>
          </p:nvPr>
        </p:nvSpPr>
        <p:spPr>
          <a:ln/>
        </p:spPr>
      </p:sp>
      <p:sp>
        <p:nvSpPr>
          <p:cNvPr id="18436" name="Rectangle 4"/>
          <p:cNvSpPr>
            <a:spLocks noGrp="1" noChangeArrowheads="1"/>
          </p:cNvSpPr>
          <p:nvPr>
            <p:ph type="body" idx="1"/>
          </p:nvPr>
        </p:nvSpPr>
        <p:spPr>
          <a:noFill/>
          <a:ln/>
        </p:spPr>
        <p:txBody>
          <a:bodyPr/>
          <a:lstStyle/>
          <a:p>
            <a:r>
              <a:rPr lang="en-US" altLang="en-US"/>
              <a:t>Instructor Note:</a:t>
            </a:r>
          </a:p>
          <a:p>
            <a:r>
              <a:rPr lang="en-US" altLang="en-US"/>
              <a:t>These slides contain animated objects. This presentation is intended to be viewed in “Slide Show”.  Each click of the mouse will move an object, make an object appear/disappear or show an arrow.  Each bulleted line in the Notes Pages correspond the sequential order of each “action” and describes that action.  </a:t>
            </a:r>
          </a:p>
          <a:p>
            <a:r>
              <a:rPr lang="en-US" altLang="en-US"/>
              <a:t>The accompanying </a:t>
            </a:r>
            <a:r>
              <a:rPr lang="en-US" altLang="en-US" i="1"/>
              <a:t>Word</a:t>
            </a:r>
            <a:r>
              <a:rPr lang="en-US" altLang="en-US"/>
              <a:t> analysis document has analysis for each slide.  </a:t>
            </a:r>
          </a:p>
        </p:txBody>
      </p:sp>
    </p:spTree>
    <p:extLst>
      <p:ext uri="{BB962C8B-B14F-4D97-AF65-F5344CB8AC3E}">
        <p14:creationId xmlns:p14="http://schemas.microsoft.com/office/powerpoint/2010/main" val="3247258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BB2368-5025-4ED1-B612-D73772920547}" type="slidenum">
              <a:rPr lang="en-US" altLang="en-US"/>
              <a:pPr/>
              <a:t>2</a:t>
            </a:fld>
            <a:endParaRPr lang="en-US" altLang="en-US"/>
          </a:p>
        </p:txBody>
      </p:sp>
      <p:sp>
        <p:nvSpPr>
          <p:cNvPr id="10242" name="Rectangle 2"/>
          <p:cNvSpPr>
            <a:spLocks noRot="1" noChangeArrowheads="1" noTextEdit="1"/>
          </p:cNvSpPr>
          <p:nvPr>
            <p:ph type="sldImg"/>
          </p:nvPr>
        </p:nvSpPr>
        <p:spPr>
          <a:ln/>
        </p:spPr>
      </p:sp>
      <p:sp>
        <p:nvSpPr>
          <p:cNvPr id="10243" name="Rectangle 3"/>
          <p:cNvSpPr>
            <a:spLocks noGrp="1" noChangeArrowheads="1"/>
          </p:cNvSpPr>
          <p:nvPr>
            <p:ph type="body" idx="1"/>
          </p:nvPr>
        </p:nvSpPr>
        <p:spPr>
          <a:xfrm>
            <a:off x="363538" y="4343400"/>
            <a:ext cx="6230937" cy="4114800"/>
          </a:xfrm>
        </p:spPr>
        <p:txBody>
          <a:bodyPr/>
          <a:lstStyle/>
          <a:p>
            <a:r>
              <a:rPr lang="en-US" altLang="en-US" sz="1100"/>
              <a:t>-April 1780 – Clinton lays siege to American Forces under General Benjamin Lincoln in Charleston. The city falls 12 May with the loss of 5,000 troops.</a:t>
            </a:r>
          </a:p>
          <a:p>
            <a:pPr>
              <a:buFontTx/>
              <a:buChar char="-"/>
            </a:pPr>
            <a:r>
              <a:rPr lang="en-US" altLang="en-US" sz="1100"/>
              <a:t>The British establish a series of outposts to control South Carolina</a:t>
            </a:r>
          </a:p>
          <a:p>
            <a:pPr>
              <a:buFontTx/>
              <a:buChar char="-"/>
            </a:pPr>
            <a:r>
              <a:rPr lang="en-US" altLang="en-US" sz="1100"/>
              <a:t>Congress (w/o consulting Washington) appointed Gates (‘Hero’ of Saratoga) to take command of the Southern Troops.  His campaign results in the Battle of Camden (16 Aug)  The American Army is destroyed (Greatest American Defeat of the war on the heels of their greatest loss in troops – Charleston)</a:t>
            </a:r>
          </a:p>
          <a:p>
            <a:pPr>
              <a:buFontTx/>
              <a:buChar char="-"/>
            </a:pPr>
            <a:r>
              <a:rPr lang="en-US" altLang="en-US" sz="1100"/>
              <a:t>7 October 1780 – Kings Mountain.  Cornwallis initially plans a 3 prong advance into NC. However, his left wing under Major Patrick Ferguson is destroyed by a hastily assembled force of various Militia.  Cornwallis is forced to consolidate his forces vicinity of Winnsboro. </a:t>
            </a:r>
          </a:p>
          <a:p>
            <a:pPr>
              <a:buFontTx/>
              <a:buChar char="-"/>
            </a:pPr>
            <a:r>
              <a:rPr lang="en-US" altLang="en-US" sz="1100"/>
              <a:t>Washington appoints Nathanael Greene as the new Southern Cdr.  With very few troops, he divides his forces.  He controls the main force at Cheraw Hill and sends the remainder to Cowpens under the Cmd of Daniel Morgan.  </a:t>
            </a:r>
          </a:p>
          <a:p>
            <a:pPr>
              <a:buFontTx/>
              <a:buChar char="-"/>
            </a:pPr>
            <a:r>
              <a:rPr lang="en-US" altLang="en-US" sz="1100"/>
              <a:t>With this risky deployment, the British cannot attack one force w/o allowing the other to get into the British rear.  Cornwallis therefore decides to split his forces into three elements.  One force to move vic. Camden to hold Greene, one force under LTC Tarleton to attack Morgan and Cornwallis commanded the main force which moved into North Carolina between the two forces.  His plan was to defeat Morgan at Cowpens with Tarleton, and destroy the retreating Americans with his main force.  He would then turn on Greene.</a:t>
            </a:r>
          </a:p>
        </p:txBody>
      </p:sp>
    </p:spTree>
    <p:extLst>
      <p:ext uri="{BB962C8B-B14F-4D97-AF65-F5344CB8AC3E}">
        <p14:creationId xmlns:p14="http://schemas.microsoft.com/office/powerpoint/2010/main" val="1281679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7CB544-76C5-40AE-8E65-46ED7E8945EE}" type="slidenum">
              <a:rPr lang="en-US" altLang="en-US"/>
              <a:pPr/>
              <a:t>3</a:t>
            </a:fld>
            <a:endParaRPr lang="en-US" altLang="en-US"/>
          </a:p>
        </p:txBody>
      </p:sp>
      <p:sp>
        <p:nvSpPr>
          <p:cNvPr id="11266" name="Rectangle 2"/>
          <p:cNvSpPr>
            <a:spLocks noRot="1" noChangeArrowheads="1" noTextEdit="1"/>
          </p:cNvSpPr>
          <p:nvPr>
            <p:ph type="sldImg"/>
          </p:nvPr>
        </p:nvSpPr>
        <p:spPr>
          <a:ln/>
        </p:spPr>
      </p:sp>
      <p:sp>
        <p:nvSpPr>
          <p:cNvPr id="11267" name="Rectangle 3"/>
          <p:cNvSpPr>
            <a:spLocks noGrp="1" noChangeArrowheads="1"/>
          </p:cNvSpPr>
          <p:nvPr>
            <p:ph type="body" idx="1"/>
          </p:nvPr>
        </p:nvSpPr>
        <p:spPr>
          <a:xfrm>
            <a:off x="261938" y="4343400"/>
            <a:ext cx="6215062" cy="4114800"/>
          </a:xfrm>
        </p:spPr>
        <p:txBody>
          <a:bodyPr/>
          <a:lstStyle/>
          <a:p>
            <a:pPr>
              <a:lnSpc>
                <a:spcPct val="90000"/>
              </a:lnSpc>
            </a:pPr>
            <a:r>
              <a:rPr lang="en-US" altLang="en-US"/>
              <a:t>-Morgan’s plan – 3 lines of defense.   The first line (Militia) were sharpshooters who will fire and force the British to deploy.  They will fall back to the second line (Militia).  This line will also fire two shots at the approaching British.  They were to then retire behind the main American line (that was anchored in the center by the Continental troops). The small American Cavalry under Washington was to be the reserve.</a:t>
            </a:r>
          </a:p>
          <a:p>
            <a:pPr>
              <a:lnSpc>
                <a:spcPct val="90000"/>
              </a:lnSpc>
              <a:buFontTx/>
              <a:buChar char="•"/>
            </a:pPr>
            <a:r>
              <a:rPr lang="en-US" altLang="en-US"/>
              <a:t>The British deploy with artillery in the center, with infantry on each side.  The flanks were covered by mounted units.  There were also 200 Legion Dragoons in the British rear, but these would never enter the battle.</a:t>
            </a:r>
          </a:p>
          <a:p>
            <a:pPr>
              <a:lnSpc>
                <a:spcPct val="90000"/>
              </a:lnSpc>
              <a:buFontTx/>
              <a:buChar char="•"/>
            </a:pPr>
            <a:r>
              <a:rPr lang="en-US" altLang="en-US"/>
              <a:t>Skirmishers conduct a fighting withdrawal as the British advance and fall back to the flanks of the second line.</a:t>
            </a:r>
          </a:p>
          <a:p>
            <a:pPr>
              <a:lnSpc>
                <a:spcPct val="90000"/>
              </a:lnSpc>
              <a:buFontTx/>
              <a:buChar char="•"/>
            </a:pPr>
            <a:r>
              <a:rPr lang="en-US" altLang="en-US"/>
              <a:t>The British pursue and are met with two volleys from the second line. Estimated 60% of the officers are hit.  </a:t>
            </a:r>
          </a:p>
          <a:p>
            <a:pPr>
              <a:lnSpc>
                <a:spcPct val="90000"/>
              </a:lnSpc>
              <a:buFontTx/>
              <a:buChar char="•"/>
            </a:pPr>
            <a:r>
              <a:rPr lang="en-US" altLang="en-US"/>
              <a:t>The Militia fall back behind the American third line and begin to reform.</a:t>
            </a:r>
          </a:p>
          <a:p>
            <a:pPr>
              <a:lnSpc>
                <a:spcPct val="90000"/>
              </a:lnSpc>
              <a:buFontTx/>
              <a:buChar char="•"/>
            </a:pPr>
            <a:r>
              <a:rPr lang="en-US" altLang="en-US"/>
              <a:t>The British pursue an attack the 3</a:t>
            </a:r>
            <a:r>
              <a:rPr lang="en-US" altLang="en-US" baseline="30000"/>
              <a:t>rd</a:t>
            </a:r>
            <a:r>
              <a:rPr lang="en-US" altLang="en-US"/>
              <a:t> line.  The Legion Dragoons and a company from 1-71</a:t>
            </a:r>
            <a:r>
              <a:rPr lang="en-US" altLang="en-US" baseline="30000"/>
              <a:t>st</a:t>
            </a:r>
            <a:r>
              <a:rPr lang="en-US" altLang="en-US"/>
              <a:t> attack McDowell’s Militia on the flank, while the 17</a:t>
            </a:r>
            <a:r>
              <a:rPr lang="en-US" altLang="en-US" baseline="30000"/>
              <a:t>th</a:t>
            </a:r>
            <a:r>
              <a:rPr lang="en-US" altLang="en-US"/>
              <a:t> Light Dragoons attempted to pursue the American Militia in the rear of the third line. </a:t>
            </a:r>
          </a:p>
          <a:p>
            <a:pPr>
              <a:lnSpc>
                <a:spcPct val="90000"/>
              </a:lnSpc>
              <a:buFontTx/>
              <a:buChar char="•"/>
            </a:pPr>
            <a:r>
              <a:rPr lang="en-US" altLang="en-US"/>
              <a:t>Washington counters this move and the 17</a:t>
            </a:r>
            <a:r>
              <a:rPr lang="en-US" altLang="en-US" baseline="30000"/>
              <a:t>th</a:t>
            </a:r>
            <a:r>
              <a:rPr lang="en-US" altLang="en-US"/>
              <a:t> Light Dragoons withdraw.</a:t>
            </a:r>
          </a:p>
          <a:p>
            <a:pPr>
              <a:lnSpc>
                <a:spcPct val="90000"/>
              </a:lnSpc>
              <a:buFontTx/>
              <a:buChar char="•"/>
            </a:pPr>
            <a:r>
              <a:rPr lang="en-US" altLang="en-US"/>
              <a:t>McDowell’s militia breaks and falls back.  The Legion Dragoons then attack the American Right Flank and the North Carolina Militia break and fall back.</a:t>
            </a:r>
          </a:p>
          <a:p>
            <a:pPr>
              <a:lnSpc>
                <a:spcPct val="90000"/>
              </a:lnSpc>
              <a:buFontTx/>
              <a:buChar char="•"/>
            </a:pPr>
            <a:r>
              <a:rPr lang="en-US" altLang="en-US"/>
              <a:t>The VA Continentals have been given the order to refuse the right, but confuse the order and begin to fall back.  The rest of the American line follows suit, in good order.   </a:t>
            </a:r>
          </a:p>
        </p:txBody>
      </p:sp>
    </p:spTree>
    <p:extLst>
      <p:ext uri="{BB962C8B-B14F-4D97-AF65-F5344CB8AC3E}">
        <p14:creationId xmlns:p14="http://schemas.microsoft.com/office/powerpoint/2010/main" val="2090261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1DA27B-4B79-47A3-AC67-4C18318203AA}" type="slidenum">
              <a:rPr lang="en-US" altLang="en-US"/>
              <a:pPr/>
              <a:t>4</a:t>
            </a:fld>
            <a:endParaRPr lang="en-US" altLang="en-US"/>
          </a:p>
        </p:txBody>
      </p:sp>
      <p:sp>
        <p:nvSpPr>
          <p:cNvPr id="12290" name="Rectangle 2"/>
          <p:cNvSpPr>
            <a:spLocks noRot="1" noChangeArrowheads="1" noTextEdit="1"/>
          </p:cNvSpPr>
          <p:nvPr>
            <p:ph type="sldImg"/>
          </p:nvPr>
        </p:nvSpPr>
        <p:spPr>
          <a:ln/>
        </p:spPr>
      </p:sp>
      <p:sp>
        <p:nvSpPr>
          <p:cNvPr id="12291" name="Rectangle 3"/>
          <p:cNvSpPr>
            <a:spLocks noGrp="1" noChangeArrowheads="1"/>
          </p:cNvSpPr>
          <p:nvPr>
            <p:ph type="body" idx="1"/>
          </p:nvPr>
        </p:nvSpPr>
        <p:spPr/>
        <p:txBody>
          <a:bodyPr/>
          <a:lstStyle/>
          <a:p>
            <a:pPr>
              <a:buFontTx/>
              <a:buChar char="•"/>
            </a:pPr>
            <a:r>
              <a:rPr lang="en-US" altLang="en-US"/>
              <a:t>On orders from LTC John Howard, the American line turns and fires into the pursuing British Troops. The British were stunned by this action (they were under the misunderstanding that the Americans had broken and were in retreat). </a:t>
            </a:r>
          </a:p>
          <a:p>
            <a:pPr>
              <a:buFontTx/>
              <a:buChar char="•"/>
            </a:pPr>
            <a:r>
              <a:rPr lang="en-US" altLang="en-US"/>
              <a:t>The Results:</a:t>
            </a:r>
          </a:p>
          <a:p>
            <a:pPr lvl="1">
              <a:buFontTx/>
              <a:buChar char="•"/>
            </a:pPr>
            <a:r>
              <a:rPr lang="en-US" altLang="en-US"/>
              <a:t>Washington’s Cavalry Stops the Legion Cav and Envelops the British left.</a:t>
            </a:r>
          </a:p>
          <a:p>
            <a:pPr lvl="1">
              <a:buFontTx/>
              <a:buChar char="•"/>
            </a:pPr>
            <a:r>
              <a:rPr lang="en-US" altLang="en-US"/>
              <a:t>The 1-71st withdraw and finally surrender.  The artillery is also captured.</a:t>
            </a:r>
          </a:p>
          <a:p>
            <a:pPr lvl="1">
              <a:buFontTx/>
              <a:buChar char="•"/>
            </a:pPr>
            <a:r>
              <a:rPr lang="en-US" altLang="en-US"/>
              <a:t>The 7</a:t>
            </a:r>
            <a:r>
              <a:rPr lang="en-US" altLang="en-US" baseline="30000"/>
              <a:t>th</a:t>
            </a:r>
            <a:r>
              <a:rPr lang="en-US" altLang="en-US"/>
              <a:t> foot and the right side of the British line withdraw from the field.</a:t>
            </a:r>
          </a:p>
          <a:p>
            <a:pPr lvl="1">
              <a:buFontTx/>
              <a:buChar char="•"/>
            </a:pPr>
            <a:endParaRPr lang="en-US" altLang="en-US"/>
          </a:p>
          <a:p>
            <a:pPr lvl="1">
              <a:buFontTx/>
              <a:buChar char="•"/>
            </a:pPr>
            <a:endParaRPr lang="en-US" altLang="en-US"/>
          </a:p>
          <a:p>
            <a:pPr lvl="1">
              <a:buFontTx/>
              <a:buChar char="•"/>
            </a:pPr>
            <a:endParaRPr lang="en-US" altLang="en-US"/>
          </a:p>
          <a:p>
            <a:pPr>
              <a:buFontTx/>
              <a:buChar char="•"/>
            </a:pPr>
            <a:r>
              <a:rPr lang="en-US" altLang="en-US"/>
              <a:t>****NOTE:  Events of Washington’s Dragoons and the Militia’s Actions at the end of the battle are based on the most recent study of the battle (</a:t>
            </a:r>
            <a:r>
              <a:rPr lang="en-US" altLang="en-US" i="1"/>
              <a:t>A Devil of a Whipping</a:t>
            </a:r>
            <a:r>
              <a:rPr lang="en-US" altLang="en-US"/>
              <a:t>, Lawrence Babits)</a:t>
            </a:r>
          </a:p>
        </p:txBody>
      </p:sp>
    </p:spTree>
    <p:extLst>
      <p:ext uri="{BB962C8B-B14F-4D97-AF65-F5344CB8AC3E}">
        <p14:creationId xmlns:p14="http://schemas.microsoft.com/office/powerpoint/2010/main" val="964765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8395CE-8D05-49BB-8A89-F982705C81F8}" type="slidenum">
              <a:rPr lang="en-US" altLang="en-US"/>
              <a:pPr/>
              <a:t>5</a:t>
            </a:fld>
            <a:endParaRPr lang="en-US" altLang="en-US"/>
          </a:p>
        </p:txBody>
      </p:sp>
      <p:sp>
        <p:nvSpPr>
          <p:cNvPr id="13314" name="Rectangle 2"/>
          <p:cNvSpPr>
            <a:spLocks noRot="1" noChangeArrowheads="1" noTextEdit="1"/>
          </p:cNvSpPr>
          <p:nvPr>
            <p:ph type="sldImg"/>
          </p:nvPr>
        </p:nvSpPr>
        <p:spPr>
          <a:ln/>
        </p:spPr>
      </p:sp>
      <p:sp>
        <p:nvSpPr>
          <p:cNvPr id="13315" name="Rectangle 3"/>
          <p:cNvSpPr>
            <a:spLocks noGrp="1" noChangeArrowheads="1"/>
          </p:cNvSpPr>
          <p:nvPr>
            <p:ph type="body" idx="1"/>
          </p:nvPr>
        </p:nvSpPr>
        <p:spPr>
          <a:xfrm>
            <a:off x="381000" y="4343400"/>
            <a:ext cx="6232525" cy="4114800"/>
          </a:xfrm>
        </p:spPr>
        <p:txBody>
          <a:bodyPr/>
          <a:lstStyle/>
          <a:p>
            <a:pPr>
              <a:buFontTx/>
              <a:buChar char="•"/>
            </a:pPr>
            <a:r>
              <a:rPr lang="en-US" altLang="en-US" sz="1000"/>
              <a:t>Although Morgan has defeated Tarleton, the Americans are still not strong enough to defeat the main British force.  They therefore fall back into North Carolina and rejoin at Guilford Courthouse.  After some further maneuver and gathering of more forces, Green establishes a triple defense line similar to Cowpens which Cornwallis attacks on March 15 1781.  </a:t>
            </a:r>
          </a:p>
          <a:p>
            <a:pPr>
              <a:buFontTx/>
              <a:buChar char="•"/>
            </a:pPr>
            <a:r>
              <a:rPr lang="en-US" altLang="en-US" sz="1000"/>
              <a:t>While Greene was driven from the field, Cornwallis suffered 30% casualties.  Since he also had burned his supplies to try to catch Morgan, he withdrew to Wilmington to get re-supplied by sea.  Greene initially followed, but then diverted south back into South Carolina.  The British Commander in South Carolina, General Rawdon, had 8,000 troops, but they were dispersed throughout the countryside(25,000 square miles to control). The largest (900) was in the vicinity of Camden, and Greene attacked that force at Hobkirk’s Hill on April 25. Although Rawdon defeated Greene, Greene’s Army was still in tact. </a:t>
            </a:r>
          </a:p>
          <a:p>
            <a:pPr>
              <a:buFontTx/>
              <a:buChar char="•"/>
            </a:pPr>
            <a:r>
              <a:rPr lang="en-US" altLang="en-US" sz="1000"/>
              <a:t>Knowing he would not have been able to withstand another attack from Greene, and knowing his outposts were vulnerable, Rawdon called for a general withdrawal back to Charleston while Cornwallis headed into Virginia. </a:t>
            </a:r>
          </a:p>
          <a:p>
            <a:pPr>
              <a:buFontTx/>
              <a:buChar char="•"/>
            </a:pPr>
            <a:r>
              <a:rPr lang="en-US" altLang="en-US" sz="1000"/>
              <a:t>British units then either withdrew from their outposts, or were besieged and fell to American patriots.  </a:t>
            </a:r>
          </a:p>
          <a:p>
            <a:pPr>
              <a:buFontTx/>
              <a:buChar char="•"/>
            </a:pPr>
            <a:r>
              <a:rPr lang="en-US" altLang="en-US" sz="1000"/>
              <a:t>The final British outpost at Ninety-Six required Greene to conduct a siege with his force.  However, Rawdon rescued the outpost with a relief force.  </a:t>
            </a:r>
          </a:p>
          <a:p>
            <a:pPr>
              <a:buFontTx/>
              <a:buChar char="•"/>
            </a:pPr>
            <a:r>
              <a:rPr lang="en-US" altLang="en-US" sz="1000"/>
              <a:t>Greene again attacked the British main force located at Eutaw springs in September 8, and once again, lost.  But the British were once again forced to withdraw to Charleston and Savannah.  Greene was to never win a battle, but, with his forces in tact, drove the British from the Carolina’s. </a:t>
            </a:r>
          </a:p>
          <a:p>
            <a:pPr>
              <a:buFontTx/>
              <a:buChar char="•"/>
            </a:pPr>
            <a:endParaRPr lang="en-US" altLang="en-US" sz="1000"/>
          </a:p>
        </p:txBody>
      </p:sp>
    </p:spTree>
    <p:extLst>
      <p:ext uri="{BB962C8B-B14F-4D97-AF65-F5344CB8AC3E}">
        <p14:creationId xmlns:p14="http://schemas.microsoft.com/office/powerpoint/2010/main" val="875421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D3F2D9-AD15-48EE-A096-B6F865E311AF}" type="slidenum">
              <a:rPr lang="en-US" altLang="en-US"/>
              <a:pPr/>
              <a:t>6</a:t>
            </a:fld>
            <a:endParaRPr lang="en-US" altLang="en-US"/>
          </a:p>
        </p:txBody>
      </p:sp>
      <p:sp>
        <p:nvSpPr>
          <p:cNvPr id="15362" name="Rectangle 2"/>
          <p:cNvSpPr>
            <a:spLocks noRot="1" noChangeArrowheads="1" noTextEdit="1"/>
          </p:cNvSpPr>
          <p:nvPr>
            <p:ph type="sldImg"/>
          </p:nvPr>
        </p:nvSpPr>
        <p:spPr>
          <a:ln/>
        </p:spPr>
      </p:sp>
      <p:sp>
        <p:nvSpPr>
          <p:cNvPr id="15363" name="Rectangle 3"/>
          <p:cNvSpPr>
            <a:spLocks noGrp="1" noChangeArrowheads="1"/>
          </p:cNvSpPr>
          <p:nvPr>
            <p:ph type="body" idx="1"/>
          </p:nvPr>
        </p:nvSpPr>
        <p:spPr>
          <a:xfrm>
            <a:off x="0" y="4343400"/>
            <a:ext cx="6858000" cy="4554538"/>
          </a:xfrm>
        </p:spPr>
        <p:txBody>
          <a:bodyPr/>
          <a:lstStyle/>
          <a:p>
            <a:pPr>
              <a:buFontTx/>
              <a:buChar char="•"/>
            </a:pPr>
            <a:r>
              <a:rPr lang="en-US" altLang="en-US" sz="1100"/>
              <a:t>1779-1781 – Cornwallis is convinced VA is the key to the south and convinces Clinton to send an expedition to VA.  British forces (to include a force under the American traitor, Arnold) wreck havoc in VA.</a:t>
            </a:r>
          </a:p>
          <a:p>
            <a:pPr>
              <a:buFontTx/>
              <a:buChar char="•"/>
            </a:pPr>
            <a:r>
              <a:rPr lang="en-US" altLang="en-US" sz="1100"/>
              <a:t>March 1781 - Washington sends a small force under Lafayette to attempt to check the destruction (and possibly capture Arnold).  </a:t>
            </a:r>
          </a:p>
          <a:p>
            <a:pPr>
              <a:buFontTx/>
              <a:buChar char="•"/>
            </a:pPr>
            <a:r>
              <a:rPr lang="en-US" altLang="en-US" sz="1100"/>
              <a:t>May 1781 – Cornwallis arrives in VA  from his campaign in the Carolinas </a:t>
            </a:r>
          </a:p>
          <a:p>
            <a:pPr>
              <a:buFontTx/>
              <a:buChar char="•"/>
            </a:pPr>
            <a:r>
              <a:rPr lang="en-US" altLang="en-US" sz="1100"/>
              <a:t>Summer of 1781 – French Army under Rochambeau arrives in Newport, RI (4,000).   The French also promise the use of their fleet to conduct and all out effort in 1781.  July 1781-  Rochambeau moves to mass forces with Washing in NY.  Both Washington and Clinton envision a large battle in New York/ Pennsylvania area.  However, DeGrasse, the Admiral of the main French Fleet, informs Washington he will move only as far north as the Chesapeake Bay, and will leave prior to October (Hurricane Season)</a:t>
            </a:r>
          </a:p>
          <a:p>
            <a:pPr>
              <a:buFontTx/>
              <a:buChar char="•"/>
            </a:pPr>
            <a:r>
              <a:rPr lang="en-US" altLang="en-US" sz="1100"/>
              <a:t>Aug-Sept 81 – Washington leaves a small force to cover NYC, conducts deception operations and moves his combined American/French Army to VA  to trap Cornwallis. </a:t>
            </a:r>
          </a:p>
          <a:p>
            <a:pPr>
              <a:buFontTx/>
              <a:buChar char="•"/>
            </a:pPr>
            <a:r>
              <a:rPr lang="en-US" altLang="en-US" sz="1100"/>
              <a:t>British Admiral Hood, departing the Caribbean, and looking for Degrasse’s Fleet, arrives at Chesapeake bay first, found an empty bay, and moved on to New York.   </a:t>
            </a:r>
          </a:p>
          <a:p>
            <a:pPr>
              <a:buFontTx/>
              <a:buChar char="•"/>
            </a:pPr>
            <a:r>
              <a:rPr lang="en-US" altLang="en-US" sz="1100"/>
              <a:t>Since he had stopped in Havana, Degrasse’s fleet was 5 days behind Hood, and by luck, arrived in the empty Chesapeake Bay on 30 August. Degrasse delivers 3,000 troops. </a:t>
            </a:r>
          </a:p>
          <a:p>
            <a:pPr>
              <a:buFontTx/>
              <a:buChar char="•"/>
            </a:pPr>
            <a:r>
              <a:rPr lang="en-US" altLang="en-US" sz="1100"/>
              <a:t>Admiral Graves, with Hood’s fleet, moved back to the Chesapeake Bay and attacked the French Fleet in the inconclusive Battle of Virginia Capes. (Sept 5) </a:t>
            </a:r>
          </a:p>
          <a:p>
            <a:pPr>
              <a:buFontTx/>
              <a:buChar char="•"/>
            </a:pPr>
            <a:r>
              <a:rPr lang="en-US" altLang="en-US" sz="1100"/>
              <a:t>A French Squadron slips into Chesapeake Bay during a lull in the naval battle to deliver siege cannon. </a:t>
            </a:r>
          </a:p>
          <a:p>
            <a:pPr>
              <a:buFontTx/>
              <a:buChar char="•"/>
            </a:pPr>
            <a:r>
              <a:rPr lang="en-US" altLang="en-US" sz="1100"/>
              <a:t>The combined French fleet  numbered 35 vs. the 19 English Ships, who thus depart back to NY.  Cornwallis is trapped by land and by sea.</a:t>
            </a:r>
          </a:p>
          <a:p>
            <a:pPr>
              <a:buFontTx/>
              <a:buChar char="•"/>
            </a:pPr>
            <a:endParaRPr lang="en-US" altLang="en-US" sz="1100"/>
          </a:p>
        </p:txBody>
      </p:sp>
    </p:spTree>
    <p:extLst>
      <p:ext uri="{BB962C8B-B14F-4D97-AF65-F5344CB8AC3E}">
        <p14:creationId xmlns:p14="http://schemas.microsoft.com/office/powerpoint/2010/main" val="143531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CBBC93-C078-430E-B476-848AA3A93050}" type="slidenum">
              <a:rPr lang="en-US" altLang="en-US"/>
              <a:pPr/>
              <a:t>7</a:t>
            </a:fld>
            <a:endParaRPr lang="en-US" altLang="en-US"/>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22481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6BC8CE3-E343-414F-B4C9-77987BC3A34E}" type="slidenum">
              <a:rPr lang="en-US" altLang="en-US"/>
              <a:pPr/>
              <a:t>‹#›</a:t>
            </a:fld>
            <a:endParaRPr lang="en-US" altLang="en-US"/>
          </a:p>
        </p:txBody>
      </p:sp>
    </p:spTree>
    <p:extLst>
      <p:ext uri="{BB962C8B-B14F-4D97-AF65-F5344CB8AC3E}">
        <p14:creationId xmlns:p14="http://schemas.microsoft.com/office/powerpoint/2010/main" val="2892067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7557575-EB43-4492-85BA-763B7BD63579}" type="slidenum">
              <a:rPr lang="en-US" altLang="en-US"/>
              <a:pPr/>
              <a:t>‹#›</a:t>
            </a:fld>
            <a:endParaRPr lang="en-US" altLang="en-US"/>
          </a:p>
        </p:txBody>
      </p:sp>
    </p:spTree>
    <p:extLst>
      <p:ext uri="{BB962C8B-B14F-4D97-AF65-F5344CB8AC3E}">
        <p14:creationId xmlns:p14="http://schemas.microsoft.com/office/powerpoint/2010/main" val="491264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A8361B4-417C-4AAA-9830-80FF4BB6D5EA}" type="slidenum">
              <a:rPr lang="en-US" altLang="en-US"/>
              <a:pPr/>
              <a:t>‹#›</a:t>
            </a:fld>
            <a:endParaRPr lang="en-US" altLang="en-US"/>
          </a:p>
        </p:txBody>
      </p:sp>
    </p:spTree>
    <p:extLst>
      <p:ext uri="{BB962C8B-B14F-4D97-AF65-F5344CB8AC3E}">
        <p14:creationId xmlns:p14="http://schemas.microsoft.com/office/powerpoint/2010/main" val="716382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CFC1015-9AB5-44CB-8F24-7FC003799DB1}" type="slidenum">
              <a:rPr lang="en-US" altLang="en-US"/>
              <a:pPr/>
              <a:t>‹#›</a:t>
            </a:fld>
            <a:endParaRPr lang="en-US" altLang="en-US"/>
          </a:p>
        </p:txBody>
      </p:sp>
    </p:spTree>
    <p:extLst>
      <p:ext uri="{BB962C8B-B14F-4D97-AF65-F5344CB8AC3E}">
        <p14:creationId xmlns:p14="http://schemas.microsoft.com/office/powerpoint/2010/main" val="4089335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19FB0ED-0B72-4F34-84F2-1FD8B7B18AE3}" type="slidenum">
              <a:rPr lang="en-US" altLang="en-US"/>
              <a:pPr/>
              <a:t>‹#›</a:t>
            </a:fld>
            <a:endParaRPr lang="en-US" altLang="en-US"/>
          </a:p>
        </p:txBody>
      </p:sp>
    </p:spTree>
    <p:extLst>
      <p:ext uri="{BB962C8B-B14F-4D97-AF65-F5344CB8AC3E}">
        <p14:creationId xmlns:p14="http://schemas.microsoft.com/office/powerpoint/2010/main" val="2141233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61432C3-A9FC-483F-AC5D-5FB6EE520D86}" type="slidenum">
              <a:rPr lang="en-US" altLang="en-US"/>
              <a:pPr/>
              <a:t>‹#›</a:t>
            </a:fld>
            <a:endParaRPr lang="en-US" altLang="en-US"/>
          </a:p>
        </p:txBody>
      </p:sp>
    </p:spTree>
    <p:extLst>
      <p:ext uri="{BB962C8B-B14F-4D97-AF65-F5344CB8AC3E}">
        <p14:creationId xmlns:p14="http://schemas.microsoft.com/office/powerpoint/2010/main" val="2468120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91F4479-415E-4AEE-B389-BF654FE79A5F}" type="slidenum">
              <a:rPr lang="en-US" altLang="en-US"/>
              <a:pPr/>
              <a:t>‹#›</a:t>
            </a:fld>
            <a:endParaRPr lang="en-US" altLang="en-US"/>
          </a:p>
        </p:txBody>
      </p:sp>
    </p:spTree>
    <p:extLst>
      <p:ext uri="{BB962C8B-B14F-4D97-AF65-F5344CB8AC3E}">
        <p14:creationId xmlns:p14="http://schemas.microsoft.com/office/powerpoint/2010/main" val="1152768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B96F859-4477-4F3A-A10D-E489FE1BC93D}" type="slidenum">
              <a:rPr lang="en-US" altLang="en-US"/>
              <a:pPr/>
              <a:t>‹#›</a:t>
            </a:fld>
            <a:endParaRPr lang="en-US" altLang="en-US"/>
          </a:p>
        </p:txBody>
      </p:sp>
    </p:spTree>
    <p:extLst>
      <p:ext uri="{BB962C8B-B14F-4D97-AF65-F5344CB8AC3E}">
        <p14:creationId xmlns:p14="http://schemas.microsoft.com/office/powerpoint/2010/main" val="831767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321C888C-C716-4708-9B0B-FFCBCDC3DD8A}" type="slidenum">
              <a:rPr lang="en-US" altLang="en-US"/>
              <a:pPr/>
              <a:t>‹#›</a:t>
            </a:fld>
            <a:endParaRPr lang="en-US" altLang="en-US"/>
          </a:p>
        </p:txBody>
      </p:sp>
    </p:spTree>
    <p:extLst>
      <p:ext uri="{BB962C8B-B14F-4D97-AF65-F5344CB8AC3E}">
        <p14:creationId xmlns:p14="http://schemas.microsoft.com/office/powerpoint/2010/main" val="3910326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1211610-7C7A-4628-9C81-F80A7E048EA5}" type="slidenum">
              <a:rPr lang="en-US" altLang="en-US"/>
              <a:pPr/>
              <a:t>‹#›</a:t>
            </a:fld>
            <a:endParaRPr lang="en-US" altLang="en-US"/>
          </a:p>
        </p:txBody>
      </p:sp>
    </p:spTree>
    <p:extLst>
      <p:ext uri="{BB962C8B-B14F-4D97-AF65-F5344CB8AC3E}">
        <p14:creationId xmlns:p14="http://schemas.microsoft.com/office/powerpoint/2010/main" val="1579889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C61D567-2DEF-48BD-A56C-7244671B2558}" type="slidenum">
              <a:rPr lang="en-US" altLang="en-US"/>
              <a:pPr/>
              <a:t>‹#›</a:t>
            </a:fld>
            <a:endParaRPr lang="en-US" altLang="en-US"/>
          </a:p>
        </p:txBody>
      </p:sp>
    </p:spTree>
    <p:extLst>
      <p:ext uri="{BB962C8B-B14F-4D97-AF65-F5344CB8AC3E}">
        <p14:creationId xmlns:p14="http://schemas.microsoft.com/office/powerpoint/2010/main" val="644915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9AD247E-C420-42C7-BD5A-8BD53E40504D}" type="slidenum">
              <a:rPr lang="en-US" altLang="en-US"/>
              <a:pPr/>
              <a:t>‹#›</a:t>
            </a:fld>
            <a:endParaRPr lang="en-US" altLang="en-US"/>
          </a:p>
        </p:txBody>
      </p:sp>
      <p:pic>
        <p:nvPicPr>
          <p:cNvPr id="1031" name="Picture 7" descr="South1780Animation"/>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6200" y="0"/>
            <a:ext cx="8991600" cy="69119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2" name="Rectangle 4"/>
          <p:cNvSpPr>
            <a:spLocks noChangeArrowheads="1"/>
          </p:cNvSpPr>
          <p:nvPr/>
        </p:nvSpPr>
        <p:spPr bwMode="auto">
          <a:xfrm>
            <a:off x="768350" y="577850"/>
            <a:ext cx="77724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4000"/>
              <a:t>The American Revolution</a:t>
            </a:r>
            <a:br>
              <a:rPr lang="en-US" altLang="en-US" sz="4000"/>
            </a:br>
            <a:endParaRPr lang="en-US" altLang="en-US" sz="4000"/>
          </a:p>
        </p:txBody>
      </p:sp>
      <p:sp>
        <p:nvSpPr>
          <p:cNvPr id="17413" name="Rectangle 5"/>
          <p:cNvSpPr>
            <a:spLocks noChangeArrowheads="1"/>
          </p:cNvSpPr>
          <p:nvPr/>
        </p:nvSpPr>
        <p:spPr bwMode="auto">
          <a:xfrm>
            <a:off x="474663" y="5892800"/>
            <a:ext cx="8361362" cy="88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a:t>Southern Campaign  –  1780-1781</a:t>
            </a:r>
          </a:p>
        </p:txBody>
      </p:sp>
      <p:pic>
        <p:nvPicPr>
          <p:cNvPr id="17414" name="Picture 6" descr="new csi cr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4925" y="411163"/>
            <a:ext cx="979488" cy="1093787"/>
          </a:xfrm>
          <a:prstGeom prst="rect">
            <a:avLst/>
          </a:prstGeom>
          <a:noFill/>
          <a:extLst>
            <a:ext uri="{909E8E84-426E-40DD-AFC4-6F175D3DCCD1}">
              <a14:hiddenFill xmlns:a14="http://schemas.microsoft.com/office/drawing/2010/main">
                <a:solidFill>
                  <a:srgbClr val="FFFFFF"/>
                </a:solidFill>
              </a14:hiddenFill>
            </a:ext>
          </a:extLst>
        </p:spPr>
      </p:pic>
      <p:pic>
        <p:nvPicPr>
          <p:cNvPr id="17415" name="Picture 7" descr="G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7213" y="1511300"/>
            <a:ext cx="5656262" cy="40608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owpe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5486400"/>
            <a:ext cx="325438" cy="19526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Union Ja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800" y="4648200"/>
            <a:ext cx="304800" cy="2032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Union Ja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5486400"/>
            <a:ext cx="381000" cy="254000"/>
          </a:xfrm>
          <a:prstGeom prst="rect">
            <a:avLst/>
          </a:prstGeom>
          <a:noFill/>
          <a:extLst>
            <a:ext uri="{909E8E84-426E-40DD-AFC4-6F175D3DCCD1}">
              <a14:hiddenFill xmlns:a14="http://schemas.microsoft.com/office/drawing/2010/main">
                <a:solidFill>
                  <a:srgbClr val="FFFFFF"/>
                </a:solidFill>
              </a14:hiddenFill>
            </a:ext>
          </a:extLst>
        </p:spPr>
      </p:pic>
      <p:sp>
        <p:nvSpPr>
          <p:cNvPr id="2059" name="Rectangle 11"/>
          <p:cNvSpPr>
            <a:spLocks noChangeArrowheads="1"/>
          </p:cNvSpPr>
          <p:nvPr/>
        </p:nvSpPr>
        <p:spPr bwMode="auto">
          <a:xfrm>
            <a:off x="4419600" y="1828800"/>
            <a:ext cx="152400" cy="152400"/>
          </a:xfrm>
          <a:prstGeom prst="rect">
            <a:avLst/>
          </a:prstGeom>
          <a:solidFill>
            <a:srgbClr val="99CCFF"/>
          </a:solidFill>
          <a:ln w="1587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0" name="Rectangle 12"/>
          <p:cNvSpPr>
            <a:spLocks noChangeArrowheads="1"/>
          </p:cNvSpPr>
          <p:nvPr/>
        </p:nvSpPr>
        <p:spPr bwMode="auto">
          <a:xfrm>
            <a:off x="3810000" y="5257800"/>
            <a:ext cx="152400" cy="152400"/>
          </a:xfrm>
          <a:prstGeom prst="rect">
            <a:avLst/>
          </a:prstGeom>
          <a:solidFill>
            <a:srgbClr val="FF99CC"/>
          </a:solidFill>
          <a:ln w="158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1" name="AutoShape 13"/>
          <p:cNvSpPr>
            <a:spLocks noChangeArrowheads="1"/>
          </p:cNvSpPr>
          <p:nvPr/>
        </p:nvSpPr>
        <p:spPr bwMode="auto">
          <a:xfrm>
            <a:off x="3733800" y="541020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62" name="Picture 14" descr="Union Ja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4200" y="4419600"/>
            <a:ext cx="304800" cy="203200"/>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Union Ja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00" y="4191000"/>
            <a:ext cx="304800" cy="203200"/>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Union Ja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0" y="4038600"/>
            <a:ext cx="304800" cy="2032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Union Ja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0" y="4800600"/>
            <a:ext cx="304800" cy="203200"/>
          </a:xfrm>
          <a:prstGeom prst="rect">
            <a:avLst/>
          </a:prstGeom>
          <a:noFill/>
          <a:extLst>
            <a:ext uri="{909E8E84-426E-40DD-AFC4-6F175D3DCCD1}">
              <a14:hiddenFill xmlns:a14="http://schemas.microsoft.com/office/drawing/2010/main">
                <a:solidFill>
                  <a:srgbClr val="FFFFFF"/>
                </a:solidFill>
              </a14:hiddenFill>
            </a:ext>
          </a:extLst>
        </p:spPr>
      </p:pic>
      <p:sp>
        <p:nvSpPr>
          <p:cNvPr id="2067" name="AutoShape 19"/>
          <p:cNvSpPr>
            <a:spLocks noChangeArrowheads="1"/>
          </p:cNvSpPr>
          <p:nvPr/>
        </p:nvSpPr>
        <p:spPr bwMode="auto">
          <a:xfrm>
            <a:off x="3200400" y="396240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8" name="Rectangle 20"/>
          <p:cNvSpPr>
            <a:spLocks noChangeArrowheads="1"/>
          </p:cNvSpPr>
          <p:nvPr/>
        </p:nvSpPr>
        <p:spPr bwMode="auto">
          <a:xfrm>
            <a:off x="2819400" y="3657600"/>
            <a:ext cx="152400" cy="152400"/>
          </a:xfrm>
          <a:prstGeom prst="rect">
            <a:avLst/>
          </a:prstGeom>
          <a:solidFill>
            <a:srgbClr val="FF99CC"/>
          </a:solidFill>
          <a:ln w="158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9" name="Rectangle 21"/>
          <p:cNvSpPr>
            <a:spLocks noChangeArrowheads="1"/>
          </p:cNvSpPr>
          <p:nvPr/>
        </p:nvSpPr>
        <p:spPr bwMode="auto">
          <a:xfrm>
            <a:off x="2895600" y="3733800"/>
            <a:ext cx="152400" cy="152400"/>
          </a:xfrm>
          <a:prstGeom prst="rect">
            <a:avLst/>
          </a:prstGeom>
          <a:solidFill>
            <a:srgbClr val="FF99CC"/>
          </a:solidFill>
          <a:ln w="158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0" name="Rectangle 22"/>
          <p:cNvSpPr>
            <a:spLocks noChangeArrowheads="1"/>
          </p:cNvSpPr>
          <p:nvPr/>
        </p:nvSpPr>
        <p:spPr bwMode="auto">
          <a:xfrm>
            <a:off x="2971800" y="3810000"/>
            <a:ext cx="152400" cy="152400"/>
          </a:xfrm>
          <a:prstGeom prst="rect">
            <a:avLst/>
          </a:prstGeom>
          <a:solidFill>
            <a:srgbClr val="FF99CC"/>
          </a:solidFill>
          <a:ln w="158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1" name="Rectangle 23"/>
          <p:cNvSpPr>
            <a:spLocks noChangeArrowheads="1"/>
          </p:cNvSpPr>
          <p:nvPr/>
        </p:nvSpPr>
        <p:spPr bwMode="auto">
          <a:xfrm>
            <a:off x="3886200" y="3505200"/>
            <a:ext cx="152400" cy="152400"/>
          </a:xfrm>
          <a:prstGeom prst="rect">
            <a:avLst/>
          </a:prstGeom>
          <a:solidFill>
            <a:srgbClr val="99CCFF"/>
          </a:solidFill>
          <a:ln w="1587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2" name="Rectangle 24"/>
          <p:cNvSpPr>
            <a:spLocks noChangeArrowheads="1"/>
          </p:cNvSpPr>
          <p:nvPr/>
        </p:nvSpPr>
        <p:spPr bwMode="auto">
          <a:xfrm>
            <a:off x="2209800" y="3048000"/>
            <a:ext cx="152400" cy="152400"/>
          </a:xfrm>
          <a:prstGeom prst="rect">
            <a:avLst/>
          </a:prstGeom>
          <a:solidFill>
            <a:srgbClr val="99CCFF"/>
          </a:solidFill>
          <a:ln w="1587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73" name="Picture 25" descr="Union Ja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00" y="6248400"/>
            <a:ext cx="381000" cy="254000"/>
          </a:xfrm>
          <a:prstGeom prst="rect">
            <a:avLst/>
          </a:prstGeom>
          <a:noFill/>
          <a:extLst>
            <a:ext uri="{909E8E84-426E-40DD-AFC4-6F175D3DCCD1}">
              <a14:hiddenFill xmlns:a14="http://schemas.microsoft.com/office/drawing/2010/main">
                <a:solidFill>
                  <a:srgbClr val="FFFFFF"/>
                </a:solidFill>
              </a14:hiddenFill>
            </a:ext>
          </a:extLst>
        </p:spPr>
      </p:pic>
      <p:sp>
        <p:nvSpPr>
          <p:cNvPr id="2074" name="AutoShape 26"/>
          <p:cNvSpPr>
            <a:spLocks noChangeArrowheads="1"/>
          </p:cNvSpPr>
          <p:nvPr/>
        </p:nvSpPr>
        <p:spPr bwMode="auto">
          <a:xfrm>
            <a:off x="2486025" y="301942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61"/>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par>
                                <p:cTn id="7" presetID="3" presetClass="exit" presetSubtype="10" fill="hold" grpId="1" nodeType="withEffect">
                                  <p:stCondLst>
                                    <p:cond delay="0"/>
                                  </p:stCondLst>
                                  <p:childTnLst>
                                    <p:animEffect transition="out" filter="blinds(horizontal)">
                                      <p:cBhvr>
                                        <p:cTn id="8" dur="500"/>
                                        <p:tgtEl>
                                          <p:spTgt spid="2061"/>
                                        </p:tgtEl>
                                      </p:cBhvr>
                                    </p:animEffect>
                                    <p:set>
                                      <p:cBhvr>
                                        <p:cTn id="9" dur="1" fill="hold">
                                          <p:stCondLst>
                                            <p:cond delay="499"/>
                                          </p:stCondLst>
                                        </p:cTn>
                                        <p:tgtEl>
                                          <p:spTgt spid="2061"/>
                                        </p:tgtEl>
                                        <p:attrNameLst>
                                          <p:attrName>style.visibility</p:attrName>
                                        </p:attrNameLst>
                                      </p:cBhvr>
                                      <p:to>
                                        <p:strVal val="hidden"/>
                                      </p:to>
                                    </p:set>
                                  </p:childTnLst>
                                </p:cTn>
                              </p:par>
                            </p:childTnLst>
                          </p:cTn>
                        </p:par>
                        <p:par>
                          <p:cTn id="10" fill="hold" nodeType="afterGroup">
                            <p:stCondLst>
                              <p:cond delay="500"/>
                            </p:stCondLst>
                            <p:childTnLst>
                              <p:par>
                                <p:cTn id="11" presetID="9" presetClass="exit" presetSubtype="0" fill="hold" nodeType="afterEffect">
                                  <p:stCondLst>
                                    <p:cond delay="0"/>
                                  </p:stCondLst>
                                  <p:childTnLst>
                                    <p:animEffect transition="out" filter="dissolve">
                                      <p:cBhvr>
                                        <p:cTn id="12" dur="500"/>
                                        <p:tgtEl>
                                          <p:spTgt spid="2054"/>
                                        </p:tgtEl>
                                      </p:cBhvr>
                                    </p:animEffect>
                                    <p:set>
                                      <p:cBhvr>
                                        <p:cTn id="13" dur="1" fill="hold">
                                          <p:stCondLst>
                                            <p:cond delay="499"/>
                                          </p:stCondLst>
                                        </p:cTn>
                                        <p:tgtEl>
                                          <p:spTgt spid="2054"/>
                                        </p:tgtEl>
                                        <p:attrNameLst>
                                          <p:attrName>style.visibility</p:attrName>
                                        </p:attrNameLst>
                                      </p:cBhvr>
                                      <p:to>
                                        <p:strVal val="hidden"/>
                                      </p:to>
                                    </p:set>
                                  </p:childTnLst>
                                </p:cTn>
                              </p:par>
                              <p:par>
                                <p:cTn id="14" presetID="9" presetClass="entr" presetSubtype="0" fill="hold" nodeType="withEffect">
                                  <p:stCondLst>
                                    <p:cond delay="0"/>
                                  </p:stCondLst>
                                  <p:childTnLst>
                                    <p:set>
                                      <p:cBhvr>
                                        <p:cTn id="15" dur="1" fill="hold">
                                          <p:stCondLst>
                                            <p:cond delay="0"/>
                                          </p:stCondLst>
                                        </p:cTn>
                                        <p:tgtEl>
                                          <p:spTgt spid="2056"/>
                                        </p:tgtEl>
                                        <p:attrNameLst>
                                          <p:attrName>style.visibility</p:attrName>
                                        </p:attrNameLst>
                                      </p:cBhvr>
                                      <p:to>
                                        <p:strVal val="visible"/>
                                      </p:to>
                                    </p:set>
                                    <p:animEffect transition="in" filter="dissolve">
                                      <p:cBhvr>
                                        <p:cTn id="16" dur="500"/>
                                        <p:tgtEl>
                                          <p:spTgt spid="205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2055"/>
                                        </p:tgtEl>
                                        <p:attrNameLst>
                                          <p:attrName>style.visibility</p:attrName>
                                        </p:attrNameLst>
                                      </p:cBhvr>
                                      <p:to>
                                        <p:strVal val="visible"/>
                                      </p:to>
                                    </p:set>
                                    <p:animEffect transition="in" filter="dissolve">
                                      <p:cBhvr>
                                        <p:cTn id="21" dur="500"/>
                                        <p:tgtEl>
                                          <p:spTgt spid="2055"/>
                                        </p:tgtEl>
                                      </p:cBhvr>
                                    </p:animEffect>
                                  </p:childTnLst>
                                </p:cTn>
                              </p:par>
                            </p:childTnLst>
                          </p:cTn>
                        </p:par>
                        <p:par>
                          <p:cTn id="22" fill="hold" nodeType="afterGroup">
                            <p:stCondLst>
                              <p:cond delay="500"/>
                            </p:stCondLst>
                            <p:childTnLst>
                              <p:par>
                                <p:cTn id="23" presetID="9" presetClass="entr" presetSubtype="0" fill="hold" nodeType="afterEffect">
                                  <p:stCondLst>
                                    <p:cond delay="0"/>
                                  </p:stCondLst>
                                  <p:childTnLst>
                                    <p:set>
                                      <p:cBhvr>
                                        <p:cTn id="24" dur="1" fill="hold">
                                          <p:stCondLst>
                                            <p:cond delay="0"/>
                                          </p:stCondLst>
                                        </p:cTn>
                                        <p:tgtEl>
                                          <p:spTgt spid="2062"/>
                                        </p:tgtEl>
                                        <p:attrNameLst>
                                          <p:attrName>style.visibility</p:attrName>
                                        </p:attrNameLst>
                                      </p:cBhvr>
                                      <p:to>
                                        <p:strVal val="visible"/>
                                      </p:to>
                                    </p:set>
                                    <p:animEffect transition="in" filter="dissolve">
                                      <p:cBhvr>
                                        <p:cTn id="25" dur="500"/>
                                        <p:tgtEl>
                                          <p:spTgt spid="2062"/>
                                        </p:tgtEl>
                                      </p:cBhvr>
                                    </p:animEffect>
                                  </p:childTnLst>
                                </p:cTn>
                              </p:par>
                            </p:childTnLst>
                          </p:cTn>
                        </p:par>
                        <p:par>
                          <p:cTn id="26" fill="hold" nodeType="afterGroup">
                            <p:stCondLst>
                              <p:cond delay="1000"/>
                            </p:stCondLst>
                            <p:childTnLst>
                              <p:par>
                                <p:cTn id="27" presetID="9" presetClass="entr" presetSubtype="0" fill="hold" nodeType="afterEffect">
                                  <p:stCondLst>
                                    <p:cond delay="0"/>
                                  </p:stCondLst>
                                  <p:childTnLst>
                                    <p:set>
                                      <p:cBhvr>
                                        <p:cTn id="28" dur="1" fill="hold">
                                          <p:stCondLst>
                                            <p:cond delay="0"/>
                                          </p:stCondLst>
                                        </p:cTn>
                                        <p:tgtEl>
                                          <p:spTgt spid="2063"/>
                                        </p:tgtEl>
                                        <p:attrNameLst>
                                          <p:attrName>style.visibility</p:attrName>
                                        </p:attrNameLst>
                                      </p:cBhvr>
                                      <p:to>
                                        <p:strVal val="visible"/>
                                      </p:to>
                                    </p:set>
                                    <p:animEffect transition="in" filter="dissolve">
                                      <p:cBhvr>
                                        <p:cTn id="29" dur="500"/>
                                        <p:tgtEl>
                                          <p:spTgt spid="2063"/>
                                        </p:tgtEl>
                                      </p:cBhvr>
                                    </p:animEffect>
                                  </p:childTnLst>
                                </p:cTn>
                              </p:par>
                            </p:childTnLst>
                          </p:cTn>
                        </p:par>
                        <p:par>
                          <p:cTn id="30" fill="hold" nodeType="afterGroup">
                            <p:stCondLst>
                              <p:cond delay="1500"/>
                            </p:stCondLst>
                            <p:childTnLst>
                              <p:par>
                                <p:cTn id="31" presetID="9" presetClass="entr" presetSubtype="0" fill="hold" nodeType="afterEffect">
                                  <p:stCondLst>
                                    <p:cond delay="0"/>
                                  </p:stCondLst>
                                  <p:childTnLst>
                                    <p:set>
                                      <p:cBhvr>
                                        <p:cTn id="32" dur="1" fill="hold">
                                          <p:stCondLst>
                                            <p:cond delay="0"/>
                                          </p:stCondLst>
                                        </p:cTn>
                                        <p:tgtEl>
                                          <p:spTgt spid="2065"/>
                                        </p:tgtEl>
                                        <p:attrNameLst>
                                          <p:attrName>style.visibility</p:attrName>
                                        </p:attrNameLst>
                                      </p:cBhvr>
                                      <p:to>
                                        <p:strVal val="visible"/>
                                      </p:to>
                                    </p:set>
                                    <p:animEffect transition="in" filter="dissolve">
                                      <p:cBhvr>
                                        <p:cTn id="33" dur="500"/>
                                        <p:tgtEl>
                                          <p:spTgt spid="2065"/>
                                        </p:tgtEl>
                                      </p:cBhvr>
                                    </p:animEffect>
                                  </p:childTnLst>
                                </p:cTn>
                              </p:par>
                            </p:childTnLst>
                          </p:cTn>
                        </p:par>
                        <p:par>
                          <p:cTn id="34" fill="hold" nodeType="afterGroup">
                            <p:stCondLst>
                              <p:cond delay="2000"/>
                            </p:stCondLst>
                            <p:childTnLst>
                              <p:par>
                                <p:cTn id="35" presetID="9" presetClass="entr" presetSubtype="0" fill="hold" nodeType="afterEffect">
                                  <p:stCondLst>
                                    <p:cond delay="0"/>
                                  </p:stCondLst>
                                  <p:childTnLst>
                                    <p:set>
                                      <p:cBhvr>
                                        <p:cTn id="36" dur="1" fill="hold">
                                          <p:stCondLst>
                                            <p:cond delay="0"/>
                                          </p:stCondLst>
                                        </p:cTn>
                                        <p:tgtEl>
                                          <p:spTgt spid="2066"/>
                                        </p:tgtEl>
                                        <p:attrNameLst>
                                          <p:attrName>style.visibility</p:attrName>
                                        </p:attrNameLst>
                                      </p:cBhvr>
                                      <p:to>
                                        <p:strVal val="visible"/>
                                      </p:to>
                                    </p:set>
                                    <p:animEffect transition="in" filter="dissolve">
                                      <p:cBhvr>
                                        <p:cTn id="37" dur="500"/>
                                        <p:tgtEl>
                                          <p:spTgt spid="206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0" presetClass="path" presetSubtype="0" accel="50000" decel="50000" fill="hold" grpId="0" nodeType="clickEffect">
                                  <p:stCondLst>
                                    <p:cond delay="0"/>
                                  </p:stCondLst>
                                  <p:childTnLst>
                                    <p:animMotion origin="layout" path="M -1.11111E-6 1.85185E-6 L -0.10834 0.22407 L -0.12778 0.30555 " pathEditMode="relative" ptsTypes="AAA">
                                      <p:cBhvr>
                                        <p:cTn id="41" dur="2000" fill="hold"/>
                                        <p:tgtEl>
                                          <p:spTgt spid="2059"/>
                                        </p:tgtEl>
                                        <p:attrNameLst>
                                          <p:attrName>ppt_x</p:attrName>
                                          <p:attrName>ppt_y</p:attrName>
                                        </p:attrNameLst>
                                      </p:cBhvr>
                                    </p:animMotion>
                                  </p:childTnLst>
                                </p:cTn>
                              </p:par>
                              <p:par>
                                <p:cTn id="42" presetID="9" presetClass="entr" presetSubtype="0" fill="hold" grpId="0" nodeType="withEffect">
                                  <p:stCondLst>
                                    <p:cond delay="0"/>
                                  </p:stCondLst>
                                  <p:childTnLst>
                                    <p:set>
                                      <p:cBhvr>
                                        <p:cTn id="43" dur="1" fill="hold">
                                          <p:stCondLst>
                                            <p:cond delay="0"/>
                                          </p:stCondLst>
                                        </p:cTn>
                                        <p:tgtEl>
                                          <p:spTgt spid="2060"/>
                                        </p:tgtEl>
                                        <p:attrNameLst>
                                          <p:attrName>style.visibility</p:attrName>
                                        </p:attrNameLst>
                                      </p:cBhvr>
                                      <p:to>
                                        <p:strVal val="visible"/>
                                      </p:to>
                                    </p:set>
                                    <p:animEffect transition="in" filter="dissolve">
                                      <p:cBhvr>
                                        <p:cTn id="44" dur="500"/>
                                        <p:tgtEl>
                                          <p:spTgt spid="2060"/>
                                        </p:tgtEl>
                                      </p:cBhvr>
                                    </p:animEffect>
                                  </p:childTnLst>
                                </p:cTn>
                              </p:par>
                            </p:childTnLst>
                          </p:cTn>
                        </p:par>
                        <p:par>
                          <p:cTn id="45" fill="hold" nodeType="afterGroup">
                            <p:stCondLst>
                              <p:cond delay="2000"/>
                            </p:stCondLst>
                            <p:childTnLst>
                              <p:par>
                                <p:cTn id="46" presetID="0" presetClass="path" presetSubtype="0" accel="50000" decel="50000" fill="hold" grpId="1" nodeType="afterEffect">
                                  <p:stCondLst>
                                    <p:cond delay="0"/>
                                  </p:stCondLst>
                                  <p:childTnLst>
                                    <p:animMotion origin="layout" path="M 5.55112E-17 -1.85185E-6 L -0.06944 -0.10926 L -0.06528 -0.17778 " pathEditMode="relative" ptsTypes="AAA">
                                      <p:cBhvr>
                                        <p:cTn id="47" dur="2000" fill="hold"/>
                                        <p:tgtEl>
                                          <p:spTgt spid="2060"/>
                                        </p:tgtEl>
                                        <p:attrNameLst>
                                          <p:attrName>ppt_x</p:attrName>
                                          <p:attrName>ppt_y</p:attrName>
                                        </p:attrNameLst>
                                      </p:cBhvr>
                                    </p:animMotion>
                                  </p:childTnLst>
                                </p:cTn>
                              </p:par>
                            </p:childTnLst>
                          </p:cTn>
                        </p:par>
                        <p:par>
                          <p:cTn id="48" fill="hold" nodeType="afterGroup">
                            <p:stCondLst>
                              <p:cond delay="4000"/>
                            </p:stCondLst>
                            <p:childTnLst>
                              <p:par>
                                <p:cTn id="49" presetID="1" presetClass="entr" presetSubtype="0" fill="hold" grpId="0" nodeType="afterEffect">
                                  <p:stCondLst>
                                    <p:cond delay="0"/>
                                  </p:stCondLst>
                                  <p:childTnLst>
                                    <p:set>
                                      <p:cBhvr>
                                        <p:cTn id="50" dur="1" fill="hold">
                                          <p:stCondLst>
                                            <p:cond delay="0"/>
                                          </p:stCondLst>
                                        </p:cTn>
                                        <p:tgtEl>
                                          <p:spTgt spid="2067"/>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explode.wav"/>
                                        </p:tgtEl>
                                      </p:cMediaNode>
                                    </p:audio>
                                  </p:subTnLst>
                                </p:cTn>
                              </p:par>
                              <p:par>
                                <p:cTn id="51" presetID="3" presetClass="exit" presetSubtype="10" fill="hold" grpId="1" nodeType="withEffect">
                                  <p:stCondLst>
                                    <p:cond delay="0"/>
                                  </p:stCondLst>
                                  <p:childTnLst>
                                    <p:animEffect transition="out" filter="blinds(horizontal)">
                                      <p:cBhvr>
                                        <p:cTn id="52" dur="500"/>
                                        <p:tgtEl>
                                          <p:spTgt spid="2067"/>
                                        </p:tgtEl>
                                      </p:cBhvr>
                                    </p:animEffect>
                                    <p:set>
                                      <p:cBhvr>
                                        <p:cTn id="53" dur="1" fill="hold">
                                          <p:stCondLst>
                                            <p:cond delay="499"/>
                                          </p:stCondLst>
                                        </p:cTn>
                                        <p:tgtEl>
                                          <p:spTgt spid="2067"/>
                                        </p:tgtEl>
                                        <p:attrNameLst>
                                          <p:attrName>style.visibility</p:attrName>
                                        </p:attrNameLst>
                                      </p:cBhvr>
                                      <p:to>
                                        <p:strVal val="hidden"/>
                                      </p:to>
                                    </p:set>
                                  </p:childTnLst>
                                </p:cTn>
                              </p:par>
                            </p:childTnLst>
                          </p:cTn>
                        </p:par>
                        <p:par>
                          <p:cTn id="54" fill="hold" nodeType="afterGroup">
                            <p:stCondLst>
                              <p:cond delay="4500"/>
                            </p:stCondLst>
                            <p:childTnLst>
                              <p:par>
                                <p:cTn id="55" presetID="9" presetClass="exit" presetSubtype="0" fill="hold" grpId="1" nodeType="afterEffect">
                                  <p:stCondLst>
                                    <p:cond delay="0"/>
                                  </p:stCondLst>
                                  <p:childTnLst>
                                    <p:animEffect transition="out" filter="dissolve">
                                      <p:cBhvr>
                                        <p:cTn id="56" dur="500"/>
                                        <p:tgtEl>
                                          <p:spTgt spid="2059"/>
                                        </p:tgtEl>
                                      </p:cBhvr>
                                    </p:animEffect>
                                    <p:set>
                                      <p:cBhvr>
                                        <p:cTn id="57" dur="1" fill="hold">
                                          <p:stCondLst>
                                            <p:cond delay="499"/>
                                          </p:stCondLst>
                                        </p:cTn>
                                        <p:tgtEl>
                                          <p:spTgt spid="2059"/>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07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3" name="explode.wav"/>
                                        </p:tgtEl>
                                      </p:cMediaNode>
                                    </p:audio>
                                  </p:subTnLst>
                                </p:cTn>
                              </p:par>
                              <p:par>
                                <p:cTn id="62" presetID="3" presetClass="exit" presetSubtype="10" fill="hold" grpId="1" nodeType="withEffect">
                                  <p:stCondLst>
                                    <p:cond delay="0"/>
                                  </p:stCondLst>
                                  <p:childTnLst>
                                    <p:animEffect transition="out" filter="blinds(horizontal)">
                                      <p:cBhvr>
                                        <p:cTn id="63" dur="500"/>
                                        <p:tgtEl>
                                          <p:spTgt spid="2074"/>
                                        </p:tgtEl>
                                      </p:cBhvr>
                                    </p:animEffect>
                                    <p:set>
                                      <p:cBhvr>
                                        <p:cTn id="64" dur="1" fill="hold">
                                          <p:stCondLst>
                                            <p:cond delay="499"/>
                                          </p:stCondLst>
                                        </p:cTn>
                                        <p:tgtEl>
                                          <p:spTgt spid="2074"/>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9" presetClass="exit" presetSubtype="0" fill="hold" grpId="2" nodeType="clickEffect">
                                  <p:stCondLst>
                                    <p:cond delay="0"/>
                                  </p:stCondLst>
                                  <p:childTnLst>
                                    <p:animEffect transition="out" filter="dissolve">
                                      <p:cBhvr>
                                        <p:cTn id="68" dur="500"/>
                                        <p:tgtEl>
                                          <p:spTgt spid="2060"/>
                                        </p:tgtEl>
                                      </p:cBhvr>
                                    </p:animEffect>
                                    <p:set>
                                      <p:cBhvr>
                                        <p:cTn id="69" dur="1" fill="hold">
                                          <p:stCondLst>
                                            <p:cond delay="499"/>
                                          </p:stCondLst>
                                        </p:cTn>
                                        <p:tgtEl>
                                          <p:spTgt spid="2060"/>
                                        </p:tgtEl>
                                        <p:attrNameLst>
                                          <p:attrName>style.visibility</p:attrName>
                                        </p:attrNameLst>
                                      </p:cBhvr>
                                      <p:to>
                                        <p:strVal val="hidden"/>
                                      </p:to>
                                    </p:set>
                                  </p:childTnLst>
                                </p:cTn>
                              </p:par>
                              <p:par>
                                <p:cTn id="70" presetID="9" presetClass="entr" presetSubtype="0" fill="hold" grpId="0" nodeType="withEffect">
                                  <p:stCondLst>
                                    <p:cond delay="0"/>
                                  </p:stCondLst>
                                  <p:childTnLst>
                                    <p:set>
                                      <p:cBhvr>
                                        <p:cTn id="71" dur="1" fill="hold">
                                          <p:stCondLst>
                                            <p:cond delay="0"/>
                                          </p:stCondLst>
                                        </p:cTn>
                                        <p:tgtEl>
                                          <p:spTgt spid="2068"/>
                                        </p:tgtEl>
                                        <p:attrNameLst>
                                          <p:attrName>style.visibility</p:attrName>
                                        </p:attrNameLst>
                                      </p:cBhvr>
                                      <p:to>
                                        <p:strVal val="visible"/>
                                      </p:to>
                                    </p:set>
                                    <p:animEffect transition="in" filter="dissolve">
                                      <p:cBhvr>
                                        <p:cTn id="72" dur="500"/>
                                        <p:tgtEl>
                                          <p:spTgt spid="2068"/>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069"/>
                                        </p:tgtEl>
                                        <p:attrNameLst>
                                          <p:attrName>style.visibility</p:attrName>
                                        </p:attrNameLst>
                                      </p:cBhvr>
                                      <p:to>
                                        <p:strVal val="visible"/>
                                      </p:to>
                                    </p:set>
                                    <p:animEffect transition="in" filter="dissolve">
                                      <p:cBhvr>
                                        <p:cTn id="75" dur="500"/>
                                        <p:tgtEl>
                                          <p:spTgt spid="2069"/>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2070"/>
                                        </p:tgtEl>
                                        <p:attrNameLst>
                                          <p:attrName>style.visibility</p:attrName>
                                        </p:attrNameLst>
                                      </p:cBhvr>
                                      <p:to>
                                        <p:strVal val="visible"/>
                                      </p:to>
                                    </p:set>
                                    <p:animEffect transition="in" filter="dissolve">
                                      <p:cBhvr>
                                        <p:cTn id="78" dur="500"/>
                                        <p:tgtEl>
                                          <p:spTgt spid="2070"/>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2071"/>
                                        </p:tgtEl>
                                        <p:attrNameLst>
                                          <p:attrName>style.visibility</p:attrName>
                                        </p:attrNameLst>
                                      </p:cBhvr>
                                      <p:to>
                                        <p:strVal val="visible"/>
                                      </p:to>
                                    </p:set>
                                    <p:animEffect transition="in" filter="dissolve">
                                      <p:cBhvr>
                                        <p:cTn id="83" dur="500"/>
                                        <p:tgtEl>
                                          <p:spTgt spid="2071"/>
                                        </p:tgtEl>
                                      </p:cBhvr>
                                    </p:animEffect>
                                  </p:childTnLst>
                                </p:cTn>
                              </p:par>
                            </p:childTnLst>
                          </p:cTn>
                        </p:par>
                        <p:par>
                          <p:cTn id="84" fill="hold" nodeType="afterGroup">
                            <p:stCondLst>
                              <p:cond delay="500"/>
                            </p:stCondLst>
                            <p:childTnLst>
                              <p:par>
                                <p:cTn id="85" presetID="9" presetClass="entr" presetSubtype="0" fill="hold" grpId="0" nodeType="afterEffect">
                                  <p:stCondLst>
                                    <p:cond delay="0"/>
                                  </p:stCondLst>
                                  <p:childTnLst>
                                    <p:set>
                                      <p:cBhvr>
                                        <p:cTn id="86" dur="1" fill="hold">
                                          <p:stCondLst>
                                            <p:cond delay="0"/>
                                          </p:stCondLst>
                                        </p:cTn>
                                        <p:tgtEl>
                                          <p:spTgt spid="2072"/>
                                        </p:tgtEl>
                                        <p:attrNameLst>
                                          <p:attrName>style.visibility</p:attrName>
                                        </p:attrNameLst>
                                      </p:cBhvr>
                                      <p:to>
                                        <p:strVal val="visible"/>
                                      </p:to>
                                    </p:set>
                                    <p:animEffect transition="in" filter="dissolve">
                                      <p:cBhvr>
                                        <p:cTn id="87" dur="500"/>
                                        <p:tgtEl>
                                          <p:spTgt spid="2072"/>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0" presetClass="path" presetSubtype="0" accel="50000" decel="50000" fill="hold" grpId="1" nodeType="clickEffect">
                                  <p:stCondLst>
                                    <p:cond delay="0"/>
                                  </p:stCondLst>
                                  <p:childTnLst>
                                    <p:animMotion origin="layout" path="M -8.33333E-7 2.22222E-6 L -0.05261 -0.02569 L -0.06406 -0.06111 " pathEditMode="relative" ptsTypes="AAA">
                                      <p:cBhvr>
                                        <p:cTn id="91" dur="2000" fill="hold"/>
                                        <p:tgtEl>
                                          <p:spTgt spid="2068"/>
                                        </p:tgtEl>
                                        <p:attrNameLst>
                                          <p:attrName>ppt_x</p:attrName>
                                          <p:attrName>ppt_y</p:attrName>
                                        </p:attrNameLst>
                                      </p:cBhvr>
                                    </p:animMotion>
                                  </p:childTnLst>
                                </p:cTn>
                              </p:par>
                              <p:par>
                                <p:cTn id="92" presetID="0" presetClass="path" presetSubtype="0" accel="50000" decel="50000" fill="hold" grpId="1" nodeType="withEffect">
                                  <p:stCondLst>
                                    <p:cond delay="0"/>
                                  </p:stCondLst>
                                  <p:childTnLst>
                                    <p:animMotion origin="layout" path="M -8.33333E-7 -2.22222E-6 L -0.00885 -0.09792 " pathEditMode="relative" ptsTypes="AA">
                                      <p:cBhvr>
                                        <p:cTn id="93" dur="2000" fill="hold"/>
                                        <p:tgtEl>
                                          <p:spTgt spid="2069"/>
                                        </p:tgtEl>
                                        <p:attrNameLst>
                                          <p:attrName>ppt_x</p:attrName>
                                          <p:attrName>ppt_y</p:attrName>
                                        </p:attrNameLst>
                                      </p:cBhvr>
                                    </p:animMotion>
                                  </p:childTnLst>
                                </p:cTn>
                              </p:par>
                              <p:par>
                                <p:cTn id="94" presetID="0" presetClass="path" presetSubtype="0" accel="50000" decel="50000" fill="hold" grpId="1" nodeType="withEffect">
                                  <p:stCondLst>
                                    <p:cond delay="0"/>
                                  </p:stCondLst>
                                  <p:childTnLst>
                                    <p:animMotion origin="layout" path="M 7.5E-6 -5.55556E-6 L 0.01407 0.01666 L 0.02813 0.02777 " pathEditMode="relative" ptsTypes="AAA">
                                      <p:cBhvr>
                                        <p:cTn id="95" dur="2000" fill="hold"/>
                                        <p:tgtEl>
                                          <p:spTgt spid="207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animBg="1"/>
      <p:bldP spid="2059" grpId="1" animBg="1"/>
      <p:bldP spid="2060" grpId="0" animBg="1"/>
      <p:bldP spid="2060" grpId="1" animBg="1"/>
      <p:bldP spid="2060" grpId="2" animBg="1"/>
      <p:bldP spid="2061" grpId="0" animBg="1"/>
      <p:bldP spid="2061" grpId="1" animBg="1"/>
      <p:bldP spid="2067" grpId="0" animBg="1"/>
      <p:bldP spid="2067" grpId="1" animBg="1"/>
      <p:bldP spid="2068" grpId="0" animBg="1"/>
      <p:bldP spid="2068" grpId="1" animBg="1"/>
      <p:bldP spid="2069" grpId="0" animBg="1"/>
      <p:bldP spid="2069" grpId="1" animBg="1"/>
      <p:bldP spid="2070" grpId="0" animBg="1"/>
      <p:bldP spid="2070" grpId="1" animBg="1"/>
      <p:bldP spid="2071" grpId="0" animBg="1"/>
      <p:bldP spid="2072" grpId="0" animBg="1"/>
      <p:bldP spid="2074" grpId="0" animBg="1"/>
      <p:bldP spid="2074" grpId="1"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08" name="Rectangle 340"/>
          <p:cNvSpPr>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9" tIns="45719" rIns="91439" bIns="45719"/>
          <a:lstStyle/>
          <a:p>
            <a:endParaRPr lang="en-US" altLang="en-US" sz="1400"/>
          </a:p>
        </p:txBody>
      </p:sp>
      <p:sp>
        <p:nvSpPr>
          <p:cNvPr id="7509" name="Rectangle 341"/>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9" tIns="45719" rIns="91439" bIns="45719"/>
          <a:lstStyle/>
          <a:p>
            <a:pPr algn="ctr"/>
            <a:endParaRPr lang="en-US" altLang="en-US" sz="1400"/>
          </a:p>
        </p:txBody>
      </p:sp>
      <p:sp>
        <p:nvSpPr>
          <p:cNvPr id="7510" name="Rectangle 342"/>
          <p:cNvSpPr>
            <a:spLocks noChangeArrowheads="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9" tIns="45719" rIns="91439" bIns="45719"/>
          <a:lstStyle/>
          <a:p>
            <a:pPr algn="r"/>
            <a:fld id="{E2F091CA-0740-491C-A547-8520E94BC0DB}" type="slidenum">
              <a:rPr lang="en-US" altLang="en-US" sz="1400"/>
              <a:pPr algn="r"/>
              <a:t>3</a:t>
            </a:fld>
            <a:endParaRPr lang="en-US" altLang="en-US" sz="1400"/>
          </a:p>
        </p:txBody>
      </p:sp>
      <p:sp>
        <p:nvSpPr>
          <p:cNvPr id="7511" name="Rectangle 343"/>
          <p:cNvSpPr>
            <a:spLocks noChangeArrowheads="1"/>
          </p:cNvSpPr>
          <p:nvPr/>
        </p:nvSpPr>
        <p:spPr bwMode="auto">
          <a:xfrm>
            <a:off x="2017713" y="0"/>
            <a:ext cx="5114925" cy="6872288"/>
          </a:xfrm>
          <a:prstGeom prst="rect">
            <a:avLst/>
          </a:prstGeom>
          <a:solidFill>
            <a:srgbClr val="CCFFCC">
              <a:alpha val="49001"/>
            </a:srgb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nchor="ct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pPr algn="ctr"/>
            <a:endParaRPr lang="en-US" altLang="en-US" b="1" i="1">
              <a:solidFill>
                <a:srgbClr val="000066"/>
              </a:solidFill>
            </a:endParaRPr>
          </a:p>
        </p:txBody>
      </p:sp>
      <p:sp>
        <p:nvSpPr>
          <p:cNvPr id="7512" name="Freeform 344"/>
          <p:cNvSpPr>
            <a:spLocks/>
          </p:cNvSpPr>
          <p:nvPr/>
        </p:nvSpPr>
        <p:spPr bwMode="auto">
          <a:xfrm>
            <a:off x="2001838" y="0"/>
            <a:ext cx="169862" cy="138113"/>
          </a:xfrm>
          <a:custGeom>
            <a:avLst/>
            <a:gdLst>
              <a:gd name="T0" fmla="*/ 324 w 324"/>
              <a:gd name="T1" fmla="*/ 0 h 348"/>
              <a:gd name="T2" fmla="*/ 168 w 324"/>
              <a:gd name="T3" fmla="*/ 228 h 348"/>
              <a:gd name="T4" fmla="*/ 0 w 324"/>
              <a:gd name="T5" fmla="*/ 348 h 348"/>
            </a:gdLst>
            <a:ahLst/>
            <a:cxnLst>
              <a:cxn ang="0">
                <a:pos x="T0" y="T1"/>
              </a:cxn>
              <a:cxn ang="0">
                <a:pos x="T2" y="T3"/>
              </a:cxn>
              <a:cxn ang="0">
                <a:pos x="T4" y="T5"/>
              </a:cxn>
            </a:cxnLst>
            <a:rect l="0" t="0" r="r" b="b"/>
            <a:pathLst>
              <a:path w="324" h="348">
                <a:moveTo>
                  <a:pt x="324" y="0"/>
                </a:moveTo>
                <a:cubicBezTo>
                  <a:pt x="273" y="85"/>
                  <a:pt x="222" y="170"/>
                  <a:pt x="168" y="228"/>
                </a:cubicBezTo>
                <a:cubicBezTo>
                  <a:pt x="114" y="286"/>
                  <a:pt x="28" y="328"/>
                  <a:pt x="0" y="34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3" name="Freeform 345"/>
          <p:cNvSpPr>
            <a:spLocks/>
          </p:cNvSpPr>
          <p:nvPr/>
        </p:nvSpPr>
        <p:spPr bwMode="auto">
          <a:xfrm>
            <a:off x="2008188" y="4763"/>
            <a:ext cx="434975" cy="309562"/>
          </a:xfrm>
          <a:custGeom>
            <a:avLst/>
            <a:gdLst>
              <a:gd name="T0" fmla="*/ 828 w 828"/>
              <a:gd name="T1" fmla="*/ 0 h 780"/>
              <a:gd name="T2" fmla="*/ 684 w 828"/>
              <a:gd name="T3" fmla="*/ 108 h 780"/>
              <a:gd name="T4" fmla="*/ 588 w 828"/>
              <a:gd name="T5" fmla="*/ 312 h 780"/>
              <a:gd name="T6" fmla="*/ 432 w 828"/>
              <a:gd name="T7" fmla="*/ 480 h 780"/>
              <a:gd name="T8" fmla="*/ 240 w 828"/>
              <a:gd name="T9" fmla="*/ 636 h 780"/>
              <a:gd name="T10" fmla="*/ 0 w 828"/>
              <a:gd name="T11" fmla="*/ 780 h 780"/>
            </a:gdLst>
            <a:ahLst/>
            <a:cxnLst>
              <a:cxn ang="0">
                <a:pos x="T0" y="T1"/>
              </a:cxn>
              <a:cxn ang="0">
                <a:pos x="T2" y="T3"/>
              </a:cxn>
              <a:cxn ang="0">
                <a:pos x="T4" y="T5"/>
              </a:cxn>
              <a:cxn ang="0">
                <a:pos x="T6" y="T7"/>
              </a:cxn>
              <a:cxn ang="0">
                <a:pos x="T8" y="T9"/>
              </a:cxn>
              <a:cxn ang="0">
                <a:pos x="T10" y="T11"/>
              </a:cxn>
            </a:cxnLst>
            <a:rect l="0" t="0" r="r" b="b"/>
            <a:pathLst>
              <a:path w="828" h="780">
                <a:moveTo>
                  <a:pt x="828" y="0"/>
                </a:moveTo>
                <a:cubicBezTo>
                  <a:pt x="776" y="28"/>
                  <a:pt x="724" y="56"/>
                  <a:pt x="684" y="108"/>
                </a:cubicBezTo>
                <a:cubicBezTo>
                  <a:pt x="644" y="160"/>
                  <a:pt x="630" y="250"/>
                  <a:pt x="588" y="312"/>
                </a:cubicBezTo>
                <a:cubicBezTo>
                  <a:pt x="546" y="374"/>
                  <a:pt x="490" y="426"/>
                  <a:pt x="432" y="480"/>
                </a:cubicBezTo>
                <a:cubicBezTo>
                  <a:pt x="374" y="534"/>
                  <a:pt x="312" y="586"/>
                  <a:pt x="240" y="636"/>
                </a:cubicBezTo>
                <a:cubicBezTo>
                  <a:pt x="168" y="686"/>
                  <a:pt x="84" y="733"/>
                  <a:pt x="0" y="78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4" name="Freeform 346"/>
          <p:cNvSpPr>
            <a:spLocks/>
          </p:cNvSpPr>
          <p:nvPr/>
        </p:nvSpPr>
        <p:spPr bwMode="auto">
          <a:xfrm>
            <a:off x="2014538" y="0"/>
            <a:ext cx="573087" cy="473075"/>
          </a:xfrm>
          <a:custGeom>
            <a:avLst/>
            <a:gdLst>
              <a:gd name="T0" fmla="*/ 1092 w 1092"/>
              <a:gd name="T1" fmla="*/ 0 h 1188"/>
              <a:gd name="T2" fmla="*/ 912 w 1092"/>
              <a:gd name="T3" fmla="*/ 132 h 1188"/>
              <a:gd name="T4" fmla="*/ 828 w 1092"/>
              <a:gd name="T5" fmla="*/ 336 h 1188"/>
              <a:gd name="T6" fmla="*/ 768 w 1092"/>
              <a:gd name="T7" fmla="*/ 504 h 1188"/>
              <a:gd name="T8" fmla="*/ 504 w 1092"/>
              <a:gd name="T9" fmla="*/ 768 h 1188"/>
              <a:gd name="T10" fmla="*/ 300 w 1092"/>
              <a:gd name="T11" fmla="*/ 924 h 1188"/>
              <a:gd name="T12" fmla="*/ 96 w 1092"/>
              <a:gd name="T13" fmla="*/ 1080 h 1188"/>
              <a:gd name="T14" fmla="*/ 0 w 1092"/>
              <a:gd name="T15" fmla="*/ 1188 h 1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2" h="1188">
                <a:moveTo>
                  <a:pt x="1092" y="0"/>
                </a:moveTo>
                <a:cubicBezTo>
                  <a:pt x="1024" y="38"/>
                  <a:pt x="956" y="76"/>
                  <a:pt x="912" y="132"/>
                </a:cubicBezTo>
                <a:cubicBezTo>
                  <a:pt x="868" y="188"/>
                  <a:pt x="852" y="274"/>
                  <a:pt x="828" y="336"/>
                </a:cubicBezTo>
                <a:cubicBezTo>
                  <a:pt x="804" y="398"/>
                  <a:pt x="822" y="432"/>
                  <a:pt x="768" y="504"/>
                </a:cubicBezTo>
                <a:cubicBezTo>
                  <a:pt x="714" y="576"/>
                  <a:pt x="582" y="698"/>
                  <a:pt x="504" y="768"/>
                </a:cubicBezTo>
                <a:cubicBezTo>
                  <a:pt x="426" y="838"/>
                  <a:pt x="368" y="872"/>
                  <a:pt x="300" y="924"/>
                </a:cubicBezTo>
                <a:cubicBezTo>
                  <a:pt x="232" y="976"/>
                  <a:pt x="146" y="1036"/>
                  <a:pt x="96" y="1080"/>
                </a:cubicBezTo>
                <a:cubicBezTo>
                  <a:pt x="46" y="1124"/>
                  <a:pt x="23" y="1156"/>
                  <a:pt x="0" y="118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5" name="Freeform 347"/>
          <p:cNvSpPr>
            <a:spLocks/>
          </p:cNvSpPr>
          <p:nvPr/>
        </p:nvSpPr>
        <p:spPr bwMode="auto">
          <a:xfrm>
            <a:off x="2014538" y="9525"/>
            <a:ext cx="749300" cy="658813"/>
          </a:xfrm>
          <a:custGeom>
            <a:avLst/>
            <a:gdLst>
              <a:gd name="T0" fmla="*/ 1428 w 1428"/>
              <a:gd name="T1" fmla="*/ 0 h 1656"/>
              <a:gd name="T2" fmla="*/ 1272 w 1428"/>
              <a:gd name="T3" fmla="*/ 144 h 1656"/>
              <a:gd name="T4" fmla="*/ 1044 w 1428"/>
              <a:gd name="T5" fmla="*/ 468 h 1656"/>
              <a:gd name="T6" fmla="*/ 768 w 1428"/>
              <a:gd name="T7" fmla="*/ 816 h 1656"/>
              <a:gd name="T8" fmla="*/ 612 w 1428"/>
              <a:gd name="T9" fmla="*/ 1008 h 1656"/>
              <a:gd name="T10" fmla="*/ 420 w 1428"/>
              <a:gd name="T11" fmla="*/ 1164 h 1656"/>
              <a:gd name="T12" fmla="*/ 204 w 1428"/>
              <a:gd name="T13" fmla="*/ 1392 h 1656"/>
              <a:gd name="T14" fmla="*/ 96 w 1428"/>
              <a:gd name="T15" fmla="*/ 1524 h 1656"/>
              <a:gd name="T16" fmla="*/ 0 w 1428"/>
              <a:gd name="T17" fmla="*/ 1656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8" h="1656">
                <a:moveTo>
                  <a:pt x="1428" y="0"/>
                </a:moveTo>
                <a:cubicBezTo>
                  <a:pt x="1382" y="33"/>
                  <a:pt x="1336" y="66"/>
                  <a:pt x="1272" y="144"/>
                </a:cubicBezTo>
                <a:cubicBezTo>
                  <a:pt x="1208" y="222"/>
                  <a:pt x="1128" y="356"/>
                  <a:pt x="1044" y="468"/>
                </a:cubicBezTo>
                <a:cubicBezTo>
                  <a:pt x="960" y="580"/>
                  <a:pt x="840" y="726"/>
                  <a:pt x="768" y="816"/>
                </a:cubicBezTo>
                <a:cubicBezTo>
                  <a:pt x="696" y="906"/>
                  <a:pt x="670" y="950"/>
                  <a:pt x="612" y="1008"/>
                </a:cubicBezTo>
                <a:cubicBezTo>
                  <a:pt x="554" y="1066"/>
                  <a:pt x="488" y="1100"/>
                  <a:pt x="420" y="1164"/>
                </a:cubicBezTo>
                <a:cubicBezTo>
                  <a:pt x="352" y="1228"/>
                  <a:pt x="258" y="1332"/>
                  <a:pt x="204" y="1392"/>
                </a:cubicBezTo>
                <a:cubicBezTo>
                  <a:pt x="150" y="1452"/>
                  <a:pt x="130" y="1480"/>
                  <a:pt x="96" y="1524"/>
                </a:cubicBezTo>
                <a:cubicBezTo>
                  <a:pt x="62" y="1568"/>
                  <a:pt x="31" y="1612"/>
                  <a:pt x="0" y="165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6" name="Freeform 348"/>
          <p:cNvSpPr>
            <a:spLocks/>
          </p:cNvSpPr>
          <p:nvPr/>
        </p:nvSpPr>
        <p:spPr bwMode="auto">
          <a:xfrm>
            <a:off x="2008188" y="4763"/>
            <a:ext cx="1046162" cy="935037"/>
          </a:xfrm>
          <a:custGeom>
            <a:avLst/>
            <a:gdLst>
              <a:gd name="T0" fmla="*/ 1992 w 1992"/>
              <a:gd name="T1" fmla="*/ 0 h 2352"/>
              <a:gd name="T2" fmla="*/ 1680 w 1992"/>
              <a:gd name="T3" fmla="*/ 192 h 2352"/>
              <a:gd name="T4" fmla="*/ 1464 w 1992"/>
              <a:gd name="T5" fmla="*/ 408 h 2352"/>
              <a:gd name="T6" fmla="*/ 1296 w 1992"/>
              <a:gd name="T7" fmla="*/ 624 h 2352"/>
              <a:gd name="T8" fmla="*/ 1104 w 1992"/>
              <a:gd name="T9" fmla="*/ 864 h 2352"/>
              <a:gd name="T10" fmla="*/ 912 w 1992"/>
              <a:gd name="T11" fmla="*/ 1032 h 2352"/>
              <a:gd name="T12" fmla="*/ 720 w 1992"/>
              <a:gd name="T13" fmla="*/ 1248 h 2352"/>
              <a:gd name="T14" fmla="*/ 528 w 1992"/>
              <a:gd name="T15" fmla="*/ 1392 h 2352"/>
              <a:gd name="T16" fmla="*/ 300 w 1992"/>
              <a:gd name="T17" fmla="*/ 1608 h 2352"/>
              <a:gd name="T18" fmla="*/ 192 w 1992"/>
              <a:gd name="T19" fmla="*/ 1752 h 2352"/>
              <a:gd name="T20" fmla="*/ 84 w 1992"/>
              <a:gd name="T21" fmla="*/ 2052 h 2352"/>
              <a:gd name="T22" fmla="*/ 72 w 1992"/>
              <a:gd name="T23" fmla="*/ 2208 h 2352"/>
              <a:gd name="T24" fmla="*/ 0 w 1992"/>
              <a:gd name="T25" fmla="*/ 2352 h 2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2" h="2352">
                <a:moveTo>
                  <a:pt x="1992" y="0"/>
                </a:moveTo>
                <a:cubicBezTo>
                  <a:pt x="1880" y="62"/>
                  <a:pt x="1768" y="124"/>
                  <a:pt x="1680" y="192"/>
                </a:cubicBezTo>
                <a:cubicBezTo>
                  <a:pt x="1592" y="260"/>
                  <a:pt x="1528" y="336"/>
                  <a:pt x="1464" y="408"/>
                </a:cubicBezTo>
                <a:cubicBezTo>
                  <a:pt x="1400" y="480"/>
                  <a:pt x="1356" y="548"/>
                  <a:pt x="1296" y="624"/>
                </a:cubicBezTo>
                <a:cubicBezTo>
                  <a:pt x="1236" y="700"/>
                  <a:pt x="1168" y="796"/>
                  <a:pt x="1104" y="864"/>
                </a:cubicBezTo>
                <a:cubicBezTo>
                  <a:pt x="1040" y="932"/>
                  <a:pt x="976" y="968"/>
                  <a:pt x="912" y="1032"/>
                </a:cubicBezTo>
                <a:cubicBezTo>
                  <a:pt x="848" y="1096"/>
                  <a:pt x="784" y="1188"/>
                  <a:pt x="720" y="1248"/>
                </a:cubicBezTo>
                <a:cubicBezTo>
                  <a:pt x="656" y="1308"/>
                  <a:pt x="598" y="1332"/>
                  <a:pt x="528" y="1392"/>
                </a:cubicBezTo>
                <a:cubicBezTo>
                  <a:pt x="458" y="1452"/>
                  <a:pt x="356" y="1548"/>
                  <a:pt x="300" y="1608"/>
                </a:cubicBezTo>
                <a:cubicBezTo>
                  <a:pt x="244" y="1668"/>
                  <a:pt x="228" y="1678"/>
                  <a:pt x="192" y="1752"/>
                </a:cubicBezTo>
                <a:cubicBezTo>
                  <a:pt x="156" y="1826"/>
                  <a:pt x="104" y="1976"/>
                  <a:pt x="84" y="2052"/>
                </a:cubicBezTo>
                <a:cubicBezTo>
                  <a:pt x="64" y="2128"/>
                  <a:pt x="86" y="2158"/>
                  <a:pt x="72" y="2208"/>
                </a:cubicBezTo>
                <a:cubicBezTo>
                  <a:pt x="58" y="2258"/>
                  <a:pt x="29" y="2305"/>
                  <a:pt x="0" y="235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7" name="Freeform 349"/>
          <p:cNvSpPr>
            <a:spLocks/>
          </p:cNvSpPr>
          <p:nvPr/>
        </p:nvSpPr>
        <p:spPr bwMode="auto">
          <a:xfrm>
            <a:off x="2008188" y="4763"/>
            <a:ext cx="1292225" cy="1241425"/>
          </a:xfrm>
          <a:custGeom>
            <a:avLst/>
            <a:gdLst>
              <a:gd name="T0" fmla="*/ 2460 w 2460"/>
              <a:gd name="T1" fmla="*/ 0 h 3120"/>
              <a:gd name="T2" fmla="*/ 2076 w 2460"/>
              <a:gd name="T3" fmla="*/ 252 h 3120"/>
              <a:gd name="T4" fmla="*/ 1728 w 2460"/>
              <a:gd name="T5" fmla="*/ 564 h 3120"/>
              <a:gd name="T6" fmla="*/ 1584 w 2460"/>
              <a:gd name="T7" fmla="*/ 732 h 3120"/>
              <a:gd name="T8" fmla="*/ 1428 w 2460"/>
              <a:gd name="T9" fmla="*/ 1020 h 3120"/>
              <a:gd name="T10" fmla="*/ 1224 w 2460"/>
              <a:gd name="T11" fmla="*/ 1248 h 3120"/>
              <a:gd name="T12" fmla="*/ 924 w 2460"/>
              <a:gd name="T13" fmla="*/ 1500 h 3120"/>
              <a:gd name="T14" fmla="*/ 588 w 2460"/>
              <a:gd name="T15" fmla="*/ 1740 h 3120"/>
              <a:gd name="T16" fmla="*/ 444 w 2460"/>
              <a:gd name="T17" fmla="*/ 1848 h 3120"/>
              <a:gd name="T18" fmla="*/ 300 w 2460"/>
              <a:gd name="T19" fmla="*/ 2040 h 3120"/>
              <a:gd name="T20" fmla="*/ 252 w 2460"/>
              <a:gd name="T21" fmla="*/ 2388 h 3120"/>
              <a:gd name="T22" fmla="*/ 264 w 2460"/>
              <a:gd name="T23" fmla="*/ 2748 h 3120"/>
              <a:gd name="T24" fmla="*/ 156 w 2460"/>
              <a:gd name="T25" fmla="*/ 3000 h 3120"/>
              <a:gd name="T26" fmla="*/ 0 w 2460"/>
              <a:gd name="T27" fmla="*/ 3120 h 3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60" h="3120">
                <a:moveTo>
                  <a:pt x="2460" y="0"/>
                </a:moveTo>
                <a:cubicBezTo>
                  <a:pt x="2329" y="79"/>
                  <a:pt x="2198" y="158"/>
                  <a:pt x="2076" y="252"/>
                </a:cubicBezTo>
                <a:cubicBezTo>
                  <a:pt x="1954" y="346"/>
                  <a:pt x="1810" y="484"/>
                  <a:pt x="1728" y="564"/>
                </a:cubicBezTo>
                <a:cubicBezTo>
                  <a:pt x="1646" y="644"/>
                  <a:pt x="1634" y="656"/>
                  <a:pt x="1584" y="732"/>
                </a:cubicBezTo>
                <a:cubicBezTo>
                  <a:pt x="1534" y="808"/>
                  <a:pt x="1488" y="934"/>
                  <a:pt x="1428" y="1020"/>
                </a:cubicBezTo>
                <a:cubicBezTo>
                  <a:pt x="1368" y="1106"/>
                  <a:pt x="1308" y="1168"/>
                  <a:pt x="1224" y="1248"/>
                </a:cubicBezTo>
                <a:cubicBezTo>
                  <a:pt x="1140" y="1328"/>
                  <a:pt x="1030" y="1418"/>
                  <a:pt x="924" y="1500"/>
                </a:cubicBezTo>
                <a:cubicBezTo>
                  <a:pt x="818" y="1582"/>
                  <a:pt x="668" y="1682"/>
                  <a:pt x="588" y="1740"/>
                </a:cubicBezTo>
                <a:cubicBezTo>
                  <a:pt x="508" y="1798"/>
                  <a:pt x="492" y="1798"/>
                  <a:pt x="444" y="1848"/>
                </a:cubicBezTo>
                <a:cubicBezTo>
                  <a:pt x="396" y="1898"/>
                  <a:pt x="332" y="1950"/>
                  <a:pt x="300" y="2040"/>
                </a:cubicBezTo>
                <a:cubicBezTo>
                  <a:pt x="268" y="2130"/>
                  <a:pt x="258" y="2270"/>
                  <a:pt x="252" y="2388"/>
                </a:cubicBezTo>
                <a:cubicBezTo>
                  <a:pt x="246" y="2506"/>
                  <a:pt x="280" y="2646"/>
                  <a:pt x="264" y="2748"/>
                </a:cubicBezTo>
                <a:cubicBezTo>
                  <a:pt x="248" y="2850"/>
                  <a:pt x="200" y="2938"/>
                  <a:pt x="156" y="3000"/>
                </a:cubicBezTo>
                <a:cubicBezTo>
                  <a:pt x="112" y="3062"/>
                  <a:pt x="56" y="3091"/>
                  <a:pt x="0" y="312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8" name="Freeform 350"/>
          <p:cNvSpPr>
            <a:spLocks/>
          </p:cNvSpPr>
          <p:nvPr/>
        </p:nvSpPr>
        <p:spPr bwMode="auto">
          <a:xfrm>
            <a:off x="2020888" y="4763"/>
            <a:ext cx="1695450" cy="1360487"/>
          </a:xfrm>
          <a:custGeom>
            <a:avLst/>
            <a:gdLst>
              <a:gd name="T0" fmla="*/ 3228 w 3228"/>
              <a:gd name="T1" fmla="*/ 0 h 3420"/>
              <a:gd name="T2" fmla="*/ 2904 w 3228"/>
              <a:gd name="T3" fmla="*/ 240 h 3420"/>
              <a:gd name="T4" fmla="*/ 2652 w 3228"/>
              <a:gd name="T5" fmla="*/ 348 h 3420"/>
              <a:gd name="T6" fmla="*/ 2328 w 3228"/>
              <a:gd name="T7" fmla="*/ 504 h 3420"/>
              <a:gd name="T8" fmla="*/ 2040 w 3228"/>
              <a:gd name="T9" fmla="*/ 768 h 3420"/>
              <a:gd name="T10" fmla="*/ 1848 w 3228"/>
              <a:gd name="T11" fmla="*/ 1020 h 3420"/>
              <a:gd name="T12" fmla="*/ 1572 w 3228"/>
              <a:gd name="T13" fmla="*/ 1368 h 3420"/>
              <a:gd name="T14" fmla="*/ 1236 w 3228"/>
              <a:gd name="T15" fmla="*/ 1632 h 3420"/>
              <a:gd name="T16" fmla="*/ 972 w 3228"/>
              <a:gd name="T17" fmla="*/ 1752 h 3420"/>
              <a:gd name="T18" fmla="*/ 768 w 3228"/>
              <a:gd name="T19" fmla="*/ 1968 h 3420"/>
              <a:gd name="T20" fmla="*/ 624 w 3228"/>
              <a:gd name="T21" fmla="*/ 2220 h 3420"/>
              <a:gd name="T22" fmla="*/ 564 w 3228"/>
              <a:gd name="T23" fmla="*/ 2592 h 3420"/>
              <a:gd name="T24" fmla="*/ 516 w 3228"/>
              <a:gd name="T25" fmla="*/ 2928 h 3420"/>
              <a:gd name="T26" fmla="*/ 216 w 3228"/>
              <a:gd name="T27" fmla="*/ 3300 h 3420"/>
              <a:gd name="T28" fmla="*/ 0 w 3228"/>
              <a:gd name="T29" fmla="*/ 3420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28" h="3420">
                <a:moveTo>
                  <a:pt x="3228" y="0"/>
                </a:moveTo>
                <a:cubicBezTo>
                  <a:pt x="3114" y="91"/>
                  <a:pt x="3000" y="182"/>
                  <a:pt x="2904" y="240"/>
                </a:cubicBezTo>
                <a:cubicBezTo>
                  <a:pt x="2808" y="298"/>
                  <a:pt x="2748" y="304"/>
                  <a:pt x="2652" y="348"/>
                </a:cubicBezTo>
                <a:cubicBezTo>
                  <a:pt x="2556" y="392"/>
                  <a:pt x="2430" y="434"/>
                  <a:pt x="2328" y="504"/>
                </a:cubicBezTo>
                <a:cubicBezTo>
                  <a:pt x="2226" y="574"/>
                  <a:pt x="2120" y="682"/>
                  <a:pt x="2040" y="768"/>
                </a:cubicBezTo>
                <a:cubicBezTo>
                  <a:pt x="1960" y="854"/>
                  <a:pt x="1926" y="920"/>
                  <a:pt x="1848" y="1020"/>
                </a:cubicBezTo>
                <a:cubicBezTo>
                  <a:pt x="1770" y="1120"/>
                  <a:pt x="1674" y="1266"/>
                  <a:pt x="1572" y="1368"/>
                </a:cubicBezTo>
                <a:cubicBezTo>
                  <a:pt x="1470" y="1470"/>
                  <a:pt x="1336" y="1568"/>
                  <a:pt x="1236" y="1632"/>
                </a:cubicBezTo>
                <a:cubicBezTo>
                  <a:pt x="1136" y="1696"/>
                  <a:pt x="1050" y="1696"/>
                  <a:pt x="972" y="1752"/>
                </a:cubicBezTo>
                <a:cubicBezTo>
                  <a:pt x="894" y="1808"/>
                  <a:pt x="826" y="1890"/>
                  <a:pt x="768" y="1968"/>
                </a:cubicBezTo>
                <a:cubicBezTo>
                  <a:pt x="710" y="2046"/>
                  <a:pt x="658" y="2116"/>
                  <a:pt x="624" y="2220"/>
                </a:cubicBezTo>
                <a:cubicBezTo>
                  <a:pt x="590" y="2324"/>
                  <a:pt x="582" y="2474"/>
                  <a:pt x="564" y="2592"/>
                </a:cubicBezTo>
                <a:cubicBezTo>
                  <a:pt x="546" y="2710"/>
                  <a:pt x="574" y="2810"/>
                  <a:pt x="516" y="2928"/>
                </a:cubicBezTo>
                <a:cubicBezTo>
                  <a:pt x="458" y="3046"/>
                  <a:pt x="302" y="3218"/>
                  <a:pt x="216" y="3300"/>
                </a:cubicBezTo>
                <a:cubicBezTo>
                  <a:pt x="130" y="3382"/>
                  <a:pt x="65" y="3401"/>
                  <a:pt x="0" y="342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9" name="Freeform 351"/>
          <p:cNvSpPr>
            <a:spLocks/>
          </p:cNvSpPr>
          <p:nvPr/>
        </p:nvSpPr>
        <p:spPr bwMode="auto">
          <a:xfrm>
            <a:off x="2008188" y="4763"/>
            <a:ext cx="1922462" cy="1484312"/>
          </a:xfrm>
          <a:custGeom>
            <a:avLst/>
            <a:gdLst>
              <a:gd name="T0" fmla="*/ 3660 w 3660"/>
              <a:gd name="T1" fmla="*/ 0 h 3732"/>
              <a:gd name="T2" fmla="*/ 3432 w 3660"/>
              <a:gd name="T3" fmla="*/ 420 h 3732"/>
              <a:gd name="T4" fmla="*/ 3288 w 3660"/>
              <a:gd name="T5" fmla="*/ 684 h 3732"/>
              <a:gd name="T6" fmla="*/ 3180 w 3660"/>
              <a:gd name="T7" fmla="*/ 816 h 3732"/>
              <a:gd name="T8" fmla="*/ 3096 w 3660"/>
              <a:gd name="T9" fmla="*/ 732 h 3732"/>
              <a:gd name="T10" fmla="*/ 2976 w 3660"/>
              <a:gd name="T11" fmla="*/ 600 h 3732"/>
              <a:gd name="T12" fmla="*/ 2808 w 3660"/>
              <a:gd name="T13" fmla="*/ 564 h 3732"/>
              <a:gd name="T14" fmla="*/ 2580 w 3660"/>
              <a:gd name="T15" fmla="*/ 720 h 3732"/>
              <a:gd name="T16" fmla="*/ 2364 w 3660"/>
              <a:gd name="T17" fmla="*/ 972 h 3732"/>
              <a:gd name="T18" fmla="*/ 1884 w 3660"/>
              <a:gd name="T19" fmla="*/ 1476 h 3732"/>
              <a:gd name="T20" fmla="*/ 1680 w 3660"/>
              <a:gd name="T21" fmla="*/ 1704 h 3732"/>
              <a:gd name="T22" fmla="*/ 1380 w 3660"/>
              <a:gd name="T23" fmla="*/ 1920 h 3732"/>
              <a:gd name="T24" fmla="*/ 1080 w 3660"/>
              <a:gd name="T25" fmla="*/ 2424 h 3732"/>
              <a:gd name="T26" fmla="*/ 912 w 3660"/>
              <a:gd name="T27" fmla="*/ 2844 h 3732"/>
              <a:gd name="T28" fmla="*/ 636 w 3660"/>
              <a:gd name="T29" fmla="*/ 3312 h 3732"/>
              <a:gd name="T30" fmla="*/ 348 w 3660"/>
              <a:gd name="T31" fmla="*/ 3552 h 3732"/>
              <a:gd name="T32" fmla="*/ 0 w 3660"/>
              <a:gd name="T33" fmla="*/ 3732 h 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60" h="3732">
                <a:moveTo>
                  <a:pt x="3660" y="0"/>
                </a:moveTo>
                <a:cubicBezTo>
                  <a:pt x="3577" y="153"/>
                  <a:pt x="3494" y="306"/>
                  <a:pt x="3432" y="420"/>
                </a:cubicBezTo>
                <a:cubicBezTo>
                  <a:pt x="3370" y="534"/>
                  <a:pt x="3330" y="618"/>
                  <a:pt x="3288" y="684"/>
                </a:cubicBezTo>
                <a:cubicBezTo>
                  <a:pt x="3246" y="750"/>
                  <a:pt x="3212" y="808"/>
                  <a:pt x="3180" y="816"/>
                </a:cubicBezTo>
                <a:cubicBezTo>
                  <a:pt x="3148" y="824"/>
                  <a:pt x="3130" y="768"/>
                  <a:pt x="3096" y="732"/>
                </a:cubicBezTo>
                <a:cubicBezTo>
                  <a:pt x="3062" y="696"/>
                  <a:pt x="3024" y="628"/>
                  <a:pt x="2976" y="600"/>
                </a:cubicBezTo>
                <a:cubicBezTo>
                  <a:pt x="2928" y="572"/>
                  <a:pt x="2874" y="544"/>
                  <a:pt x="2808" y="564"/>
                </a:cubicBezTo>
                <a:cubicBezTo>
                  <a:pt x="2742" y="584"/>
                  <a:pt x="2654" y="652"/>
                  <a:pt x="2580" y="720"/>
                </a:cubicBezTo>
                <a:cubicBezTo>
                  <a:pt x="2506" y="788"/>
                  <a:pt x="2480" y="846"/>
                  <a:pt x="2364" y="972"/>
                </a:cubicBezTo>
                <a:cubicBezTo>
                  <a:pt x="2248" y="1098"/>
                  <a:pt x="1998" y="1354"/>
                  <a:pt x="1884" y="1476"/>
                </a:cubicBezTo>
                <a:cubicBezTo>
                  <a:pt x="1770" y="1598"/>
                  <a:pt x="1764" y="1630"/>
                  <a:pt x="1680" y="1704"/>
                </a:cubicBezTo>
                <a:cubicBezTo>
                  <a:pt x="1596" y="1778"/>
                  <a:pt x="1480" y="1800"/>
                  <a:pt x="1380" y="1920"/>
                </a:cubicBezTo>
                <a:cubicBezTo>
                  <a:pt x="1280" y="2040"/>
                  <a:pt x="1158" y="2270"/>
                  <a:pt x="1080" y="2424"/>
                </a:cubicBezTo>
                <a:cubicBezTo>
                  <a:pt x="1002" y="2578"/>
                  <a:pt x="986" y="2696"/>
                  <a:pt x="912" y="2844"/>
                </a:cubicBezTo>
                <a:cubicBezTo>
                  <a:pt x="838" y="2992"/>
                  <a:pt x="730" y="3194"/>
                  <a:pt x="636" y="3312"/>
                </a:cubicBezTo>
                <a:cubicBezTo>
                  <a:pt x="542" y="3430"/>
                  <a:pt x="454" y="3482"/>
                  <a:pt x="348" y="3552"/>
                </a:cubicBezTo>
                <a:cubicBezTo>
                  <a:pt x="242" y="3622"/>
                  <a:pt x="121" y="3677"/>
                  <a:pt x="0" y="373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20" name="Freeform 352"/>
          <p:cNvSpPr>
            <a:spLocks/>
          </p:cNvSpPr>
          <p:nvPr/>
        </p:nvSpPr>
        <p:spPr bwMode="auto">
          <a:xfrm>
            <a:off x="2014538" y="0"/>
            <a:ext cx="2092325" cy="1617663"/>
          </a:xfrm>
          <a:custGeom>
            <a:avLst/>
            <a:gdLst>
              <a:gd name="T0" fmla="*/ 3984 w 3984"/>
              <a:gd name="T1" fmla="*/ 0 h 4068"/>
              <a:gd name="T2" fmla="*/ 3936 w 3984"/>
              <a:gd name="T3" fmla="*/ 204 h 4068"/>
              <a:gd name="T4" fmla="*/ 3720 w 3984"/>
              <a:gd name="T5" fmla="*/ 408 h 4068"/>
              <a:gd name="T6" fmla="*/ 3552 w 3984"/>
              <a:gd name="T7" fmla="*/ 660 h 4068"/>
              <a:gd name="T8" fmla="*/ 3444 w 3984"/>
              <a:gd name="T9" fmla="*/ 828 h 4068"/>
              <a:gd name="T10" fmla="*/ 3372 w 3984"/>
              <a:gd name="T11" fmla="*/ 1068 h 4068"/>
              <a:gd name="T12" fmla="*/ 3324 w 3984"/>
              <a:gd name="T13" fmla="*/ 1224 h 4068"/>
              <a:gd name="T14" fmla="*/ 3276 w 3984"/>
              <a:gd name="T15" fmla="*/ 1332 h 4068"/>
              <a:gd name="T16" fmla="*/ 3192 w 3984"/>
              <a:gd name="T17" fmla="*/ 1176 h 4068"/>
              <a:gd name="T18" fmla="*/ 3192 w 3984"/>
              <a:gd name="T19" fmla="*/ 1068 h 4068"/>
              <a:gd name="T20" fmla="*/ 3120 w 3984"/>
              <a:gd name="T21" fmla="*/ 1020 h 4068"/>
              <a:gd name="T22" fmla="*/ 2856 w 3984"/>
              <a:gd name="T23" fmla="*/ 1068 h 4068"/>
              <a:gd name="T24" fmla="*/ 2544 w 3984"/>
              <a:gd name="T25" fmla="*/ 1284 h 4068"/>
              <a:gd name="T26" fmla="*/ 2208 w 3984"/>
              <a:gd name="T27" fmla="*/ 1560 h 4068"/>
              <a:gd name="T28" fmla="*/ 1836 w 3984"/>
              <a:gd name="T29" fmla="*/ 1884 h 4068"/>
              <a:gd name="T30" fmla="*/ 1548 w 3984"/>
              <a:gd name="T31" fmla="*/ 2196 h 4068"/>
              <a:gd name="T32" fmla="*/ 1284 w 3984"/>
              <a:gd name="T33" fmla="*/ 2712 h 4068"/>
              <a:gd name="T34" fmla="*/ 1020 w 3984"/>
              <a:gd name="T35" fmla="*/ 3156 h 4068"/>
              <a:gd name="T36" fmla="*/ 792 w 3984"/>
              <a:gd name="T37" fmla="*/ 3504 h 4068"/>
              <a:gd name="T38" fmla="*/ 504 w 3984"/>
              <a:gd name="T39" fmla="*/ 3804 h 4068"/>
              <a:gd name="T40" fmla="*/ 180 w 3984"/>
              <a:gd name="T41" fmla="*/ 4008 h 4068"/>
              <a:gd name="T42" fmla="*/ 0 w 3984"/>
              <a:gd name="T43" fmla="*/ 4068 h 4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84" h="4068">
                <a:moveTo>
                  <a:pt x="3984" y="0"/>
                </a:moveTo>
                <a:cubicBezTo>
                  <a:pt x="3982" y="68"/>
                  <a:pt x="3980" y="136"/>
                  <a:pt x="3936" y="204"/>
                </a:cubicBezTo>
                <a:cubicBezTo>
                  <a:pt x="3892" y="272"/>
                  <a:pt x="3784" y="332"/>
                  <a:pt x="3720" y="408"/>
                </a:cubicBezTo>
                <a:cubicBezTo>
                  <a:pt x="3656" y="484"/>
                  <a:pt x="3598" y="590"/>
                  <a:pt x="3552" y="660"/>
                </a:cubicBezTo>
                <a:cubicBezTo>
                  <a:pt x="3506" y="730"/>
                  <a:pt x="3474" y="760"/>
                  <a:pt x="3444" y="828"/>
                </a:cubicBezTo>
                <a:cubicBezTo>
                  <a:pt x="3414" y="896"/>
                  <a:pt x="3392" y="1002"/>
                  <a:pt x="3372" y="1068"/>
                </a:cubicBezTo>
                <a:cubicBezTo>
                  <a:pt x="3352" y="1134"/>
                  <a:pt x="3340" y="1180"/>
                  <a:pt x="3324" y="1224"/>
                </a:cubicBezTo>
                <a:cubicBezTo>
                  <a:pt x="3308" y="1268"/>
                  <a:pt x="3298" y="1340"/>
                  <a:pt x="3276" y="1332"/>
                </a:cubicBezTo>
                <a:cubicBezTo>
                  <a:pt x="3254" y="1324"/>
                  <a:pt x="3206" y="1220"/>
                  <a:pt x="3192" y="1176"/>
                </a:cubicBezTo>
                <a:cubicBezTo>
                  <a:pt x="3178" y="1132"/>
                  <a:pt x="3204" y="1094"/>
                  <a:pt x="3192" y="1068"/>
                </a:cubicBezTo>
                <a:cubicBezTo>
                  <a:pt x="3180" y="1042"/>
                  <a:pt x="3176" y="1020"/>
                  <a:pt x="3120" y="1020"/>
                </a:cubicBezTo>
                <a:cubicBezTo>
                  <a:pt x="3064" y="1020"/>
                  <a:pt x="2952" y="1024"/>
                  <a:pt x="2856" y="1068"/>
                </a:cubicBezTo>
                <a:cubicBezTo>
                  <a:pt x="2760" y="1112"/>
                  <a:pt x="2652" y="1202"/>
                  <a:pt x="2544" y="1284"/>
                </a:cubicBezTo>
                <a:cubicBezTo>
                  <a:pt x="2436" y="1366"/>
                  <a:pt x="2326" y="1460"/>
                  <a:pt x="2208" y="1560"/>
                </a:cubicBezTo>
                <a:cubicBezTo>
                  <a:pt x="2090" y="1660"/>
                  <a:pt x="1946" y="1778"/>
                  <a:pt x="1836" y="1884"/>
                </a:cubicBezTo>
                <a:cubicBezTo>
                  <a:pt x="1726" y="1990"/>
                  <a:pt x="1640" y="2058"/>
                  <a:pt x="1548" y="2196"/>
                </a:cubicBezTo>
                <a:cubicBezTo>
                  <a:pt x="1456" y="2334"/>
                  <a:pt x="1372" y="2552"/>
                  <a:pt x="1284" y="2712"/>
                </a:cubicBezTo>
                <a:cubicBezTo>
                  <a:pt x="1196" y="2872"/>
                  <a:pt x="1102" y="3024"/>
                  <a:pt x="1020" y="3156"/>
                </a:cubicBezTo>
                <a:cubicBezTo>
                  <a:pt x="938" y="3288"/>
                  <a:pt x="878" y="3396"/>
                  <a:pt x="792" y="3504"/>
                </a:cubicBezTo>
                <a:cubicBezTo>
                  <a:pt x="706" y="3612"/>
                  <a:pt x="606" y="3720"/>
                  <a:pt x="504" y="3804"/>
                </a:cubicBezTo>
                <a:cubicBezTo>
                  <a:pt x="402" y="3888"/>
                  <a:pt x="264" y="3964"/>
                  <a:pt x="180" y="4008"/>
                </a:cubicBezTo>
                <a:cubicBezTo>
                  <a:pt x="96" y="4052"/>
                  <a:pt x="48" y="4060"/>
                  <a:pt x="0" y="406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21" name="Freeform 353"/>
          <p:cNvSpPr>
            <a:spLocks/>
          </p:cNvSpPr>
          <p:nvPr/>
        </p:nvSpPr>
        <p:spPr bwMode="auto">
          <a:xfrm>
            <a:off x="2001838" y="9525"/>
            <a:ext cx="2408237" cy="1751013"/>
          </a:xfrm>
          <a:custGeom>
            <a:avLst/>
            <a:gdLst>
              <a:gd name="T0" fmla="*/ 4584 w 4584"/>
              <a:gd name="T1" fmla="*/ 0 h 4404"/>
              <a:gd name="T2" fmla="*/ 4440 w 4584"/>
              <a:gd name="T3" fmla="*/ 348 h 4404"/>
              <a:gd name="T4" fmla="*/ 4068 w 4584"/>
              <a:gd name="T5" fmla="*/ 648 h 4404"/>
              <a:gd name="T6" fmla="*/ 3828 w 4584"/>
              <a:gd name="T7" fmla="*/ 876 h 4404"/>
              <a:gd name="T8" fmla="*/ 3624 w 4584"/>
              <a:gd name="T9" fmla="*/ 1080 h 4404"/>
              <a:gd name="T10" fmla="*/ 3480 w 4584"/>
              <a:gd name="T11" fmla="*/ 1452 h 4404"/>
              <a:gd name="T12" fmla="*/ 3456 w 4584"/>
              <a:gd name="T13" fmla="*/ 1596 h 4404"/>
              <a:gd name="T14" fmla="*/ 3276 w 4584"/>
              <a:gd name="T15" fmla="*/ 1596 h 4404"/>
              <a:gd name="T16" fmla="*/ 3192 w 4584"/>
              <a:gd name="T17" fmla="*/ 1512 h 4404"/>
              <a:gd name="T18" fmla="*/ 3096 w 4584"/>
              <a:gd name="T19" fmla="*/ 1500 h 4404"/>
              <a:gd name="T20" fmla="*/ 2868 w 4584"/>
              <a:gd name="T21" fmla="*/ 1572 h 4404"/>
              <a:gd name="T22" fmla="*/ 2472 w 4584"/>
              <a:gd name="T23" fmla="*/ 1932 h 4404"/>
              <a:gd name="T24" fmla="*/ 2184 w 4584"/>
              <a:gd name="T25" fmla="*/ 2220 h 4404"/>
              <a:gd name="T26" fmla="*/ 1944 w 4584"/>
              <a:gd name="T27" fmla="*/ 2448 h 4404"/>
              <a:gd name="T28" fmla="*/ 1704 w 4584"/>
              <a:gd name="T29" fmla="*/ 2724 h 4404"/>
              <a:gd name="T30" fmla="*/ 1452 w 4584"/>
              <a:gd name="T31" fmla="*/ 3132 h 4404"/>
              <a:gd name="T32" fmla="*/ 1176 w 4584"/>
              <a:gd name="T33" fmla="*/ 3540 h 4404"/>
              <a:gd name="T34" fmla="*/ 864 w 4584"/>
              <a:gd name="T35" fmla="*/ 3924 h 4404"/>
              <a:gd name="T36" fmla="*/ 504 w 4584"/>
              <a:gd name="T37" fmla="*/ 4200 h 4404"/>
              <a:gd name="T38" fmla="*/ 192 w 4584"/>
              <a:gd name="T39" fmla="*/ 4356 h 4404"/>
              <a:gd name="T40" fmla="*/ 0 w 4584"/>
              <a:gd name="T41" fmla="*/ 4404 h 4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84" h="4404">
                <a:moveTo>
                  <a:pt x="4584" y="0"/>
                </a:moveTo>
                <a:cubicBezTo>
                  <a:pt x="4555" y="120"/>
                  <a:pt x="4526" y="240"/>
                  <a:pt x="4440" y="348"/>
                </a:cubicBezTo>
                <a:cubicBezTo>
                  <a:pt x="4354" y="456"/>
                  <a:pt x="4170" y="560"/>
                  <a:pt x="4068" y="648"/>
                </a:cubicBezTo>
                <a:cubicBezTo>
                  <a:pt x="3966" y="736"/>
                  <a:pt x="3902" y="804"/>
                  <a:pt x="3828" y="876"/>
                </a:cubicBezTo>
                <a:cubicBezTo>
                  <a:pt x="3754" y="948"/>
                  <a:pt x="3682" y="984"/>
                  <a:pt x="3624" y="1080"/>
                </a:cubicBezTo>
                <a:cubicBezTo>
                  <a:pt x="3566" y="1176"/>
                  <a:pt x="3508" y="1366"/>
                  <a:pt x="3480" y="1452"/>
                </a:cubicBezTo>
                <a:cubicBezTo>
                  <a:pt x="3452" y="1538"/>
                  <a:pt x="3490" y="1572"/>
                  <a:pt x="3456" y="1596"/>
                </a:cubicBezTo>
                <a:cubicBezTo>
                  <a:pt x="3422" y="1620"/>
                  <a:pt x="3320" y="1610"/>
                  <a:pt x="3276" y="1596"/>
                </a:cubicBezTo>
                <a:cubicBezTo>
                  <a:pt x="3232" y="1582"/>
                  <a:pt x="3222" y="1528"/>
                  <a:pt x="3192" y="1512"/>
                </a:cubicBezTo>
                <a:cubicBezTo>
                  <a:pt x="3162" y="1496"/>
                  <a:pt x="3150" y="1490"/>
                  <a:pt x="3096" y="1500"/>
                </a:cubicBezTo>
                <a:cubicBezTo>
                  <a:pt x="3042" y="1510"/>
                  <a:pt x="2972" y="1500"/>
                  <a:pt x="2868" y="1572"/>
                </a:cubicBezTo>
                <a:cubicBezTo>
                  <a:pt x="2764" y="1644"/>
                  <a:pt x="2586" y="1824"/>
                  <a:pt x="2472" y="1932"/>
                </a:cubicBezTo>
                <a:cubicBezTo>
                  <a:pt x="2358" y="2040"/>
                  <a:pt x="2272" y="2134"/>
                  <a:pt x="2184" y="2220"/>
                </a:cubicBezTo>
                <a:cubicBezTo>
                  <a:pt x="2096" y="2306"/>
                  <a:pt x="2024" y="2364"/>
                  <a:pt x="1944" y="2448"/>
                </a:cubicBezTo>
                <a:cubicBezTo>
                  <a:pt x="1864" y="2532"/>
                  <a:pt x="1786" y="2610"/>
                  <a:pt x="1704" y="2724"/>
                </a:cubicBezTo>
                <a:cubicBezTo>
                  <a:pt x="1622" y="2838"/>
                  <a:pt x="1540" y="2996"/>
                  <a:pt x="1452" y="3132"/>
                </a:cubicBezTo>
                <a:cubicBezTo>
                  <a:pt x="1364" y="3268"/>
                  <a:pt x="1274" y="3408"/>
                  <a:pt x="1176" y="3540"/>
                </a:cubicBezTo>
                <a:cubicBezTo>
                  <a:pt x="1078" y="3672"/>
                  <a:pt x="976" y="3814"/>
                  <a:pt x="864" y="3924"/>
                </a:cubicBezTo>
                <a:cubicBezTo>
                  <a:pt x="752" y="4034"/>
                  <a:pt x="616" y="4128"/>
                  <a:pt x="504" y="4200"/>
                </a:cubicBezTo>
                <a:cubicBezTo>
                  <a:pt x="392" y="4272"/>
                  <a:pt x="276" y="4322"/>
                  <a:pt x="192" y="4356"/>
                </a:cubicBezTo>
                <a:cubicBezTo>
                  <a:pt x="108" y="4390"/>
                  <a:pt x="54" y="4397"/>
                  <a:pt x="0" y="440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22" name="Freeform 354"/>
          <p:cNvSpPr>
            <a:spLocks/>
          </p:cNvSpPr>
          <p:nvPr/>
        </p:nvSpPr>
        <p:spPr bwMode="auto">
          <a:xfrm>
            <a:off x="2001838" y="14288"/>
            <a:ext cx="2716212" cy="1870075"/>
          </a:xfrm>
          <a:custGeom>
            <a:avLst/>
            <a:gdLst>
              <a:gd name="T0" fmla="*/ 5172 w 5172"/>
              <a:gd name="T1" fmla="*/ 0 h 4704"/>
              <a:gd name="T2" fmla="*/ 4968 w 5172"/>
              <a:gd name="T3" fmla="*/ 480 h 4704"/>
              <a:gd name="T4" fmla="*/ 4692 w 5172"/>
              <a:gd name="T5" fmla="*/ 840 h 4704"/>
              <a:gd name="T6" fmla="*/ 4236 w 5172"/>
              <a:gd name="T7" fmla="*/ 1056 h 4704"/>
              <a:gd name="T8" fmla="*/ 3876 w 5172"/>
              <a:gd name="T9" fmla="*/ 1284 h 4704"/>
              <a:gd name="T10" fmla="*/ 3636 w 5172"/>
              <a:gd name="T11" fmla="*/ 1620 h 4704"/>
              <a:gd name="T12" fmla="*/ 3552 w 5172"/>
              <a:gd name="T13" fmla="*/ 1860 h 4704"/>
              <a:gd name="T14" fmla="*/ 3288 w 5172"/>
              <a:gd name="T15" fmla="*/ 1884 h 4704"/>
              <a:gd name="T16" fmla="*/ 3156 w 5172"/>
              <a:gd name="T17" fmla="*/ 1944 h 4704"/>
              <a:gd name="T18" fmla="*/ 2760 w 5172"/>
              <a:gd name="T19" fmla="*/ 2328 h 4704"/>
              <a:gd name="T20" fmla="*/ 2460 w 5172"/>
              <a:gd name="T21" fmla="*/ 2724 h 4704"/>
              <a:gd name="T22" fmla="*/ 2172 w 5172"/>
              <a:gd name="T23" fmla="*/ 3012 h 4704"/>
              <a:gd name="T24" fmla="*/ 1932 w 5172"/>
              <a:gd name="T25" fmla="*/ 3288 h 4704"/>
              <a:gd name="T26" fmla="*/ 1608 w 5172"/>
              <a:gd name="T27" fmla="*/ 3600 h 4704"/>
              <a:gd name="T28" fmla="*/ 1416 w 5172"/>
              <a:gd name="T29" fmla="*/ 3804 h 4704"/>
              <a:gd name="T30" fmla="*/ 1128 w 5172"/>
              <a:gd name="T31" fmla="*/ 4068 h 4704"/>
              <a:gd name="T32" fmla="*/ 780 w 5172"/>
              <a:gd name="T33" fmla="*/ 4272 h 4704"/>
              <a:gd name="T34" fmla="*/ 396 w 5172"/>
              <a:gd name="T35" fmla="*/ 4500 h 4704"/>
              <a:gd name="T36" fmla="*/ 0 w 5172"/>
              <a:gd name="T37" fmla="*/ 4704 h 4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72" h="4704">
                <a:moveTo>
                  <a:pt x="5172" y="0"/>
                </a:moveTo>
                <a:cubicBezTo>
                  <a:pt x="5138" y="78"/>
                  <a:pt x="5048" y="340"/>
                  <a:pt x="4968" y="480"/>
                </a:cubicBezTo>
                <a:cubicBezTo>
                  <a:pt x="4888" y="620"/>
                  <a:pt x="4814" y="744"/>
                  <a:pt x="4692" y="840"/>
                </a:cubicBezTo>
                <a:cubicBezTo>
                  <a:pt x="4570" y="936"/>
                  <a:pt x="4372" y="982"/>
                  <a:pt x="4236" y="1056"/>
                </a:cubicBezTo>
                <a:cubicBezTo>
                  <a:pt x="4100" y="1130"/>
                  <a:pt x="3976" y="1190"/>
                  <a:pt x="3876" y="1284"/>
                </a:cubicBezTo>
                <a:cubicBezTo>
                  <a:pt x="3776" y="1378"/>
                  <a:pt x="3690" y="1524"/>
                  <a:pt x="3636" y="1620"/>
                </a:cubicBezTo>
                <a:cubicBezTo>
                  <a:pt x="3582" y="1716"/>
                  <a:pt x="3610" y="1816"/>
                  <a:pt x="3552" y="1860"/>
                </a:cubicBezTo>
                <a:cubicBezTo>
                  <a:pt x="3494" y="1904"/>
                  <a:pt x="3354" y="1870"/>
                  <a:pt x="3288" y="1884"/>
                </a:cubicBezTo>
                <a:cubicBezTo>
                  <a:pt x="3222" y="1898"/>
                  <a:pt x="3244" y="1870"/>
                  <a:pt x="3156" y="1944"/>
                </a:cubicBezTo>
                <a:cubicBezTo>
                  <a:pt x="3068" y="2018"/>
                  <a:pt x="2876" y="2198"/>
                  <a:pt x="2760" y="2328"/>
                </a:cubicBezTo>
                <a:cubicBezTo>
                  <a:pt x="2644" y="2458"/>
                  <a:pt x="2558" y="2610"/>
                  <a:pt x="2460" y="2724"/>
                </a:cubicBezTo>
                <a:cubicBezTo>
                  <a:pt x="2362" y="2838"/>
                  <a:pt x="2260" y="2918"/>
                  <a:pt x="2172" y="3012"/>
                </a:cubicBezTo>
                <a:cubicBezTo>
                  <a:pt x="2084" y="3106"/>
                  <a:pt x="2026" y="3190"/>
                  <a:pt x="1932" y="3288"/>
                </a:cubicBezTo>
                <a:cubicBezTo>
                  <a:pt x="1838" y="3386"/>
                  <a:pt x="1694" y="3514"/>
                  <a:pt x="1608" y="3600"/>
                </a:cubicBezTo>
                <a:cubicBezTo>
                  <a:pt x="1522" y="3686"/>
                  <a:pt x="1496" y="3726"/>
                  <a:pt x="1416" y="3804"/>
                </a:cubicBezTo>
                <a:cubicBezTo>
                  <a:pt x="1336" y="3882"/>
                  <a:pt x="1234" y="3990"/>
                  <a:pt x="1128" y="4068"/>
                </a:cubicBezTo>
                <a:cubicBezTo>
                  <a:pt x="1022" y="4146"/>
                  <a:pt x="902" y="4200"/>
                  <a:pt x="780" y="4272"/>
                </a:cubicBezTo>
                <a:cubicBezTo>
                  <a:pt x="658" y="4344"/>
                  <a:pt x="526" y="4428"/>
                  <a:pt x="396" y="4500"/>
                </a:cubicBezTo>
                <a:cubicBezTo>
                  <a:pt x="266" y="4572"/>
                  <a:pt x="133" y="4638"/>
                  <a:pt x="0" y="470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23" name="Freeform 355"/>
          <p:cNvSpPr>
            <a:spLocks/>
          </p:cNvSpPr>
          <p:nvPr/>
        </p:nvSpPr>
        <p:spPr bwMode="auto">
          <a:xfrm>
            <a:off x="2014538" y="201613"/>
            <a:ext cx="3833812" cy="2303462"/>
          </a:xfrm>
          <a:custGeom>
            <a:avLst/>
            <a:gdLst>
              <a:gd name="T0" fmla="*/ 0 w 7300"/>
              <a:gd name="T1" fmla="*/ 4558 h 5794"/>
              <a:gd name="T2" fmla="*/ 372 w 7300"/>
              <a:gd name="T3" fmla="*/ 4342 h 5794"/>
              <a:gd name="T4" fmla="*/ 828 w 7300"/>
              <a:gd name="T5" fmla="*/ 4078 h 5794"/>
              <a:gd name="T6" fmla="*/ 1356 w 7300"/>
              <a:gd name="T7" fmla="*/ 3814 h 5794"/>
              <a:gd name="T8" fmla="*/ 1800 w 7300"/>
              <a:gd name="T9" fmla="*/ 3622 h 5794"/>
              <a:gd name="T10" fmla="*/ 2088 w 7300"/>
              <a:gd name="T11" fmla="*/ 3466 h 5794"/>
              <a:gd name="T12" fmla="*/ 2460 w 7300"/>
              <a:gd name="T13" fmla="*/ 3202 h 5794"/>
              <a:gd name="T14" fmla="*/ 2760 w 7300"/>
              <a:gd name="T15" fmla="*/ 2926 h 5794"/>
              <a:gd name="T16" fmla="*/ 3084 w 7300"/>
              <a:gd name="T17" fmla="*/ 2614 h 5794"/>
              <a:gd name="T18" fmla="*/ 3240 w 7300"/>
              <a:gd name="T19" fmla="*/ 2362 h 5794"/>
              <a:gd name="T20" fmla="*/ 3444 w 7300"/>
              <a:gd name="T21" fmla="*/ 2014 h 5794"/>
              <a:gd name="T22" fmla="*/ 3756 w 7300"/>
              <a:gd name="T23" fmla="*/ 1678 h 5794"/>
              <a:gd name="T24" fmla="*/ 4200 w 7300"/>
              <a:gd name="T25" fmla="*/ 1378 h 5794"/>
              <a:gd name="T26" fmla="*/ 4416 w 7300"/>
              <a:gd name="T27" fmla="*/ 1210 h 5794"/>
              <a:gd name="T28" fmla="*/ 4776 w 7300"/>
              <a:gd name="T29" fmla="*/ 1030 h 5794"/>
              <a:gd name="T30" fmla="*/ 5088 w 7300"/>
              <a:gd name="T31" fmla="*/ 730 h 5794"/>
              <a:gd name="T32" fmla="*/ 5340 w 7300"/>
              <a:gd name="T33" fmla="*/ 442 h 5794"/>
              <a:gd name="T34" fmla="*/ 5688 w 7300"/>
              <a:gd name="T35" fmla="*/ 178 h 5794"/>
              <a:gd name="T36" fmla="*/ 6180 w 7300"/>
              <a:gd name="T37" fmla="*/ 70 h 5794"/>
              <a:gd name="T38" fmla="*/ 6600 w 7300"/>
              <a:gd name="T39" fmla="*/ 10 h 5794"/>
              <a:gd name="T40" fmla="*/ 7080 w 7300"/>
              <a:gd name="T41" fmla="*/ 10 h 5794"/>
              <a:gd name="T42" fmla="*/ 7296 w 7300"/>
              <a:gd name="T43" fmla="*/ 46 h 5794"/>
              <a:gd name="T44" fmla="*/ 7056 w 7300"/>
              <a:gd name="T45" fmla="*/ 274 h 5794"/>
              <a:gd name="T46" fmla="*/ 6840 w 7300"/>
              <a:gd name="T47" fmla="*/ 370 h 5794"/>
              <a:gd name="T48" fmla="*/ 6576 w 7300"/>
              <a:gd name="T49" fmla="*/ 430 h 5794"/>
              <a:gd name="T50" fmla="*/ 6288 w 7300"/>
              <a:gd name="T51" fmla="*/ 550 h 5794"/>
              <a:gd name="T52" fmla="*/ 6240 w 7300"/>
              <a:gd name="T53" fmla="*/ 706 h 5794"/>
              <a:gd name="T54" fmla="*/ 6348 w 7300"/>
              <a:gd name="T55" fmla="*/ 706 h 5794"/>
              <a:gd name="T56" fmla="*/ 6636 w 7300"/>
              <a:gd name="T57" fmla="*/ 586 h 5794"/>
              <a:gd name="T58" fmla="*/ 6960 w 7300"/>
              <a:gd name="T59" fmla="*/ 550 h 5794"/>
              <a:gd name="T60" fmla="*/ 7092 w 7300"/>
              <a:gd name="T61" fmla="*/ 646 h 5794"/>
              <a:gd name="T62" fmla="*/ 7044 w 7300"/>
              <a:gd name="T63" fmla="*/ 1054 h 5794"/>
              <a:gd name="T64" fmla="*/ 6924 w 7300"/>
              <a:gd name="T65" fmla="*/ 1282 h 5794"/>
              <a:gd name="T66" fmla="*/ 6684 w 7300"/>
              <a:gd name="T67" fmla="*/ 1582 h 5794"/>
              <a:gd name="T68" fmla="*/ 6456 w 7300"/>
              <a:gd name="T69" fmla="*/ 1654 h 5794"/>
              <a:gd name="T70" fmla="*/ 6216 w 7300"/>
              <a:gd name="T71" fmla="*/ 1606 h 5794"/>
              <a:gd name="T72" fmla="*/ 6024 w 7300"/>
              <a:gd name="T73" fmla="*/ 1462 h 5794"/>
              <a:gd name="T74" fmla="*/ 5820 w 7300"/>
              <a:gd name="T75" fmla="*/ 1354 h 5794"/>
              <a:gd name="T76" fmla="*/ 5652 w 7300"/>
              <a:gd name="T77" fmla="*/ 1258 h 5794"/>
              <a:gd name="T78" fmla="*/ 5460 w 7300"/>
              <a:gd name="T79" fmla="*/ 1234 h 5794"/>
              <a:gd name="T80" fmla="*/ 5364 w 7300"/>
              <a:gd name="T81" fmla="*/ 1258 h 5794"/>
              <a:gd name="T82" fmla="*/ 5316 w 7300"/>
              <a:gd name="T83" fmla="*/ 1366 h 5794"/>
              <a:gd name="T84" fmla="*/ 5376 w 7300"/>
              <a:gd name="T85" fmla="*/ 1558 h 5794"/>
              <a:gd name="T86" fmla="*/ 5496 w 7300"/>
              <a:gd name="T87" fmla="*/ 1798 h 5794"/>
              <a:gd name="T88" fmla="*/ 5520 w 7300"/>
              <a:gd name="T89" fmla="*/ 1954 h 5794"/>
              <a:gd name="T90" fmla="*/ 5316 w 7300"/>
              <a:gd name="T91" fmla="*/ 2206 h 5794"/>
              <a:gd name="T92" fmla="*/ 5016 w 7300"/>
              <a:gd name="T93" fmla="*/ 2482 h 5794"/>
              <a:gd name="T94" fmla="*/ 4896 w 7300"/>
              <a:gd name="T95" fmla="*/ 2674 h 5794"/>
              <a:gd name="T96" fmla="*/ 4824 w 7300"/>
              <a:gd name="T97" fmla="*/ 2962 h 5794"/>
              <a:gd name="T98" fmla="*/ 4776 w 7300"/>
              <a:gd name="T99" fmla="*/ 3190 h 5794"/>
              <a:gd name="T100" fmla="*/ 4788 w 7300"/>
              <a:gd name="T101" fmla="*/ 3586 h 5794"/>
              <a:gd name="T102" fmla="*/ 4824 w 7300"/>
              <a:gd name="T103" fmla="*/ 3850 h 5794"/>
              <a:gd name="T104" fmla="*/ 4788 w 7300"/>
              <a:gd name="T105" fmla="*/ 4078 h 5794"/>
              <a:gd name="T106" fmla="*/ 4500 w 7300"/>
              <a:gd name="T107" fmla="*/ 4402 h 5794"/>
              <a:gd name="T108" fmla="*/ 4140 w 7300"/>
              <a:gd name="T109" fmla="*/ 4666 h 5794"/>
              <a:gd name="T110" fmla="*/ 3816 w 7300"/>
              <a:gd name="T111" fmla="*/ 4846 h 5794"/>
              <a:gd name="T112" fmla="*/ 3360 w 7300"/>
              <a:gd name="T113" fmla="*/ 5422 h 5794"/>
              <a:gd name="T114" fmla="*/ 3108 w 7300"/>
              <a:gd name="T115" fmla="*/ 5794 h 5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00" h="5794">
                <a:moveTo>
                  <a:pt x="0" y="4558"/>
                </a:moveTo>
                <a:cubicBezTo>
                  <a:pt x="117" y="4490"/>
                  <a:pt x="234" y="4422"/>
                  <a:pt x="372" y="4342"/>
                </a:cubicBezTo>
                <a:cubicBezTo>
                  <a:pt x="510" y="4262"/>
                  <a:pt x="664" y="4166"/>
                  <a:pt x="828" y="4078"/>
                </a:cubicBezTo>
                <a:cubicBezTo>
                  <a:pt x="992" y="3990"/>
                  <a:pt x="1194" y="3890"/>
                  <a:pt x="1356" y="3814"/>
                </a:cubicBezTo>
                <a:cubicBezTo>
                  <a:pt x="1518" y="3738"/>
                  <a:pt x="1678" y="3680"/>
                  <a:pt x="1800" y="3622"/>
                </a:cubicBezTo>
                <a:cubicBezTo>
                  <a:pt x="1922" y="3564"/>
                  <a:pt x="1978" y="3536"/>
                  <a:pt x="2088" y="3466"/>
                </a:cubicBezTo>
                <a:cubicBezTo>
                  <a:pt x="2198" y="3396"/>
                  <a:pt x="2348" y="3292"/>
                  <a:pt x="2460" y="3202"/>
                </a:cubicBezTo>
                <a:cubicBezTo>
                  <a:pt x="2572" y="3112"/>
                  <a:pt x="2656" y="3024"/>
                  <a:pt x="2760" y="2926"/>
                </a:cubicBezTo>
                <a:cubicBezTo>
                  <a:pt x="2864" y="2828"/>
                  <a:pt x="3004" y="2708"/>
                  <a:pt x="3084" y="2614"/>
                </a:cubicBezTo>
                <a:cubicBezTo>
                  <a:pt x="3164" y="2520"/>
                  <a:pt x="3180" y="2462"/>
                  <a:pt x="3240" y="2362"/>
                </a:cubicBezTo>
                <a:cubicBezTo>
                  <a:pt x="3300" y="2262"/>
                  <a:pt x="3358" y="2128"/>
                  <a:pt x="3444" y="2014"/>
                </a:cubicBezTo>
                <a:cubicBezTo>
                  <a:pt x="3530" y="1900"/>
                  <a:pt x="3630" y="1784"/>
                  <a:pt x="3756" y="1678"/>
                </a:cubicBezTo>
                <a:cubicBezTo>
                  <a:pt x="3882" y="1572"/>
                  <a:pt x="4090" y="1456"/>
                  <a:pt x="4200" y="1378"/>
                </a:cubicBezTo>
                <a:cubicBezTo>
                  <a:pt x="4310" y="1300"/>
                  <a:pt x="4320" y="1268"/>
                  <a:pt x="4416" y="1210"/>
                </a:cubicBezTo>
                <a:cubicBezTo>
                  <a:pt x="4512" y="1152"/>
                  <a:pt x="4664" y="1110"/>
                  <a:pt x="4776" y="1030"/>
                </a:cubicBezTo>
                <a:cubicBezTo>
                  <a:pt x="4888" y="950"/>
                  <a:pt x="4994" y="828"/>
                  <a:pt x="5088" y="730"/>
                </a:cubicBezTo>
                <a:cubicBezTo>
                  <a:pt x="5182" y="632"/>
                  <a:pt x="5240" y="534"/>
                  <a:pt x="5340" y="442"/>
                </a:cubicBezTo>
                <a:cubicBezTo>
                  <a:pt x="5440" y="350"/>
                  <a:pt x="5548" y="240"/>
                  <a:pt x="5688" y="178"/>
                </a:cubicBezTo>
                <a:cubicBezTo>
                  <a:pt x="5828" y="116"/>
                  <a:pt x="6028" y="98"/>
                  <a:pt x="6180" y="70"/>
                </a:cubicBezTo>
                <a:cubicBezTo>
                  <a:pt x="6332" y="42"/>
                  <a:pt x="6450" y="20"/>
                  <a:pt x="6600" y="10"/>
                </a:cubicBezTo>
                <a:cubicBezTo>
                  <a:pt x="6750" y="0"/>
                  <a:pt x="6964" y="4"/>
                  <a:pt x="7080" y="10"/>
                </a:cubicBezTo>
                <a:cubicBezTo>
                  <a:pt x="7196" y="16"/>
                  <a:pt x="7300" y="2"/>
                  <a:pt x="7296" y="46"/>
                </a:cubicBezTo>
                <a:cubicBezTo>
                  <a:pt x="7292" y="90"/>
                  <a:pt x="7132" y="220"/>
                  <a:pt x="7056" y="274"/>
                </a:cubicBezTo>
                <a:cubicBezTo>
                  <a:pt x="6980" y="328"/>
                  <a:pt x="6920" y="344"/>
                  <a:pt x="6840" y="370"/>
                </a:cubicBezTo>
                <a:cubicBezTo>
                  <a:pt x="6760" y="396"/>
                  <a:pt x="6668" y="400"/>
                  <a:pt x="6576" y="430"/>
                </a:cubicBezTo>
                <a:cubicBezTo>
                  <a:pt x="6484" y="460"/>
                  <a:pt x="6344" y="504"/>
                  <a:pt x="6288" y="550"/>
                </a:cubicBezTo>
                <a:cubicBezTo>
                  <a:pt x="6232" y="596"/>
                  <a:pt x="6230" y="680"/>
                  <a:pt x="6240" y="706"/>
                </a:cubicBezTo>
                <a:cubicBezTo>
                  <a:pt x="6250" y="732"/>
                  <a:pt x="6282" y="726"/>
                  <a:pt x="6348" y="706"/>
                </a:cubicBezTo>
                <a:cubicBezTo>
                  <a:pt x="6414" y="686"/>
                  <a:pt x="6534" y="612"/>
                  <a:pt x="6636" y="586"/>
                </a:cubicBezTo>
                <a:cubicBezTo>
                  <a:pt x="6738" y="560"/>
                  <a:pt x="6884" y="540"/>
                  <a:pt x="6960" y="550"/>
                </a:cubicBezTo>
                <a:cubicBezTo>
                  <a:pt x="7036" y="560"/>
                  <a:pt x="7078" y="562"/>
                  <a:pt x="7092" y="646"/>
                </a:cubicBezTo>
                <a:cubicBezTo>
                  <a:pt x="7106" y="730"/>
                  <a:pt x="7072" y="948"/>
                  <a:pt x="7044" y="1054"/>
                </a:cubicBezTo>
                <a:cubicBezTo>
                  <a:pt x="7016" y="1160"/>
                  <a:pt x="6984" y="1194"/>
                  <a:pt x="6924" y="1282"/>
                </a:cubicBezTo>
                <a:cubicBezTo>
                  <a:pt x="6864" y="1370"/>
                  <a:pt x="6762" y="1520"/>
                  <a:pt x="6684" y="1582"/>
                </a:cubicBezTo>
                <a:cubicBezTo>
                  <a:pt x="6606" y="1644"/>
                  <a:pt x="6534" y="1650"/>
                  <a:pt x="6456" y="1654"/>
                </a:cubicBezTo>
                <a:cubicBezTo>
                  <a:pt x="6378" y="1658"/>
                  <a:pt x="6288" y="1638"/>
                  <a:pt x="6216" y="1606"/>
                </a:cubicBezTo>
                <a:cubicBezTo>
                  <a:pt x="6144" y="1574"/>
                  <a:pt x="6090" y="1504"/>
                  <a:pt x="6024" y="1462"/>
                </a:cubicBezTo>
                <a:cubicBezTo>
                  <a:pt x="5958" y="1420"/>
                  <a:pt x="5882" y="1388"/>
                  <a:pt x="5820" y="1354"/>
                </a:cubicBezTo>
                <a:cubicBezTo>
                  <a:pt x="5758" y="1320"/>
                  <a:pt x="5712" y="1278"/>
                  <a:pt x="5652" y="1258"/>
                </a:cubicBezTo>
                <a:cubicBezTo>
                  <a:pt x="5592" y="1238"/>
                  <a:pt x="5508" y="1234"/>
                  <a:pt x="5460" y="1234"/>
                </a:cubicBezTo>
                <a:cubicBezTo>
                  <a:pt x="5412" y="1234"/>
                  <a:pt x="5388" y="1236"/>
                  <a:pt x="5364" y="1258"/>
                </a:cubicBezTo>
                <a:cubicBezTo>
                  <a:pt x="5340" y="1280"/>
                  <a:pt x="5314" y="1316"/>
                  <a:pt x="5316" y="1366"/>
                </a:cubicBezTo>
                <a:cubicBezTo>
                  <a:pt x="5318" y="1416"/>
                  <a:pt x="5346" y="1486"/>
                  <a:pt x="5376" y="1558"/>
                </a:cubicBezTo>
                <a:cubicBezTo>
                  <a:pt x="5406" y="1630"/>
                  <a:pt x="5472" y="1732"/>
                  <a:pt x="5496" y="1798"/>
                </a:cubicBezTo>
                <a:cubicBezTo>
                  <a:pt x="5520" y="1864"/>
                  <a:pt x="5550" y="1886"/>
                  <a:pt x="5520" y="1954"/>
                </a:cubicBezTo>
                <a:cubicBezTo>
                  <a:pt x="5490" y="2022"/>
                  <a:pt x="5400" y="2118"/>
                  <a:pt x="5316" y="2206"/>
                </a:cubicBezTo>
                <a:cubicBezTo>
                  <a:pt x="5232" y="2294"/>
                  <a:pt x="5086" y="2404"/>
                  <a:pt x="5016" y="2482"/>
                </a:cubicBezTo>
                <a:cubicBezTo>
                  <a:pt x="4946" y="2560"/>
                  <a:pt x="4928" y="2594"/>
                  <a:pt x="4896" y="2674"/>
                </a:cubicBezTo>
                <a:cubicBezTo>
                  <a:pt x="4864" y="2754"/>
                  <a:pt x="4844" y="2876"/>
                  <a:pt x="4824" y="2962"/>
                </a:cubicBezTo>
                <a:cubicBezTo>
                  <a:pt x="4804" y="3048"/>
                  <a:pt x="4782" y="3086"/>
                  <a:pt x="4776" y="3190"/>
                </a:cubicBezTo>
                <a:cubicBezTo>
                  <a:pt x="4770" y="3294"/>
                  <a:pt x="4780" y="3476"/>
                  <a:pt x="4788" y="3586"/>
                </a:cubicBezTo>
                <a:cubicBezTo>
                  <a:pt x="4796" y="3696"/>
                  <a:pt x="4824" y="3768"/>
                  <a:pt x="4824" y="3850"/>
                </a:cubicBezTo>
                <a:cubicBezTo>
                  <a:pt x="4824" y="3932"/>
                  <a:pt x="4842" y="3986"/>
                  <a:pt x="4788" y="4078"/>
                </a:cubicBezTo>
                <a:cubicBezTo>
                  <a:pt x="4734" y="4170"/>
                  <a:pt x="4608" y="4304"/>
                  <a:pt x="4500" y="4402"/>
                </a:cubicBezTo>
                <a:cubicBezTo>
                  <a:pt x="4392" y="4500"/>
                  <a:pt x="4254" y="4592"/>
                  <a:pt x="4140" y="4666"/>
                </a:cubicBezTo>
                <a:cubicBezTo>
                  <a:pt x="4026" y="4740"/>
                  <a:pt x="3946" y="4720"/>
                  <a:pt x="3816" y="4846"/>
                </a:cubicBezTo>
                <a:cubicBezTo>
                  <a:pt x="3686" y="4972"/>
                  <a:pt x="3478" y="5264"/>
                  <a:pt x="3360" y="5422"/>
                </a:cubicBezTo>
                <a:cubicBezTo>
                  <a:pt x="3242" y="5580"/>
                  <a:pt x="3150" y="5728"/>
                  <a:pt x="3108" y="579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24" name="Freeform 356"/>
          <p:cNvSpPr>
            <a:spLocks/>
          </p:cNvSpPr>
          <p:nvPr/>
        </p:nvSpPr>
        <p:spPr bwMode="auto">
          <a:xfrm>
            <a:off x="1995488" y="2498725"/>
            <a:ext cx="1895475" cy="1892300"/>
          </a:xfrm>
          <a:custGeom>
            <a:avLst/>
            <a:gdLst>
              <a:gd name="T0" fmla="*/ 3148 w 3608"/>
              <a:gd name="T1" fmla="*/ 0 h 4756"/>
              <a:gd name="T2" fmla="*/ 3036 w 3608"/>
              <a:gd name="T3" fmla="*/ 244 h 4756"/>
              <a:gd name="T4" fmla="*/ 3000 w 3608"/>
              <a:gd name="T5" fmla="*/ 376 h 4756"/>
              <a:gd name="T6" fmla="*/ 3048 w 3608"/>
              <a:gd name="T7" fmla="*/ 748 h 4756"/>
              <a:gd name="T8" fmla="*/ 3048 w 3608"/>
              <a:gd name="T9" fmla="*/ 1156 h 4756"/>
              <a:gd name="T10" fmla="*/ 2964 w 3608"/>
              <a:gd name="T11" fmla="*/ 1504 h 4756"/>
              <a:gd name="T12" fmla="*/ 2844 w 3608"/>
              <a:gd name="T13" fmla="*/ 1768 h 4756"/>
              <a:gd name="T14" fmla="*/ 2808 w 3608"/>
              <a:gd name="T15" fmla="*/ 2008 h 4756"/>
              <a:gd name="T16" fmla="*/ 3000 w 3608"/>
              <a:gd name="T17" fmla="*/ 2176 h 4756"/>
              <a:gd name="T18" fmla="*/ 3216 w 3608"/>
              <a:gd name="T19" fmla="*/ 2320 h 4756"/>
              <a:gd name="T20" fmla="*/ 3372 w 3608"/>
              <a:gd name="T21" fmla="*/ 2572 h 4756"/>
              <a:gd name="T22" fmla="*/ 3456 w 3608"/>
              <a:gd name="T23" fmla="*/ 2968 h 4756"/>
              <a:gd name="T24" fmla="*/ 3504 w 3608"/>
              <a:gd name="T25" fmla="*/ 3364 h 4756"/>
              <a:gd name="T26" fmla="*/ 3600 w 3608"/>
              <a:gd name="T27" fmla="*/ 4072 h 4756"/>
              <a:gd name="T28" fmla="*/ 3552 w 3608"/>
              <a:gd name="T29" fmla="*/ 4504 h 4756"/>
              <a:gd name="T30" fmla="*/ 3300 w 3608"/>
              <a:gd name="T31" fmla="*/ 4720 h 4756"/>
              <a:gd name="T32" fmla="*/ 3060 w 3608"/>
              <a:gd name="T33" fmla="*/ 4708 h 4756"/>
              <a:gd name="T34" fmla="*/ 2796 w 3608"/>
              <a:gd name="T35" fmla="*/ 4432 h 4756"/>
              <a:gd name="T36" fmla="*/ 2592 w 3608"/>
              <a:gd name="T37" fmla="*/ 4192 h 4756"/>
              <a:gd name="T38" fmla="*/ 2520 w 3608"/>
              <a:gd name="T39" fmla="*/ 3964 h 4756"/>
              <a:gd name="T40" fmla="*/ 2364 w 3608"/>
              <a:gd name="T41" fmla="*/ 3724 h 4756"/>
              <a:gd name="T42" fmla="*/ 2208 w 3608"/>
              <a:gd name="T43" fmla="*/ 3544 h 4756"/>
              <a:gd name="T44" fmla="*/ 1932 w 3608"/>
              <a:gd name="T45" fmla="*/ 3328 h 4756"/>
              <a:gd name="T46" fmla="*/ 1692 w 3608"/>
              <a:gd name="T47" fmla="*/ 3208 h 4756"/>
              <a:gd name="T48" fmla="*/ 1524 w 3608"/>
              <a:gd name="T49" fmla="*/ 3100 h 4756"/>
              <a:gd name="T50" fmla="*/ 1464 w 3608"/>
              <a:gd name="T51" fmla="*/ 2944 h 4756"/>
              <a:gd name="T52" fmla="*/ 1368 w 3608"/>
              <a:gd name="T53" fmla="*/ 2848 h 4756"/>
              <a:gd name="T54" fmla="*/ 1284 w 3608"/>
              <a:gd name="T55" fmla="*/ 3028 h 4756"/>
              <a:gd name="T56" fmla="*/ 1116 w 3608"/>
              <a:gd name="T57" fmla="*/ 3352 h 4756"/>
              <a:gd name="T58" fmla="*/ 900 w 3608"/>
              <a:gd name="T59" fmla="*/ 3640 h 4756"/>
              <a:gd name="T60" fmla="*/ 648 w 3608"/>
              <a:gd name="T61" fmla="*/ 3892 h 4756"/>
              <a:gd name="T62" fmla="*/ 372 w 3608"/>
              <a:gd name="T63" fmla="*/ 3988 h 4756"/>
              <a:gd name="T64" fmla="*/ 216 w 3608"/>
              <a:gd name="T65" fmla="*/ 4036 h 4756"/>
              <a:gd name="T66" fmla="*/ 0 w 3608"/>
              <a:gd name="T67" fmla="*/ 4072 h 4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08" h="4756">
                <a:moveTo>
                  <a:pt x="3148" y="0"/>
                </a:moveTo>
                <a:cubicBezTo>
                  <a:pt x="3130" y="40"/>
                  <a:pt x="3061" y="181"/>
                  <a:pt x="3036" y="244"/>
                </a:cubicBezTo>
                <a:cubicBezTo>
                  <a:pt x="3011" y="307"/>
                  <a:pt x="2998" y="292"/>
                  <a:pt x="3000" y="376"/>
                </a:cubicBezTo>
                <a:cubicBezTo>
                  <a:pt x="3002" y="460"/>
                  <a:pt x="3040" y="618"/>
                  <a:pt x="3048" y="748"/>
                </a:cubicBezTo>
                <a:cubicBezTo>
                  <a:pt x="3056" y="878"/>
                  <a:pt x="3062" y="1030"/>
                  <a:pt x="3048" y="1156"/>
                </a:cubicBezTo>
                <a:cubicBezTo>
                  <a:pt x="3034" y="1282"/>
                  <a:pt x="2998" y="1402"/>
                  <a:pt x="2964" y="1504"/>
                </a:cubicBezTo>
                <a:cubicBezTo>
                  <a:pt x="2930" y="1606"/>
                  <a:pt x="2870" y="1684"/>
                  <a:pt x="2844" y="1768"/>
                </a:cubicBezTo>
                <a:cubicBezTo>
                  <a:pt x="2818" y="1852"/>
                  <a:pt x="2782" y="1940"/>
                  <a:pt x="2808" y="2008"/>
                </a:cubicBezTo>
                <a:cubicBezTo>
                  <a:pt x="2834" y="2076"/>
                  <a:pt x="2932" y="2124"/>
                  <a:pt x="3000" y="2176"/>
                </a:cubicBezTo>
                <a:cubicBezTo>
                  <a:pt x="3068" y="2228"/>
                  <a:pt x="3154" y="2254"/>
                  <a:pt x="3216" y="2320"/>
                </a:cubicBezTo>
                <a:cubicBezTo>
                  <a:pt x="3278" y="2386"/>
                  <a:pt x="3332" y="2464"/>
                  <a:pt x="3372" y="2572"/>
                </a:cubicBezTo>
                <a:cubicBezTo>
                  <a:pt x="3412" y="2680"/>
                  <a:pt x="3434" y="2836"/>
                  <a:pt x="3456" y="2968"/>
                </a:cubicBezTo>
                <a:cubicBezTo>
                  <a:pt x="3478" y="3100"/>
                  <a:pt x="3480" y="3180"/>
                  <a:pt x="3504" y="3364"/>
                </a:cubicBezTo>
                <a:cubicBezTo>
                  <a:pt x="3528" y="3548"/>
                  <a:pt x="3592" y="3882"/>
                  <a:pt x="3600" y="4072"/>
                </a:cubicBezTo>
                <a:cubicBezTo>
                  <a:pt x="3608" y="4262"/>
                  <a:pt x="3602" y="4396"/>
                  <a:pt x="3552" y="4504"/>
                </a:cubicBezTo>
                <a:cubicBezTo>
                  <a:pt x="3502" y="4612"/>
                  <a:pt x="3382" y="4686"/>
                  <a:pt x="3300" y="4720"/>
                </a:cubicBezTo>
                <a:cubicBezTo>
                  <a:pt x="3218" y="4754"/>
                  <a:pt x="3144" y="4756"/>
                  <a:pt x="3060" y="4708"/>
                </a:cubicBezTo>
                <a:cubicBezTo>
                  <a:pt x="2976" y="4660"/>
                  <a:pt x="2874" y="4518"/>
                  <a:pt x="2796" y="4432"/>
                </a:cubicBezTo>
                <a:cubicBezTo>
                  <a:pt x="2718" y="4346"/>
                  <a:pt x="2638" y="4270"/>
                  <a:pt x="2592" y="4192"/>
                </a:cubicBezTo>
                <a:cubicBezTo>
                  <a:pt x="2546" y="4114"/>
                  <a:pt x="2558" y="4042"/>
                  <a:pt x="2520" y="3964"/>
                </a:cubicBezTo>
                <a:cubicBezTo>
                  <a:pt x="2482" y="3886"/>
                  <a:pt x="2416" y="3794"/>
                  <a:pt x="2364" y="3724"/>
                </a:cubicBezTo>
                <a:cubicBezTo>
                  <a:pt x="2312" y="3654"/>
                  <a:pt x="2280" y="3610"/>
                  <a:pt x="2208" y="3544"/>
                </a:cubicBezTo>
                <a:cubicBezTo>
                  <a:pt x="2136" y="3478"/>
                  <a:pt x="2018" y="3384"/>
                  <a:pt x="1932" y="3328"/>
                </a:cubicBezTo>
                <a:cubicBezTo>
                  <a:pt x="1846" y="3272"/>
                  <a:pt x="1760" y="3246"/>
                  <a:pt x="1692" y="3208"/>
                </a:cubicBezTo>
                <a:cubicBezTo>
                  <a:pt x="1624" y="3170"/>
                  <a:pt x="1562" y="3144"/>
                  <a:pt x="1524" y="3100"/>
                </a:cubicBezTo>
                <a:cubicBezTo>
                  <a:pt x="1486" y="3056"/>
                  <a:pt x="1490" y="2986"/>
                  <a:pt x="1464" y="2944"/>
                </a:cubicBezTo>
                <a:cubicBezTo>
                  <a:pt x="1438" y="2902"/>
                  <a:pt x="1398" y="2834"/>
                  <a:pt x="1368" y="2848"/>
                </a:cubicBezTo>
                <a:cubicBezTo>
                  <a:pt x="1338" y="2862"/>
                  <a:pt x="1326" y="2944"/>
                  <a:pt x="1284" y="3028"/>
                </a:cubicBezTo>
                <a:cubicBezTo>
                  <a:pt x="1242" y="3112"/>
                  <a:pt x="1180" y="3250"/>
                  <a:pt x="1116" y="3352"/>
                </a:cubicBezTo>
                <a:cubicBezTo>
                  <a:pt x="1052" y="3454"/>
                  <a:pt x="978" y="3550"/>
                  <a:pt x="900" y="3640"/>
                </a:cubicBezTo>
                <a:cubicBezTo>
                  <a:pt x="822" y="3730"/>
                  <a:pt x="736" y="3834"/>
                  <a:pt x="648" y="3892"/>
                </a:cubicBezTo>
                <a:cubicBezTo>
                  <a:pt x="560" y="3950"/>
                  <a:pt x="444" y="3964"/>
                  <a:pt x="372" y="3988"/>
                </a:cubicBezTo>
                <a:cubicBezTo>
                  <a:pt x="300" y="4012"/>
                  <a:pt x="278" y="4022"/>
                  <a:pt x="216" y="4036"/>
                </a:cubicBezTo>
                <a:cubicBezTo>
                  <a:pt x="154" y="4050"/>
                  <a:pt x="77" y="4061"/>
                  <a:pt x="0" y="407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25" name="Freeform 357"/>
          <p:cNvSpPr>
            <a:spLocks/>
          </p:cNvSpPr>
          <p:nvPr/>
        </p:nvSpPr>
        <p:spPr bwMode="auto">
          <a:xfrm>
            <a:off x="2014538" y="1317625"/>
            <a:ext cx="2286000" cy="2566988"/>
          </a:xfrm>
          <a:custGeom>
            <a:avLst/>
            <a:gdLst>
              <a:gd name="T0" fmla="*/ 0 w 4352"/>
              <a:gd name="T1" fmla="*/ 2326 h 6454"/>
              <a:gd name="T2" fmla="*/ 204 w 4352"/>
              <a:gd name="T3" fmla="*/ 2206 h 6454"/>
              <a:gd name="T4" fmla="*/ 348 w 4352"/>
              <a:gd name="T5" fmla="*/ 2014 h 6454"/>
              <a:gd name="T6" fmla="*/ 456 w 4352"/>
              <a:gd name="T7" fmla="*/ 1762 h 6454"/>
              <a:gd name="T8" fmla="*/ 852 w 4352"/>
              <a:gd name="T9" fmla="*/ 1486 h 6454"/>
              <a:gd name="T10" fmla="*/ 1212 w 4352"/>
              <a:gd name="T11" fmla="*/ 1270 h 6454"/>
              <a:gd name="T12" fmla="*/ 1692 w 4352"/>
              <a:gd name="T13" fmla="*/ 1150 h 6454"/>
              <a:gd name="T14" fmla="*/ 2196 w 4352"/>
              <a:gd name="T15" fmla="*/ 934 h 6454"/>
              <a:gd name="T16" fmla="*/ 2616 w 4352"/>
              <a:gd name="T17" fmla="*/ 610 h 6454"/>
              <a:gd name="T18" fmla="*/ 2892 w 4352"/>
              <a:gd name="T19" fmla="*/ 310 h 6454"/>
              <a:gd name="T20" fmla="*/ 3192 w 4352"/>
              <a:gd name="T21" fmla="*/ 82 h 6454"/>
              <a:gd name="T22" fmla="*/ 3576 w 4352"/>
              <a:gd name="T23" fmla="*/ 34 h 6454"/>
              <a:gd name="T24" fmla="*/ 3888 w 4352"/>
              <a:gd name="T25" fmla="*/ 34 h 6454"/>
              <a:gd name="T26" fmla="*/ 4236 w 4352"/>
              <a:gd name="T27" fmla="*/ 238 h 6454"/>
              <a:gd name="T28" fmla="*/ 4344 w 4352"/>
              <a:gd name="T29" fmla="*/ 598 h 6454"/>
              <a:gd name="T30" fmla="*/ 4284 w 4352"/>
              <a:gd name="T31" fmla="*/ 982 h 6454"/>
              <a:gd name="T32" fmla="*/ 4068 w 4352"/>
              <a:gd name="T33" fmla="*/ 1294 h 6454"/>
              <a:gd name="T34" fmla="*/ 3720 w 4352"/>
              <a:gd name="T35" fmla="*/ 1522 h 6454"/>
              <a:gd name="T36" fmla="*/ 3420 w 4352"/>
              <a:gd name="T37" fmla="*/ 1618 h 6454"/>
              <a:gd name="T38" fmla="*/ 3228 w 4352"/>
              <a:gd name="T39" fmla="*/ 1930 h 6454"/>
              <a:gd name="T40" fmla="*/ 3048 w 4352"/>
              <a:gd name="T41" fmla="*/ 2410 h 6454"/>
              <a:gd name="T42" fmla="*/ 2772 w 4352"/>
              <a:gd name="T43" fmla="*/ 2854 h 6454"/>
              <a:gd name="T44" fmla="*/ 2496 w 4352"/>
              <a:gd name="T45" fmla="*/ 3214 h 6454"/>
              <a:gd name="T46" fmla="*/ 2316 w 4352"/>
              <a:gd name="T47" fmla="*/ 3682 h 6454"/>
              <a:gd name="T48" fmla="*/ 2304 w 4352"/>
              <a:gd name="T49" fmla="*/ 4270 h 6454"/>
              <a:gd name="T50" fmla="*/ 2352 w 4352"/>
              <a:gd name="T51" fmla="*/ 4582 h 6454"/>
              <a:gd name="T52" fmla="*/ 2532 w 4352"/>
              <a:gd name="T53" fmla="*/ 5050 h 6454"/>
              <a:gd name="T54" fmla="*/ 2808 w 4352"/>
              <a:gd name="T55" fmla="*/ 5398 h 6454"/>
              <a:gd name="T56" fmla="*/ 2880 w 4352"/>
              <a:gd name="T57" fmla="*/ 5902 h 6454"/>
              <a:gd name="T58" fmla="*/ 2700 w 4352"/>
              <a:gd name="T59" fmla="*/ 6202 h 6454"/>
              <a:gd name="T60" fmla="*/ 2436 w 4352"/>
              <a:gd name="T61" fmla="*/ 6214 h 6454"/>
              <a:gd name="T62" fmla="*/ 2220 w 4352"/>
              <a:gd name="T63" fmla="*/ 6106 h 6454"/>
              <a:gd name="T64" fmla="*/ 2028 w 4352"/>
              <a:gd name="T65" fmla="*/ 5830 h 6454"/>
              <a:gd name="T66" fmla="*/ 1944 w 4352"/>
              <a:gd name="T67" fmla="*/ 5734 h 6454"/>
              <a:gd name="T68" fmla="*/ 1788 w 4352"/>
              <a:gd name="T69" fmla="*/ 5590 h 6454"/>
              <a:gd name="T70" fmla="*/ 1572 w 4352"/>
              <a:gd name="T71" fmla="*/ 5626 h 6454"/>
              <a:gd name="T72" fmla="*/ 1440 w 4352"/>
              <a:gd name="T73" fmla="*/ 5698 h 6454"/>
              <a:gd name="T74" fmla="*/ 1368 w 4352"/>
              <a:gd name="T75" fmla="*/ 5614 h 6454"/>
              <a:gd name="T76" fmla="*/ 1224 w 4352"/>
              <a:gd name="T77" fmla="*/ 5734 h 6454"/>
              <a:gd name="T78" fmla="*/ 1056 w 4352"/>
              <a:gd name="T79" fmla="*/ 6046 h 6454"/>
              <a:gd name="T80" fmla="*/ 828 w 4352"/>
              <a:gd name="T81" fmla="*/ 6250 h 6454"/>
              <a:gd name="T82" fmla="*/ 612 w 4352"/>
              <a:gd name="T83" fmla="*/ 6454 h 6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52" h="6454">
                <a:moveTo>
                  <a:pt x="0" y="2326"/>
                </a:moveTo>
                <a:cubicBezTo>
                  <a:pt x="73" y="2292"/>
                  <a:pt x="146" y="2258"/>
                  <a:pt x="204" y="2206"/>
                </a:cubicBezTo>
                <a:cubicBezTo>
                  <a:pt x="262" y="2154"/>
                  <a:pt x="306" y="2088"/>
                  <a:pt x="348" y="2014"/>
                </a:cubicBezTo>
                <a:cubicBezTo>
                  <a:pt x="390" y="1940"/>
                  <a:pt x="372" y="1850"/>
                  <a:pt x="456" y="1762"/>
                </a:cubicBezTo>
                <a:cubicBezTo>
                  <a:pt x="540" y="1674"/>
                  <a:pt x="726" y="1568"/>
                  <a:pt x="852" y="1486"/>
                </a:cubicBezTo>
                <a:cubicBezTo>
                  <a:pt x="978" y="1404"/>
                  <a:pt x="1072" y="1326"/>
                  <a:pt x="1212" y="1270"/>
                </a:cubicBezTo>
                <a:cubicBezTo>
                  <a:pt x="1352" y="1214"/>
                  <a:pt x="1528" y="1206"/>
                  <a:pt x="1692" y="1150"/>
                </a:cubicBezTo>
                <a:cubicBezTo>
                  <a:pt x="1856" y="1094"/>
                  <a:pt x="2042" y="1024"/>
                  <a:pt x="2196" y="934"/>
                </a:cubicBezTo>
                <a:cubicBezTo>
                  <a:pt x="2350" y="844"/>
                  <a:pt x="2500" y="714"/>
                  <a:pt x="2616" y="610"/>
                </a:cubicBezTo>
                <a:cubicBezTo>
                  <a:pt x="2732" y="506"/>
                  <a:pt x="2796" y="398"/>
                  <a:pt x="2892" y="310"/>
                </a:cubicBezTo>
                <a:cubicBezTo>
                  <a:pt x="2988" y="222"/>
                  <a:pt x="3078" y="128"/>
                  <a:pt x="3192" y="82"/>
                </a:cubicBezTo>
                <a:cubicBezTo>
                  <a:pt x="3306" y="36"/>
                  <a:pt x="3460" y="42"/>
                  <a:pt x="3576" y="34"/>
                </a:cubicBezTo>
                <a:cubicBezTo>
                  <a:pt x="3692" y="26"/>
                  <a:pt x="3778" y="0"/>
                  <a:pt x="3888" y="34"/>
                </a:cubicBezTo>
                <a:cubicBezTo>
                  <a:pt x="3998" y="68"/>
                  <a:pt x="4160" y="144"/>
                  <a:pt x="4236" y="238"/>
                </a:cubicBezTo>
                <a:cubicBezTo>
                  <a:pt x="4312" y="332"/>
                  <a:pt x="4336" y="474"/>
                  <a:pt x="4344" y="598"/>
                </a:cubicBezTo>
                <a:cubicBezTo>
                  <a:pt x="4352" y="722"/>
                  <a:pt x="4330" y="866"/>
                  <a:pt x="4284" y="982"/>
                </a:cubicBezTo>
                <a:cubicBezTo>
                  <a:pt x="4238" y="1098"/>
                  <a:pt x="4162" y="1204"/>
                  <a:pt x="4068" y="1294"/>
                </a:cubicBezTo>
                <a:cubicBezTo>
                  <a:pt x="3974" y="1384"/>
                  <a:pt x="3828" y="1468"/>
                  <a:pt x="3720" y="1522"/>
                </a:cubicBezTo>
                <a:cubicBezTo>
                  <a:pt x="3612" y="1576"/>
                  <a:pt x="3502" y="1550"/>
                  <a:pt x="3420" y="1618"/>
                </a:cubicBezTo>
                <a:cubicBezTo>
                  <a:pt x="3338" y="1686"/>
                  <a:pt x="3290" y="1798"/>
                  <a:pt x="3228" y="1930"/>
                </a:cubicBezTo>
                <a:cubicBezTo>
                  <a:pt x="3166" y="2062"/>
                  <a:pt x="3124" y="2256"/>
                  <a:pt x="3048" y="2410"/>
                </a:cubicBezTo>
                <a:cubicBezTo>
                  <a:pt x="2972" y="2564"/>
                  <a:pt x="2864" y="2720"/>
                  <a:pt x="2772" y="2854"/>
                </a:cubicBezTo>
                <a:cubicBezTo>
                  <a:pt x="2680" y="2988"/>
                  <a:pt x="2572" y="3076"/>
                  <a:pt x="2496" y="3214"/>
                </a:cubicBezTo>
                <a:cubicBezTo>
                  <a:pt x="2420" y="3352"/>
                  <a:pt x="2348" y="3506"/>
                  <a:pt x="2316" y="3682"/>
                </a:cubicBezTo>
                <a:cubicBezTo>
                  <a:pt x="2284" y="3858"/>
                  <a:pt x="2298" y="4120"/>
                  <a:pt x="2304" y="4270"/>
                </a:cubicBezTo>
                <a:cubicBezTo>
                  <a:pt x="2310" y="4420"/>
                  <a:pt x="2314" y="4452"/>
                  <a:pt x="2352" y="4582"/>
                </a:cubicBezTo>
                <a:cubicBezTo>
                  <a:pt x="2390" y="4712"/>
                  <a:pt x="2456" y="4914"/>
                  <a:pt x="2532" y="5050"/>
                </a:cubicBezTo>
                <a:cubicBezTo>
                  <a:pt x="2608" y="5186"/>
                  <a:pt x="2750" y="5256"/>
                  <a:pt x="2808" y="5398"/>
                </a:cubicBezTo>
                <a:cubicBezTo>
                  <a:pt x="2866" y="5540"/>
                  <a:pt x="2898" y="5768"/>
                  <a:pt x="2880" y="5902"/>
                </a:cubicBezTo>
                <a:cubicBezTo>
                  <a:pt x="2862" y="6036"/>
                  <a:pt x="2774" y="6150"/>
                  <a:pt x="2700" y="6202"/>
                </a:cubicBezTo>
                <a:cubicBezTo>
                  <a:pt x="2626" y="6254"/>
                  <a:pt x="2516" y="6230"/>
                  <a:pt x="2436" y="6214"/>
                </a:cubicBezTo>
                <a:cubicBezTo>
                  <a:pt x="2356" y="6198"/>
                  <a:pt x="2288" y="6170"/>
                  <a:pt x="2220" y="6106"/>
                </a:cubicBezTo>
                <a:cubicBezTo>
                  <a:pt x="2152" y="6042"/>
                  <a:pt x="2074" y="5892"/>
                  <a:pt x="2028" y="5830"/>
                </a:cubicBezTo>
                <a:cubicBezTo>
                  <a:pt x="1982" y="5768"/>
                  <a:pt x="1984" y="5774"/>
                  <a:pt x="1944" y="5734"/>
                </a:cubicBezTo>
                <a:cubicBezTo>
                  <a:pt x="1904" y="5694"/>
                  <a:pt x="1850" y="5608"/>
                  <a:pt x="1788" y="5590"/>
                </a:cubicBezTo>
                <a:cubicBezTo>
                  <a:pt x="1726" y="5572"/>
                  <a:pt x="1630" y="5608"/>
                  <a:pt x="1572" y="5626"/>
                </a:cubicBezTo>
                <a:cubicBezTo>
                  <a:pt x="1514" y="5644"/>
                  <a:pt x="1474" y="5700"/>
                  <a:pt x="1440" y="5698"/>
                </a:cubicBezTo>
                <a:cubicBezTo>
                  <a:pt x="1406" y="5696"/>
                  <a:pt x="1404" y="5608"/>
                  <a:pt x="1368" y="5614"/>
                </a:cubicBezTo>
                <a:cubicBezTo>
                  <a:pt x="1332" y="5620"/>
                  <a:pt x="1276" y="5662"/>
                  <a:pt x="1224" y="5734"/>
                </a:cubicBezTo>
                <a:cubicBezTo>
                  <a:pt x="1172" y="5806"/>
                  <a:pt x="1122" y="5960"/>
                  <a:pt x="1056" y="6046"/>
                </a:cubicBezTo>
                <a:cubicBezTo>
                  <a:pt x="990" y="6132"/>
                  <a:pt x="902" y="6182"/>
                  <a:pt x="828" y="6250"/>
                </a:cubicBezTo>
                <a:cubicBezTo>
                  <a:pt x="754" y="6318"/>
                  <a:pt x="683" y="6386"/>
                  <a:pt x="612" y="645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26" name="Freeform 358"/>
          <p:cNvSpPr>
            <a:spLocks/>
          </p:cNvSpPr>
          <p:nvPr/>
        </p:nvSpPr>
        <p:spPr bwMode="auto">
          <a:xfrm>
            <a:off x="2014538" y="3879850"/>
            <a:ext cx="327025" cy="123825"/>
          </a:xfrm>
          <a:custGeom>
            <a:avLst/>
            <a:gdLst>
              <a:gd name="T0" fmla="*/ 624 w 624"/>
              <a:gd name="T1" fmla="*/ 0 h 312"/>
              <a:gd name="T2" fmla="*/ 396 w 624"/>
              <a:gd name="T3" fmla="*/ 168 h 312"/>
              <a:gd name="T4" fmla="*/ 216 w 624"/>
              <a:gd name="T5" fmla="*/ 252 h 312"/>
              <a:gd name="T6" fmla="*/ 0 w 624"/>
              <a:gd name="T7" fmla="*/ 312 h 312"/>
            </a:gdLst>
            <a:ahLst/>
            <a:cxnLst>
              <a:cxn ang="0">
                <a:pos x="T0" y="T1"/>
              </a:cxn>
              <a:cxn ang="0">
                <a:pos x="T2" y="T3"/>
              </a:cxn>
              <a:cxn ang="0">
                <a:pos x="T4" y="T5"/>
              </a:cxn>
              <a:cxn ang="0">
                <a:pos x="T6" y="T7"/>
              </a:cxn>
            </a:cxnLst>
            <a:rect l="0" t="0" r="r" b="b"/>
            <a:pathLst>
              <a:path w="624" h="312">
                <a:moveTo>
                  <a:pt x="624" y="0"/>
                </a:moveTo>
                <a:cubicBezTo>
                  <a:pt x="544" y="63"/>
                  <a:pt x="464" y="126"/>
                  <a:pt x="396" y="168"/>
                </a:cubicBezTo>
                <a:cubicBezTo>
                  <a:pt x="328" y="210"/>
                  <a:pt x="282" y="228"/>
                  <a:pt x="216" y="252"/>
                </a:cubicBezTo>
                <a:cubicBezTo>
                  <a:pt x="150" y="276"/>
                  <a:pt x="75" y="294"/>
                  <a:pt x="0" y="31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27" name="Freeform 359"/>
          <p:cNvSpPr>
            <a:spLocks/>
          </p:cNvSpPr>
          <p:nvPr/>
        </p:nvSpPr>
        <p:spPr bwMode="auto">
          <a:xfrm>
            <a:off x="2001838" y="1947863"/>
            <a:ext cx="1436687" cy="1879600"/>
          </a:xfrm>
          <a:custGeom>
            <a:avLst/>
            <a:gdLst>
              <a:gd name="T0" fmla="*/ 24 w 2736"/>
              <a:gd name="T1" fmla="*/ 1116 h 4728"/>
              <a:gd name="T2" fmla="*/ 336 w 2736"/>
              <a:gd name="T3" fmla="*/ 936 h 4728"/>
              <a:gd name="T4" fmla="*/ 720 w 2736"/>
              <a:gd name="T5" fmla="*/ 708 h 4728"/>
              <a:gd name="T6" fmla="*/ 1008 w 2736"/>
              <a:gd name="T7" fmla="*/ 516 h 4728"/>
              <a:gd name="T8" fmla="*/ 1344 w 2736"/>
              <a:gd name="T9" fmla="*/ 240 h 4728"/>
              <a:gd name="T10" fmla="*/ 1728 w 2736"/>
              <a:gd name="T11" fmla="*/ 60 h 4728"/>
              <a:gd name="T12" fmla="*/ 2052 w 2736"/>
              <a:gd name="T13" fmla="*/ 0 h 4728"/>
              <a:gd name="T14" fmla="*/ 2376 w 2736"/>
              <a:gd name="T15" fmla="*/ 60 h 4728"/>
              <a:gd name="T16" fmla="*/ 2664 w 2736"/>
              <a:gd name="T17" fmla="*/ 192 h 4728"/>
              <a:gd name="T18" fmla="*/ 2712 w 2736"/>
              <a:gd name="T19" fmla="*/ 588 h 4728"/>
              <a:gd name="T20" fmla="*/ 2520 w 2736"/>
              <a:gd name="T21" fmla="*/ 936 h 4728"/>
              <a:gd name="T22" fmla="*/ 2280 w 2736"/>
              <a:gd name="T23" fmla="*/ 1380 h 4728"/>
              <a:gd name="T24" fmla="*/ 2100 w 2736"/>
              <a:gd name="T25" fmla="*/ 1776 h 4728"/>
              <a:gd name="T26" fmla="*/ 1956 w 2736"/>
              <a:gd name="T27" fmla="*/ 2268 h 4728"/>
              <a:gd name="T28" fmla="*/ 1824 w 2736"/>
              <a:gd name="T29" fmla="*/ 2772 h 4728"/>
              <a:gd name="T30" fmla="*/ 1704 w 2736"/>
              <a:gd name="T31" fmla="*/ 3084 h 4728"/>
              <a:gd name="T32" fmla="*/ 1548 w 2736"/>
              <a:gd name="T33" fmla="*/ 3480 h 4728"/>
              <a:gd name="T34" fmla="*/ 1272 w 2736"/>
              <a:gd name="T35" fmla="*/ 3780 h 4728"/>
              <a:gd name="T36" fmla="*/ 984 w 2736"/>
              <a:gd name="T37" fmla="*/ 4092 h 4728"/>
              <a:gd name="T38" fmla="*/ 636 w 2736"/>
              <a:gd name="T39" fmla="*/ 4344 h 4728"/>
              <a:gd name="T40" fmla="*/ 312 w 2736"/>
              <a:gd name="T41" fmla="*/ 4560 h 4728"/>
              <a:gd name="T42" fmla="*/ 0 w 2736"/>
              <a:gd name="T43" fmla="*/ 4728 h 4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36" h="4728">
                <a:moveTo>
                  <a:pt x="24" y="1116"/>
                </a:moveTo>
                <a:cubicBezTo>
                  <a:pt x="122" y="1060"/>
                  <a:pt x="220" y="1004"/>
                  <a:pt x="336" y="936"/>
                </a:cubicBezTo>
                <a:cubicBezTo>
                  <a:pt x="452" y="868"/>
                  <a:pt x="608" y="778"/>
                  <a:pt x="720" y="708"/>
                </a:cubicBezTo>
                <a:cubicBezTo>
                  <a:pt x="832" y="638"/>
                  <a:pt x="904" y="594"/>
                  <a:pt x="1008" y="516"/>
                </a:cubicBezTo>
                <a:cubicBezTo>
                  <a:pt x="1112" y="438"/>
                  <a:pt x="1224" y="316"/>
                  <a:pt x="1344" y="240"/>
                </a:cubicBezTo>
                <a:cubicBezTo>
                  <a:pt x="1464" y="164"/>
                  <a:pt x="1610" y="100"/>
                  <a:pt x="1728" y="60"/>
                </a:cubicBezTo>
                <a:cubicBezTo>
                  <a:pt x="1846" y="20"/>
                  <a:pt x="1944" y="0"/>
                  <a:pt x="2052" y="0"/>
                </a:cubicBezTo>
                <a:cubicBezTo>
                  <a:pt x="2160" y="0"/>
                  <a:pt x="2274" y="28"/>
                  <a:pt x="2376" y="60"/>
                </a:cubicBezTo>
                <a:cubicBezTo>
                  <a:pt x="2478" y="92"/>
                  <a:pt x="2608" y="104"/>
                  <a:pt x="2664" y="192"/>
                </a:cubicBezTo>
                <a:cubicBezTo>
                  <a:pt x="2720" y="280"/>
                  <a:pt x="2736" y="464"/>
                  <a:pt x="2712" y="588"/>
                </a:cubicBezTo>
                <a:cubicBezTo>
                  <a:pt x="2688" y="712"/>
                  <a:pt x="2592" y="804"/>
                  <a:pt x="2520" y="936"/>
                </a:cubicBezTo>
                <a:cubicBezTo>
                  <a:pt x="2448" y="1068"/>
                  <a:pt x="2350" y="1240"/>
                  <a:pt x="2280" y="1380"/>
                </a:cubicBezTo>
                <a:cubicBezTo>
                  <a:pt x="2210" y="1520"/>
                  <a:pt x="2154" y="1628"/>
                  <a:pt x="2100" y="1776"/>
                </a:cubicBezTo>
                <a:cubicBezTo>
                  <a:pt x="2046" y="1924"/>
                  <a:pt x="2002" y="2102"/>
                  <a:pt x="1956" y="2268"/>
                </a:cubicBezTo>
                <a:cubicBezTo>
                  <a:pt x="1910" y="2434"/>
                  <a:pt x="1866" y="2636"/>
                  <a:pt x="1824" y="2772"/>
                </a:cubicBezTo>
                <a:cubicBezTo>
                  <a:pt x="1782" y="2908"/>
                  <a:pt x="1750" y="2966"/>
                  <a:pt x="1704" y="3084"/>
                </a:cubicBezTo>
                <a:cubicBezTo>
                  <a:pt x="1658" y="3202"/>
                  <a:pt x="1620" y="3364"/>
                  <a:pt x="1548" y="3480"/>
                </a:cubicBezTo>
                <a:cubicBezTo>
                  <a:pt x="1476" y="3596"/>
                  <a:pt x="1366" y="3678"/>
                  <a:pt x="1272" y="3780"/>
                </a:cubicBezTo>
                <a:cubicBezTo>
                  <a:pt x="1178" y="3882"/>
                  <a:pt x="1090" y="3998"/>
                  <a:pt x="984" y="4092"/>
                </a:cubicBezTo>
                <a:cubicBezTo>
                  <a:pt x="878" y="4186"/>
                  <a:pt x="748" y="4266"/>
                  <a:pt x="636" y="4344"/>
                </a:cubicBezTo>
                <a:cubicBezTo>
                  <a:pt x="524" y="4422"/>
                  <a:pt x="418" y="4496"/>
                  <a:pt x="312" y="4560"/>
                </a:cubicBezTo>
                <a:cubicBezTo>
                  <a:pt x="206" y="4624"/>
                  <a:pt x="103" y="4676"/>
                  <a:pt x="0" y="472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28" name="Freeform 360"/>
          <p:cNvSpPr>
            <a:spLocks/>
          </p:cNvSpPr>
          <p:nvPr/>
        </p:nvSpPr>
        <p:spPr bwMode="auto">
          <a:xfrm>
            <a:off x="2001838" y="2295525"/>
            <a:ext cx="712787" cy="1370013"/>
          </a:xfrm>
          <a:custGeom>
            <a:avLst/>
            <a:gdLst>
              <a:gd name="T0" fmla="*/ 12 w 1358"/>
              <a:gd name="T1" fmla="*/ 710 h 3446"/>
              <a:gd name="T2" fmla="*/ 348 w 1358"/>
              <a:gd name="T3" fmla="*/ 398 h 3446"/>
              <a:gd name="T4" fmla="*/ 708 w 1358"/>
              <a:gd name="T5" fmla="*/ 110 h 3446"/>
              <a:gd name="T6" fmla="*/ 984 w 1358"/>
              <a:gd name="T7" fmla="*/ 2 h 3446"/>
              <a:gd name="T8" fmla="*/ 1272 w 1358"/>
              <a:gd name="T9" fmla="*/ 98 h 3446"/>
              <a:gd name="T10" fmla="*/ 1344 w 1358"/>
              <a:gd name="T11" fmla="*/ 470 h 3446"/>
              <a:gd name="T12" fmla="*/ 1356 w 1358"/>
              <a:gd name="T13" fmla="*/ 1058 h 3446"/>
              <a:gd name="T14" fmla="*/ 1356 w 1358"/>
              <a:gd name="T15" fmla="*/ 1442 h 3446"/>
              <a:gd name="T16" fmla="*/ 1344 w 1358"/>
              <a:gd name="T17" fmla="*/ 1886 h 3446"/>
              <a:gd name="T18" fmla="*/ 1308 w 1358"/>
              <a:gd name="T19" fmla="*/ 2186 h 3446"/>
              <a:gd name="T20" fmla="*/ 1068 w 1358"/>
              <a:gd name="T21" fmla="*/ 2618 h 3446"/>
              <a:gd name="T22" fmla="*/ 684 w 1358"/>
              <a:gd name="T23" fmla="*/ 3014 h 3446"/>
              <a:gd name="T24" fmla="*/ 336 w 1358"/>
              <a:gd name="T25" fmla="*/ 3326 h 3446"/>
              <a:gd name="T26" fmla="*/ 108 w 1358"/>
              <a:gd name="T27" fmla="*/ 3422 h 3446"/>
              <a:gd name="T28" fmla="*/ 0 w 1358"/>
              <a:gd name="T29" fmla="*/ 3446 h 3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8" h="3446">
                <a:moveTo>
                  <a:pt x="12" y="710"/>
                </a:moveTo>
                <a:cubicBezTo>
                  <a:pt x="122" y="604"/>
                  <a:pt x="232" y="498"/>
                  <a:pt x="348" y="398"/>
                </a:cubicBezTo>
                <a:cubicBezTo>
                  <a:pt x="464" y="298"/>
                  <a:pt x="602" y="176"/>
                  <a:pt x="708" y="110"/>
                </a:cubicBezTo>
                <a:cubicBezTo>
                  <a:pt x="814" y="44"/>
                  <a:pt x="890" y="4"/>
                  <a:pt x="984" y="2"/>
                </a:cubicBezTo>
                <a:cubicBezTo>
                  <a:pt x="1078" y="0"/>
                  <a:pt x="1212" y="20"/>
                  <a:pt x="1272" y="98"/>
                </a:cubicBezTo>
                <a:cubicBezTo>
                  <a:pt x="1332" y="176"/>
                  <a:pt x="1330" y="310"/>
                  <a:pt x="1344" y="470"/>
                </a:cubicBezTo>
                <a:cubicBezTo>
                  <a:pt x="1358" y="630"/>
                  <a:pt x="1354" y="896"/>
                  <a:pt x="1356" y="1058"/>
                </a:cubicBezTo>
                <a:cubicBezTo>
                  <a:pt x="1358" y="1220"/>
                  <a:pt x="1358" y="1304"/>
                  <a:pt x="1356" y="1442"/>
                </a:cubicBezTo>
                <a:cubicBezTo>
                  <a:pt x="1354" y="1580"/>
                  <a:pt x="1352" y="1762"/>
                  <a:pt x="1344" y="1886"/>
                </a:cubicBezTo>
                <a:cubicBezTo>
                  <a:pt x="1336" y="2010"/>
                  <a:pt x="1354" y="2064"/>
                  <a:pt x="1308" y="2186"/>
                </a:cubicBezTo>
                <a:cubicBezTo>
                  <a:pt x="1262" y="2308"/>
                  <a:pt x="1172" y="2480"/>
                  <a:pt x="1068" y="2618"/>
                </a:cubicBezTo>
                <a:cubicBezTo>
                  <a:pt x="964" y="2756"/>
                  <a:pt x="806" y="2896"/>
                  <a:pt x="684" y="3014"/>
                </a:cubicBezTo>
                <a:cubicBezTo>
                  <a:pt x="562" y="3132"/>
                  <a:pt x="432" y="3258"/>
                  <a:pt x="336" y="3326"/>
                </a:cubicBezTo>
                <a:cubicBezTo>
                  <a:pt x="240" y="3394"/>
                  <a:pt x="164" y="3402"/>
                  <a:pt x="108" y="3422"/>
                </a:cubicBezTo>
                <a:cubicBezTo>
                  <a:pt x="52" y="3442"/>
                  <a:pt x="26" y="3444"/>
                  <a:pt x="0" y="344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29" name="Freeform 361"/>
          <p:cNvSpPr>
            <a:spLocks/>
          </p:cNvSpPr>
          <p:nvPr/>
        </p:nvSpPr>
        <p:spPr bwMode="auto">
          <a:xfrm>
            <a:off x="2012950" y="2774950"/>
            <a:ext cx="631825" cy="430213"/>
          </a:xfrm>
          <a:custGeom>
            <a:avLst/>
            <a:gdLst>
              <a:gd name="T0" fmla="*/ 290 w 1202"/>
              <a:gd name="T1" fmla="*/ 128 h 1082"/>
              <a:gd name="T2" fmla="*/ 446 w 1202"/>
              <a:gd name="T3" fmla="*/ 32 h 1082"/>
              <a:gd name="T4" fmla="*/ 758 w 1202"/>
              <a:gd name="T5" fmla="*/ 20 h 1082"/>
              <a:gd name="T6" fmla="*/ 998 w 1202"/>
              <a:gd name="T7" fmla="*/ 152 h 1082"/>
              <a:gd name="T8" fmla="*/ 1166 w 1202"/>
              <a:gd name="T9" fmla="*/ 368 h 1082"/>
              <a:gd name="T10" fmla="*/ 1166 w 1202"/>
              <a:gd name="T11" fmla="*/ 776 h 1082"/>
              <a:gd name="T12" fmla="*/ 950 w 1202"/>
              <a:gd name="T13" fmla="*/ 1028 h 1082"/>
              <a:gd name="T14" fmla="*/ 638 w 1202"/>
              <a:gd name="T15" fmla="*/ 1076 h 1082"/>
              <a:gd name="T16" fmla="*/ 362 w 1202"/>
              <a:gd name="T17" fmla="*/ 1064 h 1082"/>
              <a:gd name="T18" fmla="*/ 242 w 1202"/>
              <a:gd name="T19" fmla="*/ 1004 h 1082"/>
              <a:gd name="T20" fmla="*/ 62 w 1202"/>
              <a:gd name="T21" fmla="*/ 872 h 1082"/>
              <a:gd name="T22" fmla="*/ 2 w 1202"/>
              <a:gd name="T23" fmla="*/ 644 h 1082"/>
              <a:gd name="T24" fmla="*/ 50 w 1202"/>
              <a:gd name="T25" fmla="*/ 392 h 1082"/>
              <a:gd name="T26" fmla="*/ 182 w 1202"/>
              <a:gd name="T27" fmla="*/ 212 h 1082"/>
              <a:gd name="T28" fmla="*/ 290 w 1202"/>
              <a:gd name="T29" fmla="*/ 128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2" h="1082">
                <a:moveTo>
                  <a:pt x="290" y="128"/>
                </a:moveTo>
                <a:cubicBezTo>
                  <a:pt x="334" y="98"/>
                  <a:pt x="368" y="50"/>
                  <a:pt x="446" y="32"/>
                </a:cubicBezTo>
                <a:cubicBezTo>
                  <a:pt x="524" y="14"/>
                  <a:pt x="666" y="0"/>
                  <a:pt x="758" y="20"/>
                </a:cubicBezTo>
                <a:cubicBezTo>
                  <a:pt x="850" y="40"/>
                  <a:pt x="930" y="94"/>
                  <a:pt x="998" y="152"/>
                </a:cubicBezTo>
                <a:cubicBezTo>
                  <a:pt x="1066" y="210"/>
                  <a:pt x="1138" y="264"/>
                  <a:pt x="1166" y="368"/>
                </a:cubicBezTo>
                <a:cubicBezTo>
                  <a:pt x="1194" y="472"/>
                  <a:pt x="1202" y="666"/>
                  <a:pt x="1166" y="776"/>
                </a:cubicBezTo>
                <a:cubicBezTo>
                  <a:pt x="1130" y="886"/>
                  <a:pt x="1038" y="978"/>
                  <a:pt x="950" y="1028"/>
                </a:cubicBezTo>
                <a:cubicBezTo>
                  <a:pt x="862" y="1078"/>
                  <a:pt x="736" y="1070"/>
                  <a:pt x="638" y="1076"/>
                </a:cubicBezTo>
                <a:cubicBezTo>
                  <a:pt x="540" y="1082"/>
                  <a:pt x="428" y="1076"/>
                  <a:pt x="362" y="1064"/>
                </a:cubicBezTo>
                <a:cubicBezTo>
                  <a:pt x="296" y="1052"/>
                  <a:pt x="292" y="1036"/>
                  <a:pt x="242" y="1004"/>
                </a:cubicBezTo>
                <a:cubicBezTo>
                  <a:pt x="192" y="972"/>
                  <a:pt x="102" y="932"/>
                  <a:pt x="62" y="872"/>
                </a:cubicBezTo>
                <a:cubicBezTo>
                  <a:pt x="22" y="812"/>
                  <a:pt x="4" y="724"/>
                  <a:pt x="2" y="644"/>
                </a:cubicBezTo>
                <a:cubicBezTo>
                  <a:pt x="0" y="564"/>
                  <a:pt x="20" y="464"/>
                  <a:pt x="50" y="392"/>
                </a:cubicBezTo>
                <a:cubicBezTo>
                  <a:pt x="80" y="320"/>
                  <a:pt x="136" y="258"/>
                  <a:pt x="182" y="212"/>
                </a:cubicBezTo>
                <a:cubicBezTo>
                  <a:pt x="228" y="166"/>
                  <a:pt x="246" y="158"/>
                  <a:pt x="290" y="128"/>
                </a:cubicBezTo>
                <a:close/>
              </a:path>
            </a:pathLst>
          </a:cu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0" name="Freeform 362"/>
          <p:cNvSpPr>
            <a:spLocks/>
          </p:cNvSpPr>
          <p:nvPr/>
        </p:nvSpPr>
        <p:spPr bwMode="auto">
          <a:xfrm>
            <a:off x="5219700" y="538163"/>
            <a:ext cx="287338" cy="188912"/>
          </a:xfrm>
          <a:custGeom>
            <a:avLst/>
            <a:gdLst>
              <a:gd name="T0" fmla="*/ 222 w 546"/>
              <a:gd name="T1" fmla="*/ 4 h 476"/>
              <a:gd name="T2" fmla="*/ 366 w 546"/>
              <a:gd name="T3" fmla="*/ 40 h 476"/>
              <a:gd name="T4" fmla="*/ 498 w 546"/>
              <a:gd name="T5" fmla="*/ 148 h 476"/>
              <a:gd name="T6" fmla="*/ 534 w 546"/>
              <a:gd name="T7" fmla="*/ 232 h 476"/>
              <a:gd name="T8" fmla="*/ 426 w 546"/>
              <a:gd name="T9" fmla="*/ 436 h 476"/>
              <a:gd name="T10" fmla="*/ 258 w 546"/>
              <a:gd name="T11" fmla="*/ 472 h 476"/>
              <a:gd name="T12" fmla="*/ 114 w 546"/>
              <a:gd name="T13" fmla="*/ 436 h 476"/>
              <a:gd name="T14" fmla="*/ 18 w 546"/>
              <a:gd name="T15" fmla="*/ 364 h 476"/>
              <a:gd name="T16" fmla="*/ 6 w 546"/>
              <a:gd name="T17" fmla="*/ 256 h 476"/>
              <a:gd name="T18" fmla="*/ 30 w 546"/>
              <a:gd name="T19" fmla="*/ 136 h 476"/>
              <a:gd name="T20" fmla="*/ 102 w 546"/>
              <a:gd name="T21" fmla="*/ 64 h 476"/>
              <a:gd name="T22" fmla="*/ 222 w 546"/>
              <a:gd name="T23" fmla="*/ 4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6" h="476">
                <a:moveTo>
                  <a:pt x="222" y="4"/>
                </a:moveTo>
                <a:cubicBezTo>
                  <a:pt x="266" y="0"/>
                  <a:pt x="320" y="16"/>
                  <a:pt x="366" y="40"/>
                </a:cubicBezTo>
                <a:cubicBezTo>
                  <a:pt x="412" y="64"/>
                  <a:pt x="470" y="116"/>
                  <a:pt x="498" y="148"/>
                </a:cubicBezTo>
                <a:cubicBezTo>
                  <a:pt x="526" y="180"/>
                  <a:pt x="546" y="184"/>
                  <a:pt x="534" y="232"/>
                </a:cubicBezTo>
                <a:cubicBezTo>
                  <a:pt x="522" y="280"/>
                  <a:pt x="472" y="396"/>
                  <a:pt x="426" y="436"/>
                </a:cubicBezTo>
                <a:cubicBezTo>
                  <a:pt x="380" y="476"/>
                  <a:pt x="310" y="472"/>
                  <a:pt x="258" y="472"/>
                </a:cubicBezTo>
                <a:cubicBezTo>
                  <a:pt x="206" y="472"/>
                  <a:pt x="154" y="454"/>
                  <a:pt x="114" y="436"/>
                </a:cubicBezTo>
                <a:cubicBezTo>
                  <a:pt x="74" y="418"/>
                  <a:pt x="36" y="394"/>
                  <a:pt x="18" y="364"/>
                </a:cubicBezTo>
                <a:cubicBezTo>
                  <a:pt x="0" y="334"/>
                  <a:pt x="4" y="294"/>
                  <a:pt x="6" y="256"/>
                </a:cubicBezTo>
                <a:cubicBezTo>
                  <a:pt x="8" y="218"/>
                  <a:pt x="14" y="168"/>
                  <a:pt x="30" y="136"/>
                </a:cubicBezTo>
                <a:cubicBezTo>
                  <a:pt x="46" y="104"/>
                  <a:pt x="68" y="84"/>
                  <a:pt x="102" y="64"/>
                </a:cubicBezTo>
                <a:cubicBezTo>
                  <a:pt x="136" y="44"/>
                  <a:pt x="178" y="8"/>
                  <a:pt x="222" y="4"/>
                </a:cubicBezTo>
                <a:close/>
              </a:path>
            </a:pathLst>
          </a:cu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1" name="Freeform 363"/>
          <p:cNvSpPr>
            <a:spLocks/>
          </p:cNvSpPr>
          <p:nvPr/>
        </p:nvSpPr>
        <p:spPr bwMode="auto">
          <a:xfrm>
            <a:off x="3854450" y="9525"/>
            <a:ext cx="2314575" cy="2609850"/>
          </a:xfrm>
          <a:custGeom>
            <a:avLst/>
            <a:gdLst>
              <a:gd name="T0" fmla="*/ 4404 w 4404"/>
              <a:gd name="T1" fmla="*/ 0 h 6564"/>
              <a:gd name="T2" fmla="*/ 4212 w 4404"/>
              <a:gd name="T3" fmla="*/ 504 h 6564"/>
              <a:gd name="T4" fmla="*/ 4020 w 4404"/>
              <a:gd name="T5" fmla="*/ 924 h 6564"/>
              <a:gd name="T6" fmla="*/ 3768 w 4404"/>
              <a:gd name="T7" fmla="*/ 1500 h 6564"/>
              <a:gd name="T8" fmla="*/ 3480 w 4404"/>
              <a:gd name="T9" fmla="*/ 1920 h 6564"/>
              <a:gd name="T10" fmla="*/ 3192 w 4404"/>
              <a:gd name="T11" fmla="*/ 2184 h 6564"/>
              <a:gd name="T12" fmla="*/ 2952 w 4404"/>
              <a:gd name="T13" fmla="*/ 2280 h 6564"/>
              <a:gd name="T14" fmla="*/ 2736 w 4404"/>
              <a:gd name="T15" fmla="*/ 2244 h 6564"/>
              <a:gd name="T16" fmla="*/ 2592 w 4404"/>
              <a:gd name="T17" fmla="*/ 2172 h 6564"/>
              <a:gd name="T18" fmla="*/ 2496 w 4404"/>
              <a:gd name="T19" fmla="*/ 2088 h 6564"/>
              <a:gd name="T20" fmla="*/ 2352 w 4404"/>
              <a:gd name="T21" fmla="*/ 1980 h 6564"/>
              <a:gd name="T22" fmla="*/ 2268 w 4404"/>
              <a:gd name="T23" fmla="*/ 1908 h 6564"/>
              <a:gd name="T24" fmla="*/ 2112 w 4404"/>
              <a:gd name="T25" fmla="*/ 1944 h 6564"/>
              <a:gd name="T26" fmla="*/ 2064 w 4404"/>
              <a:gd name="T27" fmla="*/ 2124 h 6564"/>
              <a:gd name="T28" fmla="*/ 2148 w 4404"/>
              <a:gd name="T29" fmla="*/ 2316 h 6564"/>
              <a:gd name="T30" fmla="*/ 2196 w 4404"/>
              <a:gd name="T31" fmla="*/ 2580 h 6564"/>
              <a:gd name="T32" fmla="*/ 2052 w 4404"/>
              <a:gd name="T33" fmla="*/ 2868 h 6564"/>
              <a:gd name="T34" fmla="*/ 1824 w 4404"/>
              <a:gd name="T35" fmla="*/ 3048 h 6564"/>
              <a:gd name="T36" fmla="*/ 1596 w 4404"/>
              <a:gd name="T37" fmla="*/ 3312 h 6564"/>
              <a:gd name="T38" fmla="*/ 1476 w 4404"/>
              <a:gd name="T39" fmla="*/ 3636 h 6564"/>
              <a:gd name="T40" fmla="*/ 1452 w 4404"/>
              <a:gd name="T41" fmla="*/ 3984 h 6564"/>
              <a:gd name="T42" fmla="*/ 1416 w 4404"/>
              <a:gd name="T43" fmla="*/ 4404 h 6564"/>
              <a:gd name="T44" fmla="*/ 1440 w 4404"/>
              <a:gd name="T45" fmla="*/ 4716 h 6564"/>
              <a:gd name="T46" fmla="*/ 1356 w 4404"/>
              <a:gd name="T47" fmla="*/ 5136 h 6564"/>
              <a:gd name="T48" fmla="*/ 1188 w 4404"/>
              <a:gd name="T49" fmla="*/ 5460 h 6564"/>
              <a:gd name="T50" fmla="*/ 828 w 4404"/>
              <a:gd name="T51" fmla="*/ 5772 h 6564"/>
              <a:gd name="T52" fmla="*/ 456 w 4404"/>
              <a:gd name="T53" fmla="*/ 5976 h 6564"/>
              <a:gd name="T54" fmla="*/ 192 w 4404"/>
              <a:gd name="T55" fmla="*/ 6264 h 6564"/>
              <a:gd name="T56" fmla="*/ 0 w 4404"/>
              <a:gd name="T57" fmla="*/ 6564 h 6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04" h="6564">
                <a:moveTo>
                  <a:pt x="4404" y="0"/>
                </a:moveTo>
                <a:cubicBezTo>
                  <a:pt x="4374" y="84"/>
                  <a:pt x="4276" y="350"/>
                  <a:pt x="4212" y="504"/>
                </a:cubicBezTo>
                <a:cubicBezTo>
                  <a:pt x="4148" y="658"/>
                  <a:pt x="4094" y="758"/>
                  <a:pt x="4020" y="924"/>
                </a:cubicBezTo>
                <a:cubicBezTo>
                  <a:pt x="3946" y="1090"/>
                  <a:pt x="3858" y="1334"/>
                  <a:pt x="3768" y="1500"/>
                </a:cubicBezTo>
                <a:cubicBezTo>
                  <a:pt x="3678" y="1666"/>
                  <a:pt x="3576" y="1806"/>
                  <a:pt x="3480" y="1920"/>
                </a:cubicBezTo>
                <a:cubicBezTo>
                  <a:pt x="3384" y="2034"/>
                  <a:pt x="3280" y="2124"/>
                  <a:pt x="3192" y="2184"/>
                </a:cubicBezTo>
                <a:cubicBezTo>
                  <a:pt x="3104" y="2244"/>
                  <a:pt x="3028" y="2270"/>
                  <a:pt x="2952" y="2280"/>
                </a:cubicBezTo>
                <a:cubicBezTo>
                  <a:pt x="2876" y="2290"/>
                  <a:pt x="2796" y="2262"/>
                  <a:pt x="2736" y="2244"/>
                </a:cubicBezTo>
                <a:cubicBezTo>
                  <a:pt x="2676" y="2226"/>
                  <a:pt x="2632" y="2198"/>
                  <a:pt x="2592" y="2172"/>
                </a:cubicBezTo>
                <a:cubicBezTo>
                  <a:pt x="2552" y="2146"/>
                  <a:pt x="2536" y="2120"/>
                  <a:pt x="2496" y="2088"/>
                </a:cubicBezTo>
                <a:cubicBezTo>
                  <a:pt x="2456" y="2056"/>
                  <a:pt x="2390" y="2010"/>
                  <a:pt x="2352" y="1980"/>
                </a:cubicBezTo>
                <a:cubicBezTo>
                  <a:pt x="2314" y="1950"/>
                  <a:pt x="2308" y="1914"/>
                  <a:pt x="2268" y="1908"/>
                </a:cubicBezTo>
                <a:cubicBezTo>
                  <a:pt x="2228" y="1902"/>
                  <a:pt x="2146" y="1908"/>
                  <a:pt x="2112" y="1944"/>
                </a:cubicBezTo>
                <a:cubicBezTo>
                  <a:pt x="2078" y="1980"/>
                  <a:pt x="2058" y="2062"/>
                  <a:pt x="2064" y="2124"/>
                </a:cubicBezTo>
                <a:cubicBezTo>
                  <a:pt x="2070" y="2186"/>
                  <a:pt x="2126" y="2240"/>
                  <a:pt x="2148" y="2316"/>
                </a:cubicBezTo>
                <a:cubicBezTo>
                  <a:pt x="2170" y="2392"/>
                  <a:pt x="2212" y="2488"/>
                  <a:pt x="2196" y="2580"/>
                </a:cubicBezTo>
                <a:cubicBezTo>
                  <a:pt x="2180" y="2672"/>
                  <a:pt x="2114" y="2790"/>
                  <a:pt x="2052" y="2868"/>
                </a:cubicBezTo>
                <a:cubicBezTo>
                  <a:pt x="1990" y="2946"/>
                  <a:pt x="1900" y="2974"/>
                  <a:pt x="1824" y="3048"/>
                </a:cubicBezTo>
                <a:cubicBezTo>
                  <a:pt x="1748" y="3122"/>
                  <a:pt x="1654" y="3214"/>
                  <a:pt x="1596" y="3312"/>
                </a:cubicBezTo>
                <a:cubicBezTo>
                  <a:pt x="1538" y="3410"/>
                  <a:pt x="1500" y="3524"/>
                  <a:pt x="1476" y="3636"/>
                </a:cubicBezTo>
                <a:cubicBezTo>
                  <a:pt x="1452" y="3748"/>
                  <a:pt x="1462" y="3856"/>
                  <a:pt x="1452" y="3984"/>
                </a:cubicBezTo>
                <a:cubicBezTo>
                  <a:pt x="1442" y="4112"/>
                  <a:pt x="1418" y="4282"/>
                  <a:pt x="1416" y="4404"/>
                </a:cubicBezTo>
                <a:cubicBezTo>
                  <a:pt x="1414" y="4526"/>
                  <a:pt x="1450" y="4594"/>
                  <a:pt x="1440" y="4716"/>
                </a:cubicBezTo>
                <a:cubicBezTo>
                  <a:pt x="1430" y="4838"/>
                  <a:pt x="1398" y="5012"/>
                  <a:pt x="1356" y="5136"/>
                </a:cubicBezTo>
                <a:cubicBezTo>
                  <a:pt x="1314" y="5260"/>
                  <a:pt x="1276" y="5354"/>
                  <a:pt x="1188" y="5460"/>
                </a:cubicBezTo>
                <a:cubicBezTo>
                  <a:pt x="1100" y="5566"/>
                  <a:pt x="950" y="5686"/>
                  <a:pt x="828" y="5772"/>
                </a:cubicBezTo>
                <a:cubicBezTo>
                  <a:pt x="706" y="5858"/>
                  <a:pt x="562" y="5894"/>
                  <a:pt x="456" y="5976"/>
                </a:cubicBezTo>
                <a:cubicBezTo>
                  <a:pt x="350" y="6058"/>
                  <a:pt x="268" y="6166"/>
                  <a:pt x="192" y="6264"/>
                </a:cubicBezTo>
                <a:cubicBezTo>
                  <a:pt x="116" y="6362"/>
                  <a:pt x="32" y="6514"/>
                  <a:pt x="0" y="656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2" name="Freeform 364"/>
          <p:cNvSpPr>
            <a:spLocks/>
          </p:cNvSpPr>
          <p:nvPr/>
        </p:nvSpPr>
        <p:spPr bwMode="auto">
          <a:xfrm>
            <a:off x="2001838" y="2616200"/>
            <a:ext cx="2138362" cy="1990725"/>
          </a:xfrm>
          <a:custGeom>
            <a:avLst/>
            <a:gdLst>
              <a:gd name="T0" fmla="*/ 3532 w 4072"/>
              <a:gd name="T1" fmla="*/ 0 h 5002"/>
              <a:gd name="T2" fmla="*/ 3432 w 4072"/>
              <a:gd name="T3" fmla="*/ 428 h 5002"/>
              <a:gd name="T4" fmla="*/ 3372 w 4072"/>
              <a:gd name="T5" fmla="*/ 800 h 5002"/>
              <a:gd name="T6" fmla="*/ 3348 w 4072"/>
              <a:gd name="T7" fmla="*/ 1328 h 5002"/>
              <a:gd name="T8" fmla="*/ 3504 w 4072"/>
              <a:gd name="T9" fmla="*/ 2024 h 5002"/>
              <a:gd name="T10" fmla="*/ 3756 w 4072"/>
              <a:gd name="T11" fmla="*/ 2648 h 5002"/>
              <a:gd name="T12" fmla="*/ 3972 w 4072"/>
              <a:gd name="T13" fmla="*/ 3080 h 5002"/>
              <a:gd name="T14" fmla="*/ 4008 w 4072"/>
              <a:gd name="T15" fmla="*/ 3464 h 5002"/>
              <a:gd name="T16" fmla="*/ 4020 w 4072"/>
              <a:gd name="T17" fmla="*/ 3992 h 5002"/>
              <a:gd name="T18" fmla="*/ 3696 w 4072"/>
              <a:gd name="T19" fmla="*/ 4556 h 5002"/>
              <a:gd name="T20" fmla="*/ 3372 w 4072"/>
              <a:gd name="T21" fmla="*/ 4844 h 5002"/>
              <a:gd name="T22" fmla="*/ 3048 w 4072"/>
              <a:gd name="T23" fmla="*/ 4988 h 5002"/>
              <a:gd name="T24" fmla="*/ 2628 w 4072"/>
              <a:gd name="T25" fmla="*/ 4928 h 5002"/>
              <a:gd name="T26" fmla="*/ 2388 w 4072"/>
              <a:gd name="T27" fmla="*/ 4688 h 5002"/>
              <a:gd name="T28" fmla="*/ 2208 w 4072"/>
              <a:gd name="T29" fmla="*/ 4436 h 5002"/>
              <a:gd name="T30" fmla="*/ 2148 w 4072"/>
              <a:gd name="T31" fmla="*/ 4256 h 5002"/>
              <a:gd name="T32" fmla="*/ 2004 w 4072"/>
              <a:gd name="T33" fmla="*/ 3860 h 5002"/>
              <a:gd name="T34" fmla="*/ 1884 w 4072"/>
              <a:gd name="T35" fmla="*/ 3584 h 5002"/>
              <a:gd name="T36" fmla="*/ 1776 w 4072"/>
              <a:gd name="T37" fmla="*/ 3464 h 5002"/>
              <a:gd name="T38" fmla="*/ 1668 w 4072"/>
              <a:gd name="T39" fmla="*/ 3332 h 5002"/>
              <a:gd name="T40" fmla="*/ 1596 w 4072"/>
              <a:gd name="T41" fmla="*/ 3260 h 5002"/>
              <a:gd name="T42" fmla="*/ 1548 w 4072"/>
              <a:gd name="T43" fmla="*/ 3080 h 5002"/>
              <a:gd name="T44" fmla="*/ 1476 w 4072"/>
              <a:gd name="T45" fmla="*/ 2888 h 5002"/>
              <a:gd name="T46" fmla="*/ 1308 w 4072"/>
              <a:gd name="T47" fmla="*/ 2936 h 5002"/>
              <a:gd name="T48" fmla="*/ 1128 w 4072"/>
              <a:gd name="T49" fmla="*/ 3272 h 5002"/>
              <a:gd name="T50" fmla="*/ 1008 w 4072"/>
              <a:gd name="T51" fmla="*/ 3620 h 5002"/>
              <a:gd name="T52" fmla="*/ 720 w 4072"/>
              <a:gd name="T53" fmla="*/ 3884 h 5002"/>
              <a:gd name="T54" fmla="*/ 324 w 4072"/>
              <a:gd name="T55" fmla="*/ 4028 h 5002"/>
              <a:gd name="T56" fmla="*/ 0 w 4072"/>
              <a:gd name="T57" fmla="*/ 4088 h 5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2" h="5002">
                <a:moveTo>
                  <a:pt x="3532" y="0"/>
                </a:moveTo>
                <a:cubicBezTo>
                  <a:pt x="3514" y="72"/>
                  <a:pt x="3459" y="295"/>
                  <a:pt x="3432" y="428"/>
                </a:cubicBezTo>
                <a:cubicBezTo>
                  <a:pt x="3405" y="561"/>
                  <a:pt x="3386" y="650"/>
                  <a:pt x="3372" y="800"/>
                </a:cubicBezTo>
                <a:cubicBezTo>
                  <a:pt x="3358" y="950"/>
                  <a:pt x="3326" y="1124"/>
                  <a:pt x="3348" y="1328"/>
                </a:cubicBezTo>
                <a:cubicBezTo>
                  <a:pt x="3370" y="1532"/>
                  <a:pt x="3436" y="1804"/>
                  <a:pt x="3504" y="2024"/>
                </a:cubicBezTo>
                <a:cubicBezTo>
                  <a:pt x="3572" y="2244"/>
                  <a:pt x="3678" y="2472"/>
                  <a:pt x="3756" y="2648"/>
                </a:cubicBezTo>
                <a:cubicBezTo>
                  <a:pt x="3834" y="2824"/>
                  <a:pt x="3930" y="2944"/>
                  <a:pt x="3972" y="3080"/>
                </a:cubicBezTo>
                <a:cubicBezTo>
                  <a:pt x="4014" y="3216"/>
                  <a:pt x="4000" y="3312"/>
                  <a:pt x="4008" y="3464"/>
                </a:cubicBezTo>
                <a:cubicBezTo>
                  <a:pt x="4016" y="3616"/>
                  <a:pt x="4072" y="3810"/>
                  <a:pt x="4020" y="3992"/>
                </a:cubicBezTo>
                <a:cubicBezTo>
                  <a:pt x="3968" y="4174"/>
                  <a:pt x="3804" y="4414"/>
                  <a:pt x="3696" y="4556"/>
                </a:cubicBezTo>
                <a:cubicBezTo>
                  <a:pt x="3588" y="4698"/>
                  <a:pt x="3480" y="4772"/>
                  <a:pt x="3372" y="4844"/>
                </a:cubicBezTo>
                <a:cubicBezTo>
                  <a:pt x="3264" y="4916"/>
                  <a:pt x="3172" y="4974"/>
                  <a:pt x="3048" y="4988"/>
                </a:cubicBezTo>
                <a:cubicBezTo>
                  <a:pt x="2924" y="5002"/>
                  <a:pt x="2738" y="4978"/>
                  <a:pt x="2628" y="4928"/>
                </a:cubicBezTo>
                <a:cubicBezTo>
                  <a:pt x="2518" y="4878"/>
                  <a:pt x="2458" y="4770"/>
                  <a:pt x="2388" y="4688"/>
                </a:cubicBezTo>
                <a:cubicBezTo>
                  <a:pt x="2318" y="4606"/>
                  <a:pt x="2248" y="4508"/>
                  <a:pt x="2208" y="4436"/>
                </a:cubicBezTo>
                <a:cubicBezTo>
                  <a:pt x="2168" y="4364"/>
                  <a:pt x="2182" y="4352"/>
                  <a:pt x="2148" y="4256"/>
                </a:cubicBezTo>
                <a:cubicBezTo>
                  <a:pt x="2114" y="4160"/>
                  <a:pt x="2048" y="3972"/>
                  <a:pt x="2004" y="3860"/>
                </a:cubicBezTo>
                <a:cubicBezTo>
                  <a:pt x="1960" y="3748"/>
                  <a:pt x="1922" y="3650"/>
                  <a:pt x="1884" y="3584"/>
                </a:cubicBezTo>
                <a:cubicBezTo>
                  <a:pt x="1846" y="3518"/>
                  <a:pt x="1812" y="3506"/>
                  <a:pt x="1776" y="3464"/>
                </a:cubicBezTo>
                <a:cubicBezTo>
                  <a:pt x="1740" y="3422"/>
                  <a:pt x="1698" y="3366"/>
                  <a:pt x="1668" y="3332"/>
                </a:cubicBezTo>
                <a:cubicBezTo>
                  <a:pt x="1638" y="3298"/>
                  <a:pt x="1616" y="3302"/>
                  <a:pt x="1596" y="3260"/>
                </a:cubicBezTo>
                <a:cubicBezTo>
                  <a:pt x="1576" y="3218"/>
                  <a:pt x="1568" y="3142"/>
                  <a:pt x="1548" y="3080"/>
                </a:cubicBezTo>
                <a:cubicBezTo>
                  <a:pt x="1528" y="3018"/>
                  <a:pt x="1516" y="2912"/>
                  <a:pt x="1476" y="2888"/>
                </a:cubicBezTo>
                <a:cubicBezTo>
                  <a:pt x="1436" y="2864"/>
                  <a:pt x="1366" y="2872"/>
                  <a:pt x="1308" y="2936"/>
                </a:cubicBezTo>
                <a:cubicBezTo>
                  <a:pt x="1250" y="3000"/>
                  <a:pt x="1178" y="3158"/>
                  <a:pt x="1128" y="3272"/>
                </a:cubicBezTo>
                <a:cubicBezTo>
                  <a:pt x="1078" y="3386"/>
                  <a:pt x="1076" y="3518"/>
                  <a:pt x="1008" y="3620"/>
                </a:cubicBezTo>
                <a:cubicBezTo>
                  <a:pt x="940" y="3722"/>
                  <a:pt x="834" y="3816"/>
                  <a:pt x="720" y="3884"/>
                </a:cubicBezTo>
                <a:cubicBezTo>
                  <a:pt x="606" y="3952"/>
                  <a:pt x="444" y="3994"/>
                  <a:pt x="324" y="4028"/>
                </a:cubicBezTo>
                <a:cubicBezTo>
                  <a:pt x="204" y="4062"/>
                  <a:pt x="102" y="4075"/>
                  <a:pt x="0" y="408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3" name="Freeform 365"/>
          <p:cNvSpPr>
            <a:spLocks/>
          </p:cNvSpPr>
          <p:nvPr/>
        </p:nvSpPr>
        <p:spPr bwMode="auto">
          <a:xfrm>
            <a:off x="4786313" y="9525"/>
            <a:ext cx="1722437" cy="2514600"/>
          </a:xfrm>
          <a:custGeom>
            <a:avLst/>
            <a:gdLst>
              <a:gd name="T0" fmla="*/ 3280 w 3280"/>
              <a:gd name="T1" fmla="*/ 0 h 6324"/>
              <a:gd name="T2" fmla="*/ 3004 w 3280"/>
              <a:gd name="T3" fmla="*/ 396 h 6324"/>
              <a:gd name="T4" fmla="*/ 2692 w 3280"/>
              <a:gd name="T5" fmla="*/ 1032 h 6324"/>
              <a:gd name="T6" fmla="*/ 2440 w 3280"/>
              <a:gd name="T7" fmla="*/ 1500 h 6324"/>
              <a:gd name="T8" fmla="*/ 2104 w 3280"/>
              <a:gd name="T9" fmla="*/ 1920 h 6324"/>
              <a:gd name="T10" fmla="*/ 1744 w 3280"/>
              <a:gd name="T11" fmla="*/ 2268 h 6324"/>
              <a:gd name="T12" fmla="*/ 1432 w 3280"/>
              <a:gd name="T13" fmla="*/ 2448 h 6324"/>
              <a:gd name="T14" fmla="*/ 1168 w 3280"/>
              <a:gd name="T15" fmla="*/ 2448 h 6324"/>
              <a:gd name="T16" fmla="*/ 892 w 3280"/>
              <a:gd name="T17" fmla="*/ 2400 h 6324"/>
              <a:gd name="T18" fmla="*/ 724 w 3280"/>
              <a:gd name="T19" fmla="*/ 2364 h 6324"/>
              <a:gd name="T20" fmla="*/ 676 w 3280"/>
              <a:gd name="T21" fmla="*/ 2472 h 6324"/>
              <a:gd name="T22" fmla="*/ 724 w 3280"/>
              <a:gd name="T23" fmla="*/ 2712 h 6324"/>
              <a:gd name="T24" fmla="*/ 544 w 3280"/>
              <a:gd name="T25" fmla="*/ 3000 h 6324"/>
              <a:gd name="T26" fmla="*/ 256 w 3280"/>
              <a:gd name="T27" fmla="*/ 3288 h 6324"/>
              <a:gd name="T28" fmla="*/ 112 w 3280"/>
              <a:gd name="T29" fmla="*/ 3540 h 6324"/>
              <a:gd name="T30" fmla="*/ 28 w 3280"/>
              <a:gd name="T31" fmla="*/ 3756 h 6324"/>
              <a:gd name="T32" fmla="*/ 28 w 3280"/>
              <a:gd name="T33" fmla="*/ 4056 h 6324"/>
              <a:gd name="T34" fmla="*/ 196 w 3280"/>
              <a:gd name="T35" fmla="*/ 4452 h 6324"/>
              <a:gd name="T36" fmla="*/ 436 w 3280"/>
              <a:gd name="T37" fmla="*/ 4644 h 6324"/>
              <a:gd name="T38" fmla="*/ 424 w 3280"/>
              <a:gd name="T39" fmla="*/ 4944 h 6324"/>
              <a:gd name="T40" fmla="*/ 352 w 3280"/>
              <a:gd name="T41" fmla="*/ 5316 h 6324"/>
              <a:gd name="T42" fmla="*/ 376 w 3280"/>
              <a:gd name="T43" fmla="*/ 5592 h 6324"/>
              <a:gd name="T44" fmla="*/ 280 w 3280"/>
              <a:gd name="T45" fmla="*/ 5964 h 6324"/>
              <a:gd name="T46" fmla="*/ 196 w 3280"/>
              <a:gd name="T47" fmla="*/ 6324 h 6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80" h="6324">
                <a:moveTo>
                  <a:pt x="3280" y="0"/>
                </a:moveTo>
                <a:cubicBezTo>
                  <a:pt x="3191" y="112"/>
                  <a:pt x="3102" y="224"/>
                  <a:pt x="3004" y="396"/>
                </a:cubicBezTo>
                <a:cubicBezTo>
                  <a:pt x="2906" y="568"/>
                  <a:pt x="2786" y="848"/>
                  <a:pt x="2692" y="1032"/>
                </a:cubicBezTo>
                <a:cubicBezTo>
                  <a:pt x="2598" y="1216"/>
                  <a:pt x="2538" y="1352"/>
                  <a:pt x="2440" y="1500"/>
                </a:cubicBezTo>
                <a:cubicBezTo>
                  <a:pt x="2342" y="1648"/>
                  <a:pt x="2220" y="1792"/>
                  <a:pt x="2104" y="1920"/>
                </a:cubicBezTo>
                <a:cubicBezTo>
                  <a:pt x="1988" y="2048"/>
                  <a:pt x="1856" y="2180"/>
                  <a:pt x="1744" y="2268"/>
                </a:cubicBezTo>
                <a:cubicBezTo>
                  <a:pt x="1632" y="2356"/>
                  <a:pt x="1528" y="2418"/>
                  <a:pt x="1432" y="2448"/>
                </a:cubicBezTo>
                <a:cubicBezTo>
                  <a:pt x="1336" y="2478"/>
                  <a:pt x="1258" y="2456"/>
                  <a:pt x="1168" y="2448"/>
                </a:cubicBezTo>
                <a:cubicBezTo>
                  <a:pt x="1078" y="2440"/>
                  <a:pt x="966" y="2414"/>
                  <a:pt x="892" y="2400"/>
                </a:cubicBezTo>
                <a:cubicBezTo>
                  <a:pt x="818" y="2386"/>
                  <a:pt x="760" y="2352"/>
                  <a:pt x="724" y="2364"/>
                </a:cubicBezTo>
                <a:cubicBezTo>
                  <a:pt x="688" y="2376"/>
                  <a:pt x="676" y="2414"/>
                  <a:pt x="676" y="2472"/>
                </a:cubicBezTo>
                <a:cubicBezTo>
                  <a:pt x="676" y="2530"/>
                  <a:pt x="746" y="2624"/>
                  <a:pt x="724" y="2712"/>
                </a:cubicBezTo>
                <a:cubicBezTo>
                  <a:pt x="702" y="2800"/>
                  <a:pt x="622" y="2904"/>
                  <a:pt x="544" y="3000"/>
                </a:cubicBezTo>
                <a:cubicBezTo>
                  <a:pt x="466" y="3096"/>
                  <a:pt x="328" y="3198"/>
                  <a:pt x="256" y="3288"/>
                </a:cubicBezTo>
                <a:cubicBezTo>
                  <a:pt x="184" y="3378"/>
                  <a:pt x="150" y="3462"/>
                  <a:pt x="112" y="3540"/>
                </a:cubicBezTo>
                <a:cubicBezTo>
                  <a:pt x="74" y="3618"/>
                  <a:pt x="42" y="3670"/>
                  <a:pt x="28" y="3756"/>
                </a:cubicBezTo>
                <a:cubicBezTo>
                  <a:pt x="14" y="3842"/>
                  <a:pt x="0" y="3940"/>
                  <a:pt x="28" y="4056"/>
                </a:cubicBezTo>
                <a:cubicBezTo>
                  <a:pt x="56" y="4172"/>
                  <a:pt x="128" y="4354"/>
                  <a:pt x="196" y="4452"/>
                </a:cubicBezTo>
                <a:cubicBezTo>
                  <a:pt x="264" y="4550"/>
                  <a:pt x="398" y="4562"/>
                  <a:pt x="436" y="4644"/>
                </a:cubicBezTo>
                <a:cubicBezTo>
                  <a:pt x="474" y="4726"/>
                  <a:pt x="438" y="4832"/>
                  <a:pt x="424" y="4944"/>
                </a:cubicBezTo>
                <a:cubicBezTo>
                  <a:pt x="410" y="5056"/>
                  <a:pt x="360" y="5208"/>
                  <a:pt x="352" y="5316"/>
                </a:cubicBezTo>
                <a:cubicBezTo>
                  <a:pt x="344" y="5424"/>
                  <a:pt x="388" y="5484"/>
                  <a:pt x="376" y="5592"/>
                </a:cubicBezTo>
                <a:cubicBezTo>
                  <a:pt x="364" y="5700"/>
                  <a:pt x="310" y="5842"/>
                  <a:pt x="280" y="5964"/>
                </a:cubicBezTo>
                <a:cubicBezTo>
                  <a:pt x="250" y="6086"/>
                  <a:pt x="223" y="6205"/>
                  <a:pt x="196" y="632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4" name="Freeform 366"/>
          <p:cNvSpPr>
            <a:spLocks/>
          </p:cNvSpPr>
          <p:nvPr/>
        </p:nvSpPr>
        <p:spPr bwMode="auto">
          <a:xfrm>
            <a:off x="2001838" y="2514600"/>
            <a:ext cx="2892425" cy="2397125"/>
          </a:xfrm>
          <a:custGeom>
            <a:avLst/>
            <a:gdLst>
              <a:gd name="T0" fmla="*/ 5508 w 5508"/>
              <a:gd name="T1" fmla="*/ 0 h 6028"/>
              <a:gd name="T2" fmla="*/ 5424 w 5508"/>
              <a:gd name="T3" fmla="*/ 264 h 6028"/>
              <a:gd name="T4" fmla="*/ 5280 w 5508"/>
              <a:gd name="T5" fmla="*/ 432 h 6028"/>
              <a:gd name="T6" fmla="*/ 4980 w 5508"/>
              <a:gd name="T7" fmla="*/ 588 h 6028"/>
              <a:gd name="T8" fmla="*/ 4716 w 5508"/>
              <a:gd name="T9" fmla="*/ 732 h 6028"/>
              <a:gd name="T10" fmla="*/ 4476 w 5508"/>
              <a:gd name="T11" fmla="*/ 876 h 6028"/>
              <a:gd name="T12" fmla="*/ 4308 w 5508"/>
              <a:gd name="T13" fmla="*/ 1092 h 6028"/>
              <a:gd name="T14" fmla="*/ 4200 w 5508"/>
              <a:gd name="T15" fmla="*/ 1704 h 6028"/>
              <a:gd name="T16" fmla="*/ 4296 w 5508"/>
              <a:gd name="T17" fmla="*/ 2124 h 6028"/>
              <a:gd name="T18" fmla="*/ 4356 w 5508"/>
              <a:gd name="T19" fmla="*/ 2544 h 6028"/>
              <a:gd name="T20" fmla="*/ 4464 w 5508"/>
              <a:gd name="T21" fmla="*/ 2880 h 6028"/>
              <a:gd name="T22" fmla="*/ 4620 w 5508"/>
              <a:gd name="T23" fmla="*/ 3072 h 6028"/>
              <a:gd name="T24" fmla="*/ 4668 w 5508"/>
              <a:gd name="T25" fmla="*/ 3444 h 6028"/>
              <a:gd name="T26" fmla="*/ 4620 w 5508"/>
              <a:gd name="T27" fmla="*/ 4152 h 6028"/>
              <a:gd name="T28" fmla="*/ 4620 w 5508"/>
              <a:gd name="T29" fmla="*/ 4344 h 6028"/>
              <a:gd name="T30" fmla="*/ 4356 w 5508"/>
              <a:gd name="T31" fmla="*/ 4524 h 6028"/>
              <a:gd name="T32" fmla="*/ 4188 w 5508"/>
              <a:gd name="T33" fmla="*/ 4716 h 6028"/>
              <a:gd name="T34" fmla="*/ 3984 w 5508"/>
              <a:gd name="T35" fmla="*/ 5148 h 6028"/>
              <a:gd name="T36" fmla="*/ 3708 w 5508"/>
              <a:gd name="T37" fmla="*/ 5640 h 6028"/>
              <a:gd name="T38" fmla="*/ 3420 w 5508"/>
              <a:gd name="T39" fmla="*/ 5904 h 6028"/>
              <a:gd name="T40" fmla="*/ 2952 w 5508"/>
              <a:gd name="T41" fmla="*/ 6024 h 6028"/>
              <a:gd name="T42" fmla="*/ 2616 w 5508"/>
              <a:gd name="T43" fmla="*/ 5928 h 6028"/>
              <a:gd name="T44" fmla="*/ 2352 w 5508"/>
              <a:gd name="T45" fmla="*/ 5712 h 6028"/>
              <a:gd name="T46" fmla="*/ 2088 w 5508"/>
              <a:gd name="T47" fmla="*/ 5388 h 6028"/>
              <a:gd name="T48" fmla="*/ 1884 w 5508"/>
              <a:gd name="T49" fmla="*/ 4956 h 6028"/>
              <a:gd name="T50" fmla="*/ 1728 w 5508"/>
              <a:gd name="T51" fmla="*/ 4644 h 6028"/>
              <a:gd name="T52" fmla="*/ 1620 w 5508"/>
              <a:gd name="T53" fmla="*/ 4476 h 6028"/>
              <a:gd name="T54" fmla="*/ 1548 w 5508"/>
              <a:gd name="T55" fmla="*/ 4272 h 6028"/>
              <a:gd name="T56" fmla="*/ 1500 w 5508"/>
              <a:gd name="T57" fmla="*/ 4104 h 6028"/>
              <a:gd name="T58" fmla="*/ 1416 w 5508"/>
              <a:gd name="T59" fmla="*/ 3936 h 6028"/>
              <a:gd name="T60" fmla="*/ 1320 w 5508"/>
              <a:gd name="T61" fmla="*/ 4092 h 6028"/>
              <a:gd name="T62" fmla="*/ 1128 w 5508"/>
              <a:gd name="T63" fmla="*/ 4092 h 6028"/>
              <a:gd name="T64" fmla="*/ 1044 w 5508"/>
              <a:gd name="T65" fmla="*/ 4308 h 6028"/>
              <a:gd name="T66" fmla="*/ 768 w 5508"/>
              <a:gd name="T67" fmla="*/ 4440 h 6028"/>
              <a:gd name="T68" fmla="*/ 372 w 5508"/>
              <a:gd name="T69" fmla="*/ 4548 h 6028"/>
              <a:gd name="T70" fmla="*/ 0 w 5508"/>
              <a:gd name="T71" fmla="*/ 4584 h 6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08" h="6028">
                <a:moveTo>
                  <a:pt x="5508" y="0"/>
                </a:moveTo>
                <a:cubicBezTo>
                  <a:pt x="5485" y="96"/>
                  <a:pt x="5462" y="192"/>
                  <a:pt x="5424" y="264"/>
                </a:cubicBezTo>
                <a:cubicBezTo>
                  <a:pt x="5386" y="336"/>
                  <a:pt x="5354" y="378"/>
                  <a:pt x="5280" y="432"/>
                </a:cubicBezTo>
                <a:cubicBezTo>
                  <a:pt x="5206" y="486"/>
                  <a:pt x="5074" y="538"/>
                  <a:pt x="4980" y="588"/>
                </a:cubicBezTo>
                <a:cubicBezTo>
                  <a:pt x="4886" y="638"/>
                  <a:pt x="4800" y="684"/>
                  <a:pt x="4716" y="732"/>
                </a:cubicBezTo>
                <a:cubicBezTo>
                  <a:pt x="4632" y="780"/>
                  <a:pt x="4544" y="816"/>
                  <a:pt x="4476" y="876"/>
                </a:cubicBezTo>
                <a:cubicBezTo>
                  <a:pt x="4408" y="936"/>
                  <a:pt x="4354" y="954"/>
                  <a:pt x="4308" y="1092"/>
                </a:cubicBezTo>
                <a:cubicBezTo>
                  <a:pt x="4262" y="1230"/>
                  <a:pt x="4202" y="1532"/>
                  <a:pt x="4200" y="1704"/>
                </a:cubicBezTo>
                <a:cubicBezTo>
                  <a:pt x="4198" y="1876"/>
                  <a:pt x="4270" y="1984"/>
                  <a:pt x="4296" y="2124"/>
                </a:cubicBezTo>
                <a:cubicBezTo>
                  <a:pt x="4322" y="2264"/>
                  <a:pt x="4328" y="2418"/>
                  <a:pt x="4356" y="2544"/>
                </a:cubicBezTo>
                <a:cubicBezTo>
                  <a:pt x="4384" y="2670"/>
                  <a:pt x="4420" y="2792"/>
                  <a:pt x="4464" y="2880"/>
                </a:cubicBezTo>
                <a:cubicBezTo>
                  <a:pt x="4508" y="2968"/>
                  <a:pt x="4586" y="2978"/>
                  <a:pt x="4620" y="3072"/>
                </a:cubicBezTo>
                <a:cubicBezTo>
                  <a:pt x="4654" y="3166"/>
                  <a:pt x="4668" y="3264"/>
                  <a:pt x="4668" y="3444"/>
                </a:cubicBezTo>
                <a:cubicBezTo>
                  <a:pt x="4668" y="3624"/>
                  <a:pt x="4628" y="4002"/>
                  <a:pt x="4620" y="4152"/>
                </a:cubicBezTo>
                <a:cubicBezTo>
                  <a:pt x="4612" y="4302"/>
                  <a:pt x="4664" y="4282"/>
                  <a:pt x="4620" y="4344"/>
                </a:cubicBezTo>
                <a:cubicBezTo>
                  <a:pt x="4576" y="4406"/>
                  <a:pt x="4428" y="4462"/>
                  <a:pt x="4356" y="4524"/>
                </a:cubicBezTo>
                <a:cubicBezTo>
                  <a:pt x="4284" y="4586"/>
                  <a:pt x="4250" y="4612"/>
                  <a:pt x="4188" y="4716"/>
                </a:cubicBezTo>
                <a:cubicBezTo>
                  <a:pt x="4126" y="4820"/>
                  <a:pt x="4064" y="4994"/>
                  <a:pt x="3984" y="5148"/>
                </a:cubicBezTo>
                <a:cubicBezTo>
                  <a:pt x="3904" y="5302"/>
                  <a:pt x="3802" y="5514"/>
                  <a:pt x="3708" y="5640"/>
                </a:cubicBezTo>
                <a:cubicBezTo>
                  <a:pt x="3614" y="5766"/>
                  <a:pt x="3546" y="5840"/>
                  <a:pt x="3420" y="5904"/>
                </a:cubicBezTo>
                <a:cubicBezTo>
                  <a:pt x="3294" y="5968"/>
                  <a:pt x="3086" y="6020"/>
                  <a:pt x="2952" y="6024"/>
                </a:cubicBezTo>
                <a:cubicBezTo>
                  <a:pt x="2818" y="6028"/>
                  <a:pt x="2716" y="5980"/>
                  <a:pt x="2616" y="5928"/>
                </a:cubicBezTo>
                <a:cubicBezTo>
                  <a:pt x="2516" y="5876"/>
                  <a:pt x="2440" y="5802"/>
                  <a:pt x="2352" y="5712"/>
                </a:cubicBezTo>
                <a:cubicBezTo>
                  <a:pt x="2264" y="5622"/>
                  <a:pt x="2166" y="5514"/>
                  <a:pt x="2088" y="5388"/>
                </a:cubicBezTo>
                <a:cubicBezTo>
                  <a:pt x="2010" y="5262"/>
                  <a:pt x="1944" y="5080"/>
                  <a:pt x="1884" y="4956"/>
                </a:cubicBezTo>
                <a:cubicBezTo>
                  <a:pt x="1824" y="4832"/>
                  <a:pt x="1772" y="4724"/>
                  <a:pt x="1728" y="4644"/>
                </a:cubicBezTo>
                <a:cubicBezTo>
                  <a:pt x="1684" y="4564"/>
                  <a:pt x="1650" y="4538"/>
                  <a:pt x="1620" y="4476"/>
                </a:cubicBezTo>
                <a:cubicBezTo>
                  <a:pt x="1590" y="4414"/>
                  <a:pt x="1568" y="4334"/>
                  <a:pt x="1548" y="4272"/>
                </a:cubicBezTo>
                <a:cubicBezTo>
                  <a:pt x="1528" y="4210"/>
                  <a:pt x="1522" y="4160"/>
                  <a:pt x="1500" y="4104"/>
                </a:cubicBezTo>
                <a:cubicBezTo>
                  <a:pt x="1478" y="4048"/>
                  <a:pt x="1446" y="3938"/>
                  <a:pt x="1416" y="3936"/>
                </a:cubicBezTo>
                <a:cubicBezTo>
                  <a:pt x="1386" y="3934"/>
                  <a:pt x="1368" y="4066"/>
                  <a:pt x="1320" y="4092"/>
                </a:cubicBezTo>
                <a:cubicBezTo>
                  <a:pt x="1272" y="4118"/>
                  <a:pt x="1174" y="4056"/>
                  <a:pt x="1128" y="4092"/>
                </a:cubicBezTo>
                <a:cubicBezTo>
                  <a:pt x="1082" y="4128"/>
                  <a:pt x="1104" y="4250"/>
                  <a:pt x="1044" y="4308"/>
                </a:cubicBezTo>
                <a:cubicBezTo>
                  <a:pt x="984" y="4366"/>
                  <a:pt x="880" y="4400"/>
                  <a:pt x="768" y="4440"/>
                </a:cubicBezTo>
                <a:cubicBezTo>
                  <a:pt x="656" y="4480"/>
                  <a:pt x="500" y="4524"/>
                  <a:pt x="372" y="4548"/>
                </a:cubicBezTo>
                <a:cubicBezTo>
                  <a:pt x="244" y="4572"/>
                  <a:pt x="122" y="4578"/>
                  <a:pt x="0" y="458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5" name="Freeform 367"/>
          <p:cNvSpPr>
            <a:spLocks/>
          </p:cNvSpPr>
          <p:nvPr/>
        </p:nvSpPr>
        <p:spPr bwMode="auto">
          <a:xfrm>
            <a:off x="5014913" y="23813"/>
            <a:ext cx="2073275" cy="2705100"/>
          </a:xfrm>
          <a:custGeom>
            <a:avLst/>
            <a:gdLst>
              <a:gd name="T0" fmla="*/ 3948 w 3948"/>
              <a:gd name="T1" fmla="*/ 0 h 6800"/>
              <a:gd name="T2" fmla="*/ 3552 w 3948"/>
              <a:gd name="T3" fmla="*/ 120 h 6800"/>
              <a:gd name="T4" fmla="*/ 3276 w 3948"/>
              <a:gd name="T5" fmla="*/ 396 h 6800"/>
              <a:gd name="T6" fmla="*/ 3024 w 3948"/>
              <a:gd name="T7" fmla="*/ 696 h 6800"/>
              <a:gd name="T8" fmla="*/ 2724 w 3948"/>
              <a:gd name="T9" fmla="*/ 1020 h 6800"/>
              <a:gd name="T10" fmla="*/ 2496 w 3948"/>
              <a:gd name="T11" fmla="*/ 1284 h 6800"/>
              <a:gd name="T12" fmla="*/ 2304 w 3948"/>
              <a:gd name="T13" fmla="*/ 1320 h 6800"/>
              <a:gd name="T14" fmla="*/ 2364 w 3948"/>
              <a:gd name="T15" fmla="*/ 1464 h 6800"/>
              <a:gd name="T16" fmla="*/ 2460 w 3948"/>
              <a:gd name="T17" fmla="*/ 1632 h 6800"/>
              <a:gd name="T18" fmla="*/ 2436 w 3948"/>
              <a:gd name="T19" fmla="*/ 1860 h 6800"/>
              <a:gd name="T20" fmla="*/ 2052 w 3948"/>
              <a:gd name="T21" fmla="*/ 2136 h 6800"/>
              <a:gd name="T22" fmla="*/ 1800 w 3948"/>
              <a:gd name="T23" fmla="*/ 2448 h 6800"/>
              <a:gd name="T24" fmla="*/ 1632 w 3948"/>
              <a:gd name="T25" fmla="*/ 2844 h 6800"/>
              <a:gd name="T26" fmla="*/ 1524 w 3948"/>
              <a:gd name="T27" fmla="*/ 3072 h 6800"/>
              <a:gd name="T28" fmla="*/ 1176 w 3948"/>
              <a:gd name="T29" fmla="*/ 3180 h 6800"/>
              <a:gd name="T30" fmla="*/ 792 w 3948"/>
              <a:gd name="T31" fmla="*/ 3276 h 6800"/>
              <a:gd name="T32" fmla="*/ 504 w 3948"/>
              <a:gd name="T33" fmla="*/ 3612 h 6800"/>
              <a:gd name="T34" fmla="*/ 288 w 3948"/>
              <a:gd name="T35" fmla="*/ 4224 h 6800"/>
              <a:gd name="T36" fmla="*/ 132 w 3948"/>
              <a:gd name="T37" fmla="*/ 4704 h 6800"/>
              <a:gd name="T38" fmla="*/ 156 w 3948"/>
              <a:gd name="T39" fmla="*/ 5172 h 6800"/>
              <a:gd name="T40" fmla="*/ 336 w 3948"/>
              <a:gd name="T41" fmla="*/ 5472 h 6800"/>
              <a:gd name="T42" fmla="*/ 444 w 3948"/>
              <a:gd name="T43" fmla="*/ 5796 h 6800"/>
              <a:gd name="T44" fmla="*/ 276 w 3948"/>
              <a:gd name="T45" fmla="*/ 6384 h 6800"/>
              <a:gd name="T46" fmla="*/ 0 w 3948"/>
              <a:gd name="T47" fmla="*/ 6800 h 6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48" h="6800">
                <a:moveTo>
                  <a:pt x="3948" y="0"/>
                </a:moveTo>
                <a:cubicBezTo>
                  <a:pt x="3806" y="27"/>
                  <a:pt x="3664" y="54"/>
                  <a:pt x="3552" y="120"/>
                </a:cubicBezTo>
                <a:cubicBezTo>
                  <a:pt x="3440" y="186"/>
                  <a:pt x="3364" y="300"/>
                  <a:pt x="3276" y="396"/>
                </a:cubicBezTo>
                <a:cubicBezTo>
                  <a:pt x="3188" y="492"/>
                  <a:pt x="3116" y="592"/>
                  <a:pt x="3024" y="696"/>
                </a:cubicBezTo>
                <a:cubicBezTo>
                  <a:pt x="2932" y="800"/>
                  <a:pt x="2812" y="922"/>
                  <a:pt x="2724" y="1020"/>
                </a:cubicBezTo>
                <a:cubicBezTo>
                  <a:pt x="2636" y="1118"/>
                  <a:pt x="2566" y="1234"/>
                  <a:pt x="2496" y="1284"/>
                </a:cubicBezTo>
                <a:cubicBezTo>
                  <a:pt x="2426" y="1334"/>
                  <a:pt x="2326" y="1290"/>
                  <a:pt x="2304" y="1320"/>
                </a:cubicBezTo>
                <a:cubicBezTo>
                  <a:pt x="2282" y="1350"/>
                  <a:pt x="2338" y="1412"/>
                  <a:pt x="2364" y="1464"/>
                </a:cubicBezTo>
                <a:cubicBezTo>
                  <a:pt x="2390" y="1516"/>
                  <a:pt x="2448" y="1566"/>
                  <a:pt x="2460" y="1632"/>
                </a:cubicBezTo>
                <a:cubicBezTo>
                  <a:pt x="2472" y="1698"/>
                  <a:pt x="2504" y="1776"/>
                  <a:pt x="2436" y="1860"/>
                </a:cubicBezTo>
                <a:cubicBezTo>
                  <a:pt x="2368" y="1944"/>
                  <a:pt x="2158" y="2038"/>
                  <a:pt x="2052" y="2136"/>
                </a:cubicBezTo>
                <a:cubicBezTo>
                  <a:pt x="1946" y="2234"/>
                  <a:pt x="1870" y="2330"/>
                  <a:pt x="1800" y="2448"/>
                </a:cubicBezTo>
                <a:cubicBezTo>
                  <a:pt x="1730" y="2566"/>
                  <a:pt x="1678" y="2740"/>
                  <a:pt x="1632" y="2844"/>
                </a:cubicBezTo>
                <a:cubicBezTo>
                  <a:pt x="1586" y="2948"/>
                  <a:pt x="1600" y="3016"/>
                  <a:pt x="1524" y="3072"/>
                </a:cubicBezTo>
                <a:cubicBezTo>
                  <a:pt x="1448" y="3128"/>
                  <a:pt x="1298" y="3146"/>
                  <a:pt x="1176" y="3180"/>
                </a:cubicBezTo>
                <a:cubicBezTo>
                  <a:pt x="1054" y="3214"/>
                  <a:pt x="904" y="3204"/>
                  <a:pt x="792" y="3276"/>
                </a:cubicBezTo>
                <a:cubicBezTo>
                  <a:pt x="680" y="3348"/>
                  <a:pt x="588" y="3454"/>
                  <a:pt x="504" y="3612"/>
                </a:cubicBezTo>
                <a:cubicBezTo>
                  <a:pt x="420" y="3770"/>
                  <a:pt x="350" y="4042"/>
                  <a:pt x="288" y="4224"/>
                </a:cubicBezTo>
                <a:cubicBezTo>
                  <a:pt x="226" y="4406"/>
                  <a:pt x="154" y="4546"/>
                  <a:pt x="132" y="4704"/>
                </a:cubicBezTo>
                <a:cubicBezTo>
                  <a:pt x="110" y="4862"/>
                  <a:pt x="122" y="5044"/>
                  <a:pt x="156" y="5172"/>
                </a:cubicBezTo>
                <a:cubicBezTo>
                  <a:pt x="190" y="5300"/>
                  <a:pt x="288" y="5368"/>
                  <a:pt x="336" y="5472"/>
                </a:cubicBezTo>
                <a:cubicBezTo>
                  <a:pt x="384" y="5576"/>
                  <a:pt x="454" y="5644"/>
                  <a:pt x="444" y="5796"/>
                </a:cubicBezTo>
                <a:cubicBezTo>
                  <a:pt x="434" y="5948"/>
                  <a:pt x="350" y="6217"/>
                  <a:pt x="276" y="6384"/>
                </a:cubicBezTo>
                <a:cubicBezTo>
                  <a:pt x="202" y="6551"/>
                  <a:pt x="58" y="6713"/>
                  <a:pt x="0" y="680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6" name="Freeform 368"/>
          <p:cNvSpPr>
            <a:spLocks/>
          </p:cNvSpPr>
          <p:nvPr/>
        </p:nvSpPr>
        <p:spPr bwMode="auto">
          <a:xfrm>
            <a:off x="2020888" y="2725738"/>
            <a:ext cx="2995612" cy="2306637"/>
          </a:xfrm>
          <a:custGeom>
            <a:avLst/>
            <a:gdLst>
              <a:gd name="T0" fmla="*/ 5704 w 5704"/>
              <a:gd name="T1" fmla="*/ 0 h 5802"/>
              <a:gd name="T2" fmla="*/ 5484 w 5704"/>
              <a:gd name="T3" fmla="*/ 240 h 5802"/>
              <a:gd name="T4" fmla="*/ 5184 w 5704"/>
              <a:gd name="T5" fmla="*/ 480 h 5802"/>
              <a:gd name="T6" fmla="*/ 4920 w 5704"/>
              <a:gd name="T7" fmla="*/ 804 h 5802"/>
              <a:gd name="T8" fmla="*/ 4776 w 5704"/>
              <a:gd name="T9" fmla="*/ 1296 h 5802"/>
              <a:gd name="T10" fmla="*/ 4776 w 5704"/>
              <a:gd name="T11" fmla="*/ 1836 h 5802"/>
              <a:gd name="T12" fmla="*/ 4788 w 5704"/>
              <a:gd name="T13" fmla="*/ 2568 h 5802"/>
              <a:gd name="T14" fmla="*/ 4776 w 5704"/>
              <a:gd name="T15" fmla="*/ 3084 h 5802"/>
              <a:gd name="T16" fmla="*/ 5004 w 5704"/>
              <a:gd name="T17" fmla="*/ 3672 h 5802"/>
              <a:gd name="T18" fmla="*/ 5124 w 5704"/>
              <a:gd name="T19" fmla="*/ 3864 h 5802"/>
              <a:gd name="T20" fmla="*/ 5136 w 5704"/>
              <a:gd name="T21" fmla="*/ 4152 h 5802"/>
              <a:gd name="T22" fmla="*/ 5076 w 5704"/>
              <a:gd name="T23" fmla="*/ 4452 h 5802"/>
              <a:gd name="T24" fmla="*/ 4956 w 5704"/>
              <a:gd name="T25" fmla="*/ 4632 h 5802"/>
              <a:gd name="T26" fmla="*/ 4380 w 5704"/>
              <a:gd name="T27" fmla="*/ 4908 h 5802"/>
              <a:gd name="T28" fmla="*/ 3924 w 5704"/>
              <a:gd name="T29" fmla="*/ 5088 h 5802"/>
              <a:gd name="T30" fmla="*/ 3672 w 5704"/>
              <a:gd name="T31" fmla="*/ 5328 h 5802"/>
              <a:gd name="T32" fmla="*/ 3456 w 5704"/>
              <a:gd name="T33" fmla="*/ 5532 h 5802"/>
              <a:gd name="T34" fmla="*/ 3108 w 5704"/>
              <a:gd name="T35" fmla="*/ 5760 h 5802"/>
              <a:gd name="T36" fmla="*/ 2580 w 5704"/>
              <a:gd name="T37" fmla="*/ 5784 h 5802"/>
              <a:gd name="T38" fmla="*/ 2292 w 5704"/>
              <a:gd name="T39" fmla="*/ 5700 h 5802"/>
              <a:gd name="T40" fmla="*/ 2052 w 5704"/>
              <a:gd name="T41" fmla="*/ 5520 h 5802"/>
              <a:gd name="T42" fmla="*/ 1944 w 5704"/>
              <a:gd name="T43" fmla="*/ 5352 h 5802"/>
              <a:gd name="T44" fmla="*/ 1788 w 5704"/>
              <a:gd name="T45" fmla="*/ 5148 h 5802"/>
              <a:gd name="T46" fmla="*/ 1668 w 5704"/>
              <a:gd name="T47" fmla="*/ 4944 h 5802"/>
              <a:gd name="T48" fmla="*/ 1572 w 5704"/>
              <a:gd name="T49" fmla="*/ 4704 h 5802"/>
              <a:gd name="T50" fmla="*/ 1512 w 5704"/>
              <a:gd name="T51" fmla="*/ 4488 h 5802"/>
              <a:gd name="T52" fmla="*/ 1452 w 5704"/>
              <a:gd name="T53" fmla="*/ 4248 h 5802"/>
              <a:gd name="T54" fmla="*/ 1428 w 5704"/>
              <a:gd name="T55" fmla="*/ 4068 h 5802"/>
              <a:gd name="T56" fmla="*/ 1356 w 5704"/>
              <a:gd name="T57" fmla="*/ 3948 h 5802"/>
              <a:gd name="T58" fmla="*/ 1236 w 5704"/>
              <a:gd name="T59" fmla="*/ 4152 h 5802"/>
              <a:gd name="T60" fmla="*/ 1116 w 5704"/>
              <a:gd name="T61" fmla="*/ 4056 h 5802"/>
              <a:gd name="T62" fmla="*/ 816 w 5704"/>
              <a:gd name="T63" fmla="*/ 4272 h 5802"/>
              <a:gd name="T64" fmla="*/ 456 w 5704"/>
              <a:gd name="T65" fmla="*/ 4332 h 5802"/>
              <a:gd name="T66" fmla="*/ 96 w 5704"/>
              <a:gd name="T67" fmla="*/ 4404 h 5802"/>
              <a:gd name="T68" fmla="*/ 0 w 5704"/>
              <a:gd name="T69" fmla="*/ 4440 h 5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04" h="5802">
                <a:moveTo>
                  <a:pt x="5704" y="0"/>
                </a:moveTo>
                <a:cubicBezTo>
                  <a:pt x="5668" y="40"/>
                  <a:pt x="5571" y="160"/>
                  <a:pt x="5484" y="240"/>
                </a:cubicBezTo>
                <a:cubicBezTo>
                  <a:pt x="5397" y="320"/>
                  <a:pt x="5278" y="386"/>
                  <a:pt x="5184" y="480"/>
                </a:cubicBezTo>
                <a:cubicBezTo>
                  <a:pt x="5090" y="574"/>
                  <a:pt x="4988" y="668"/>
                  <a:pt x="4920" y="804"/>
                </a:cubicBezTo>
                <a:cubicBezTo>
                  <a:pt x="4852" y="940"/>
                  <a:pt x="4800" y="1124"/>
                  <a:pt x="4776" y="1296"/>
                </a:cubicBezTo>
                <a:cubicBezTo>
                  <a:pt x="4752" y="1468"/>
                  <a:pt x="4774" y="1624"/>
                  <a:pt x="4776" y="1836"/>
                </a:cubicBezTo>
                <a:cubicBezTo>
                  <a:pt x="4778" y="2048"/>
                  <a:pt x="4788" y="2360"/>
                  <a:pt x="4788" y="2568"/>
                </a:cubicBezTo>
                <a:cubicBezTo>
                  <a:pt x="4788" y="2776"/>
                  <a:pt x="4740" y="2900"/>
                  <a:pt x="4776" y="3084"/>
                </a:cubicBezTo>
                <a:cubicBezTo>
                  <a:pt x="4812" y="3268"/>
                  <a:pt x="4946" y="3542"/>
                  <a:pt x="5004" y="3672"/>
                </a:cubicBezTo>
                <a:cubicBezTo>
                  <a:pt x="5062" y="3802"/>
                  <a:pt x="5102" y="3784"/>
                  <a:pt x="5124" y="3864"/>
                </a:cubicBezTo>
                <a:cubicBezTo>
                  <a:pt x="5146" y="3944"/>
                  <a:pt x="5144" y="4054"/>
                  <a:pt x="5136" y="4152"/>
                </a:cubicBezTo>
                <a:cubicBezTo>
                  <a:pt x="5128" y="4250"/>
                  <a:pt x="5106" y="4372"/>
                  <a:pt x="5076" y="4452"/>
                </a:cubicBezTo>
                <a:cubicBezTo>
                  <a:pt x="5046" y="4532"/>
                  <a:pt x="5072" y="4556"/>
                  <a:pt x="4956" y="4632"/>
                </a:cubicBezTo>
                <a:cubicBezTo>
                  <a:pt x="4840" y="4708"/>
                  <a:pt x="4552" y="4832"/>
                  <a:pt x="4380" y="4908"/>
                </a:cubicBezTo>
                <a:cubicBezTo>
                  <a:pt x="4208" y="4984"/>
                  <a:pt x="4042" y="5018"/>
                  <a:pt x="3924" y="5088"/>
                </a:cubicBezTo>
                <a:cubicBezTo>
                  <a:pt x="3806" y="5158"/>
                  <a:pt x="3750" y="5254"/>
                  <a:pt x="3672" y="5328"/>
                </a:cubicBezTo>
                <a:cubicBezTo>
                  <a:pt x="3594" y="5402"/>
                  <a:pt x="3550" y="5460"/>
                  <a:pt x="3456" y="5532"/>
                </a:cubicBezTo>
                <a:cubicBezTo>
                  <a:pt x="3362" y="5604"/>
                  <a:pt x="3254" y="5718"/>
                  <a:pt x="3108" y="5760"/>
                </a:cubicBezTo>
                <a:cubicBezTo>
                  <a:pt x="2962" y="5802"/>
                  <a:pt x="2716" y="5794"/>
                  <a:pt x="2580" y="5784"/>
                </a:cubicBezTo>
                <a:cubicBezTo>
                  <a:pt x="2444" y="5774"/>
                  <a:pt x="2380" y="5744"/>
                  <a:pt x="2292" y="5700"/>
                </a:cubicBezTo>
                <a:cubicBezTo>
                  <a:pt x="2204" y="5656"/>
                  <a:pt x="2110" y="5578"/>
                  <a:pt x="2052" y="5520"/>
                </a:cubicBezTo>
                <a:cubicBezTo>
                  <a:pt x="1994" y="5462"/>
                  <a:pt x="1988" y="5414"/>
                  <a:pt x="1944" y="5352"/>
                </a:cubicBezTo>
                <a:cubicBezTo>
                  <a:pt x="1900" y="5290"/>
                  <a:pt x="1834" y="5216"/>
                  <a:pt x="1788" y="5148"/>
                </a:cubicBezTo>
                <a:cubicBezTo>
                  <a:pt x="1742" y="5080"/>
                  <a:pt x="1704" y="5018"/>
                  <a:pt x="1668" y="4944"/>
                </a:cubicBezTo>
                <a:cubicBezTo>
                  <a:pt x="1632" y="4870"/>
                  <a:pt x="1598" y="4780"/>
                  <a:pt x="1572" y="4704"/>
                </a:cubicBezTo>
                <a:cubicBezTo>
                  <a:pt x="1546" y="4628"/>
                  <a:pt x="1532" y="4564"/>
                  <a:pt x="1512" y="4488"/>
                </a:cubicBezTo>
                <a:cubicBezTo>
                  <a:pt x="1492" y="4412"/>
                  <a:pt x="1466" y="4318"/>
                  <a:pt x="1452" y="4248"/>
                </a:cubicBezTo>
                <a:cubicBezTo>
                  <a:pt x="1438" y="4178"/>
                  <a:pt x="1444" y="4118"/>
                  <a:pt x="1428" y="4068"/>
                </a:cubicBezTo>
                <a:cubicBezTo>
                  <a:pt x="1412" y="4018"/>
                  <a:pt x="1388" y="3934"/>
                  <a:pt x="1356" y="3948"/>
                </a:cubicBezTo>
                <a:cubicBezTo>
                  <a:pt x="1324" y="3962"/>
                  <a:pt x="1276" y="4134"/>
                  <a:pt x="1236" y="4152"/>
                </a:cubicBezTo>
                <a:cubicBezTo>
                  <a:pt x="1196" y="4170"/>
                  <a:pt x="1186" y="4036"/>
                  <a:pt x="1116" y="4056"/>
                </a:cubicBezTo>
                <a:cubicBezTo>
                  <a:pt x="1046" y="4076"/>
                  <a:pt x="926" y="4226"/>
                  <a:pt x="816" y="4272"/>
                </a:cubicBezTo>
                <a:cubicBezTo>
                  <a:pt x="706" y="4318"/>
                  <a:pt x="576" y="4310"/>
                  <a:pt x="456" y="4332"/>
                </a:cubicBezTo>
                <a:cubicBezTo>
                  <a:pt x="336" y="4354"/>
                  <a:pt x="172" y="4386"/>
                  <a:pt x="96" y="4404"/>
                </a:cubicBezTo>
                <a:cubicBezTo>
                  <a:pt x="20" y="4422"/>
                  <a:pt x="10" y="4431"/>
                  <a:pt x="0" y="444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7" name="Freeform 369"/>
          <p:cNvSpPr>
            <a:spLocks/>
          </p:cNvSpPr>
          <p:nvPr/>
        </p:nvSpPr>
        <p:spPr bwMode="auto">
          <a:xfrm>
            <a:off x="4995863" y="219075"/>
            <a:ext cx="2098675" cy="2703513"/>
          </a:xfrm>
          <a:custGeom>
            <a:avLst/>
            <a:gdLst>
              <a:gd name="T0" fmla="*/ 3996 w 3996"/>
              <a:gd name="T1" fmla="*/ 0 h 6796"/>
              <a:gd name="T2" fmla="*/ 3624 w 3996"/>
              <a:gd name="T3" fmla="*/ 84 h 6796"/>
              <a:gd name="T4" fmla="*/ 3264 w 3996"/>
              <a:gd name="T5" fmla="*/ 336 h 6796"/>
              <a:gd name="T6" fmla="*/ 3072 w 3996"/>
              <a:gd name="T7" fmla="*/ 588 h 6796"/>
              <a:gd name="T8" fmla="*/ 2988 w 3996"/>
              <a:gd name="T9" fmla="*/ 708 h 6796"/>
              <a:gd name="T10" fmla="*/ 2868 w 3996"/>
              <a:gd name="T11" fmla="*/ 876 h 6796"/>
              <a:gd name="T12" fmla="*/ 2580 w 3996"/>
              <a:gd name="T13" fmla="*/ 936 h 6796"/>
              <a:gd name="T14" fmla="*/ 2496 w 3996"/>
              <a:gd name="T15" fmla="*/ 936 h 6796"/>
              <a:gd name="T16" fmla="*/ 2676 w 3996"/>
              <a:gd name="T17" fmla="*/ 1128 h 6796"/>
              <a:gd name="T18" fmla="*/ 2772 w 3996"/>
              <a:gd name="T19" fmla="*/ 1308 h 6796"/>
              <a:gd name="T20" fmla="*/ 2664 w 3996"/>
              <a:gd name="T21" fmla="*/ 1596 h 6796"/>
              <a:gd name="T22" fmla="*/ 2388 w 3996"/>
              <a:gd name="T23" fmla="*/ 1812 h 6796"/>
              <a:gd name="T24" fmla="*/ 2040 w 3996"/>
              <a:gd name="T25" fmla="*/ 2076 h 6796"/>
              <a:gd name="T26" fmla="*/ 1800 w 3996"/>
              <a:gd name="T27" fmla="*/ 2400 h 6796"/>
              <a:gd name="T28" fmla="*/ 1620 w 3996"/>
              <a:gd name="T29" fmla="*/ 2724 h 6796"/>
              <a:gd name="T30" fmla="*/ 1476 w 3996"/>
              <a:gd name="T31" fmla="*/ 3072 h 6796"/>
              <a:gd name="T32" fmla="*/ 1416 w 3996"/>
              <a:gd name="T33" fmla="*/ 3192 h 6796"/>
              <a:gd name="T34" fmla="*/ 1212 w 3996"/>
              <a:gd name="T35" fmla="*/ 3192 h 6796"/>
              <a:gd name="T36" fmla="*/ 876 w 3996"/>
              <a:gd name="T37" fmla="*/ 3252 h 6796"/>
              <a:gd name="T38" fmla="*/ 672 w 3996"/>
              <a:gd name="T39" fmla="*/ 3432 h 6796"/>
              <a:gd name="T40" fmla="*/ 600 w 3996"/>
              <a:gd name="T41" fmla="*/ 3888 h 6796"/>
              <a:gd name="T42" fmla="*/ 684 w 3996"/>
              <a:gd name="T43" fmla="*/ 4716 h 6796"/>
              <a:gd name="T44" fmla="*/ 672 w 3996"/>
              <a:gd name="T45" fmla="*/ 5436 h 6796"/>
              <a:gd name="T46" fmla="*/ 408 w 3996"/>
              <a:gd name="T47" fmla="*/ 6192 h 6796"/>
              <a:gd name="T48" fmla="*/ 144 w 3996"/>
              <a:gd name="T49" fmla="*/ 6648 h 6796"/>
              <a:gd name="T50" fmla="*/ 0 w 3996"/>
              <a:gd name="T51" fmla="*/ 6796 h 6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96" h="6796">
                <a:moveTo>
                  <a:pt x="3996" y="0"/>
                </a:moveTo>
                <a:cubicBezTo>
                  <a:pt x="3871" y="14"/>
                  <a:pt x="3746" y="28"/>
                  <a:pt x="3624" y="84"/>
                </a:cubicBezTo>
                <a:cubicBezTo>
                  <a:pt x="3502" y="140"/>
                  <a:pt x="3356" y="252"/>
                  <a:pt x="3264" y="336"/>
                </a:cubicBezTo>
                <a:cubicBezTo>
                  <a:pt x="3172" y="420"/>
                  <a:pt x="3118" y="526"/>
                  <a:pt x="3072" y="588"/>
                </a:cubicBezTo>
                <a:cubicBezTo>
                  <a:pt x="3026" y="650"/>
                  <a:pt x="3022" y="660"/>
                  <a:pt x="2988" y="708"/>
                </a:cubicBezTo>
                <a:cubicBezTo>
                  <a:pt x="2954" y="756"/>
                  <a:pt x="2936" y="838"/>
                  <a:pt x="2868" y="876"/>
                </a:cubicBezTo>
                <a:cubicBezTo>
                  <a:pt x="2800" y="914"/>
                  <a:pt x="2642" y="926"/>
                  <a:pt x="2580" y="936"/>
                </a:cubicBezTo>
                <a:cubicBezTo>
                  <a:pt x="2518" y="946"/>
                  <a:pt x="2480" y="904"/>
                  <a:pt x="2496" y="936"/>
                </a:cubicBezTo>
                <a:cubicBezTo>
                  <a:pt x="2512" y="968"/>
                  <a:pt x="2630" y="1066"/>
                  <a:pt x="2676" y="1128"/>
                </a:cubicBezTo>
                <a:cubicBezTo>
                  <a:pt x="2722" y="1190"/>
                  <a:pt x="2774" y="1230"/>
                  <a:pt x="2772" y="1308"/>
                </a:cubicBezTo>
                <a:cubicBezTo>
                  <a:pt x="2770" y="1386"/>
                  <a:pt x="2728" y="1512"/>
                  <a:pt x="2664" y="1596"/>
                </a:cubicBezTo>
                <a:cubicBezTo>
                  <a:pt x="2600" y="1680"/>
                  <a:pt x="2492" y="1732"/>
                  <a:pt x="2388" y="1812"/>
                </a:cubicBezTo>
                <a:cubicBezTo>
                  <a:pt x="2284" y="1892"/>
                  <a:pt x="2138" y="1978"/>
                  <a:pt x="2040" y="2076"/>
                </a:cubicBezTo>
                <a:cubicBezTo>
                  <a:pt x="1942" y="2174"/>
                  <a:pt x="1870" y="2292"/>
                  <a:pt x="1800" y="2400"/>
                </a:cubicBezTo>
                <a:cubicBezTo>
                  <a:pt x="1730" y="2508"/>
                  <a:pt x="1674" y="2612"/>
                  <a:pt x="1620" y="2724"/>
                </a:cubicBezTo>
                <a:cubicBezTo>
                  <a:pt x="1566" y="2836"/>
                  <a:pt x="1510" y="2994"/>
                  <a:pt x="1476" y="3072"/>
                </a:cubicBezTo>
                <a:cubicBezTo>
                  <a:pt x="1442" y="3150"/>
                  <a:pt x="1460" y="3172"/>
                  <a:pt x="1416" y="3192"/>
                </a:cubicBezTo>
                <a:cubicBezTo>
                  <a:pt x="1372" y="3212"/>
                  <a:pt x="1302" y="3182"/>
                  <a:pt x="1212" y="3192"/>
                </a:cubicBezTo>
                <a:cubicBezTo>
                  <a:pt x="1122" y="3202"/>
                  <a:pt x="966" y="3212"/>
                  <a:pt x="876" y="3252"/>
                </a:cubicBezTo>
                <a:cubicBezTo>
                  <a:pt x="786" y="3292"/>
                  <a:pt x="718" y="3326"/>
                  <a:pt x="672" y="3432"/>
                </a:cubicBezTo>
                <a:cubicBezTo>
                  <a:pt x="626" y="3538"/>
                  <a:pt x="598" y="3674"/>
                  <a:pt x="600" y="3888"/>
                </a:cubicBezTo>
                <a:cubicBezTo>
                  <a:pt x="602" y="4102"/>
                  <a:pt x="672" y="4458"/>
                  <a:pt x="684" y="4716"/>
                </a:cubicBezTo>
                <a:cubicBezTo>
                  <a:pt x="696" y="4974"/>
                  <a:pt x="718" y="5190"/>
                  <a:pt x="672" y="5436"/>
                </a:cubicBezTo>
                <a:cubicBezTo>
                  <a:pt x="626" y="5682"/>
                  <a:pt x="496" y="5990"/>
                  <a:pt x="408" y="6192"/>
                </a:cubicBezTo>
                <a:cubicBezTo>
                  <a:pt x="320" y="6394"/>
                  <a:pt x="212" y="6547"/>
                  <a:pt x="144" y="6648"/>
                </a:cubicBezTo>
                <a:cubicBezTo>
                  <a:pt x="76" y="6749"/>
                  <a:pt x="30" y="6765"/>
                  <a:pt x="0" y="679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8" name="Freeform 370"/>
          <p:cNvSpPr>
            <a:spLocks/>
          </p:cNvSpPr>
          <p:nvPr/>
        </p:nvSpPr>
        <p:spPr bwMode="auto">
          <a:xfrm>
            <a:off x="4705350" y="2921000"/>
            <a:ext cx="2395538" cy="2667000"/>
          </a:xfrm>
          <a:custGeom>
            <a:avLst/>
            <a:gdLst>
              <a:gd name="T0" fmla="*/ 552 w 4560"/>
              <a:gd name="T1" fmla="*/ 0 h 6708"/>
              <a:gd name="T2" fmla="*/ 420 w 4560"/>
              <a:gd name="T3" fmla="*/ 156 h 6708"/>
              <a:gd name="T4" fmla="*/ 360 w 4560"/>
              <a:gd name="T5" fmla="*/ 456 h 6708"/>
              <a:gd name="T6" fmla="*/ 276 w 4560"/>
              <a:gd name="T7" fmla="*/ 828 h 6708"/>
              <a:gd name="T8" fmla="*/ 108 w 4560"/>
              <a:gd name="T9" fmla="*/ 1356 h 6708"/>
              <a:gd name="T10" fmla="*/ 12 w 4560"/>
              <a:gd name="T11" fmla="*/ 1728 h 6708"/>
              <a:gd name="T12" fmla="*/ 36 w 4560"/>
              <a:gd name="T13" fmla="*/ 2220 h 6708"/>
              <a:gd name="T14" fmla="*/ 132 w 4560"/>
              <a:gd name="T15" fmla="*/ 2652 h 6708"/>
              <a:gd name="T16" fmla="*/ 516 w 4560"/>
              <a:gd name="T17" fmla="*/ 3408 h 6708"/>
              <a:gd name="T18" fmla="*/ 972 w 4560"/>
              <a:gd name="T19" fmla="*/ 3912 h 6708"/>
              <a:gd name="T20" fmla="*/ 1380 w 4560"/>
              <a:gd name="T21" fmla="*/ 4608 h 6708"/>
              <a:gd name="T22" fmla="*/ 1800 w 4560"/>
              <a:gd name="T23" fmla="*/ 5208 h 6708"/>
              <a:gd name="T24" fmla="*/ 2088 w 4560"/>
              <a:gd name="T25" fmla="*/ 5424 h 6708"/>
              <a:gd name="T26" fmla="*/ 2304 w 4560"/>
              <a:gd name="T27" fmla="*/ 5688 h 6708"/>
              <a:gd name="T28" fmla="*/ 2388 w 4560"/>
              <a:gd name="T29" fmla="*/ 5868 h 6708"/>
              <a:gd name="T30" fmla="*/ 2604 w 4560"/>
              <a:gd name="T31" fmla="*/ 6072 h 6708"/>
              <a:gd name="T32" fmla="*/ 2916 w 4560"/>
              <a:gd name="T33" fmla="*/ 6156 h 6708"/>
              <a:gd name="T34" fmla="*/ 3480 w 4560"/>
              <a:gd name="T35" fmla="*/ 6492 h 6708"/>
              <a:gd name="T36" fmla="*/ 3804 w 4560"/>
              <a:gd name="T37" fmla="*/ 6636 h 6708"/>
              <a:gd name="T38" fmla="*/ 4560 w 4560"/>
              <a:gd name="T39" fmla="*/ 6708 h 6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60" h="6708">
                <a:moveTo>
                  <a:pt x="552" y="0"/>
                </a:moveTo>
                <a:cubicBezTo>
                  <a:pt x="502" y="40"/>
                  <a:pt x="452" y="80"/>
                  <a:pt x="420" y="156"/>
                </a:cubicBezTo>
                <a:cubicBezTo>
                  <a:pt x="388" y="232"/>
                  <a:pt x="384" y="344"/>
                  <a:pt x="360" y="456"/>
                </a:cubicBezTo>
                <a:cubicBezTo>
                  <a:pt x="336" y="568"/>
                  <a:pt x="318" y="678"/>
                  <a:pt x="276" y="828"/>
                </a:cubicBezTo>
                <a:cubicBezTo>
                  <a:pt x="234" y="978"/>
                  <a:pt x="152" y="1206"/>
                  <a:pt x="108" y="1356"/>
                </a:cubicBezTo>
                <a:cubicBezTo>
                  <a:pt x="64" y="1506"/>
                  <a:pt x="24" y="1584"/>
                  <a:pt x="12" y="1728"/>
                </a:cubicBezTo>
                <a:cubicBezTo>
                  <a:pt x="0" y="1872"/>
                  <a:pt x="16" y="2066"/>
                  <a:pt x="36" y="2220"/>
                </a:cubicBezTo>
                <a:cubicBezTo>
                  <a:pt x="56" y="2374"/>
                  <a:pt x="52" y="2454"/>
                  <a:pt x="132" y="2652"/>
                </a:cubicBezTo>
                <a:cubicBezTo>
                  <a:pt x="212" y="2850"/>
                  <a:pt x="376" y="3198"/>
                  <a:pt x="516" y="3408"/>
                </a:cubicBezTo>
                <a:cubicBezTo>
                  <a:pt x="656" y="3618"/>
                  <a:pt x="828" y="3712"/>
                  <a:pt x="972" y="3912"/>
                </a:cubicBezTo>
                <a:cubicBezTo>
                  <a:pt x="1116" y="4112"/>
                  <a:pt x="1242" y="4392"/>
                  <a:pt x="1380" y="4608"/>
                </a:cubicBezTo>
                <a:cubicBezTo>
                  <a:pt x="1518" y="4824"/>
                  <a:pt x="1682" y="5072"/>
                  <a:pt x="1800" y="5208"/>
                </a:cubicBezTo>
                <a:cubicBezTo>
                  <a:pt x="1918" y="5344"/>
                  <a:pt x="2004" y="5344"/>
                  <a:pt x="2088" y="5424"/>
                </a:cubicBezTo>
                <a:cubicBezTo>
                  <a:pt x="2172" y="5504"/>
                  <a:pt x="2254" y="5614"/>
                  <a:pt x="2304" y="5688"/>
                </a:cubicBezTo>
                <a:cubicBezTo>
                  <a:pt x="2354" y="5762"/>
                  <a:pt x="2338" y="5804"/>
                  <a:pt x="2388" y="5868"/>
                </a:cubicBezTo>
                <a:cubicBezTo>
                  <a:pt x="2438" y="5932"/>
                  <a:pt x="2516" y="6024"/>
                  <a:pt x="2604" y="6072"/>
                </a:cubicBezTo>
                <a:cubicBezTo>
                  <a:pt x="2692" y="6120"/>
                  <a:pt x="2770" y="6086"/>
                  <a:pt x="2916" y="6156"/>
                </a:cubicBezTo>
                <a:cubicBezTo>
                  <a:pt x="3062" y="6226"/>
                  <a:pt x="3332" y="6412"/>
                  <a:pt x="3480" y="6492"/>
                </a:cubicBezTo>
                <a:cubicBezTo>
                  <a:pt x="3628" y="6572"/>
                  <a:pt x="3624" y="6600"/>
                  <a:pt x="3804" y="6636"/>
                </a:cubicBezTo>
                <a:cubicBezTo>
                  <a:pt x="3984" y="6672"/>
                  <a:pt x="4403" y="6693"/>
                  <a:pt x="4560" y="670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9" name="Freeform 371"/>
          <p:cNvSpPr>
            <a:spLocks/>
          </p:cNvSpPr>
          <p:nvPr/>
        </p:nvSpPr>
        <p:spPr bwMode="auto">
          <a:xfrm>
            <a:off x="5203825" y="314325"/>
            <a:ext cx="1878013" cy="2606675"/>
          </a:xfrm>
          <a:custGeom>
            <a:avLst/>
            <a:gdLst>
              <a:gd name="T0" fmla="*/ 3576 w 3576"/>
              <a:gd name="T1" fmla="*/ 0 h 6552"/>
              <a:gd name="T2" fmla="*/ 3300 w 3576"/>
              <a:gd name="T3" fmla="*/ 48 h 6552"/>
              <a:gd name="T4" fmla="*/ 3048 w 3576"/>
              <a:gd name="T5" fmla="*/ 240 h 6552"/>
              <a:gd name="T6" fmla="*/ 2856 w 3576"/>
              <a:gd name="T7" fmla="*/ 492 h 6552"/>
              <a:gd name="T8" fmla="*/ 2712 w 3576"/>
              <a:gd name="T9" fmla="*/ 696 h 6552"/>
              <a:gd name="T10" fmla="*/ 2688 w 3576"/>
              <a:gd name="T11" fmla="*/ 912 h 6552"/>
              <a:gd name="T12" fmla="*/ 2604 w 3576"/>
              <a:gd name="T13" fmla="*/ 936 h 6552"/>
              <a:gd name="T14" fmla="*/ 2484 w 3576"/>
              <a:gd name="T15" fmla="*/ 912 h 6552"/>
              <a:gd name="T16" fmla="*/ 2412 w 3576"/>
              <a:gd name="T17" fmla="*/ 900 h 6552"/>
              <a:gd name="T18" fmla="*/ 2484 w 3576"/>
              <a:gd name="T19" fmla="*/ 1068 h 6552"/>
              <a:gd name="T20" fmla="*/ 2544 w 3576"/>
              <a:gd name="T21" fmla="*/ 1140 h 6552"/>
              <a:gd name="T22" fmla="*/ 2508 w 3576"/>
              <a:gd name="T23" fmla="*/ 1356 h 6552"/>
              <a:gd name="T24" fmla="*/ 2340 w 3576"/>
              <a:gd name="T25" fmla="*/ 1572 h 6552"/>
              <a:gd name="T26" fmla="*/ 1884 w 3576"/>
              <a:gd name="T27" fmla="*/ 1836 h 6552"/>
              <a:gd name="T28" fmla="*/ 1548 w 3576"/>
              <a:gd name="T29" fmla="*/ 2172 h 6552"/>
              <a:gd name="T30" fmla="*/ 1212 w 3576"/>
              <a:gd name="T31" fmla="*/ 2808 h 6552"/>
              <a:gd name="T32" fmla="*/ 1068 w 3576"/>
              <a:gd name="T33" fmla="*/ 3024 h 6552"/>
              <a:gd name="T34" fmla="*/ 924 w 3576"/>
              <a:gd name="T35" fmla="*/ 3732 h 6552"/>
              <a:gd name="T36" fmla="*/ 780 w 3576"/>
              <a:gd name="T37" fmla="*/ 4608 h 6552"/>
              <a:gd name="T38" fmla="*/ 480 w 3576"/>
              <a:gd name="T39" fmla="*/ 5688 h 6552"/>
              <a:gd name="T40" fmla="*/ 144 w 3576"/>
              <a:gd name="T41" fmla="*/ 6360 h 6552"/>
              <a:gd name="T42" fmla="*/ 0 w 3576"/>
              <a:gd name="T43" fmla="*/ 6552 h 6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76" h="6552">
                <a:moveTo>
                  <a:pt x="3576" y="0"/>
                </a:moveTo>
                <a:cubicBezTo>
                  <a:pt x="3482" y="4"/>
                  <a:pt x="3388" y="8"/>
                  <a:pt x="3300" y="48"/>
                </a:cubicBezTo>
                <a:cubicBezTo>
                  <a:pt x="3212" y="88"/>
                  <a:pt x="3122" y="166"/>
                  <a:pt x="3048" y="240"/>
                </a:cubicBezTo>
                <a:cubicBezTo>
                  <a:pt x="2974" y="314"/>
                  <a:pt x="2912" y="416"/>
                  <a:pt x="2856" y="492"/>
                </a:cubicBezTo>
                <a:cubicBezTo>
                  <a:pt x="2800" y="568"/>
                  <a:pt x="2740" y="626"/>
                  <a:pt x="2712" y="696"/>
                </a:cubicBezTo>
                <a:cubicBezTo>
                  <a:pt x="2684" y="766"/>
                  <a:pt x="2706" y="872"/>
                  <a:pt x="2688" y="912"/>
                </a:cubicBezTo>
                <a:cubicBezTo>
                  <a:pt x="2670" y="952"/>
                  <a:pt x="2638" y="936"/>
                  <a:pt x="2604" y="936"/>
                </a:cubicBezTo>
                <a:cubicBezTo>
                  <a:pt x="2570" y="936"/>
                  <a:pt x="2516" y="918"/>
                  <a:pt x="2484" y="912"/>
                </a:cubicBezTo>
                <a:cubicBezTo>
                  <a:pt x="2452" y="906"/>
                  <a:pt x="2412" y="874"/>
                  <a:pt x="2412" y="900"/>
                </a:cubicBezTo>
                <a:cubicBezTo>
                  <a:pt x="2412" y="926"/>
                  <a:pt x="2462" y="1028"/>
                  <a:pt x="2484" y="1068"/>
                </a:cubicBezTo>
                <a:cubicBezTo>
                  <a:pt x="2506" y="1108"/>
                  <a:pt x="2540" y="1092"/>
                  <a:pt x="2544" y="1140"/>
                </a:cubicBezTo>
                <a:cubicBezTo>
                  <a:pt x="2548" y="1188"/>
                  <a:pt x="2542" y="1284"/>
                  <a:pt x="2508" y="1356"/>
                </a:cubicBezTo>
                <a:cubicBezTo>
                  <a:pt x="2474" y="1428"/>
                  <a:pt x="2444" y="1492"/>
                  <a:pt x="2340" y="1572"/>
                </a:cubicBezTo>
                <a:cubicBezTo>
                  <a:pt x="2236" y="1652"/>
                  <a:pt x="2016" y="1736"/>
                  <a:pt x="1884" y="1836"/>
                </a:cubicBezTo>
                <a:cubicBezTo>
                  <a:pt x="1752" y="1936"/>
                  <a:pt x="1660" y="2010"/>
                  <a:pt x="1548" y="2172"/>
                </a:cubicBezTo>
                <a:cubicBezTo>
                  <a:pt x="1436" y="2334"/>
                  <a:pt x="1292" y="2666"/>
                  <a:pt x="1212" y="2808"/>
                </a:cubicBezTo>
                <a:cubicBezTo>
                  <a:pt x="1132" y="2950"/>
                  <a:pt x="1116" y="2870"/>
                  <a:pt x="1068" y="3024"/>
                </a:cubicBezTo>
                <a:cubicBezTo>
                  <a:pt x="1020" y="3178"/>
                  <a:pt x="972" y="3468"/>
                  <a:pt x="924" y="3732"/>
                </a:cubicBezTo>
                <a:cubicBezTo>
                  <a:pt x="876" y="3996"/>
                  <a:pt x="854" y="4282"/>
                  <a:pt x="780" y="4608"/>
                </a:cubicBezTo>
                <a:cubicBezTo>
                  <a:pt x="706" y="4934"/>
                  <a:pt x="586" y="5396"/>
                  <a:pt x="480" y="5688"/>
                </a:cubicBezTo>
                <a:cubicBezTo>
                  <a:pt x="374" y="5980"/>
                  <a:pt x="224" y="6216"/>
                  <a:pt x="144" y="6360"/>
                </a:cubicBezTo>
                <a:cubicBezTo>
                  <a:pt x="64" y="6504"/>
                  <a:pt x="32" y="6528"/>
                  <a:pt x="0" y="655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40" name="Freeform 372"/>
          <p:cNvSpPr>
            <a:spLocks/>
          </p:cNvSpPr>
          <p:nvPr/>
        </p:nvSpPr>
        <p:spPr bwMode="auto">
          <a:xfrm>
            <a:off x="4945063" y="2916238"/>
            <a:ext cx="2162175" cy="2566987"/>
          </a:xfrm>
          <a:custGeom>
            <a:avLst/>
            <a:gdLst>
              <a:gd name="T0" fmla="*/ 504 w 4116"/>
              <a:gd name="T1" fmla="*/ 0 h 6456"/>
              <a:gd name="T2" fmla="*/ 252 w 4116"/>
              <a:gd name="T3" fmla="*/ 552 h 6456"/>
              <a:gd name="T4" fmla="*/ 60 w 4116"/>
              <a:gd name="T5" fmla="*/ 1236 h 6456"/>
              <a:gd name="T6" fmla="*/ 36 w 4116"/>
              <a:gd name="T7" fmla="*/ 1776 h 6456"/>
              <a:gd name="T8" fmla="*/ 276 w 4116"/>
              <a:gd name="T9" fmla="*/ 2676 h 6456"/>
              <a:gd name="T10" fmla="*/ 720 w 4116"/>
              <a:gd name="T11" fmla="*/ 3624 h 6456"/>
              <a:gd name="T12" fmla="*/ 1092 w 4116"/>
              <a:gd name="T13" fmla="*/ 4236 h 6456"/>
              <a:gd name="T14" fmla="*/ 1236 w 4116"/>
              <a:gd name="T15" fmla="*/ 4548 h 6456"/>
              <a:gd name="T16" fmla="*/ 1716 w 4116"/>
              <a:gd name="T17" fmla="*/ 5040 h 6456"/>
              <a:gd name="T18" fmla="*/ 2076 w 4116"/>
              <a:gd name="T19" fmla="*/ 5364 h 6456"/>
              <a:gd name="T20" fmla="*/ 2304 w 4116"/>
              <a:gd name="T21" fmla="*/ 5700 h 6456"/>
              <a:gd name="T22" fmla="*/ 2928 w 4116"/>
              <a:gd name="T23" fmla="*/ 6072 h 6456"/>
              <a:gd name="T24" fmla="*/ 3456 w 4116"/>
              <a:gd name="T25" fmla="*/ 6252 h 6456"/>
              <a:gd name="T26" fmla="*/ 4116 w 4116"/>
              <a:gd name="T27" fmla="*/ 6456 h 6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16" h="6456">
                <a:moveTo>
                  <a:pt x="504" y="0"/>
                </a:moveTo>
                <a:cubicBezTo>
                  <a:pt x="462" y="92"/>
                  <a:pt x="326" y="346"/>
                  <a:pt x="252" y="552"/>
                </a:cubicBezTo>
                <a:cubicBezTo>
                  <a:pt x="178" y="758"/>
                  <a:pt x="96" y="1032"/>
                  <a:pt x="60" y="1236"/>
                </a:cubicBezTo>
                <a:cubicBezTo>
                  <a:pt x="24" y="1440"/>
                  <a:pt x="0" y="1536"/>
                  <a:pt x="36" y="1776"/>
                </a:cubicBezTo>
                <a:cubicBezTo>
                  <a:pt x="72" y="2016"/>
                  <a:pt x="162" y="2368"/>
                  <a:pt x="276" y="2676"/>
                </a:cubicBezTo>
                <a:cubicBezTo>
                  <a:pt x="390" y="2984"/>
                  <a:pt x="584" y="3364"/>
                  <a:pt x="720" y="3624"/>
                </a:cubicBezTo>
                <a:cubicBezTo>
                  <a:pt x="856" y="3884"/>
                  <a:pt x="1006" y="4082"/>
                  <a:pt x="1092" y="4236"/>
                </a:cubicBezTo>
                <a:cubicBezTo>
                  <a:pt x="1178" y="4390"/>
                  <a:pt x="1132" y="4414"/>
                  <a:pt x="1236" y="4548"/>
                </a:cubicBezTo>
                <a:cubicBezTo>
                  <a:pt x="1340" y="4682"/>
                  <a:pt x="1576" y="4904"/>
                  <a:pt x="1716" y="5040"/>
                </a:cubicBezTo>
                <a:cubicBezTo>
                  <a:pt x="1856" y="5176"/>
                  <a:pt x="1978" y="5254"/>
                  <a:pt x="2076" y="5364"/>
                </a:cubicBezTo>
                <a:cubicBezTo>
                  <a:pt x="2174" y="5474"/>
                  <a:pt x="2162" y="5582"/>
                  <a:pt x="2304" y="5700"/>
                </a:cubicBezTo>
                <a:cubicBezTo>
                  <a:pt x="2446" y="5818"/>
                  <a:pt x="2736" y="5980"/>
                  <a:pt x="2928" y="6072"/>
                </a:cubicBezTo>
                <a:cubicBezTo>
                  <a:pt x="3120" y="6164"/>
                  <a:pt x="3258" y="6188"/>
                  <a:pt x="3456" y="6252"/>
                </a:cubicBezTo>
                <a:cubicBezTo>
                  <a:pt x="3654" y="6316"/>
                  <a:pt x="3885" y="6386"/>
                  <a:pt x="4116" y="645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41" name="Freeform 373"/>
          <p:cNvSpPr>
            <a:spLocks/>
          </p:cNvSpPr>
          <p:nvPr/>
        </p:nvSpPr>
        <p:spPr bwMode="auto">
          <a:xfrm>
            <a:off x="5316538" y="454025"/>
            <a:ext cx="1765300" cy="2566988"/>
          </a:xfrm>
          <a:custGeom>
            <a:avLst/>
            <a:gdLst>
              <a:gd name="T0" fmla="*/ 3360 w 3360"/>
              <a:gd name="T1" fmla="*/ 0 h 6456"/>
              <a:gd name="T2" fmla="*/ 3084 w 3360"/>
              <a:gd name="T3" fmla="*/ 108 h 6456"/>
              <a:gd name="T4" fmla="*/ 2880 w 3360"/>
              <a:gd name="T5" fmla="*/ 396 h 6456"/>
              <a:gd name="T6" fmla="*/ 2700 w 3360"/>
              <a:gd name="T7" fmla="*/ 600 h 6456"/>
              <a:gd name="T8" fmla="*/ 2508 w 3360"/>
              <a:gd name="T9" fmla="*/ 744 h 6456"/>
              <a:gd name="T10" fmla="*/ 2592 w 3360"/>
              <a:gd name="T11" fmla="*/ 864 h 6456"/>
              <a:gd name="T12" fmla="*/ 2616 w 3360"/>
              <a:gd name="T13" fmla="*/ 1128 h 6456"/>
              <a:gd name="T14" fmla="*/ 2340 w 3360"/>
              <a:gd name="T15" fmla="*/ 1524 h 6456"/>
              <a:gd name="T16" fmla="*/ 1872 w 3360"/>
              <a:gd name="T17" fmla="*/ 1920 h 6456"/>
              <a:gd name="T18" fmla="*/ 1464 w 3360"/>
              <a:gd name="T19" fmla="*/ 2268 h 6456"/>
              <a:gd name="T20" fmla="*/ 1080 w 3360"/>
              <a:gd name="T21" fmla="*/ 2676 h 6456"/>
              <a:gd name="T22" fmla="*/ 984 w 3360"/>
              <a:gd name="T23" fmla="*/ 2868 h 6456"/>
              <a:gd name="T24" fmla="*/ 852 w 3360"/>
              <a:gd name="T25" fmla="*/ 3288 h 6456"/>
              <a:gd name="T26" fmla="*/ 768 w 3360"/>
              <a:gd name="T27" fmla="*/ 3972 h 6456"/>
              <a:gd name="T28" fmla="*/ 648 w 3360"/>
              <a:gd name="T29" fmla="*/ 4716 h 6456"/>
              <a:gd name="T30" fmla="*/ 420 w 3360"/>
              <a:gd name="T31" fmla="*/ 5472 h 6456"/>
              <a:gd name="T32" fmla="*/ 0 w 3360"/>
              <a:gd name="T33" fmla="*/ 6456 h 6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60" h="6456">
                <a:moveTo>
                  <a:pt x="3360" y="0"/>
                </a:moveTo>
                <a:cubicBezTo>
                  <a:pt x="3262" y="21"/>
                  <a:pt x="3164" y="42"/>
                  <a:pt x="3084" y="108"/>
                </a:cubicBezTo>
                <a:cubicBezTo>
                  <a:pt x="3004" y="174"/>
                  <a:pt x="2944" y="314"/>
                  <a:pt x="2880" y="396"/>
                </a:cubicBezTo>
                <a:cubicBezTo>
                  <a:pt x="2816" y="478"/>
                  <a:pt x="2762" y="542"/>
                  <a:pt x="2700" y="600"/>
                </a:cubicBezTo>
                <a:cubicBezTo>
                  <a:pt x="2638" y="658"/>
                  <a:pt x="2526" y="700"/>
                  <a:pt x="2508" y="744"/>
                </a:cubicBezTo>
                <a:cubicBezTo>
                  <a:pt x="2490" y="788"/>
                  <a:pt x="2574" y="800"/>
                  <a:pt x="2592" y="864"/>
                </a:cubicBezTo>
                <a:cubicBezTo>
                  <a:pt x="2610" y="928"/>
                  <a:pt x="2658" y="1018"/>
                  <a:pt x="2616" y="1128"/>
                </a:cubicBezTo>
                <a:cubicBezTo>
                  <a:pt x="2574" y="1238"/>
                  <a:pt x="2464" y="1392"/>
                  <a:pt x="2340" y="1524"/>
                </a:cubicBezTo>
                <a:cubicBezTo>
                  <a:pt x="2216" y="1656"/>
                  <a:pt x="2018" y="1796"/>
                  <a:pt x="1872" y="1920"/>
                </a:cubicBezTo>
                <a:cubicBezTo>
                  <a:pt x="1726" y="2044"/>
                  <a:pt x="1596" y="2142"/>
                  <a:pt x="1464" y="2268"/>
                </a:cubicBezTo>
                <a:cubicBezTo>
                  <a:pt x="1332" y="2394"/>
                  <a:pt x="1160" y="2576"/>
                  <a:pt x="1080" y="2676"/>
                </a:cubicBezTo>
                <a:cubicBezTo>
                  <a:pt x="1000" y="2776"/>
                  <a:pt x="1022" y="2766"/>
                  <a:pt x="984" y="2868"/>
                </a:cubicBezTo>
                <a:cubicBezTo>
                  <a:pt x="946" y="2970"/>
                  <a:pt x="888" y="3104"/>
                  <a:pt x="852" y="3288"/>
                </a:cubicBezTo>
                <a:cubicBezTo>
                  <a:pt x="816" y="3472"/>
                  <a:pt x="802" y="3734"/>
                  <a:pt x="768" y="3972"/>
                </a:cubicBezTo>
                <a:cubicBezTo>
                  <a:pt x="734" y="4210"/>
                  <a:pt x="706" y="4466"/>
                  <a:pt x="648" y="4716"/>
                </a:cubicBezTo>
                <a:cubicBezTo>
                  <a:pt x="590" y="4966"/>
                  <a:pt x="528" y="5182"/>
                  <a:pt x="420" y="5472"/>
                </a:cubicBezTo>
                <a:cubicBezTo>
                  <a:pt x="312" y="5762"/>
                  <a:pt x="156" y="6109"/>
                  <a:pt x="0" y="645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42" name="Freeform 374"/>
          <p:cNvSpPr>
            <a:spLocks/>
          </p:cNvSpPr>
          <p:nvPr/>
        </p:nvSpPr>
        <p:spPr bwMode="auto">
          <a:xfrm>
            <a:off x="5249863" y="3013075"/>
            <a:ext cx="1863725" cy="2374900"/>
          </a:xfrm>
          <a:custGeom>
            <a:avLst/>
            <a:gdLst>
              <a:gd name="T0" fmla="*/ 135 w 3547"/>
              <a:gd name="T1" fmla="*/ 0 h 5972"/>
              <a:gd name="T2" fmla="*/ 19 w 3547"/>
              <a:gd name="T3" fmla="*/ 416 h 5972"/>
              <a:gd name="T4" fmla="*/ 19 w 3547"/>
              <a:gd name="T5" fmla="*/ 1088 h 5972"/>
              <a:gd name="T6" fmla="*/ 127 w 3547"/>
              <a:gd name="T7" fmla="*/ 2096 h 5972"/>
              <a:gd name="T8" fmla="*/ 403 w 3547"/>
              <a:gd name="T9" fmla="*/ 2732 h 5972"/>
              <a:gd name="T10" fmla="*/ 991 w 3547"/>
              <a:gd name="T11" fmla="*/ 3200 h 5972"/>
              <a:gd name="T12" fmla="*/ 1375 w 3547"/>
              <a:gd name="T13" fmla="*/ 3152 h 5972"/>
              <a:gd name="T14" fmla="*/ 1783 w 3547"/>
              <a:gd name="T15" fmla="*/ 2792 h 5972"/>
              <a:gd name="T16" fmla="*/ 2215 w 3547"/>
              <a:gd name="T17" fmla="*/ 2408 h 5972"/>
              <a:gd name="T18" fmla="*/ 2575 w 3547"/>
              <a:gd name="T19" fmla="*/ 2432 h 5972"/>
              <a:gd name="T20" fmla="*/ 2767 w 3547"/>
              <a:gd name="T21" fmla="*/ 2756 h 5972"/>
              <a:gd name="T22" fmla="*/ 2755 w 3547"/>
              <a:gd name="T23" fmla="*/ 2960 h 5972"/>
              <a:gd name="T24" fmla="*/ 2719 w 3547"/>
              <a:gd name="T25" fmla="*/ 3200 h 5972"/>
              <a:gd name="T26" fmla="*/ 2491 w 3547"/>
              <a:gd name="T27" fmla="*/ 3476 h 5972"/>
              <a:gd name="T28" fmla="*/ 2491 w 3547"/>
              <a:gd name="T29" fmla="*/ 3500 h 5972"/>
              <a:gd name="T30" fmla="*/ 2311 w 3547"/>
              <a:gd name="T31" fmla="*/ 3824 h 5972"/>
              <a:gd name="T32" fmla="*/ 2023 w 3547"/>
              <a:gd name="T33" fmla="*/ 4748 h 5972"/>
              <a:gd name="T34" fmla="*/ 1987 w 3547"/>
              <a:gd name="T35" fmla="*/ 5216 h 5972"/>
              <a:gd name="T36" fmla="*/ 2203 w 3547"/>
              <a:gd name="T37" fmla="*/ 5540 h 5972"/>
              <a:gd name="T38" fmla="*/ 2647 w 3547"/>
              <a:gd name="T39" fmla="*/ 5744 h 5972"/>
              <a:gd name="T40" fmla="*/ 3547 w 3547"/>
              <a:gd name="T41" fmla="*/ 5972 h 5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7" h="5972">
                <a:moveTo>
                  <a:pt x="135" y="0"/>
                </a:moveTo>
                <a:cubicBezTo>
                  <a:pt x="116" y="69"/>
                  <a:pt x="38" y="235"/>
                  <a:pt x="19" y="416"/>
                </a:cubicBezTo>
                <a:cubicBezTo>
                  <a:pt x="0" y="597"/>
                  <a:pt x="1" y="808"/>
                  <a:pt x="19" y="1088"/>
                </a:cubicBezTo>
                <a:cubicBezTo>
                  <a:pt x="37" y="1368"/>
                  <a:pt x="63" y="1822"/>
                  <a:pt x="127" y="2096"/>
                </a:cubicBezTo>
                <a:cubicBezTo>
                  <a:pt x="191" y="2370"/>
                  <a:pt x="259" y="2548"/>
                  <a:pt x="403" y="2732"/>
                </a:cubicBezTo>
                <a:cubicBezTo>
                  <a:pt x="547" y="2916"/>
                  <a:pt x="829" y="3130"/>
                  <a:pt x="991" y="3200"/>
                </a:cubicBezTo>
                <a:cubicBezTo>
                  <a:pt x="1153" y="3270"/>
                  <a:pt x="1243" y="3220"/>
                  <a:pt x="1375" y="3152"/>
                </a:cubicBezTo>
                <a:cubicBezTo>
                  <a:pt x="1507" y="3084"/>
                  <a:pt x="1643" y="2916"/>
                  <a:pt x="1783" y="2792"/>
                </a:cubicBezTo>
                <a:cubicBezTo>
                  <a:pt x="1923" y="2668"/>
                  <a:pt x="2083" y="2468"/>
                  <a:pt x="2215" y="2408"/>
                </a:cubicBezTo>
                <a:cubicBezTo>
                  <a:pt x="2347" y="2348"/>
                  <a:pt x="2483" y="2374"/>
                  <a:pt x="2575" y="2432"/>
                </a:cubicBezTo>
                <a:cubicBezTo>
                  <a:pt x="2667" y="2490"/>
                  <a:pt x="2737" y="2668"/>
                  <a:pt x="2767" y="2756"/>
                </a:cubicBezTo>
                <a:cubicBezTo>
                  <a:pt x="2797" y="2844"/>
                  <a:pt x="2763" y="2886"/>
                  <a:pt x="2755" y="2960"/>
                </a:cubicBezTo>
                <a:cubicBezTo>
                  <a:pt x="2747" y="3034"/>
                  <a:pt x="2763" y="3114"/>
                  <a:pt x="2719" y="3200"/>
                </a:cubicBezTo>
                <a:cubicBezTo>
                  <a:pt x="2675" y="3286"/>
                  <a:pt x="2529" y="3426"/>
                  <a:pt x="2491" y="3476"/>
                </a:cubicBezTo>
                <a:cubicBezTo>
                  <a:pt x="2453" y="3526"/>
                  <a:pt x="2521" y="3442"/>
                  <a:pt x="2491" y="3500"/>
                </a:cubicBezTo>
                <a:cubicBezTo>
                  <a:pt x="2461" y="3558"/>
                  <a:pt x="2389" y="3616"/>
                  <a:pt x="2311" y="3824"/>
                </a:cubicBezTo>
                <a:cubicBezTo>
                  <a:pt x="2233" y="4032"/>
                  <a:pt x="2077" y="4516"/>
                  <a:pt x="2023" y="4748"/>
                </a:cubicBezTo>
                <a:cubicBezTo>
                  <a:pt x="1969" y="4980"/>
                  <a:pt x="1957" y="5084"/>
                  <a:pt x="1987" y="5216"/>
                </a:cubicBezTo>
                <a:cubicBezTo>
                  <a:pt x="2017" y="5348"/>
                  <a:pt x="2093" y="5452"/>
                  <a:pt x="2203" y="5540"/>
                </a:cubicBezTo>
                <a:cubicBezTo>
                  <a:pt x="2313" y="5628"/>
                  <a:pt x="2423" y="5672"/>
                  <a:pt x="2647" y="5744"/>
                </a:cubicBezTo>
                <a:cubicBezTo>
                  <a:pt x="2871" y="5816"/>
                  <a:pt x="3209" y="5894"/>
                  <a:pt x="3547" y="597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43" name="Freeform 375"/>
          <p:cNvSpPr>
            <a:spLocks/>
          </p:cNvSpPr>
          <p:nvPr/>
        </p:nvSpPr>
        <p:spPr bwMode="auto">
          <a:xfrm>
            <a:off x="5316538" y="615950"/>
            <a:ext cx="1778000" cy="2571750"/>
          </a:xfrm>
          <a:custGeom>
            <a:avLst/>
            <a:gdLst>
              <a:gd name="T0" fmla="*/ 3384 w 3384"/>
              <a:gd name="T1" fmla="*/ 0 h 6468"/>
              <a:gd name="T2" fmla="*/ 3216 w 3384"/>
              <a:gd name="T3" fmla="*/ 156 h 6468"/>
              <a:gd name="T4" fmla="*/ 3156 w 3384"/>
              <a:gd name="T5" fmla="*/ 420 h 6468"/>
              <a:gd name="T6" fmla="*/ 2892 w 3384"/>
              <a:gd name="T7" fmla="*/ 852 h 6468"/>
              <a:gd name="T8" fmla="*/ 2304 w 3384"/>
              <a:gd name="T9" fmla="*/ 1536 h 6468"/>
              <a:gd name="T10" fmla="*/ 2088 w 3384"/>
              <a:gd name="T11" fmla="*/ 1740 h 6468"/>
              <a:gd name="T12" fmla="*/ 1980 w 3384"/>
              <a:gd name="T13" fmla="*/ 1944 h 6468"/>
              <a:gd name="T14" fmla="*/ 1908 w 3384"/>
              <a:gd name="T15" fmla="*/ 2052 h 6468"/>
              <a:gd name="T16" fmla="*/ 1536 w 3384"/>
              <a:gd name="T17" fmla="*/ 2256 h 6468"/>
              <a:gd name="T18" fmla="*/ 1332 w 3384"/>
              <a:gd name="T19" fmla="*/ 2520 h 6468"/>
              <a:gd name="T20" fmla="*/ 1236 w 3384"/>
              <a:gd name="T21" fmla="*/ 3096 h 6468"/>
              <a:gd name="T22" fmla="*/ 1188 w 3384"/>
              <a:gd name="T23" fmla="*/ 3876 h 6468"/>
              <a:gd name="T24" fmla="*/ 972 w 3384"/>
              <a:gd name="T25" fmla="*/ 4344 h 6468"/>
              <a:gd name="T26" fmla="*/ 612 w 3384"/>
              <a:gd name="T27" fmla="*/ 4872 h 6468"/>
              <a:gd name="T28" fmla="*/ 300 w 3384"/>
              <a:gd name="T29" fmla="*/ 5604 h 6468"/>
              <a:gd name="T30" fmla="*/ 60 w 3384"/>
              <a:gd name="T31" fmla="*/ 6168 h 6468"/>
              <a:gd name="T32" fmla="*/ 0 w 3384"/>
              <a:gd name="T33" fmla="*/ 6468 h 6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84" h="6468">
                <a:moveTo>
                  <a:pt x="3384" y="0"/>
                </a:moveTo>
                <a:cubicBezTo>
                  <a:pt x="3356" y="26"/>
                  <a:pt x="3254" y="86"/>
                  <a:pt x="3216" y="156"/>
                </a:cubicBezTo>
                <a:cubicBezTo>
                  <a:pt x="3178" y="226"/>
                  <a:pt x="3210" y="304"/>
                  <a:pt x="3156" y="420"/>
                </a:cubicBezTo>
                <a:cubicBezTo>
                  <a:pt x="3102" y="536"/>
                  <a:pt x="3034" y="666"/>
                  <a:pt x="2892" y="852"/>
                </a:cubicBezTo>
                <a:cubicBezTo>
                  <a:pt x="2750" y="1038"/>
                  <a:pt x="2438" y="1388"/>
                  <a:pt x="2304" y="1536"/>
                </a:cubicBezTo>
                <a:cubicBezTo>
                  <a:pt x="2170" y="1684"/>
                  <a:pt x="2142" y="1672"/>
                  <a:pt x="2088" y="1740"/>
                </a:cubicBezTo>
                <a:cubicBezTo>
                  <a:pt x="2034" y="1808"/>
                  <a:pt x="2010" y="1892"/>
                  <a:pt x="1980" y="1944"/>
                </a:cubicBezTo>
                <a:cubicBezTo>
                  <a:pt x="1950" y="1996"/>
                  <a:pt x="1982" y="2000"/>
                  <a:pt x="1908" y="2052"/>
                </a:cubicBezTo>
                <a:cubicBezTo>
                  <a:pt x="1834" y="2104"/>
                  <a:pt x="1632" y="2178"/>
                  <a:pt x="1536" y="2256"/>
                </a:cubicBezTo>
                <a:cubicBezTo>
                  <a:pt x="1440" y="2334"/>
                  <a:pt x="1382" y="2380"/>
                  <a:pt x="1332" y="2520"/>
                </a:cubicBezTo>
                <a:cubicBezTo>
                  <a:pt x="1282" y="2660"/>
                  <a:pt x="1260" y="2870"/>
                  <a:pt x="1236" y="3096"/>
                </a:cubicBezTo>
                <a:cubicBezTo>
                  <a:pt x="1212" y="3322"/>
                  <a:pt x="1232" y="3668"/>
                  <a:pt x="1188" y="3876"/>
                </a:cubicBezTo>
                <a:cubicBezTo>
                  <a:pt x="1144" y="4084"/>
                  <a:pt x="1068" y="4178"/>
                  <a:pt x="972" y="4344"/>
                </a:cubicBezTo>
                <a:cubicBezTo>
                  <a:pt x="876" y="4510"/>
                  <a:pt x="724" y="4662"/>
                  <a:pt x="612" y="4872"/>
                </a:cubicBezTo>
                <a:cubicBezTo>
                  <a:pt x="500" y="5082"/>
                  <a:pt x="392" y="5388"/>
                  <a:pt x="300" y="5604"/>
                </a:cubicBezTo>
                <a:cubicBezTo>
                  <a:pt x="208" y="5820"/>
                  <a:pt x="110" y="6024"/>
                  <a:pt x="60" y="6168"/>
                </a:cubicBezTo>
                <a:cubicBezTo>
                  <a:pt x="10" y="6312"/>
                  <a:pt x="5" y="6390"/>
                  <a:pt x="0" y="646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44" name="Freeform 376"/>
          <p:cNvSpPr>
            <a:spLocks/>
          </p:cNvSpPr>
          <p:nvPr/>
        </p:nvSpPr>
        <p:spPr bwMode="auto">
          <a:xfrm>
            <a:off x="5295900" y="3187700"/>
            <a:ext cx="1785938" cy="2074863"/>
          </a:xfrm>
          <a:custGeom>
            <a:avLst/>
            <a:gdLst>
              <a:gd name="T0" fmla="*/ 42 w 3402"/>
              <a:gd name="T1" fmla="*/ 0 h 5216"/>
              <a:gd name="T2" fmla="*/ 6 w 3402"/>
              <a:gd name="T3" fmla="*/ 492 h 5216"/>
              <a:gd name="T4" fmla="*/ 54 w 3402"/>
              <a:gd name="T5" fmla="*/ 876 h 5216"/>
              <a:gd name="T6" fmla="*/ 330 w 3402"/>
              <a:gd name="T7" fmla="*/ 1404 h 5216"/>
              <a:gd name="T8" fmla="*/ 858 w 3402"/>
              <a:gd name="T9" fmla="*/ 1884 h 5216"/>
              <a:gd name="T10" fmla="*/ 1566 w 3402"/>
              <a:gd name="T11" fmla="*/ 1884 h 5216"/>
              <a:gd name="T12" fmla="*/ 1998 w 3402"/>
              <a:gd name="T13" fmla="*/ 1644 h 5216"/>
              <a:gd name="T14" fmla="*/ 2478 w 3402"/>
              <a:gd name="T15" fmla="*/ 1572 h 5216"/>
              <a:gd name="T16" fmla="*/ 2730 w 3402"/>
              <a:gd name="T17" fmla="*/ 1704 h 5216"/>
              <a:gd name="T18" fmla="*/ 2922 w 3402"/>
              <a:gd name="T19" fmla="*/ 1944 h 5216"/>
              <a:gd name="T20" fmla="*/ 2886 w 3402"/>
              <a:gd name="T21" fmla="*/ 2592 h 5216"/>
              <a:gd name="T22" fmla="*/ 2682 w 3402"/>
              <a:gd name="T23" fmla="*/ 3312 h 5216"/>
              <a:gd name="T24" fmla="*/ 2550 w 3402"/>
              <a:gd name="T25" fmla="*/ 3636 h 5216"/>
              <a:gd name="T26" fmla="*/ 2550 w 3402"/>
              <a:gd name="T27" fmla="*/ 4032 h 5216"/>
              <a:gd name="T28" fmla="*/ 2550 w 3402"/>
              <a:gd name="T29" fmla="*/ 4332 h 5216"/>
              <a:gd name="T30" fmla="*/ 2490 w 3402"/>
              <a:gd name="T31" fmla="*/ 4632 h 5216"/>
              <a:gd name="T32" fmla="*/ 2598 w 3402"/>
              <a:gd name="T33" fmla="*/ 4932 h 5216"/>
              <a:gd name="T34" fmla="*/ 2754 w 3402"/>
              <a:gd name="T35" fmla="*/ 5076 h 5216"/>
              <a:gd name="T36" fmla="*/ 3102 w 3402"/>
              <a:gd name="T37" fmla="*/ 5196 h 5216"/>
              <a:gd name="T38" fmla="*/ 3402 w 3402"/>
              <a:gd name="T39" fmla="*/ 5196 h 5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02" h="5216">
                <a:moveTo>
                  <a:pt x="42" y="0"/>
                </a:moveTo>
                <a:cubicBezTo>
                  <a:pt x="23" y="173"/>
                  <a:pt x="4" y="346"/>
                  <a:pt x="6" y="492"/>
                </a:cubicBezTo>
                <a:cubicBezTo>
                  <a:pt x="8" y="638"/>
                  <a:pt x="0" y="724"/>
                  <a:pt x="54" y="876"/>
                </a:cubicBezTo>
                <a:cubicBezTo>
                  <a:pt x="108" y="1028"/>
                  <a:pt x="196" y="1236"/>
                  <a:pt x="330" y="1404"/>
                </a:cubicBezTo>
                <a:cubicBezTo>
                  <a:pt x="464" y="1572"/>
                  <a:pt x="652" y="1804"/>
                  <a:pt x="858" y="1884"/>
                </a:cubicBezTo>
                <a:cubicBezTo>
                  <a:pt x="1064" y="1964"/>
                  <a:pt x="1376" y="1924"/>
                  <a:pt x="1566" y="1884"/>
                </a:cubicBezTo>
                <a:cubicBezTo>
                  <a:pt x="1756" y="1844"/>
                  <a:pt x="1846" y="1696"/>
                  <a:pt x="1998" y="1644"/>
                </a:cubicBezTo>
                <a:cubicBezTo>
                  <a:pt x="2150" y="1592"/>
                  <a:pt x="2356" y="1562"/>
                  <a:pt x="2478" y="1572"/>
                </a:cubicBezTo>
                <a:cubicBezTo>
                  <a:pt x="2600" y="1582"/>
                  <a:pt x="2656" y="1642"/>
                  <a:pt x="2730" y="1704"/>
                </a:cubicBezTo>
                <a:cubicBezTo>
                  <a:pt x="2804" y="1766"/>
                  <a:pt x="2896" y="1796"/>
                  <a:pt x="2922" y="1944"/>
                </a:cubicBezTo>
                <a:cubicBezTo>
                  <a:pt x="2948" y="2092"/>
                  <a:pt x="2926" y="2364"/>
                  <a:pt x="2886" y="2592"/>
                </a:cubicBezTo>
                <a:cubicBezTo>
                  <a:pt x="2846" y="2820"/>
                  <a:pt x="2738" y="3138"/>
                  <a:pt x="2682" y="3312"/>
                </a:cubicBezTo>
                <a:cubicBezTo>
                  <a:pt x="2626" y="3486"/>
                  <a:pt x="2572" y="3516"/>
                  <a:pt x="2550" y="3636"/>
                </a:cubicBezTo>
                <a:cubicBezTo>
                  <a:pt x="2528" y="3756"/>
                  <a:pt x="2550" y="3916"/>
                  <a:pt x="2550" y="4032"/>
                </a:cubicBezTo>
                <a:cubicBezTo>
                  <a:pt x="2550" y="4148"/>
                  <a:pt x="2560" y="4232"/>
                  <a:pt x="2550" y="4332"/>
                </a:cubicBezTo>
                <a:cubicBezTo>
                  <a:pt x="2540" y="4432"/>
                  <a:pt x="2482" y="4532"/>
                  <a:pt x="2490" y="4632"/>
                </a:cubicBezTo>
                <a:cubicBezTo>
                  <a:pt x="2498" y="4732"/>
                  <a:pt x="2554" y="4858"/>
                  <a:pt x="2598" y="4932"/>
                </a:cubicBezTo>
                <a:cubicBezTo>
                  <a:pt x="2642" y="5006"/>
                  <a:pt x="2670" y="5032"/>
                  <a:pt x="2754" y="5076"/>
                </a:cubicBezTo>
                <a:cubicBezTo>
                  <a:pt x="2838" y="5120"/>
                  <a:pt x="2994" y="5176"/>
                  <a:pt x="3102" y="5196"/>
                </a:cubicBezTo>
                <a:cubicBezTo>
                  <a:pt x="3210" y="5216"/>
                  <a:pt x="3340" y="5196"/>
                  <a:pt x="3402" y="519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45" name="Freeform 377"/>
          <p:cNvSpPr>
            <a:spLocks/>
          </p:cNvSpPr>
          <p:nvPr/>
        </p:nvSpPr>
        <p:spPr bwMode="auto">
          <a:xfrm>
            <a:off x="6704013" y="1206500"/>
            <a:ext cx="409575" cy="649288"/>
          </a:xfrm>
          <a:custGeom>
            <a:avLst/>
            <a:gdLst>
              <a:gd name="T0" fmla="*/ 744 w 780"/>
              <a:gd name="T1" fmla="*/ 16 h 1636"/>
              <a:gd name="T2" fmla="*/ 492 w 780"/>
              <a:gd name="T3" fmla="*/ 28 h 1636"/>
              <a:gd name="T4" fmla="*/ 240 w 780"/>
              <a:gd name="T5" fmla="*/ 184 h 1636"/>
              <a:gd name="T6" fmla="*/ 24 w 780"/>
              <a:gd name="T7" fmla="*/ 628 h 1636"/>
              <a:gd name="T8" fmla="*/ 96 w 780"/>
              <a:gd name="T9" fmla="*/ 1156 h 1636"/>
              <a:gd name="T10" fmla="*/ 444 w 780"/>
              <a:gd name="T11" fmla="*/ 1492 h 1636"/>
              <a:gd name="T12" fmla="*/ 780 w 780"/>
              <a:gd name="T13" fmla="*/ 1636 h 1636"/>
            </a:gdLst>
            <a:ahLst/>
            <a:cxnLst>
              <a:cxn ang="0">
                <a:pos x="T0" y="T1"/>
              </a:cxn>
              <a:cxn ang="0">
                <a:pos x="T2" y="T3"/>
              </a:cxn>
              <a:cxn ang="0">
                <a:pos x="T4" y="T5"/>
              </a:cxn>
              <a:cxn ang="0">
                <a:pos x="T6" y="T7"/>
              </a:cxn>
              <a:cxn ang="0">
                <a:pos x="T8" y="T9"/>
              </a:cxn>
              <a:cxn ang="0">
                <a:pos x="T10" y="T11"/>
              </a:cxn>
              <a:cxn ang="0">
                <a:pos x="T12" y="T13"/>
              </a:cxn>
            </a:cxnLst>
            <a:rect l="0" t="0" r="r" b="b"/>
            <a:pathLst>
              <a:path w="780" h="1636">
                <a:moveTo>
                  <a:pt x="744" y="16"/>
                </a:moveTo>
                <a:cubicBezTo>
                  <a:pt x="660" y="8"/>
                  <a:pt x="576" y="0"/>
                  <a:pt x="492" y="28"/>
                </a:cubicBezTo>
                <a:cubicBezTo>
                  <a:pt x="408" y="56"/>
                  <a:pt x="318" y="84"/>
                  <a:pt x="240" y="184"/>
                </a:cubicBezTo>
                <a:cubicBezTo>
                  <a:pt x="162" y="284"/>
                  <a:pt x="48" y="466"/>
                  <a:pt x="24" y="628"/>
                </a:cubicBezTo>
                <a:cubicBezTo>
                  <a:pt x="0" y="790"/>
                  <a:pt x="26" y="1012"/>
                  <a:pt x="96" y="1156"/>
                </a:cubicBezTo>
                <a:cubicBezTo>
                  <a:pt x="166" y="1300"/>
                  <a:pt x="330" y="1412"/>
                  <a:pt x="444" y="1492"/>
                </a:cubicBezTo>
                <a:cubicBezTo>
                  <a:pt x="558" y="1572"/>
                  <a:pt x="669" y="1604"/>
                  <a:pt x="780" y="163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46" name="Freeform 378"/>
          <p:cNvSpPr>
            <a:spLocks/>
          </p:cNvSpPr>
          <p:nvPr/>
        </p:nvSpPr>
        <p:spPr bwMode="auto">
          <a:xfrm>
            <a:off x="6867525" y="1370013"/>
            <a:ext cx="252413" cy="404812"/>
          </a:xfrm>
          <a:custGeom>
            <a:avLst/>
            <a:gdLst>
              <a:gd name="T0" fmla="*/ 444 w 480"/>
              <a:gd name="T1" fmla="*/ 36 h 1020"/>
              <a:gd name="T2" fmla="*/ 240 w 480"/>
              <a:gd name="T3" fmla="*/ 12 h 1020"/>
              <a:gd name="T4" fmla="*/ 36 w 480"/>
              <a:gd name="T5" fmla="*/ 108 h 1020"/>
              <a:gd name="T6" fmla="*/ 24 w 480"/>
              <a:gd name="T7" fmla="*/ 480 h 1020"/>
              <a:gd name="T8" fmla="*/ 168 w 480"/>
              <a:gd name="T9" fmla="*/ 840 h 1020"/>
              <a:gd name="T10" fmla="*/ 480 w 480"/>
              <a:gd name="T11" fmla="*/ 1020 h 1020"/>
            </a:gdLst>
            <a:ahLst/>
            <a:cxnLst>
              <a:cxn ang="0">
                <a:pos x="T0" y="T1"/>
              </a:cxn>
              <a:cxn ang="0">
                <a:pos x="T2" y="T3"/>
              </a:cxn>
              <a:cxn ang="0">
                <a:pos x="T4" y="T5"/>
              </a:cxn>
              <a:cxn ang="0">
                <a:pos x="T6" y="T7"/>
              </a:cxn>
              <a:cxn ang="0">
                <a:pos x="T8" y="T9"/>
              </a:cxn>
              <a:cxn ang="0">
                <a:pos x="T10" y="T11"/>
              </a:cxn>
            </a:cxnLst>
            <a:rect l="0" t="0" r="r" b="b"/>
            <a:pathLst>
              <a:path w="480" h="1020">
                <a:moveTo>
                  <a:pt x="444" y="36"/>
                </a:moveTo>
                <a:cubicBezTo>
                  <a:pt x="376" y="18"/>
                  <a:pt x="308" y="0"/>
                  <a:pt x="240" y="12"/>
                </a:cubicBezTo>
                <a:cubicBezTo>
                  <a:pt x="172" y="24"/>
                  <a:pt x="72" y="30"/>
                  <a:pt x="36" y="108"/>
                </a:cubicBezTo>
                <a:cubicBezTo>
                  <a:pt x="0" y="186"/>
                  <a:pt x="2" y="358"/>
                  <a:pt x="24" y="480"/>
                </a:cubicBezTo>
                <a:cubicBezTo>
                  <a:pt x="46" y="602"/>
                  <a:pt x="92" y="750"/>
                  <a:pt x="168" y="840"/>
                </a:cubicBezTo>
                <a:cubicBezTo>
                  <a:pt x="244" y="930"/>
                  <a:pt x="362" y="975"/>
                  <a:pt x="480" y="1020"/>
                </a:cubicBezTo>
              </a:path>
            </a:pathLst>
          </a:cu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47" name="Freeform 379"/>
          <p:cNvSpPr>
            <a:spLocks/>
          </p:cNvSpPr>
          <p:nvPr/>
        </p:nvSpPr>
        <p:spPr bwMode="auto">
          <a:xfrm>
            <a:off x="5651500" y="1841500"/>
            <a:ext cx="1468438" cy="1766888"/>
          </a:xfrm>
          <a:custGeom>
            <a:avLst/>
            <a:gdLst>
              <a:gd name="T0" fmla="*/ 2748 w 2796"/>
              <a:gd name="T1" fmla="*/ 698 h 4442"/>
              <a:gd name="T2" fmla="*/ 2556 w 2796"/>
              <a:gd name="T3" fmla="*/ 710 h 4442"/>
              <a:gd name="T4" fmla="*/ 2292 w 2796"/>
              <a:gd name="T5" fmla="*/ 602 h 4442"/>
              <a:gd name="T6" fmla="*/ 2088 w 2796"/>
              <a:gd name="T7" fmla="*/ 434 h 4442"/>
              <a:gd name="T8" fmla="*/ 1788 w 2796"/>
              <a:gd name="T9" fmla="*/ 182 h 4442"/>
              <a:gd name="T10" fmla="*/ 1584 w 2796"/>
              <a:gd name="T11" fmla="*/ 26 h 4442"/>
              <a:gd name="T12" fmla="*/ 1392 w 2796"/>
              <a:gd name="T13" fmla="*/ 26 h 4442"/>
              <a:gd name="T14" fmla="*/ 1236 w 2796"/>
              <a:gd name="T15" fmla="*/ 122 h 4442"/>
              <a:gd name="T16" fmla="*/ 1236 w 2796"/>
              <a:gd name="T17" fmla="*/ 410 h 4442"/>
              <a:gd name="T18" fmla="*/ 1212 w 2796"/>
              <a:gd name="T19" fmla="*/ 1058 h 4442"/>
              <a:gd name="T20" fmla="*/ 948 w 2796"/>
              <a:gd name="T21" fmla="*/ 1790 h 4442"/>
              <a:gd name="T22" fmla="*/ 648 w 2796"/>
              <a:gd name="T23" fmla="*/ 2354 h 4442"/>
              <a:gd name="T24" fmla="*/ 324 w 2796"/>
              <a:gd name="T25" fmla="*/ 2822 h 4442"/>
              <a:gd name="T26" fmla="*/ 24 w 2796"/>
              <a:gd name="T27" fmla="*/ 3458 h 4442"/>
              <a:gd name="T28" fmla="*/ 180 w 2796"/>
              <a:gd name="T29" fmla="*/ 3890 h 4442"/>
              <a:gd name="T30" fmla="*/ 888 w 2796"/>
              <a:gd name="T31" fmla="*/ 4082 h 4442"/>
              <a:gd name="T32" fmla="*/ 1596 w 2796"/>
              <a:gd name="T33" fmla="*/ 4082 h 4442"/>
              <a:gd name="T34" fmla="*/ 2172 w 2796"/>
              <a:gd name="T35" fmla="*/ 4070 h 4442"/>
              <a:gd name="T36" fmla="*/ 2604 w 2796"/>
              <a:gd name="T37" fmla="*/ 4310 h 4442"/>
              <a:gd name="T38" fmla="*/ 2796 w 2796"/>
              <a:gd name="T39" fmla="*/ 4442 h 4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6" h="4442">
                <a:moveTo>
                  <a:pt x="2748" y="698"/>
                </a:moveTo>
                <a:cubicBezTo>
                  <a:pt x="2690" y="712"/>
                  <a:pt x="2632" y="726"/>
                  <a:pt x="2556" y="710"/>
                </a:cubicBezTo>
                <a:cubicBezTo>
                  <a:pt x="2480" y="694"/>
                  <a:pt x="2370" y="648"/>
                  <a:pt x="2292" y="602"/>
                </a:cubicBezTo>
                <a:cubicBezTo>
                  <a:pt x="2214" y="556"/>
                  <a:pt x="2172" y="504"/>
                  <a:pt x="2088" y="434"/>
                </a:cubicBezTo>
                <a:cubicBezTo>
                  <a:pt x="2004" y="364"/>
                  <a:pt x="1872" y="250"/>
                  <a:pt x="1788" y="182"/>
                </a:cubicBezTo>
                <a:cubicBezTo>
                  <a:pt x="1704" y="114"/>
                  <a:pt x="1650" y="52"/>
                  <a:pt x="1584" y="26"/>
                </a:cubicBezTo>
                <a:cubicBezTo>
                  <a:pt x="1518" y="0"/>
                  <a:pt x="1450" y="10"/>
                  <a:pt x="1392" y="26"/>
                </a:cubicBezTo>
                <a:cubicBezTo>
                  <a:pt x="1334" y="42"/>
                  <a:pt x="1262" y="58"/>
                  <a:pt x="1236" y="122"/>
                </a:cubicBezTo>
                <a:cubicBezTo>
                  <a:pt x="1210" y="186"/>
                  <a:pt x="1240" y="254"/>
                  <a:pt x="1236" y="410"/>
                </a:cubicBezTo>
                <a:cubicBezTo>
                  <a:pt x="1232" y="566"/>
                  <a:pt x="1260" y="828"/>
                  <a:pt x="1212" y="1058"/>
                </a:cubicBezTo>
                <a:cubicBezTo>
                  <a:pt x="1164" y="1288"/>
                  <a:pt x="1042" y="1574"/>
                  <a:pt x="948" y="1790"/>
                </a:cubicBezTo>
                <a:cubicBezTo>
                  <a:pt x="854" y="2006"/>
                  <a:pt x="752" y="2182"/>
                  <a:pt x="648" y="2354"/>
                </a:cubicBezTo>
                <a:cubicBezTo>
                  <a:pt x="544" y="2526"/>
                  <a:pt x="428" y="2638"/>
                  <a:pt x="324" y="2822"/>
                </a:cubicBezTo>
                <a:cubicBezTo>
                  <a:pt x="220" y="3006"/>
                  <a:pt x="48" y="3280"/>
                  <a:pt x="24" y="3458"/>
                </a:cubicBezTo>
                <a:cubicBezTo>
                  <a:pt x="0" y="3636"/>
                  <a:pt x="36" y="3786"/>
                  <a:pt x="180" y="3890"/>
                </a:cubicBezTo>
                <a:cubicBezTo>
                  <a:pt x="324" y="3994"/>
                  <a:pt x="652" y="4050"/>
                  <a:pt x="888" y="4082"/>
                </a:cubicBezTo>
                <a:cubicBezTo>
                  <a:pt x="1124" y="4114"/>
                  <a:pt x="1382" y="4084"/>
                  <a:pt x="1596" y="4082"/>
                </a:cubicBezTo>
                <a:cubicBezTo>
                  <a:pt x="1810" y="4080"/>
                  <a:pt x="2004" y="4032"/>
                  <a:pt x="2172" y="4070"/>
                </a:cubicBezTo>
                <a:cubicBezTo>
                  <a:pt x="2340" y="4108"/>
                  <a:pt x="2500" y="4248"/>
                  <a:pt x="2604" y="4310"/>
                </a:cubicBezTo>
                <a:cubicBezTo>
                  <a:pt x="2708" y="4372"/>
                  <a:pt x="2753" y="4408"/>
                  <a:pt x="2796" y="444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48" name="Freeform 380"/>
          <p:cNvSpPr>
            <a:spLocks/>
          </p:cNvSpPr>
          <p:nvPr/>
        </p:nvSpPr>
        <p:spPr bwMode="auto">
          <a:xfrm>
            <a:off x="5891213" y="2111375"/>
            <a:ext cx="1222375" cy="1143000"/>
          </a:xfrm>
          <a:custGeom>
            <a:avLst/>
            <a:gdLst>
              <a:gd name="T0" fmla="*/ 2326 w 2326"/>
              <a:gd name="T1" fmla="*/ 486 h 2872"/>
              <a:gd name="T2" fmla="*/ 1954 w 2326"/>
              <a:gd name="T3" fmla="*/ 426 h 2872"/>
              <a:gd name="T4" fmla="*/ 1606 w 2326"/>
              <a:gd name="T5" fmla="*/ 306 h 2872"/>
              <a:gd name="T6" fmla="*/ 1366 w 2326"/>
              <a:gd name="T7" fmla="*/ 138 h 2872"/>
              <a:gd name="T8" fmla="*/ 1246 w 2326"/>
              <a:gd name="T9" fmla="*/ 18 h 2872"/>
              <a:gd name="T10" fmla="*/ 1138 w 2326"/>
              <a:gd name="T11" fmla="*/ 66 h 2872"/>
              <a:gd name="T12" fmla="*/ 1138 w 2326"/>
              <a:gd name="T13" fmla="*/ 414 h 2872"/>
              <a:gd name="T14" fmla="*/ 1066 w 2326"/>
              <a:gd name="T15" fmla="*/ 882 h 2872"/>
              <a:gd name="T16" fmla="*/ 718 w 2326"/>
              <a:gd name="T17" fmla="*/ 1782 h 2872"/>
              <a:gd name="T18" fmla="*/ 322 w 2326"/>
              <a:gd name="T19" fmla="*/ 2358 h 2872"/>
              <a:gd name="T20" fmla="*/ 94 w 2326"/>
              <a:gd name="T21" fmla="*/ 2550 h 2872"/>
              <a:gd name="T22" fmla="*/ 46 w 2326"/>
              <a:gd name="T23" fmla="*/ 2718 h 2872"/>
              <a:gd name="T24" fmla="*/ 370 w 2326"/>
              <a:gd name="T25" fmla="*/ 2850 h 2872"/>
              <a:gd name="T26" fmla="*/ 1054 w 2326"/>
              <a:gd name="T27" fmla="*/ 2850 h 2872"/>
              <a:gd name="T28" fmla="*/ 1426 w 2326"/>
              <a:gd name="T29" fmla="*/ 2718 h 2872"/>
              <a:gd name="T30" fmla="*/ 1810 w 2326"/>
              <a:gd name="T31" fmla="*/ 2658 h 2872"/>
              <a:gd name="T32" fmla="*/ 2290 w 2326"/>
              <a:gd name="T33" fmla="*/ 2802 h 2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6" h="2872">
                <a:moveTo>
                  <a:pt x="2326" y="486"/>
                </a:moveTo>
                <a:cubicBezTo>
                  <a:pt x="2200" y="471"/>
                  <a:pt x="2074" y="456"/>
                  <a:pt x="1954" y="426"/>
                </a:cubicBezTo>
                <a:cubicBezTo>
                  <a:pt x="1834" y="396"/>
                  <a:pt x="1704" y="354"/>
                  <a:pt x="1606" y="306"/>
                </a:cubicBezTo>
                <a:cubicBezTo>
                  <a:pt x="1508" y="258"/>
                  <a:pt x="1426" y="186"/>
                  <a:pt x="1366" y="138"/>
                </a:cubicBezTo>
                <a:cubicBezTo>
                  <a:pt x="1306" y="90"/>
                  <a:pt x="1284" y="30"/>
                  <a:pt x="1246" y="18"/>
                </a:cubicBezTo>
                <a:cubicBezTo>
                  <a:pt x="1208" y="6"/>
                  <a:pt x="1156" y="0"/>
                  <a:pt x="1138" y="66"/>
                </a:cubicBezTo>
                <a:cubicBezTo>
                  <a:pt x="1120" y="132"/>
                  <a:pt x="1150" y="278"/>
                  <a:pt x="1138" y="414"/>
                </a:cubicBezTo>
                <a:cubicBezTo>
                  <a:pt x="1126" y="550"/>
                  <a:pt x="1136" y="654"/>
                  <a:pt x="1066" y="882"/>
                </a:cubicBezTo>
                <a:cubicBezTo>
                  <a:pt x="996" y="1110"/>
                  <a:pt x="842" y="1536"/>
                  <a:pt x="718" y="1782"/>
                </a:cubicBezTo>
                <a:cubicBezTo>
                  <a:pt x="594" y="2028"/>
                  <a:pt x="426" y="2230"/>
                  <a:pt x="322" y="2358"/>
                </a:cubicBezTo>
                <a:cubicBezTo>
                  <a:pt x="218" y="2486"/>
                  <a:pt x="140" y="2490"/>
                  <a:pt x="94" y="2550"/>
                </a:cubicBezTo>
                <a:cubicBezTo>
                  <a:pt x="48" y="2610"/>
                  <a:pt x="0" y="2668"/>
                  <a:pt x="46" y="2718"/>
                </a:cubicBezTo>
                <a:cubicBezTo>
                  <a:pt x="92" y="2768"/>
                  <a:pt x="202" y="2828"/>
                  <a:pt x="370" y="2850"/>
                </a:cubicBezTo>
                <a:cubicBezTo>
                  <a:pt x="538" y="2872"/>
                  <a:pt x="878" y="2872"/>
                  <a:pt x="1054" y="2850"/>
                </a:cubicBezTo>
                <a:cubicBezTo>
                  <a:pt x="1230" y="2828"/>
                  <a:pt x="1300" y="2750"/>
                  <a:pt x="1426" y="2718"/>
                </a:cubicBezTo>
                <a:cubicBezTo>
                  <a:pt x="1552" y="2686"/>
                  <a:pt x="1666" y="2644"/>
                  <a:pt x="1810" y="2658"/>
                </a:cubicBezTo>
                <a:cubicBezTo>
                  <a:pt x="1954" y="2672"/>
                  <a:pt x="2120" y="2739"/>
                  <a:pt x="2290" y="280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49" name="Freeform 381"/>
          <p:cNvSpPr>
            <a:spLocks/>
          </p:cNvSpPr>
          <p:nvPr/>
        </p:nvSpPr>
        <p:spPr bwMode="auto">
          <a:xfrm>
            <a:off x="6200775" y="2219325"/>
            <a:ext cx="906463" cy="906463"/>
          </a:xfrm>
          <a:custGeom>
            <a:avLst/>
            <a:gdLst>
              <a:gd name="T0" fmla="*/ 1726 w 1726"/>
              <a:gd name="T1" fmla="*/ 408 h 2280"/>
              <a:gd name="T2" fmla="*/ 1450 w 1726"/>
              <a:gd name="T3" fmla="*/ 312 h 2280"/>
              <a:gd name="T4" fmla="*/ 1174 w 1726"/>
              <a:gd name="T5" fmla="*/ 240 h 2280"/>
              <a:gd name="T6" fmla="*/ 946 w 1726"/>
              <a:gd name="T7" fmla="*/ 108 h 2280"/>
              <a:gd name="T8" fmla="*/ 706 w 1726"/>
              <a:gd name="T9" fmla="*/ 24 h 2280"/>
              <a:gd name="T10" fmla="*/ 742 w 1726"/>
              <a:gd name="T11" fmla="*/ 252 h 2280"/>
              <a:gd name="T12" fmla="*/ 658 w 1726"/>
              <a:gd name="T13" fmla="*/ 912 h 2280"/>
              <a:gd name="T14" fmla="*/ 430 w 1726"/>
              <a:gd name="T15" fmla="*/ 1368 h 2280"/>
              <a:gd name="T16" fmla="*/ 274 w 1726"/>
              <a:gd name="T17" fmla="*/ 1608 h 2280"/>
              <a:gd name="T18" fmla="*/ 34 w 1726"/>
              <a:gd name="T19" fmla="*/ 1920 h 2280"/>
              <a:gd name="T20" fmla="*/ 70 w 1726"/>
              <a:gd name="T21" fmla="*/ 2028 h 2280"/>
              <a:gd name="T22" fmla="*/ 394 w 1726"/>
              <a:gd name="T23" fmla="*/ 2100 h 2280"/>
              <a:gd name="T24" fmla="*/ 826 w 1726"/>
              <a:gd name="T25" fmla="*/ 2124 h 2280"/>
              <a:gd name="T26" fmla="*/ 1186 w 1726"/>
              <a:gd name="T27" fmla="*/ 2124 h 2280"/>
              <a:gd name="T28" fmla="*/ 1714 w 1726"/>
              <a:gd name="T29" fmla="*/ 2280 h 2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26" h="2280">
                <a:moveTo>
                  <a:pt x="1726" y="408"/>
                </a:moveTo>
                <a:cubicBezTo>
                  <a:pt x="1634" y="374"/>
                  <a:pt x="1542" y="340"/>
                  <a:pt x="1450" y="312"/>
                </a:cubicBezTo>
                <a:cubicBezTo>
                  <a:pt x="1358" y="284"/>
                  <a:pt x="1258" y="274"/>
                  <a:pt x="1174" y="240"/>
                </a:cubicBezTo>
                <a:cubicBezTo>
                  <a:pt x="1090" y="206"/>
                  <a:pt x="1024" y="144"/>
                  <a:pt x="946" y="108"/>
                </a:cubicBezTo>
                <a:cubicBezTo>
                  <a:pt x="868" y="72"/>
                  <a:pt x="740" y="0"/>
                  <a:pt x="706" y="24"/>
                </a:cubicBezTo>
                <a:cubicBezTo>
                  <a:pt x="672" y="48"/>
                  <a:pt x="750" y="104"/>
                  <a:pt x="742" y="252"/>
                </a:cubicBezTo>
                <a:cubicBezTo>
                  <a:pt x="734" y="400"/>
                  <a:pt x="710" y="726"/>
                  <a:pt x="658" y="912"/>
                </a:cubicBezTo>
                <a:cubicBezTo>
                  <a:pt x="606" y="1098"/>
                  <a:pt x="494" y="1252"/>
                  <a:pt x="430" y="1368"/>
                </a:cubicBezTo>
                <a:cubicBezTo>
                  <a:pt x="366" y="1484"/>
                  <a:pt x="340" y="1516"/>
                  <a:pt x="274" y="1608"/>
                </a:cubicBezTo>
                <a:cubicBezTo>
                  <a:pt x="208" y="1700"/>
                  <a:pt x="68" y="1850"/>
                  <a:pt x="34" y="1920"/>
                </a:cubicBezTo>
                <a:cubicBezTo>
                  <a:pt x="0" y="1990"/>
                  <a:pt x="10" y="1998"/>
                  <a:pt x="70" y="2028"/>
                </a:cubicBezTo>
                <a:cubicBezTo>
                  <a:pt x="130" y="2058"/>
                  <a:pt x="268" y="2084"/>
                  <a:pt x="394" y="2100"/>
                </a:cubicBezTo>
                <a:cubicBezTo>
                  <a:pt x="520" y="2116"/>
                  <a:pt x="694" y="2120"/>
                  <a:pt x="826" y="2124"/>
                </a:cubicBezTo>
                <a:cubicBezTo>
                  <a:pt x="958" y="2128"/>
                  <a:pt x="1038" y="2098"/>
                  <a:pt x="1186" y="2124"/>
                </a:cubicBezTo>
                <a:cubicBezTo>
                  <a:pt x="1334" y="2150"/>
                  <a:pt x="1524" y="2215"/>
                  <a:pt x="1714" y="228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50" name="Freeform 382"/>
          <p:cNvSpPr>
            <a:spLocks/>
          </p:cNvSpPr>
          <p:nvPr/>
        </p:nvSpPr>
        <p:spPr bwMode="auto">
          <a:xfrm>
            <a:off x="6391275" y="2300288"/>
            <a:ext cx="735013" cy="749300"/>
          </a:xfrm>
          <a:custGeom>
            <a:avLst/>
            <a:gdLst>
              <a:gd name="T0" fmla="*/ 1364 w 1400"/>
              <a:gd name="T1" fmla="*/ 458 h 1886"/>
              <a:gd name="T2" fmla="*/ 1016 w 1400"/>
              <a:gd name="T3" fmla="*/ 326 h 1886"/>
              <a:gd name="T4" fmla="*/ 776 w 1400"/>
              <a:gd name="T5" fmla="*/ 194 h 1886"/>
              <a:gd name="T6" fmla="*/ 524 w 1400"/>
              <a:gd name="T7" fmla="*/ 26 h 1886"/>
              <a:gd name="T8" fmla="*/ 440 w 1400"/>
              <a:gd name="T9" fmla="*/ 38 h 1886"/>
              <a:gd name="T10" fmla="*/ 476 w 1400"/>
              <a:gd name="T11" fmla="*/ 254 h 1886"/>
              <a:gd name="T12" fmla="*/ 404 w 1400"/>
              <a:gd name="T13" fmla="*/ 734 h 1886"/>
              <a:gd name="T14" fmla="*/ 248 w 1400"/>
              <a:gd name="T15" fmla="*/ 1046 h 1886"/>
              <a:gd name="T16" fmla="*/ 92 w 1400"/>
              <a:gd name="T17" fmla="*/ 1286 h 1886"/>
              <a:gd name="T18" fmla="*/ 8 w 1400"/>
              <a:gd name="T19" fmla="*/ 1334 h 1886"/>
              <a:gd name="T20" fmla="*/ 44 w 1400"/>
              <a:gd name="T21" fmla="*/ 1502 h 1886"/>
              <a:gd name="T22" fmla="*/ 272 w 1400"/>
              <a:gd name="T23" fmla="*/ 1478 h 1886"/>
              <a:gd name="T24" fmla="*/ 476 w 1400"/>
              <a:gd name="T25" fmla="*/ 1526 h 1886"/>
              <a:gd name="T26" fmla="*/ 860 w 1400"/>
              <a:gd name="T27" fmla="*/ 1682 h 1886"/>
              <a:gd name="T28" fmla="*/ 1400 w 1400"/>
              <a:gd name="T29" fmla="*/ 1886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0" h="1886">
                <a:moveTo>
                  <a:pt x="1364" y="458"/>
                </a:moveTo>
                <a:cubicBezTo>
                  <a:pt x="1239" y="414"/>
                  <a:pt x="1114" y="370"/>
                  <a:pt x="1016" y="326"/>
                </a:cubicBezTo>
                <a:cubicBezTo>
                  <a:pt x="918" y="282"/>
                  <a:pt x="858" y="244"/>
                  <a:pt x="776" y="194"/>
                </a:cubicBezTo>
                <a:cubicBezTo>
                  <a:pt x="694" y="144"/>
                  <a:pt x="580" y="52"/>
                  <a:pt x="524" y="26"/>
                </a:cubicBezTo>
                <a:cubicBezTo>
                  <a:pt x="468" y="0"/>
                  <a:pt x="448" y="0"/>
                  <a:pt x="440" y="38"/>
                </a:cubicBezTo>
                <a:cubicBezTo>
                  <a:pt x="432" y="76"/>
                  <a:pt x="482" y="138"/>
                  <a:pt x="476" y="254"/>
                </a:cubicBezTo>
                <a:cubicBezTo>
                  <a:pt x="470" y="370"/>
                  <a:pt x="442" y="602"/>
                  <a:pt x="404" y="734"/>
                </a:cubicBezTo>
                <a:cubicBezTo>
                  <a:pt x="366" y="866"/>
                  <a:pt x="300" y="954"/>
                  <a:pt x="248" y="1046"/>
                </a:cubicBezTo>
                <a:cubicBezTo>
                  <a:pt x="196" y="1138"/>
                  <a:pt x="132" y="1238"/>
                  <a:pt x="92" y="1286"/>
                </a:cubicBezTo>
                <a:cubicBezTo>
                  <a:pt x="52" y="1334"/>
                  <a:pt x="16" y="1298"/>
                  <a:pt x="8" y="1334"/>
                </a:cubicBezTo>
                <a:cubicBezTo>
                  <a:pt x="0" y="1370"/>
                  <a:pt x="0" y="1478"/>
                  <a:pt x="44" y="1502"/>
                </a:cubicBezTo>
                <a:cubicBezTo>
                  <a:pt x="88" y="1526"/>
                  <a:pt x="200" y="1474"/>
                  <a:pt x="272" y="1478"/>
                </a:cubicBezTo>
                <a:cubicBezTo>
                  <a:pt x="344" y="1482"/>
                  <a:pt x="378" y="1492"/>
                  <a:pt x="476" y="1526"/>
                </a:cubicBezTo>
                <a:cubicBezTo>
                  <a:pt x="574" y="1560"/>
                  <a:pt x="706" y="1622"/>
                  <a:pt x="860" y="1682"/>
                </a:cubicBezTo>
                <a:cubicBezTo>
                  <a:pt x="1014" y="1742"/>
                  <a:pt x="1207" y="1814"/>
                  <a:pt x="1400" y="188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51" name="Freeform 383"/>
          <p:cNvSpPr>
            <a:spLocks/>
          </p:cNvSpPr>
          <p:nvPr/>
        </p:nvSpPr>
        <p:spPr bwMode="auto">
          <a:xfrm>
            <a:off x="6524625" y="2455863"/>
            <a:ext cx="608013" cy="446087"/>
          </a:xfrm>
          <a:custGeom>
            <a:avLst/>
            <a:gdLst>
              <a:gd name="T0" fmla="*/ 1134 w 1158"/>
              <a:gd name="T1" fmla="*/ 292 h 1120"/>
              <a:gd name="T2" fmla="*/ 906 w 1158"/>
              <a:gd name="T3" fmla="*/ 220 h 1120"/>
              <a:gd name="T4" fmla="*/ 726 w 1158"/>
              <a:gd name="T5" fmla="*/ 112 h 1120"/>
              <a:gd name="T6" fmla="*/ 570 w 1158"/>
              <a:gd name="T7" fmla="*/ 4 h 1120"/>
              <a:gd name="T8" fmla="*/ 522 w 1158"/>
              <a:gd name="T9" fmla="*/ 88 h 1120"/>
              <a:gd name="T10" fmla="*/ 510 w 1158"/>
              <a:gd name="T11" fmla="*/ 316 h 1120"/>
              <a:gd name="T12" fmla="*/ 414 w 1158"/>
              <a:gd name="T13" fmla="*/ 508 h 1120"/>
              <a:gd name="T14" fmla="*/ 150 w 1158"/>
              <a:gd name="T15" fmla="*/ 724 h 1120"/>
              <a:gd name="T16" fmla="*/ 6 w 1158"/>
              <a:gd name="T17" fmla="*/ 832 h 1120"/>
              <a:gd name="T18" fmla="*/ 186 w 1158"/>
              <a:gd name="T19" fmla="*/ 892 h 1120"/>
              <a:gd name="T20" fmla="*/ 582 w 1158"/>
              <a:gd name="T21" fmla="*/ 940 h 1120"/>
              <a:gd name="T22" fmla="*/ 894 w 1158"/>
              <a:gd name="T23" fmla="*/ 1060 h 1120"/>
              <a:gd name="T24" fmla="*/ 1158 w 1158"/>
              <a:gd name="T25" fmla="*/ 112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8" h="1120">
                <a:moveTo>
                  <a:pt x="1134" y="292"/>
                </a:moveTo>
                <a:cubicBezTo>
                  <a:pt x="1054" y="271"/>
                  <a:pt x="974" y="250"/>
                  <a:pt x="906" y="220"/>
                </a:cubicBezTo>
                <a:cubicBezTo>
                  <a:pt x="838" y="190"/>
                  <a:pt x="782" y="148"/>
                  <a:pt x="726" y="112"/>
                </a:cubicBezTo>
                <a:cubicBezTo>
                  <a:pt x="670" y="76"/>
                  <a:pt x="604" y="8"/>
                  <a:pt x="570" y="4"/>
                </a:cubicBezTo>
                <a:cubicBezTo>
                  <a:pt x="536" y="0"/>
                  <a:pt x="532" y="36"/>
                  <a:pt x="522" y="88"/>
                </a:cubicBezTo>
                <a:cubicBezTo>
                  <a:pt x="512" y="140"/>
                  <a:pt x="528" y="246"/>
                  <a:pt x="510" y="316"/>
                </a:cubicBezTo>
                <a:cubicBezTo>
                  <a:pt x="492" y="386"/>
                  <a:pt x="474" y="440"/>
                  <a:pt x="414" y="508"/>
                </a:cubicBezTo>
                <a:cubicBezTo>
                  <a:pt x="354" y="576"/>
                  <a:pt x="218" y="670"/>
                  <a:pt x="150" y="724"/>
                </a:cubicBezTo>
                <a:cubicBezTo>
                  <a:pt x="82" y="778"/>
                  <a:pt x="0" y="804"/>
                  <a:pt x="6" y="832"/>
                </a:cubicBezTo>
                <a:cubicBezTo>
                  <a:pt x="12" y="860"/>
                  <a:pt x="90" y="874"/>
                  <a:pt x="186" y="892"/>
                </a:cubicBezTo>
                <a:cubicBezTo>
                  <a:pt x="282" y="910"/>
                  <a:pt x="464" y="912"/>
                  <a:pt x="582" y="940"/>
                </a:cubicBezTo>
                <a:cubicBezTo>
                  <a:pt x="700" y="968"/>
                  <a:pt x="798" y="1030"/>
                  <a:pt x="894" y="1060"/>
                </a:cubicBezTo>
                <a:cubicBezTo>
                  <a:pt x="990" y="1090"/>
                  <a:pt x="1074" y="1105"/>
                  <a:pt x="1158" y="112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52" name="Freeform 384"/>
          <p:cNvSpPr>
            <a:spLocks/>
          </p:cNvSpPr>
          <p:nvPr/>
        </p:nvSpPr>
        <p:spPr bwMode="auto">
          <a:xfrm>
            <a:off x="6702425" y="2524125"/>
            <a:ext cx="411163" cy="315913"/>
          </a:xfrm>
          <a:custGeom>
            <a:avLst/>
            <a:gdLst>
              <a:gd name="T0" fmla="*/ 782 w 782"/>
              <a:gd name="T1" fmla="*/ 266 h 794"/>
              <a:gd name="T2" fmla="*/ 542 w 782"/>
              <a:gd name="T3" fmla="*/ 182 h 794"/>
              <a:gd name="T4" fmla="*/ 422 w 782"/>
              <a:gd name="T5" fmla="*/ 74 h 794"/>
              <a:gd name="T6" fmla="*/ 314 w 782"/>
              <a:gd name="T7" fmla="*/ 2 h 794"/>
              <a:gd name="T8" fmla="*/ 218 w 782"/>
              <a:gd name="T9" fmla="*/ 62 h 794"/>
              <a:gd name="T10" fmla="*/ 254 w 782"/>
              <a:gd name="T11" fmla="*/ 218 h 794"/>
              <a:gd name="T12" fmla="*/ 194 w 782"/>
              <a:gd name="T13" fmla="*/ 350 h 794"/>
              <a:gd name="T14" fmla="*/ 50 w 782"/>
              <a:gd name="T15" fmla="*/ 458 h 794"/>
              <a:gd name="T16" fmla="*/ 14 w 782"/>
              <a:gd name="T17" fmla="*/ 602 h 794"/>
              <a:gd name="T18" fmla="*/ 134 w 782"/>
              <a:gd name="T19" fmla="*/ 578 h 794"/>
              <a:gd name="T20" fmla="*/ 338 w 782"/>
              <a:gd name="T21" fmla="*/ 626 h 794"/>
              <a:gd name="T22" fmla="*/ 782 w 782"/>
              <a:gd name="T23"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2" h="794">
                <a:moveTo>
                  <a:pt x="782" y="266"/>
                </a:moveTo>
                <a:cubicBezTo>
                  <a:pt x="692" y="240"/>
                  <a:pt x="602" y="214"/>
                  <a:pt x="542" y="182"/>
                </a:cubicBezTo>
                <a:cubicBezTo>
                  <a:pt x="482" y="150"/>
                  <a:pt x="460" y="104"/>
                  <a:pt x="422" y="74"/>
                </a:cubicBezTo>
                <a:cubicBezTo>
                  <a:pt x="384" y="44"/>
                  <a:pt x="348" y="4"/>
                  <a:pt x="314" y="2"/>
                </a:cubicBezTo>
                <a:cubicBezTo>
                  <a:pt x="280" y="0"/>
                  <a:pt x="228" y="26"/>
                  <a:pt x="218" y="62"/>
                </a:cubicBezTo>
                <a:cubicBezTo>
                  <a:pt x="208" y="98"/>
                  <a:pt x="258" y="170"/>
                  <a:pt x="254" y="218"/>
                </a:cubicBezTo>
                <a:cubicBezTo>
                  <a:pt x="250" y="266"/>
                  <a:pt x="228" y="310"/>
                  <a:pt x="194" y="350"/>
                </a:cubicBezTo>
                <a:cubicBezTo>
                  <a:pt x="160" y="390"/>
                  <a:pt x="80" y="416"/>
                  <a:pt x="50" y="458"/>
                </a:cubicBezTo>
                <a:cubicBezTo>
                  <a:pt x="20" y="500"/>
                  <a:pt x="0" y="582"/>
                  <a:pt x="14" y="602"/>
                </a:cubicBezTo>
                <a:cubicBezTo>
                  <a:pt x="28" y="622"/>
                  <a:pt x="80" y="574"/>
                  <a:pt x="134" y="578"/>
                </a:cubicBezTo>
                <a:cubicBezTo>
                  <a:pt x="188" y="582"/>
                  <a:pt x="230" y="590"/>
                  <a:pt x="338" y="626"/>
                </a:cubicBezTo>
                <a:cubicBezTo>
                  <a:pt x="446" y="662"/>
                  <a:pt x="614" y="728"/>
                  <a:pt x="782" y="79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53" name="Freeform 385"/>
          <p:cNvSpPr>
            <a:spLocks/>
          </p:cNvSpPr>
          <p:nvPr/>
        </p:nvSpPr>
        <p:spPr bwMode="auto">
          <a:xfrm>
            <a:off x="6965950" y="2667000"/>
            <a:ext cx="147638" cy="92075"/>
          </a:xfrm>
          <a:custGeom>
            <a:avLst/>
            <a:gdLst>
              <a:gd name="T0" fmla="*/ 282 w 282"/>
              <a:gd name="T1" fmla="*/ 0 h 228"/>
              <a:gd name="T2" fmla="*/ 90 w 282"/>
              <a:gd name="T3" fmla="*/ 48 h 228"/>
              <a:gd name="T4" fmla="*/ 6 w 282"/>
              <a:gd name="T5" fmla="*/ 108 h 228"/>
              <a:gd name="T6" fmla="*/ 54 w 282"/>
              <a:gd name="T7" fmla="*/ 168 h 228"/>
              <a:gd name="T8" fmla="*/ 282 w 282"/>
              <a:gd name="T9" fmla="*/ 228 h 228"/>
            </a:gdLst>
            <a:ahLst/>
            <a:cxnLst>
              <a:cxn ang="0">
                <a:pos x="T0" y="T1"/>
              </a:cxn>
              <a:cxn ang="0">
                <a:pos x="T2" y="T3"/>
              </a:cxn>
              <a:cxn ang="0">
                <a:pos x="T4" y="T5"/>
              </a:cxn>
              <a:cxn ang="0">
                <a:pos x="T6" y="T7"/>
              </a:cxn>
              <a:cxn ang="0">
                <a:pos x="T8" y="T9"/>
              </a:cxn>
            </a:cxnLst>
            <a:rect l="0" t="0" r="r" b="b"/>
            <a:pathLst>
              <a:path w="282" h="228">
                <a:moveTo>
                  <a:pt x="282" y="0"/>
                </a:moveTo>
                <a:cubicBezTo>
                  <a:pt x="209" y="15"/>
                  <a:pt x="136" y="30"/>
                  <a:pt x="90" y="48"/>
                </a:cubicBezTo>
                <a:cubicBezTo>
                  <a:pt x="44" y="66"/>
                  <a:pt x="12" y="88"/>
                  <a:pt x="6" y="108"/>
                </a:cubicBezTo>
                <a:cubicBezTo>
                  <a:pt x="0" y="128"/>
                  <a:pt x="8" y="148"/>
                  <a:pt x="54" y="168"/>
                </a:cubicBezTo>
                <a:cubicBezTo>
                  <a:pt x="100" y="188"/>
                  <a:pt x="191" y="208"/>
                  <a:pt x="282" y="22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54" name="Freeform 386"/>
          <p:cNvSpPr>
            <a:spLocks/>
          </p:cNvSpPr>
          <p:nvPr/>
        </p:nvSpPr>
        <p:spPr bwMode="auto">
          <a:xfrm>
            <a:off x="2001838" y="4424363"/>
            <a:ext cx="5099050" cy="2406650"/>
          </a:xfrm>
          <a:custGeom>
            <a:avLst/>
            <a:gdLst>
              <a:gd name="T0" fmla="*/ 0 w 9708"/>
              <a:gd name="T1" fmla="*/ 502 h 6052"/>
              <a:gd name="T2" fmla="*/ 444 w 9708"/>
              <a:gd name="T3" fmla="*/ 466 h 6052"/>
              <a:gd name="T4" fmla="*/ 792 w 9708"/>
              <a:gd name="T5" fmla="*/ 322 h 6052"/>
              <a:gd name="T6" fmla="*/ 948 w 9708"/>
              <a:gd name="T7" fmla="*/ 226 h 6052"/>
              <a:gd name="T8" fmla="*/ 1080 w 9708"/>
              <a:gd name="T9" fmla="*/ 334 h 6052"/>
              <a:gd name="T10" fmla="*/ 1176 w 9708"/>
              <a:gd name="T11" fmla="*/ 550 h 6052"/>
              <a:gd name="T12" fmla="*/ 1296 w 9708"/>
              <a:gd name="T13" fmla="*/ 418 h 6052"/>
              <a:gd name="T14" fmla="*/ 1296 w 9708"/>
              <a:gd name="T15" fmla="*/ 178 h 6052"/>
              <a:gd name="T16" fmla="*/ 1356 w 9708"/>
              <a:gd name="T17" fmla="*/ 10 h 6052"/>
              <a:gd name="T18" fmla="*/ 1428 w 9708"/>
              <a:gd name="T19" fmla="*/ 118 h 6052"/>
              <a:gd name="T20" fmla="*/ 1548 w 9708"/>
              <a:gd name="T21" fmla="*/ 574 h 6052"/>
              <a:gd name="T22" fmla="*/ 1668 w 9708"/>
              <a:gd name="T23" fmla="*/ 1042 h 6052"/>
              <a:gd name="T24" fmla="*/ 2004 w 9708"/>
              <a:gd name="T25" fmla="*/ 1558 h 6052"/>
              <a:gd name="T26" fmla="*/ 2388 w 9708"/>
              <a:gd name="T27" fmla="*/ 1726 h 6052"/>
              <a:gd name="T28" fmla="*/ 2976 w 9708"/>
              <a:gd name="T29" fmla="*/ 1654 h 6052"/>
              <a:gd name="T30" fmla="*/ 3540 w 9708"/>
              <a:gd name="T31" fmla="*/ 1498 h 6052"/>
              <a:gd name="T32" fmla="*/ 3780 w 9708"/>
              <a:gd name="T33" fmla="*/ 1330 h 6052"/>
              <a:gd name="T34" fmla="*/ 4140 w 9708"/>
              <a:gd name="T35" fmla="*/ 1114 h 6052"/>
              <a:gd name="T36" fmla="*/ 4584 w 9708"/>
              <a:gd name="T37" fmla="*/ 1294 h 6052"/>
              <a:gd name="T38" fmla="*/ 4980 w 9708"/>
              <a:gd name="T39" fmla="*/ 1702 h 6052"/>
              <a:gd name="T40" fmla="*/ 5304 w 9708"/>
              <a:gd name="T41" fmla="*/ 2698 h 6052"/>
              <a:gd name="T42" fmla="*/ 5460 w 9708"/>
              <a:gd name="T43" fmla="*/ 3370 h 6052"/>
              <a:gd name="T44" fmla="*/ 5748 w 9708"/>
              <a:gd name="T45" fmla="*/ 4054 h 6052"/>
              <a:gd name="T46" fmla="*/ 6036 w 9708"/>
              <a:gd name="T47" fmla="*/ 4834 h 6052"/>
              <a:gd name="T48" fmla="*/ 6444 w 9708"/>
              <a:gd name="T49" fmla="*/ 5590 h 6052"/>
              <a:gd name="T50" fmla="*/ 6924 w 9708"/>
              <a:gd name="T51" fmla="*/ 5974 h 6052"/>
              <a:gd name="T52" fmla="*/ 7284 w 9708"/>
              <a:gd name="T53" fmla="*/ 6034 h 6052"/>
              <a:gd name="T54" fmla="*/ 7776 w 9708"/>
              <a:gd name="T55" fmla="*/ 5866 h 6052"/>
              <a:gd name="T56" fmla="*/ 8076 w 9708"/>
              <a:gd name="T57" fmla="*/ 5782 h 6052"/>
              <a:gd name="T58" fmla="*/ 8448 w 9708"/>
              <a:gd name="T59" fmla="*/ 5698 h 6052"/>
              <a:gd name="T60" fmla="*/ 8856 w 9708"/>
              <a:gd name="T61" fmla="*/ 5386 h 6052"/>
              <a:gd name="T62" fmla="*/ 9060 w 9708"/>
              <a:gd name="T63" fmla="*/ 5110 h 6052"/>
              <a:gd name="T64" fmla="*/ 9252 w 9708"/>
              <a:gd name="T65" fmla="*/ 4726 h 6052"/>
              <a:gd name="T66" fmla="*/ 9384 w 9708"/>
              <a:gd name="T67" fmla="*/ 4522 h 6052"/>
              <a:gd name="T68" fmla="*/ 9708 w 9708"/>
              <a:gd name="T69" fmla="*/ 4522 h 6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08" h="6052">
                <a:moveTo>
                  <a:pt x="0" y="502"/>
                </a:moveTo>
                <a:cubicBezTo>
                  <a:pt x="156" y="499"/>
                  <a:pt x="312" y="496"/>
                  <a:pt x="444" y="466"/>
                </a:cubicBezTo>
                <a:cubicBezTo>
                  <a:pt x="576" y="436"/>
                  <a:pt x="708" y="362"/>
                  <a:pt x="792" y="322"/>
                </a:cubicBezTo>
                <a:cubicBezTo>
                  <a:pt x="876" y="282"/>
                  <a:pt x="900" y="224"/>
                  <a:pt x="948" y="226"/>
                </a:cubicBezTo>
                <a:cubicBezTo>
                  <a:pt x="996" y="228"/>
                  <a:pt x="1042" y="280"/>
                  <a:pt x="1080" y="334"/>
                </a:cubicBezTo>
                <a:cubicBezTo>
                  <a:pt x="1118" y="388"/>
                  <a:pt x="1140" y="536"/>
                  <a:pt x="1176" y="550"/>
                </a:cubicBezTo>
                <a:cubicBezTo>
                  <a:pt x="1212" y="564"/>
                  <a:pt x="1276" y="480"/>
                  <a:pt x="1296" y="418"/>
                </a:cubicBezTo>
                <a:cubicBezTo>
                  <a:pt x="1316" y="356"/>
                  <a:pt x="1286" y="246"/>
                  <a:pt x="1296" y="178"/>
                </a:cubicBezTo>
                <a:cubicBezTo>
                  <a:pt x="1306" y="110"/>
                  <a:pt x="1334" y="20"/>
                  <a:pt x="1356" y="10"/>
                </a:cubicBezTo>
                <a:cubicBezTo>
                  <a:pt x="1378" y="0"/>
                  <a:pt x="1396" y="24"/>
                  <a:pt x="1428" y="118"/>
                </a:cubicBezTo>
                <a:cubicBezTo>
                  <a:pt x="1460" y="212"/>
                  <a:pt x="1508" y="420"/>
                  <a:pt x="1548" y="574"/>
                </a:cubicBezTo>
                <a:cubicBezTo>
                  <a:pt x="1588" y="728"/>
                  <a:pt x="1592" y="878"/>
                  <a:pt x="1668" y="1042"/>
                </a:cubicBezTo>
                <a:cubicBezTo>
                  <a:pt x="1744" y="1206"/>
                  <a:pt x="1884" y="1444"/>
                  <a:pt x="2004" y="1558"/>
                </a:cubicBezTo>
                <a:cubicBezTo>
                  <a:pt x="2124" y="1672"/>
                  <a:pt x="2226" y="1710"/>
                  <a:pt x="2388" y="1726"/>
                </a:cubicBezTo>
                <a:cubicBezTo>
                  <a:pt x="2550" y="1742"/>
                  <a:pt x="2784" y="1692"/>
                  <a:pt x="2976" y="1654"/>
                </a:cubicBezTo>
                <a:cubicBezTo>
                  <a:pt x="3168" y="1616"/>
                  <a:pt x="3406" y="1552"/>
                  <a:pt x="3540" y="1498"/>
                </a:cubicBezTo>
                <a:cubicBezTo>
                  <a:pt x="3674" y="1444"/>
                  <a:pt x="3680" y="1394"/>
                  <a:pt x="3780" y="1330"/>
                </a:cubicBezTo>
                <a:cubicBezTo>
                  <a:pt x="3880" y="1266"/>
                  <a:pt x="4006" y="1120"/>
                  <a:pt x="4140" y="1114"/>
                </a:cubicBezTo>
                <a:cubicBezTo>
                  <a:pt x="4274" y="1108"/>
                  <a:pt x="4444" y="1196"/>
                  <a:pt x="4584" y="1294"/>
                </a:cubicBezTo>
                <a:cubicBezTo>
                  <a:pt x="4724" y="1392"/>
                  <a:pt x="4860" y="1468"/>
                  <a:pt x="4980" y="1702"/>
                </a:cubicBezTo>
                <a:cubicBezTo>
                  <a:pt x="5100" y="1936"/>
                  <a:pt x="5224" y="2420"/>
                  <a:pt x="5304" y="2698"/>
                </a:cubicBezTo>
                <a:cubicBezTo>
                  <a:pt x="5384" y="2976"/>
                  <a:pt x="5386" y="3144"/>
                  <a:pt x="5460" y="3370"/>
                </a:cubicBezTo>
                <a:cubicBezTo>
                  <a:pt x="5534" y="3596"/>
                  <a:pt x="5652" y="3810"/>
                  <a:pt x="5748" y="4054"/>
                </a:cubicBezTo>
                <a:cubicBezTo>
                  <a:pt x="5844" y="4298"/>
                  <a:pt x="5920" y="4578"/>
                  <a:pt x="6036" y="4834"/>
                </a:cubicBezTo>
                <a:cubicBezTo>
                  <a:pt x="6152" y="5090"/>
                  <a:pt x="6296" y="5400"/>
                  <a:pt x="6444" y="5590"/>
                </a:cubicBezTo>
                <a:cubicBezTo>
                  <a:pt x="6592" y="5780"/>
                  <a:pt x="6784" y="5900"/>
                  <a:pt x="6924" y="5974"/>
                </a:cubicBezTo>
                <a:cubicBezTo>
                  <a:pt x="7064" y="6048"/>
                  <a:pt x="7142" y="6052"/>
                  <a:pt x="7284" y="6034"/>
                </a:cubicBezTo>
                <a:cubicBezTo>
                  <a:pt x="7426" y="6016"/>
                  <a:pt x="7644" y="5908"/>
                  <a:pt x="7776" y="5866"/>
                </a:cubicBezTo>
                <a:cubicBezTo>
                  <a:pt x="7908" y="5824"/>
                  <a:pt x="7964" y="5810"/>
                  <a:pt x="8076" y="5782"/>
                </a:cubicBezTo>
                <a:cubicBezTo>
                  <a:pt x="8188" y="5754"/>
                  <a:pt x="8318" y="5764"/>
                  <a:pt x="8448" y="5698"/>
                </a:cubicBezTo>
                <a:cubicBezTo>
                  <a:pt x="8578" y="5632"/>
                  <a:pt x="8754" y="5484"/>
                  <a:pt x="8856" y="5386"/>
                </a:cubicBezTo>
                <a:cubicBezTo>
                  <a:pt x="8958" y="5288"/>
                  <a:pt x="8994" y="5220"/>
                  <a:pt x="9060" y="5110"/>
                </a:cubicBezTo>
                <a:cubicBezTo>
                  <a:pt x="9126" y="5000"/>
                  <a:pt x="9198" y="4824"/>
                  <a:pt x="9252" y="4726"/>
                </a:cubicBezTo>
                <a:cubicBezTo>
                  <a:pt x="9306" y="4628"/>
                  <a:pt x="9308" y="4556"/>
                  <a:pt x="9384" y="4522"/>
                </a:cubicBezTo>
                <a:cubicBezTo>
                  <a:pt x="9460" y="4488"/>
                  <a:pt x="9583" y="4510"/>
                  <a:pt x="9708" y="452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55" name="Freeform 387"/>
          <p:cNvSpPr>
            <a:spLocks/>
          </p:cNvSpPr>
          <p:nvPr/>
        </p:nvSpPr>
        <p:spPr bwMode="auto">
          <a:xfrm>
            <a:off x="2014538" y="4687888"/>
            <a:ext cx="3057525" cy="2141537"/>
          </a:xfrm>
          <a:custGeom>
            <a:avLst/>
            <a:gdLst>
              <a:gd name="T0" fmla="*/ 0 w 5820"/>
              <a:gd name="T1" fmla="*/ 788 h 5384"/>
              <a:gd name="T2" fmla="*/ 312 w 5820"/>
              <a:gd name="T3" fmla="*/ 656 h 5384"/>
              <a:gd name="T4" fmla="*/ 600 w 5820"/>
              <a:gd name="T5" fmla="*/ 488 h 5384"/>
              <a:gd name="T6" fmla="*/ 816 w 5820"/>
              <a:gd name="T7" fmla="*/ 332 h 5384"/>
              <a:gd name="T8" fmla="*/ 900 w 5820"/>
              <a:gd name="T9" fmla="*/ 512 h 5384"/>
              <a:gd name="T10" fmla="*/ 960 w 5820"/>
              <a:gd name="T11" fmla="*/ 644 h 5384"/>
              <a:gd name="T12" fmla="*/ 1164 w 5820"/>
              <a:gd name="T13" fmla="*/ 572 h 5384"/>
              <a:gd name="T14" fmla="*/ 1188 w 5820"/>
              <a:gd name="T15" fmla="*/ 248 h 5384"/>
              <a:gd name="T16" fmla="*/ 1308 w 5820"/>
              <a:gd name="T17" fmla="*/ 20 h 5384"/>
              <a:gd name="T18" fmla="*/ 1392 w 5820"/>
              <a:gd name="T19" fmla="*/ 128 h 5384"/>
              <a:gd name="T20" fmla="*/ 1500 w 5820"/>
              <a:gd name="T21" fmla="*/ 656 h 5384"/>
              <a:gd name="T22" fmla="*/ 1728 w 5820"/>
              <a:gd name="T23" fmla="*/ 1220 h 5384"/>
              <a:gd name="T24" fmla="*/ 2184 w 5820"/>
              <a:gd name="T25" fmla="*/ 1436 h 5384"/>
              <a:gd name="T26" fmla="*/ 2940 w 5820"/>
              <a:gd name="T27" fmla="*/ 1352 h 5384"/>
              <a:gd name="T28" fmla="*/ 3540 w 5820"/>
              <a:gd name="T29" fmla="*/ 1316 h 5384"/>
              <a:gd name="T30" fmla="*/ 4092 w 5820"/>
              <a:gd name="T31" fmla="*/ 1460 h 5384"/>
              <a:gd name="T32" fmla="*/ 4500 w 5820"/>
              <a:gd name="T33" fmla="*/ 1808 h 5384"/>
              <a:gd name="T34" fmla="*/ 4764 w 5820"/>
              <a:gd name="T35" fmla="*/ 2504 h 5384"/>
              <a:gd name="T36" fmla="*/ 4800 w 5820"/>
              <a:gd name="T37" fmla="*/ 3392 h 5384"/>
              <a:gd name="T38" fmla="*/ 4596 w 5820"/>
              <a:gd name="T39" fmla="*/ 3896 h 5384"/>
              <a:gd name="T40" fmla="*/ 4428 w 5820"/>
              <a:gd name="T41" fmla="*/ 4400 h 5384"/>
              <a:gd name="T42" fmla="*/ 4488 w 5820"/>
              <a:gd name="T43" fmla="*/ 4880 h 5384"/>
              <a:gd name="T44" fmla="*/ 5016 w 5820"/>
              <a:gd name="T45" fmla="*/ 5204 h 5384"/>
              <a:gd name="T46" fmla="*/ 5532 w 5820"/>
              <a:gd name="T47" fmla="*/ 5300 h 5384"/>
              <a:gd name="T48" fmla="*/ 5820 w 5820"/>
              <a:gd name="T49" fmla="*/ 5384 h 5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20" h="5384">
                <a:moveTo>
                  <a:pt x="0" y="788"/>
                </a:moveTo>
                <a:cubicBezTo>
                  <a:pt x="106" y="747"/>
                  <a:pt x="212" y="706"/>
                  <a:pt x="312" y="656"/>
                </a:cubicBezTo>
                <a:cubicBezTo>
                  <a:pt x="412" y="606"/>
                  <a:pt x="516" y="542"/>
                  <a:pt x="600" y="488"/>
                </a:cubicBezTo>
                <a:cubicBezTo>
                  <a:pt x="684" y="434"/>
                  <a:pt x="766" y="328"/>
                  <a:pt x="816" y="332"/>
                </a:cubicBezTo>
                <a:cubicBezTo>
                  <a:pt x="866" y="336"/>
                  <a:pt x="876" y="460"/>
                  <a:pt x="900" y="512"/>
                </a:cubicBezTo>
                <a:cubicBezTo>
                  <a:pt x="924" y="564"/>
                  <a:pt x="916" y="634"/>
                  <a:pt x="960" y="644"/>
                </a:cubicBezTo>
                <a:cubicBezTo>
                  <a:pt x="1004" y="654"/>
                  <a:pt x="1126" y="638"/>
                  <a:pt x="1164" y="572"/>
                </a:cubicBezTo>
                <a:cubicBezTo>
                  <a:pt x="1202" y="506"/>
                  <a:pt x="1164" y="340"/>
                  <a:pt x="1188" y="248"/>
                </a:cubicBezTo>
                <a:cubicBezTo>
                  <a:pt x="1212" y="156"/>
                  <a:pt x="1274" y="40"/>
                  <a:pt x="1308" y="20"/>
                </a:cubicBezTo>
                <a:cubicBezTo>
                  <a:pt x="1342" y="0"/>
                  <a:pt x="1360" y="22"/>
                  <a:pt x="1392" y="128"/>
                </a:cubicBezTo>
                <a:cubicBezTo>
                  <a:pt x="1424" y="234"/>
                  <a:pt x="1444" y="474"/>
                  <a:pt x="1500" y="656"/>
                </a:cubicBezTo>
                <a:cubicBezTo>
                  <a:pt x="1556" y="838"/>
                  <a:pt x="1614" y="1090"/>
                  <a:pt x="1728" y="1220"/>
                </a:cubicBezTo>
                <a:cubicBezTo>
                  <a:pt x="1842" y="1350"/>
                  <a:pt x="1982" y="1414"/>
                  <a:pt x="2184" y="1436"/>
                </a:cubicBezTo>
                <a:cubicBezTo>
                  <a:pt x="2386" y="1458"/>
                  <a:pt x="2714" y="1372"/>
                  <a:pt x="2940" y="1352"/>
                </a:cubicBezTo>
                <a:cubicBezTo>
                  <a:pt x="3166" y="1332"/>
                  <a:pt x="3348" y="1298"/>
                  <a:pt x="3540" y="1316"/>
                </a:cubicBezTo>
                <a:cubicBezTo>
                  <a:pt x="3732" y="1334"/>
                  <a:pt x="3932" y="1378"/>
                  <a:pt x="4092" y="1460"/>
                </a:cubicBezTo>
                <a:cubicBezTo>
                  <a:pt x="4252" y="1542"/>
                  <a:pt x="4388" y="1634"/>
                  <a:pt x="4500" y="1808"/>
                </a:cubicBezTo>
                <a:cubicBezTo>
                  <a:pt x="4612" y="1982"/>
                  <a:pt x="4714" y="2240"/>
                  <a:pt x="4764" y="2504"/>
                </a:cubicBezTo>
                <a:cubicBezTo>
                  <a:pt x="4814" y="2768"/>
                  <a:pt x="4828" y="3160"/>
                  <a:pt x="4800" y="3392"/>
                </a:cubicBezTo>
                <a:cubicBezTo>
                  <a:pt x="4772" y="3624"/>
                  <a:pt x="4658" y="3728"/>
                  <a:pt x="4596" y="3896"/>
                </a:cubicBezTo>
                <a:cubicBezTo>
                  <a:pt x="4534" y="4064"/>
                  <a:pt x="4446" y="4236"/>
                  <a:pt x="4428" y="4400"/>
                </a:cubicBezTo>
                <a:cubicBezTo>
                  <a:pt x="4410" y="4564"/>
                  <a:pt x="4390" y="4746"/>
                  <a:pt x="4488" y="4880"/>
                </a:cubicBezTo>
                <a:cubicBezTo>
                  <a:pt x="4586" y="5014"/>
                  <a:pt x="4842" y="5134"/>
                  <a:pt x="5016" y="5204"/>
                </a:cubicBezTo>
                <a:cubicBezTo>
                  <a:pt x="5190" y="5274"/>
                  <a:pt x="5398" y="5270"/>
                  <a:pt x="5532" y="5300"/>
                </a:cubicBezTo>
                <a:cubicBezTo>
                  <a:pt x="5666" y="5330"/>
                  <a:pt x="5743" y="5361"/>
                  <a:pt x="5820" y="538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56" name="Freeform 388"/>
          <p:cNvSpPr>
            <a:spLocks/>
          </p:cNvSpPr>
          <p:nvPr/>
        </p:nvSpPr>
        <p:spPr bwMode="auto">
          <a:xfrm>
            <a:off x="2014538" y="4865688"/>
            <a:ext cx="2433637" cy="1968500"/>
          </a:xfrm>
          <a:custGeom>
            <a:avLst/>
            <a:gdLst>
              <a:gd name="T0" fmla="*/ 0 w 4632"/>
              <a:gd name="T1" fmla="*/ 688 h 4948"/>
              <a:gd name="T2" fmla="*/ 132 w 4632"/>
              <a:gd name="T3" fmla="*/ 592 h 4948"/>
              <a:gd name="T4" fmla="*/ 228 w 4632"/>
              <a:gd name="T5" fmla="*/ 352 h 4948"/>
              <a:gd name="T6" fmla="*/ 384 w 4632"/>
              <a:gd name="T7" fmla="*/ 268 h 4948"/>
              <a:gd name="T8" fmla="*/ 576 w 4632"/>
              <a:gd name="T9" fmla="*/ 232 h 4948"/>
              <a:gd name="T10" fmla="*/ 732 w 4632"/>
              <a:gd name="T11" fmla="*/ 316 h 4948"/>
              <a:gd name="T12" fmla="*/ 852 w 4632"/>
              <a:gd name="T13" fmla="*/ 604 h 4948"/>
              <a:gd name="T14" fmla="*/ 948 w 4632"/>
              <a:gd name="T15" fmla="*/ 796 h 4948"/>
              <a:gd name="T16" fmla="*/ 1020 w 4632"/>
              <a:gd name="T17" fmla="*/ 856 h 4948"/>
              <a:gd name="T18" fmla="*/ 1128 w 4632"/>
              <a:gd name="T19" fmla="*/ 664 h 4948"/>
              <a:gd name="T20" fmla="*/ 1188 w 4632"/>
              <a:gd name="T21" fmla="*/ 400 h 4948"/>
              <a:gd name="T22" fmla="*/ 1224 w 4632"/>
              <a:gd name="T23" fmla="*/ 136 h 4948"/>
              <a:gd name="T24" fmla="*/ 1284 w 4632"/>
              <a:gd name="T25" fmla="*/ 4 h 4948"/>
              <a:gd name="T26" fmla="*/ 1344 w 4632"/>
              <a:gd name="T27" fmla="*/ 160 h 4948"/>
              <a:gd name="T28" fmla="*/ 1392 w 4632"/>
              <a:gd name="T29" fmla="*/ 448 h 4948"/>
              <a:gd name="T30" fmla="*/ 1404 w 4632"/>
              <a:gd name="T31" fmla="*/ 760 h 4948"/>
              <a:gd name="T32" fmla="*/ 1560 w 4632"/>
              <a:gd name="T33" fmla="*/ 1060 h 4948"/>
              <a:gd name="T34" fmla="*/ 1872 w 4632"/>
              <a:gd name="T35" fmla="*/ 1192 h 4948"/>
              <a:gd name="T36" fmla="*/ 2316 w 4632"/>
              <a:gd name="T37" fmla="*/ 1156 h 4948"/>
              <a:gd name="T38" fmla="*/ 2712 w 4632"/>
              <a:gd name="T39" fmla="*/ 1108 h 4948"/>
              <a:gd name="T40" fmla="*/ 3084 w 4632"/>
              <a:gd name="T41" fmla="*/ 1120 h 4948"/>
              <a:gd name="T42" fmla="*/ 3492 w 4632"/>
              <a:gd name="T43" fmla="*/ 1276 h 4948"/>
              <a:gd name="T44" fmla="*/ 3720 w 4632"/>
              <a:gd name="T45" fmla="*/ 1336 h 4948"/>
              <a:gd name="T46" fmla="*/ 3852 w 4632"/>
              <a:gd name="T47" fmla="*/ 1456 h 4948"/>
              <a:gd name="T48" fmla="*/ 3948 w 4632"/>
              <a:gd name="T49" fmla="*/ 1900 h 4948"/>
              <a:gd name="T50" fmla="*/ 4104 w 4632"/>
              <a:gd name="T51" fmla="*/ 2320 h 4948"/>
              <a:gd name="T52" fmla="*/ 4176 w 4632"/>
              <a:gd name="T53" fmla="*/ 2944 h 4948"/>
              <a:gd name="T54" fmla="*/ 4176 w 4632"/>
              <a:gd name="T55" fmla="*/ 3628 h 4948"/>
              <a:gd name="T56" fmla="*/ 4188 w 4632"/>
              <a:gd name="T57" fmla="*/ 4048 h 4948"/>
              <a:gd name="T58" fmla="*/ 4632 w 4632"/>
              <a:gd name="T59" fmla="*/ 4948 h 4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32" h="4948">
                <a:moveTo>
                  <a:pt x="0" y="688"/>
                </a:moveTo>
                <a:cubicBezTo>
                  <a:pt x="47" y="668"/>
                  <a:pt x="94" y="648"/>
                  <a:pt x="132" y="592"/>
                </a:cubicBezTo>
                <a:cubicBezTo>
                  <a:pt x="170" y="536"/>
                  <a:pt x="186" y="406"/>
                  <a:pt x="228" y="352"/>
                </a:cubicBezTo>
                <a:cubicBezTo>
                  <a:pt x="270" y="298"/>
                  <a:pt x="326" y="288"/>
                  <a:pt x="384" y="268"/>
                </a:cubicBezTo>
                <a:cubicBezTo>
                  <a:pt x="442" y="248"/>
                  <a:pt x="518" y="224"/>
                  <a:pt x="576" y="232"/>
                </a:cubicBezTo>
                <a:cubicBezTo>
                  <a:pt x="634" y="240"/>
                  <a:pt x="686" y="254"/>
                  <a:pt x="732" y="316"/>
                </a:cubicBezTo>
                <a:cubicBezTo>
                  <a:pt x="778" y="378"/>
                  <a:pt x="816" y="524"/>
                  <a:pt x="852" y="604"/>
                </a:cubicBezTo>
                <a:cubicBezTo>
                  <a:pt x="888" y="684"/>
                  <a:pt x="920" y="754"/>
                  <a:pt x="948" y="796"/>
                </a:cubicBezTo>
                <a:cubicBezTo>
                  <a:pt x="976" y="838"/>
                  <a:pt x="990" y="878"/>
                  <a:pt x="1020" y="856"/>
                </a:cubicBezTo>
                <a:cubicBezTo>
                  <a:pt x="1050" y="834"/>
                  <a:pt x="1100" y="740"/>
                  <a:pt x="1128" y="664"/>
                </a:cubicBezTo>
                <a:cubicBezTo>
                  <a:pt x="1156" y="588"/>
                  <a:pt x="1172" y="488"/>
                  <a:pt x="1188" y="400"/>
                </a:cubicBezTo>
                <a:cubicBezTo>
                  <a:pt x="1204" y="312"/>
                  <a:pt x="1208" y="202"/>
                  <a:pt x="1224" y="136"/>
                </a:cubicBezTo>
                <a:cubicBezTo>
                  <a:pt x="1240" y="70"/>
                  <a:pt x="1264" y="0"/>
                  <a:pt x="1284" y="4"/>
                </a:cubicBezTo>
                <a:cubicBezTo>
                  <a:pt x="1304" y="8"/>
                  <a:pt x="1326" y="86"/>
                  <a:pt x="1344" y="160"/>
                </a:cubicBezTo>
                <a:cubicBezTo>
                  <a:pt x="1362" y="234"/>
                  <a:pt x="1382" y="348"/>
                  <a:pt x="1392" y="448"/>
                </a:cubicBezTo>
                <a:cubicBezTo>
                  <a:pt x="1402" y="548"/>
                  <a:pt x="1376" y="658"/>
                  <a:pt x="1404" y="760"/>
                </a:cubicBezTo>
                <a:cubicBezTo>
                  <a:pt x="1432" y="862"/>
                  <a:pt x="1482" y="988"/>
                  <a:pt x="1560" y="1060"/>
                </a:cubicBezTo>
                <a:cubicBezTo>
                  <a:pt x="1638" y="1132"/>
                  <a:pt x="1746" y="1176"/>
                  <a:pt x="1872" y="1192"/>
                </a:cubicBezTo>
                <a:cubicBezTo>
                  <a:pt x="1998" y="1208"/>
                  <a:pt x="2176" y="1170"/>
                  <a:pt x="2316" y="1156"/>
                </a:cubicBezTo>
                <a:cubicBezTo>
                  <a:pt x="2456" y="1142"/>
                  <a:pt x="2584" y="1114"/>
                  <a:pt x="2712" y="1108"/>
                </a:cubicBezTo>
                <a:cubicBezTo>
                  <a:pt x="2840" y="1102"/>
                  <a:pt x="2954" y="1092"/>
                  <a:pt x="3084" y="1120"/>
                </a:cubicBezTo>
                <a:cubicBezTo>
                  <a:pt x="3214" y="1148"/>
                  <a:pt x="3386" y="1240"/>
                  <a:pt x="3492" y="1276"/>
                </a:cubicBezTo>
                <a:cubicBezTo>
                  <a:pt x="3598" y="1312"/>
                  <a:pt x="3660" y="1306"/>
                  <a:pt x="3720" y="1336"/>
                </a:cubicBezTo>
                <a:cubicBezTo>
                  <a:pt x="3780" y="1366"/>
                  <a:pt x="3814" y="1362"/>
                  <a:pt x="3852" y="1456"/>
                </a:cubicBezTo>
                <a:cubicBezTo>
                  <a:pt x="3890" y="1550"/>
                  <a:pt x="3906" y="1756"/>
                  <a:pt x="3948" y="1900"/>
                </a:cubicBezTo>
                <a:cubicBezTo>
                  <a:pt x="3990" y="2044"/>
                  <a:pt x="4066" y="2146"/>
                  <a:pt x="4104" y="2320"/>
                </a:cubicBezTo>
                <a:cubicBezTo>
                  <a:pt x="4142" y="2494"/>
                  <a:pt x="4164" y="2726"/>
                  <a:pt x="4176" y="2944"/>
                </a:cubicBezTo>
                <a:cubicBezTo>
                  <a:pt x="4188" y="3162"/>
                  <a:pt x="4174" y="3444"/>
                  <a:pt x="4176" y="3628"/>
                </a:cubicBezTo>
                <a:cubicBezTo>
                  <a:pt x="4178" y="3812"/>
                  <a:pt x="4112" y="3828"/>
                  <a:pt x="4188" y="4048"/>
                </a:cubicBezTo>
                <a:cubicBezTo>
                  <a:pt x="4264" y="4268"/>
                  <a:pt x="4448" y="4608"/>
                  <a:pt x="4632" y="494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57" name="Freeform 389"/>
          <p:cNvSpPr>
            <a:spLocks/>
          </p:cNvSpPr>
          <p:nvPr/>
        </p:nvSpPr>
        <p:spPr bwMode="auto">
          <a:xfrm>
            <a:off x="2008188" y="5167313"/>
            <a:ext cx="2079625" cy="1666875"/>
          </a:xfrm>
          <a:custGeom>
            <a:avLst/>
            <a:gdLst>
              <a:gd name="T0" fmla="*/ 0 w 3960"/>
              <a:gd name="T1" fmla="*/ 328 h 4192"/>
              <a:gd name="T2" fmla="*/ 228 w 3960"/>
              <a:gd name="T3" fmla="*/ 292 h 4192"/>
              <a:gd name="T4" fmla="*/ 432 w 3960"/>
              <a:gd name="T5" fmla="*/ 148 h 4192"/>
              <a:gd name="T6" fmla="*/ 624 w 3960"/>
              <a:gd name="T7" fmla="*/ 124 h 4192"/>
              <a:gd name="T8" fmla="*/ 840 w 3960"/>
              <a:gd name="T9" fmla="*/ 232 h 4192"/>
              <a:gd name="T10" fmla="*/ 960 w 3960"/>
              <a:gd name="T11" fmla="*/ 544 h 4192"/>
              <a:gd name="T12" fmla="*/ 996 w 3960"/>
              <a:gd name="T13" fmla="*/ 748 h 4192"/>
              <a:gd name="T14" fmla="*/ 1128 w 3960"/>
              <a:gd name="T15" fmla="*/ 676 h 4192"/>
              <a:gd name="T16" fmla="*/ 1164 w 3960"/>
              <a:gd name="T17" fmla="*/ 376 h 4192"/>
              <a:gd name="T18" fmla="*/ 1164 w 3960"/>
              <a:gd name="T19" fmla="*/ 124 h 4192"/>
              <a:gd name="T20" fmla="*/ 1260 w 3960"/>
              <a:gd name="T21" fmla="*/ 4 h 4192"/>
              <a:gd name="T22" fmla="*/ 1344 w 3960"/>
              <a:gd name="T23" fmla="*/ 148 h 4192"/>
              <a:gd name="T24" fmla="*/ 1464 w 3960"/>
              <a:gd name="T25" fmla="*/ 628 h 4192"/>
              <a:gd name="T26" fmla="*/ 1644 w 3960"/>
              <a:gd name="T27" fmla="*/ 832 h 4192"/>
              <a:gd name="T28" fmla="*/ 2136 w 3960"/>
              <a:gd name="T29" fmla="*/ 808 h 4192"/>
              <a:gd name="T30" fmla="*/ 2736 w 3960"/>
              <a:gd name="T31" fmla="*/ 736 h 4192"/>
              <a:gd name="T32" fmla="*/ 3096 w 3960"/>
              <a:gd name="T33" fmla="*/ 688 h 4192"/>
              <a:gd name="T34" fmla="*/ 3396 w 3960"/>
              <a:gd name="T35" fmla="*/ 760 h 4192"/>
              <a:gd name="T36" fmla="*/ 3744 w 3960"/>
              <a:gd name="T37" fmla="*/ 1180 h 4192"/>
              <a:gd name="T38" fmla="*/ 3864 w 3960"/>
              <a:gd name="T39" fmla="*/ 1780 h 4192"/>
              <a:gd name="T40" fmla="*/ 3948 w 3960"/>
              <a:gd name="T41" fmla="*/ 2524 h 4192"/>
              <a:gd name="T42" fmla="*/ 3936 w 3960"/>
              <a:gd name="T43" fmla="*/ 3016 h 4192"/>
              <a:gd name="T44" fmla="*/ 3864 w 3960"/>
              <a:gd name="T45" fmla="*/ 3568 h 4192"/>
              <a:gd name="T46" fmla="*/ 3852 w 3960"/>
              <a:gd name="T47" fmla="*/ 4084 h 4192"/>
              <a:gd name="T48" fmla="*/ 3876 w 3960"/>
              <a:gd name="T49" fmla="*/ 4192 h 4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60" h="4192">
                <a:moveTo>
                  <a:pt x="0" y="328"/>
                </a:moveTo>
                <a:cubicBezTo>
                  <a:pt x="78" y="325"/>
                  <a:pt x="156" y="322"/>
                  <a:pt x="228" y="292"/>
                </a:cubicBezTo>
                <a:cubicBezTo>
                  <a:pt x="300" y="262"/>
                  <a:pt x="366" y="176"/>
                  <a:pt x="432" y="148"/>
                </a:cubicBezTo>
                <a:cubicBezTo>
                  <a:pt x="498" y="120"/>
                  <a:pt x="556" y="110"/>
                  <a:pt x="624" y="124"/>
                </a:cubicBezTo>
                <a:cubicBezTo>
                  <a:pt x="692" y="138"/>
                  <a:pt x="784" y="162"/>
                  <a:pt x="840" y="232"/>
                </a:cubicBezTo>
                <a:cubicBezTo>
                  <a:pt x="896" y="302"/>
                  <a:pt x="934" y="458"/>
                  <a:pt x="960" y="544"/>
                </a:cubicBezTo>
                <a:cubicBezTo>
                  <a:pt x="986" y="630"/>
                  <a:pt x="968" y="726"/>
                  <a:pt x="996" y="748"/>
                </a:cubicBezTo>
                <a:cubicBezTo>
                  <a:pt x="1024" y="770"/>
                  <a:pt x="1100" y="738"/>
                  <a:pt x="1128" y="676"/>
                </a:cubicBezTo>
                <a:cubicBezTo>
                  <a:pt x="1156" y="614"/>
                  <a:pt x="1158" y="468"/>
                  <a:pt x="1164" y="376"/>
                </a:cubicBezTo>
                <a:cubicBezTo>
                  <a:pt x="1170" y="284"/>
                  <a:pt x="1148" y="186"/>
                  <a:pt x="1164" y="124"/>
                </a:cubicBezTo>
                <a:cubicBezTo>
                  <a:pt x="1180" y="62"/>
                  <a:pt x="1230" y="0"/>
                  <a:pt x="1260" y="4"/>
                </a:cubicBezTo>
                <a:cubicBezTo>
                  <a:pt x="1290" y="8"/>
                  <a:pt x="1310" y="44"/>
                  <a:pt x="1344" y="148"/>
                </a:cubicBezTo>
                <a:cubicBezTo>
                  <a:pt x="1378" y="252"/>
                  <a:pt x="1414" y="514"/>
                  <a:pt x="1464" y="628"/>
                </a:cubicBezTo>
                <a:cubicBezTo>
                  <a:pt x="1514" y="742"/>
                  <a:pt x="1532" y="802"/>
                  <a:pt x="1644" y="832"/>
                </a:cubicBezTo>
                <a:cubicBezTo>
                  <a:pt x="1756" y="862"/>
                  <a:pt x="1954" y="824"/>
                  <a:pt x="2136" y="808"/>
                </a:cubicBezTo>
                <a:cubicBezTo>
                  <a:pt x="2318" y="792"/>
                  <a:pt x="2576" y="756"/>
                  <a:pt x="2736" y="736"/>
                </a:cubicBezTo>
                <a:cubicBezTo>
                  <a:pt x="2896" y="716"/>
                  <a:pt x="2986" y="684"/>
                  <a:pt x="3096" y="688"/>
                </a:cubicBezTo>
                <a:cubicBezTo>
                  <a:pt x="3206" y="692"/>
                  <a:pt x="3288" y="678"/>
                  <a:pt x="3396" y="760"/>
                </a:cubicBezTo>
                <a:cubicBezTo>
                  <a:pt x="3504" y="842"/>
                  <a:pt x="3666" y="1010"/>
                  <a:pt x="3744" y="1180"/>
                </a:cubicBezTo>
                <a:cubicBezTo>
                  <a:pt x="3822" y="1350"/>
                  <a:pt x="3830" y="1556"/>
                  <a:pt x="3864" y="1780"/>
                </a:cubicBezTo>
                <a:cubicBezTo>
                  <a:pt x="3898" y="2004"/>
                  <a:pt x="3936" y="2318"/>
                  <a:pt x="3948" y="2524"/>
                </a:cubicBezTo>
                <a:cubicBezTo>
                  <a:pt x="3960" y="2730"/>
                  <a:pt x="3950" y="2842"/>
                  <a:pt x="3936" y="3016"/>
                </a:cubicBezTo>
                <a:cubicBezTo>
                  <a:pt x="3922" y="3190"/>
                  <a:pt x="3878" y="3390"/>
                  <a:pt x="3864" y="3568"/>
                </a:cubicBezTo>
                <a:cubicBezTo>
                  <a:pt x="3850" y="3746"/>
                  <a:pt x="3850" y="3980"/>
                  <a:pt x="3852" y="4084"/>
                </a:cubicBezTo>
                <a:cubicBezTo>
                  <a:pt x="3854" y="4188"/>
                  <a:pt x="3871" y="4170"/>
                  <a:pt x="3876" y="419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58" name="Freeform 390"/>
          <p:cNvSpPr>
            <a:spLocks/>
          </p:cNvSpPr>
          <p:nvPr/>
        </p:nvSpPr>
        <p:spPr bwMode="auto">
          <a:xfrm>
            <a:off x="2014538" y="5316538"/>
            <a:ext cx="1933575" cy="1522412"/>
          </a:xfrm>
          <a:custGeom>
            <a:avLst/>
            <a:gdLst>
              <a:gd name="T0" fmla="*/ 0 w 3680"/>
              <a:gd name="T1" fmla="*/ 166 h 3826"/>
              <a:gd name="T2" fmla="*/ 156 w 3680"/>
              <a:gd name="T3" fmla="*/ 154 h 3826"/>
              <a:gd name="T4" fmla="*/ 312 w 3680"/>
              <a:gd name="T5" fmla="*/ 34 h 3826"/>
              <a:gd name="T6" fmla="*/ 504 w 3680"/>
              <a:gd name="T7" fmla="*/ 34 h 3826"/>
              <a:gd name="T8" fmla="*/ 708 w 3680"/>
              <a:gd name="T9" fmla="*/ 238 h 3826"/>
              <a:gd name="T10" fmla="*/ 960 w 3680"/>
              <a:gd name="T11" fmla="*/ 670 h 3826"/>
              <a:gd name="T12" fmla="*/ 960 w 3680"/>
              <a:gd name="T13" fmla="*/ 754 h 3826"/>
              <a:gd name="T14" fmla="*/ 1164 w 3680"/>
              <a:gd name="T15" fmla="*/ 634 h 3826"/>
              <a:gd name="T16" fmla="*/ 1164 w 3680"/>
              <a:gd name="T17" fmla="*/ 430 h 3826"/>
              <a:gd name="T18" fmla="*/ 1236 w 3680"/>
              <a:gd name="T19" fmla="*/ 274 h 3826"/>
              <a:gd name="T20" fmla="*/ 1320 w 3680"/>
              <a:gd name="T21" fmla="*/ 454 h 3826"/>
              <a:gd name="T22" fmla="*/ 1464 w 3680"/>
              <a:gd name="T23" fmla="*/ 634 h 3826"/>
              <a:gd name="T24" fmla="*/ 1728 w 3680"/>
              <a:gd name="T25" fmla="*/ 694 h 3826"/>
              <a:gd name="T26" fmla="*/ 2184 w 3680"/>
              <a:gd name="T27" fmla="*/ 658 h 3826"/>
              <a:gd name="T28" fmla="*/ 2784 w 3680"/>
              <a:gd name="T29" fmla="*/ 514 h 3826"/>
              <a:gd name="T30" fmla="*/ 3348 w 3680"/>
              <a:gd name="T31" fmla="*/ 562 h 3826"/>
              <a:gd name="T32" fmla="*/ 3564 w 3680"/>
              <a:gd name="T33" fmla="*/ 946 h 3826"/>
              <a:gd name="T34" fmla="*/ 3672 w 3680"/>
              <a:gd name="T35" fmla="*/ 1426 h 3826"/>
              <a:gd name="T36" fmla="*/ 3612 w 3680"/>
              <a:gd name="T37" fmla="*/ 2086 h 3826"/>
              <a:gd name="T38" fmla="*/ 3396 w 3680"/>
              <a:gd name="T39" fmla="*/ 2746 h 3826"/>
              <a:gd name="T40" fmla="*/ 3216 w 3680"/>
              <a:gd name="T41" fmla="*/ 3166 h 3826"/>
              <a:gd name="T42" fmla="*/ 2976 w 3680"/>
              <a:gd name="T43" fmla="*/ 3826 h 3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0" h="3826">
                <a:moveTo>
                  <a:pt x="0" y="166"/>
                </a:moveTo>
                <a:cubicBezTo>
                  <a:pt x="52" y="171"/>
                  <a:pt x="104" y="176"/>
                  <a:pt x="156" y="154"/>
                </a:cubicBezTo>
                <a:cubicBezTo>
                  <a:pt x="208" y="132"/>
                  <a:pt x="254" y="54"/>
                  <a:pt x="312" y="34"/>
                </a:cubicBezTo>
                <a:cubicBezTo>
                  <a:pt x="370" y="14"/>
                  <a:pt x="438" y="0"/>
                  <a:pt x="504" y="34"/>
                </a:cubicBezTo>
                <a:cubicBezTo>
                  <a:pt x="570" y="68"/>
                  <a:pt x="632" y="132"/>
                  <a:pt x="708" y="238"/>
                </a:cubicBezTo>
                <a:cubicBezTo>
                  <a:pt x="784" y="344"/>
                  <a:pt x="918" y="584"/>
                  <a:pt x="960" y="670"/>
                </a:cubicBezTo>
                <a:cubicBezTo>
                  <a:pt x="1002" y="756"/>
                  <a:pt x="926" y="760"/>
                  <a:pt x="960" y="754"/>
                </a:cubicBezTo>
                <a:cubicBezTo>
                  <a:pt x="994" y="748"/>
                  <a:pt x="1130" y="688"/>
                  <a:pt x="1164" y="634"/>
                </a:cubicBezTo>
                <a:cubicBezTo>
                  <a:pt x="1198" y="580"/>
                  <a:pt x="1152" y="490"/>
                  <a:pt x="1164" y="430"/>
                </a:cubicBezTo>
                <a:cubicBezTo>
                  <a:pt x="1176" y="370"/>
                  <a:pt x="1210" y="270"/>
                  <a:pt x="1236" y="274"/>
                </a:cubicBezTo>
                <a:cubicBezTo>
                  <a:pt x="1262" y="278"/>
                  <a:pt x="1282" y="394"/>
                  <a:pt x="1320" y="454"/>
                </a:cubicBezTo>
                <a:cubicBezTo>
                  <a:pt x="1358" y="514"/>
                  <a:pt x="1396" y="594"/>
                  <a:pt x="1464" y="634"/>
                </a:cubicBezTo>
                <a:cubicBezTo>
                  <a:pt x="1532" y="674"/>
                  <a:pt x="1608" y="690"/>
                  <a:pt x="1728" y="694"/>
                </a:cubicBezTo>
                <a:cubicBezTo>
                  <a:pt x="1848" y="698"/>
                  <a:pt x="2008" y="688"/>
                  <a:pt x="2184" y="658"/>
                </a:cubicBezTo>
                <a:cubicBezTo>
                  <a:pt x="2360" y="628"/>
                  <a:pt x="2590" y="530"/>
                  <a:pt x="2784" y="514"/>
                </a:cubicBezTo>
                <a:cubicBezTo>
                  <a:pt x="2978" y="498"/>
                  <a:pt x="3218" y="490"/>
                  <a:pt x="3348" y="562"/>
                </a:cubicBezTo>
                <a:cubicBezTo>
                  <a:pt x="3478" y="634"/>
                  <a:pt x="3510" y="802"/>
                  <a:pt x="3564" y="946"/>
                </a:cubicBezTo>
                <a:cubicBezTo>
                  <a:pt x="3618" y="1090"/>
                  <a:pt x="3664" y="1236"/>
                  <a:pt x="3672" y="1426"/>
                </a:cubicBezTo>
                <a:cubicBezTo>
                  <a:pt x="3680" y="1616"/>
                  <a:pt x="3658" y="1866"/>
                  <a:pt x="3612" y="2086"/>
                </a:cubicBezTo>
                <a:cubicBezTo>
                  <a:pt x="3566" y="2306"/>
                  <a:pt x="3462" y="2566"/>
                  <a:pt x="3396" y="2746"/>
                </a:cubicBezTo>
                <a:cubicBezTo>
                  <a:pt x="3330" y="2926"/>
                  <a:pt x="3286" y="2986"/>
                  <a:pt x="3216" y="3166"/>
                </a:cubicBezTo>
                <a:cubicBezTo>
                  <a:pt x="3146" y="3346"/>
                  <a:pt x="3061" y="3586"/>
                  <a:pt x="2976" y="382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59" name="Freeform 391"/>
          <p:cNvSpPr>
            <a:spLocks/>
          </p:cNvSpPr>
          <p:nvPr/>
        </p:nvSpPr>
        <p:spPr bwMode="auto">
          <a:xfrm>
            <a:off x="2008188" y="5427663"/>
            <a:ext cx="1785937" cy="1406525"/>
          </a:xfrm>
          <a:custGeom>
            <a:avLst/>
            <a:gdLst>
              <a:gd name="T0" fmla="*/ 0 w 3400"/>
              <a:gd name="T1" fmla="*/ 70 h 3538"/>
              <a:gd name="T2" fmla="*/ 120 w 3400"/>
              <a:gd name="T3" fmla="*/ 70 h 3538"/>
              <a:gd name="T4" fmla="*/ 300 w 3400"/>
              <a:gd name="T5" fmla="*/ 10 h 3538"/>
              <a:gd name="T6" fmla="*/ 588 w 3400"/>
              <a:gd name="T7" fmla="*/ 46 h 3538"/>
              <a:gd name="T8" fmla="*/ 672 w 3400"/>
              <a:gd name="T9" fmla="*/ 286 h 3538"/>
              <a:gd name="T10" fmla="*/ 876 w 3400"/>
              <a:gd name="T11" fmla="*/ 526 h 3538"/>
              <a:gd name="T12" fmla="*/ 1068 w 3400"/>
              <a:gd name="T13" fmla="*/ 598 h 3538"/>
              <a:gd name="T14" fmla="*/ 1236 w 3400"/>
              <a:gd name="T15" fmla="*/ 430 h 3538"/>
              <a:gd name="T16" fmla="*/ 1308 w 3400"/>
              <a:gd name="T17" fmla="*/ 418 h 3538"/>
              <a:gd name="T18" fmla="*/ 1404 w 3400"/>
              <a:gd name="T19" fmla="*/ 478 h 3538"/>
              <a:gd name="T20" fmla="*/ 1620 w 3400"/>
              <a:gd name="T21" fmla="*/ 586 h 3538"/>
              <a:gd name="T22" fmla="*/ 2100 w 3400"/>
              <a:gd name="T23" fmla="*/ 790 h 3538"/>
              <a:gd name="T24" fmla="*/ 2424 w 3400"/>
              <a:gd name="T25" fmla="*/ 766 h 3538"/>
              <a:gd name="T26" fmla="*/ 2760 w 3400"/>
              <a:gd name="T27" fmla="*/ 790 h 3538"/>
              <a:gd name="T28" fmla="*/ 3108 w 3400"/>
              <a:gd name="T29" fmla="*/ 1078 h 3538"/>
              <a:gd name="T30" fmla="*/ 3360 w 3400"/>
              <a:gd name="T31" fmla="*/ 1558 h 3538"/>
              <a:gd name="T32" fmla="*/ 3348 w 3400"/>
              <a:gd name="T33" fmla="*/ 1990 h 3538"/>
              <a:gd name="T34" fmla="*/ 3072 w 3400"/>
              <a:gd name="T35" fmla="*/ 2578 h 3538"/>
              <a:gd name="T36" fmla="*/ 2808 w 3400"/>
              <a:gd name="T37" fmla="*/ 3070 h 3538"/>
              <a:gd name="T38" fmla="*/ 2580 w 3400"/>
              <a:gd name="T39" fmla="*/ 3418 h 3538"/>
              <a:gd name="T40" fmla="*/ 2484 w 3400"/>
              <a:gd name="T41" fmla="*/ 3538 h 3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0" h="3538">
                <a:moveTo>
                  <a:pt x="0" y="70"/>
                </a:moveTo>
                <a:cubicBezTo>
                  <a:pt x="35" y="75"/>
                  <a:pt x="70" y="80"/>
                  <a:pt x="120" y="70"/>
                </a:cubicBezTo>
                <a:cubicBezTo>
                  <a:pt x="170" y="60"/>
                  <a:pt x="222" y="14"/>
                  <a:pt x="300" y="10"/>
                </a:cubicBezTo>
                <a:cubicBezTo>
                  <a:pt x="378" y="6"/>
                  <a:pt x="526" y="0"/>
                  <a:pt x="588" y="46"/>
                </a:cubicBezTo>
                <a:cubicBezTo>
                  <a:pt x="650" y="92"/>
                  <a:pt x="624" y="206"/>
                  <a:pt x="672" y="286"/>
                </a:cubicBezTo>
                <a:cubicBezTo>
                  <a:pt x="720" y="366"/>
                  <a:pt x="810" y="474"/>
                  <a:pt x="876" y="526"/>
                </a:cubicBezTo>
                <a:cubicBezTo>
                  <a:pt x="942" y="578"/>
                  <a:pt x="1008" y="614"/>
                  <a:pt x="1068" y="598"/>
                </a:cubicBezTo>
                <a:cubicBezTo>
                  <a:pt x="1128" y="582"/>
                  <a:pt x="1196" y="460"/>
                  <a:pt x="1236" y="430"/>
                </a:cubicBezTo>
                <a:cubicBezTo>
                  <a:pt x="1276" y="400"/>
                  <a:pt x="1280" y="410"/>
                  <a:pt x="1308" y="418"/>
                </a:cubicBezTo>
                <a:cubicBezTo>
                  <a:pt x="1336" y="426"/>
                  <a:pt x="1352" y="450"/>
                  <a:pt x="1404" y="478"/>
                </a:cubicBezTo>
                <a:cubicBezTo>
                  <a:pt x="1456" y="506"/>
                  <a:pt x="1504" y="534"/>
                  <a:pt x="1620" y="586"/>
                </a:cubicBezTo>
                <a:cubicBezTo>
                  <a:pt x="1736" y="638"/>
                  <a:pt x="1966" y="760"/>
                  <a:pt x="2100" y="790"/>
                </a:cubicBezTo>
                <a:cubicBezTo>
                  <a:pt x="2234" y="820"/>
                  <a:pt x="2314" y="766"/>
                  <a:pt x="2424" y="766"/>
                </a:cubicBezTo>
                <a:cubicBezTo>
                  <a:pt x="2534" y="766"/>
                  <a:pt x="2646" y="738"/>
                  <a:pt x="2760" y="790"/>
                </a:cubicBezTo>
                <a:cubicBezTo>
                  <a:pt x="2874" y="842"/>
                  <a:pt x="3008" y="950"/>
                  <a:pt x="3108" y="1078"/>
                </a:cubicBezTo>
                <a:cubicBezTo>
                  <a:pt x="3208" y="1206"/>
                  <a:pt x="3320" y="1406"/>
                  <a:pt x="3360" y="1558"/>
                </a:cubicBezTo>
                <a:cubicBezTo>
                  <a:pt x="3400" y="1710"/>
                  <a:pt x="3396" y="1820"/>
                  <a:pt x="3348" y="1990"/>
                </a:cubicBezTo>
                <a:cubicBezTo>
                  <a:pt x="3300" y="2160"/>
                  <a:pt x="3162" y="2398"/>
                  <a:pt x="3072" y="2578"/>
                </a:cubicBezTo>
                <a:cubicBezTo>
                  <a:pt x="2982" y="2758"/>
                  <a:pt x="2890" y="2930"/>
                  <a:pt x="2808" y="3070"/>
                </a:cubicBezTo>
                <a:cubicBezTo>
                  <a:pt x="2726" y="3210"/>
                  <a:pt x="2634" y="3340"/>
                  <a:pt x="2580" y="3418"/>
                </a:cubicBezTo>
                <a:cubicBezTo>
                  <a:pt x="2526" y="3496"/>
                  <a:pt x="2505" y="3517"/>
                  <a:pt x="2484" y="353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60" name="Freeform 392"/>
          <p:cNvSpPr>
            <a:spLocks/>
          </p:cNvSpPr>
          <p:nvPr/>
        </p:nvSpPr>
        <p:spPr bwMode="auto">
          <a:xfrm>
            <a:off x="2014538" y="5526088"/>
            <a:ext cx="1570037" cy="1317625"/>
          </a:xfrm>
          <a:custGeom>
            <a:avLst/>
            <a:gdLst>
              <a:gd name="T0" fmla="*/ 0 w 2990"/>
              <a:gd name="T1" fmla="*/ 36 h 3312"/>
              <a:gd name="T2" fmla="*/ 264 w 2990"/>
              <a:gd name="T3" fmla="*/ 12 h 3312"/>
              <a:gd name="T4" fmla="*/ 504 w 2990"/>
              <a:gd name="T5" fmla="*/ 108 h 3312"/>
              <a:gd name="T6" fmla="*/ 696 w 2990"/>
              <a:gd name="T7" fmla="*/ 324 h 3312"/>
              <a:gd name="T8" fmla="*/ 888 w 2990"/>
              <a:gd name="T9" fmla="*/ 492 h 3312"/>
              <a:gd name="T10" fmla="*/ 1116 w 2990"/>
              <a:gd name="T11" fmla="*/ 564 h 3312"/>
              <a:gd name="T12" fmla="*/ 1164 w 2990"/>
              <a:gd name="T13" fmla="*/ 408 h 3312"/>
              <a:gd name="T14" fmla="*/ 1212 w 2990"/>
              <a:gd name="T15" fmla="*/ 348 h 3312"/>
              <a:gd name="T16" fmla="*/ 1368 w 2990"/>
              <a:gd name="T17" fmla="*/ 444 h 3312"/>
              <a:gd name="T18" fmla="*/ 1668 w 2990"/>
              <a:gd name="T19" fmla="*/ 600 h 3312"/>
              <a:gd name="T20" fmla="*/ 2040 w 2990"/>
              <a:gd name="T21" fmla="*/ 684 h 3312"/>
              <a:gd name="T22" fmla="*/ 2376 w 2990"/>
              <a:gd name="T23" fmla="*/ 720 h 3312"/>
              <a:gd name="T24" fmla="*/ 2688 w 2990"/>
              <a:gd name="T25" fmla="*/ 780 h 3312"/>
              <a:gd name="T26" fmla="*/ 2904 w 2990"/>
              <a:gd name="T27" fmla="*/ 1020 h 3312"/>
              <a:gd name="T28" fmla="*/ 2976 w 2990"/>
              <a:gd name="T29" fmla="*/ 1608 h 3312"/>
              <a:gd name="T30" fmla="*/ 2820 w 2990"/>
              <a:gd name="T31" fmla="*/ 2040 h 3312"/>
              <a:gd name="T32" fmla="*/ 2604 w 2990"/>
              <a:gd name="T33" fmla="*/ 2268 h 3312"/>
              <a:gd name="T34" fmla="*/ 2352 w 2990"/>
              <a:gd name="T35" fmla="*/ 2592 h 3312"/>
              <a:gd name="T36" fmla="*/ 2052 w 2990"/>
              <a:gd name="T37" fmla="*/ 3060 h 3312"/>
              <a:gd name="T38" fmla="*/ 1932 w 2990"/>
              <a:gd name="T39" fmla="*/ 3312 h 3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90" h="3312">
                <a:moveTo>
                  <a:pt x="0" y="36"/>
                </a:moveTo>
                <a:cubicBezTo>
                  <a:pt x="90" y="18"/>
                  <a:pt x="180" y="0"/>
                  <a:pt x="264" y="12"/>
                </a:cubicBezTo>
                <a:cubicBezTo>
                  <a:pt x="348" y="24"/>
                  <a:pt x="432" y="56"/>
                  <a:pt x="504" y="108"/>
                </a:cubicBezTo>
                <a:cubicBezTo>
                  <a:pt x="576" y="160"/>
                  <a:pt x="632" y="260"/>
                  <a:pt x="696" y="324"/>
                </a:cubicBezTo>
                <a:cubicBezTo>
                  <a:pt x="760" y="388"/>
                  <a:pt x="818" y="452"/>
                  <a:pt x="888" y="492"/>
                </a:cubicBezTo>
                <a:cubicBezTo>
                  <a:pt x="958" y="532"/>
                  <a:pt x="1070" y="578"/>
                  <a:pt x="1116" y="564"/>
                </a:cubicBezTo>
                <a:cubicBezTo>
                  <a:pt x="1162" y="550"/>
                  <a:pt x="1148" y="444"/>
                  <a:pt x="1164" y="408"/>
                </a:cubicBezTo>
                <a:cubicBezTo>
                  <a:pt x="1180" y="372"/>
                  <a:pt x="1178" y="342"/>
                  <a:pt x="1212" y="348"/>
                </a:cubicBezTo>
                <a:cubicBezTo>
                  <a:pt x="1246" y="354"/>
                  <a:pt x="1292" y="402"/>
                  <a:pt x="1368" y="444"/>
                </a:cubicBezTo>
                <a:cubicBezTo>
                  <a:pt x="1444" y="486"/>
                  <a:pt x="1556" y="560"/>
                  <a:pt x="1668" y="600"/>
                </a:cubicBezTo>
                <a:cubicBezTo>
                  <a:pt x="1780" y="640"/>
                  <a:pt x="1922" y="664"/>
                  <a:pt x="2040" y="684"/>
                </a:cubicBezTo>
                <a:cubicBezTo>
                  <a:pt x="2158" y="704"/>
                  <a:pt x="2268" y="704"/>
                  <a:pt x="2376" y="720"/>
                </a:cubicBezTo>
                <a:cubicBezTo>
                  <a:pt x="2484" y="736"/>
                  <a:pt x="2600" y="730"/>
                  <a:pt x="2688" y="780"/>
                </a:cubicBezTo>
                <a:cubicBezTo>
                  <a:pt x="2776" y="830"/>
                  <a:pt x="2856" y="882"/>
                  <a:pt x="2904" y="1020"/>
                </a:cubicBezTo>
                <a:cubicBezTo>
                  <a:pt x="2952" y="1158"/>
                  <a:pt x="2990" y="1438"/>
                  <a:pt x="2976" y="1608"/>
                </a:cubicBezTo>
                <a:cubicBezTo>
                  <a:pt x="2962" y="1778"/>
                  <a:pt x="2882" y="1930"/>
                  <a:pt x="2820" y="2040"/>
                </a:cubicBezTo>
                <a:cubicBezTo>
                  <a:pt x="2758" y="2150"/>
                  <a:pt x="2682" y="2176"/>
                  <a:pt x="2604" y="2268"/>
                </a:cubicBezTo>
                <a:cubicBezTo>
                  <a:pt x="2526" y="2360"/>
                  <a:pt x="2444" y="2460"/>
                  <a:pt x="2352" y="2592"/>
                </a:cubicBezTo>
                <a:cubicBezTo>
                  <a:pt x="2260" y="2724"/>
                  <a:pt x="2122" y="2940"/>
                  <a:pt x="2052" y="3060"/>
                </a:cubicBezTo>
                <a:cubicBezTo>
                  <a:pt x="1982" y="3180"/>
                  <a:pt x="1957" y="3260"/>
                  <a:pt x="1932" y="331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61" name="Freeform 393"/>
          <p:cNvSpPr>
            <a:spLocks/>
          </p:cNvSpPr>
          <p:nvPr/>
        </p:nvSpPr>
        <p:spPr bwMode="auto">
          <a:xfrm>
            <a:off x="2008188" y="5645150"/>
            <a:ext cx="1346200" cy="1189038"/>
          </a:xfrm>
          <a:custGeom>
            <a:avLst/>
            <a:gdLst>
              <a:gd name="T0" fmla="*/ 0 w 2564"/>
              <a:gd name="T1" fmla="*/ 0 h 2988"/>
              <a:gd name="T2" fmla="*/ 288 w 2564"/>
              <a:gd name="T3" fmla="*/ 96 h 2988"/>
              <a:gd name="T4" fmla="*/ 576 w 2564"/>
              <a:gd name="T5" fmla="*/ 252 h 2988"/>
              <a:gd name="T6" fmla="*/ 720 w 2564"/>
              <a:gd name="T7" fmla="*/ 456 h 2988"/>
              <a:gd name="T8" fmla="*/ 936 w 2564"/>
              <a:gd name="T9" fmla="*/ 504 h 2988"/>
              <a:gd name="T10" fmla="*/ 1044 w 2564"/>
              <a:gd name="T11" fmla="*/ 504 h 2988"/>
              <a:gd name="T12" fmla="*/ 1188 w 2564"/>
              <a:gd name="T13" fmla="*/ 396 h 2988"/>
              <a:gd name="T14" fmla="*/ 1284 w 2564"/>
              <a:gd name="T15" fmla="*/ 504 h 2988"/>
              <a:gd name="T16" fmla="*/ 1416 w 2564"/>
              <a:gd name="T17" fmla="*/ 588 h 2988"/>
              <a:gd name="T18" fmla="*/ 1704 w 2564"/>
              <a:gd name="T19" fmla="*/ 732 h 2988"/>
              <a:gd name="T20" fmla="*/ 1932 w 2564"/>
              <a:gd name="T21" fmla="*/ 972 h 2988"/>
              <a:gd name="T22" fmla="*/ 2160 w 2564"/>
              <a:gd name="T23" fmla="*/ 1212 h 2988"/>
              <a:gd name="T24" fmla="*/ 2436 w 2564"/>
              <a:gd name="T25" fmla="*/ 1416 h 2988"/>
              <a:gd name="T26" fmla="*/ 2544 w 2564"/>
              <a:gd name="T27" fmla="*/ 1608 h 2988"/>
              <a:gd name="T28" fmla="*/ 2316 w 2564"/>
              <a:gd name="T29" fmla="*/ 1728 h 2988"/>
              <a:gd name="T30" fmla="*/ 2124 w 2564"/>
              <a:gd name="T31" fmla="*/ 1908 h 2988"/>
              <a:gd name="T32" fmla="*/ 1800 w 2564"/>
              <a:gd name="T33" fmla="*/ 2412 h 2988"/>
              <a:gd name="T34" fmla="*/ 1608 w 2564"/>
              <a:gd name="T35" fmla="*/ 2856 h 2988"/>
              <a:gd name="T36" fmla="*/ 1572 w 2564"/>
              <a:gd name="T37" fmla="*/ 2988 h 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64" h="2988">
                <a:moveTo>
                  <a:pt x="0" y="0"/>
                </a:moveTo>
                <a:cubicBezTo>
                  <a:pt x="48" y="16"/>
                  <a:pt x="192" y="54"/>
                  <a:pt x="288" y="96"/>
                </a:cubicBezTo>
                <a:cubicBezTo>
                  <a:pt x="384" y="138"/>
                  <a:pt x="504" y="192"/>
                  <a:pt x="576" y="252"/>
                </a:cubicBezTo>
                <a:cubicBezTo>
                  <a:pt x="648" y="312"/>
                  <a:pt x="660" y="414"/>
                  <a:pt x="720" y="456"/>
                </a:cubicBezTo>
                <a:cubicBezTo>
                  <a:pt x="780" y="498"/>
                  <a:pt x="882" y="496"/>
                  <a:pt x="936" y="504"/>
                </a:cubicBezTo>
                <a:cubicBezTo>
                  <a:pt x="990" y="512"/>
                  <a:pt x="1002" y="522"/>
                  <a:pt x="1044" y="504"/>
                </a:cubicBezTo>
                <a:cubicBezTo>
                  <a:pt x="1086" y="486"/>
                  <a:pt x="1148" y="396"/>
                  <a:pt x="1188" y="396"/>
                </a:cubicBezTo>
                <a:cubicBezTo>
                  <a:pt x="1228" y="396"/>
                  <a:pt x="1246" y="472"/>
                  <a:pt x="1284" y="504"/>
                </a:cubicBezTo>
                <a:cubicBezTo>
                  <a:pt x="1322" y="536"/>
                  <a:pt x="1346" y="550"/>
                  <a:pt x="1416" y="588"/>
                </a:cubicBezTo>
                <a:cubicBezTo>
                  <a:pt x="1486" y="626"/>
                  <a:pt x="1618" y="668"/>
                  <a:pt x="1704" y="732"/>
                </a:cubicBezTo>
                <a:cubicBezTo>
                  <a:pt x="1790" y="796"/>
                  <a:pt x="1856" y="892"/>
                  <a:pt x="1932" y="972"/>
                </a:cubicBezTo>
                <a:cubicBezTo>
                  <a:pt x="2008" y="1052"/>
                  <a:pt x="2076" y="1138"/>
                  <a:pt x="2160" y="1212"/>
                </a:cubicBezTo>
                <a:cubicBezTo>
                  <a:pt x="2244" y="1286"/>
                  <a:pt x="2372" y="1350"/>
                  <a:pt x="2436" y="1416"/>
                </a:cubicBezTo>
                <a:cubicBezTo>
                  <a:pt x="2500" y="1482"/>
                  <a:pt x="2564" y="1556"/>
                  <a:pt x="2544" y="1608"/>
                </a:cubicBezTo>
                <a:cubicBezTo>
                  <a:pt x="2524" y="1660"/>
                  <a:pt x="2386" y="1678"/>
                  <a:pt x="2316" y="1728"/>
                </a:cubicBezTo>
                <a:cubicBezTo>
                  <a:pt x="2246" y="1778"/>
                  <a:pt x="2210" y="1794"/>
                  <a:pt x="2124" y="1908"/>
                </a:cubicBezTo>
                <a:cubicBezTo>
                  <a:pt x="2038" y="2022"/>
                  <a:pt x="1886" y="2254"/>
                  <a:pt x="1800" y="2412"/>
                </a:cubicBezTo>
                <a:cubicBezTo>
                  <a:pt x="1714" y="2570"/>
                  <a:pt x="1646" y="2760"/>
                  <a:pt x="1608" y="2856"/>
                </a:cubicBezTo>
                <a:cubicBezTo>
                  <a:pt x="1570" y="2952"/>
                  <a:pt x="1571" y="2970"/>
                  <a:pt x="1572" y="298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62" name="Freeform 394"/>
          <p:cNvSpPr>
            <a:spLocks/>
          </p:cNvSpPr>
          <p:nvPr/>
        </p:nvSpPr>
        <p:spPr bwMode="auto">
          <a:xfrm>
            <a:off x="2014538" y="5799138"/>
            <a:ext cx="1112837" cy="1035050"/>
          </a:xfrm>
          <a:custGeom>
            <a:avLst/>
            <a:gdLst>
              <a:gd name="T0" fmla="*/ 0 w 2118"/>
              <a:gd name="T1" fmla="*/ 0 h 2604"/>
              <a:gd name="T2" fmla="*/ 276 w 2118"/>
              <a:gd name="T3" fmla="*/ 144 h 2604"/>
              <a:gd name="T4" fmla="*/ 696 w 2118"/>
              <a:gd name="T5" fmla="*/ 360 h 2604"/>
              <a:gd name="T6" fmla="*/ 936 w 2118"/>
              <a:gd name="T7" fmla="*/ 396 h 2604"/>
              <a:gd name="T8" fmla="*/ 1200 w 2118"/>
              <a:gd name="T9" fmla="*/ 324 h 2604"/>
              <a:gd name="T10" fmla="*/ 1248 w 2118"/>
              <a:gd name="T11" fmla="*/ 360 h 2604"/>
              <a:gd name="T12" fmla="*/ 1416 w 2118"/>
              <a:gd name="T13" fmla="*/ 624 h 2604"/>
              <a:gd name="T14" fmla="*/ 1728 w 2118"/>
              <a:gd name="T15" fmla="*/ 912 h 2604"/>
              <a:gd name="T16" fmla="*/ 2064 w 2118"/>
              <a:gd name="T17" fmla="*/ 1212 h 2604"/>
              <a:gd name="T18" fmla="*/ 2052 w 2118"/>
              <a:gd name="T19" fmla="*/ 1320 h 2604"/>
              <a:gd name="T20" fmla="*/ 1800 w 2118"/>
              <a:gd name="T21" fmla="*/ 1368 h 2604"/>
              <a:gd name="T22" fmla="*/ 1560 w 2118"/>
              <a:gd name="T23" fmla="*/ 1536 h 2604"/>
              <a:gd name="T24" fmla="*/ 1392 w 2118"/>
              <a:gd name="T25" fmla="*/ 1680 h 2604"/>
              <a:gd name="T26" fmla="*/ 1296 w 2118"/>
              <a:gd name="T27" fmla="*/ 2052 h 2604"/>
              <a:gd name="T28" fmla="*/ 1212 w 2118"/>
              <a:gd name="T29" fmla="*/ 2436 h 2604"/>
              <a:gd name="T30" fmla="*/ 1188 w 2118"/>
              <a:gd name="T31" fmla="*/ 2604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8" h="2604">
                <a:moveTo>
                  <a:pt x="0" y="0"/>
                </a:moveTo>
                <a:cubicBezTo>
                  <a:pt x="78" y="46"/>
                  <a:pt x="160" y="84"/>
                  <a:pt x="276" y="144"/>
                </a:cubicBezTo>
                <a:cubicBezTo>
                  <a:pt x="392" y="204"/>
                  <a:pt x="586" y="318"/>
                  <a:pt x="696" y="360"/>
                </a:cubicBezTo>
                <a:cubicBezTo>
                  <a:pt x="806" y="402"/>
                  <a:pt x="852" y="402"/>
                  <a:pt x="936" y="396"/>
                </a:cubicBezTo>
                <a:cubicBezTo>
                  <a:pt x="1020" y="390"/>
                  <a:pt x="1148" y="330"/>
                  <a:pt x="1200" y="324"/>
                </a:cubicBezTo>
                <a:cubicBezTo>
                  <a:pt x="1252" y="318"/>
                  <a:pt x="1212" y="310"/>
                  <a:pt x="1248" y="360"/>
                </a:cubicBezTo>
                <a:cubicBezTo>
                  <a:pt x="1284" y="410"/>
                  <a:pt x="1336" y="532"/>
                  <a:pt x="1416" y="624"/>
                </a:cubicBezTo>
                <a:cubicBezTo>
                  <a:pt x="1496" y="716"/>
                  <a:pt x="1620" y="814"/>
                  <a:pt x="1728" y="912"/>
                </a:cubicBezTo>
                <a:cubicBezTo>
                  <a:pt x="1836" y="1010"/>
                  <a:pt x="2010" y="1144"/>
                  <a:pt x="2064" y="1212"/>
                </a:cubicBezTo>
                <a:cubicBezTo>
                  <a:pt x="2118" y="1280"/>
                  <a:pt x="2096" y="1294"/>
                  <a:pt x="2052" y="1320"/>
                </a:cubicBezTo>
                <a:cubicBezTo>
                  <a:pt x="2008" y="1346"/>
                  <a:pt x="1882" y="1332"/>
                  <a:pt x="1800" y="1368"/>
                </a:cubicBezTo>
                <a:cubicBezTo>
                  <a:pt x="1718" y="1404"/>
                  <a:pt x="1628" y="1484"/>
                  <a:pt x="1560" y="1536"/>
                </a:cubicBezTo>
                <a:cubicBezTo>
                  <a:pt x="1492" y="1588"/>
                  <a:pt x="1436" y="1594"/>
                  <a:pt x="1392" y="1680"/>
                </a:cubicBezTo>
                <a:cubicBezTo>
                  <a:pt x="1348" y="1766"/>
                  <a:pt x="1326" y="1926"/>
                  <a:pt x="1296" y="2052"/>
                </a:cubicBezTo>
                <a:cubicBezTo>
                  <a:pt x="1266" y="2178"/>
                  <a:pt x="1230" y="2344"/>
                  <a:pt x="1212" y="2436"/>
                </a:cubicBezTo>
                <a:cubicBezTo>
                  <a:pt x="1194" y="2528"/>
                  <a:pt x="1191" y="2566"/>
                  <a:pt x="1188" y="260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63" name="Freeform 395"/>
          <p:cNvSpPr>
            <a:spLocks/>
          </p:cNvSpPr>
          <p:nvPr/>
        </p:nvSpPr>
        <p:spPr bwMode="auto">
          <a:xfrm>
            <a:off x="2008188" y="6040438"/>
            <a:ext cx="928687" cy="803275"/>
          </a:xfrm>
          <a:custGeom>
            <a:avLst/>
            <a:gdLst>
              <a:gd name="T0" fmla="*/ 0 w 1768"/>
              <a:gd name="T1" fmla="*/ 196 h 2020"/>
              <a:gd name="T2" fmla="*/ 300 w 1768"/>
              <a:gd name="T3" fmla="*/ 184 h 2020"/>
              <a:gd name="T4" fmla="*/ 516 w 1768"/>
              <a:gd name="T5" fmla="*/ 28 h 2020"/>
              <a:gd name="T6" fmla="*/ 792 w 1768"/>
              <a:gd name="T7" fmla="*/ 16 h 2020"/>
              <a:gd name="T8" fmla="*/ 1140 w 1768"/>
              <a:gd name="T9" fmla="*/ 52 h 2020"/>
              <a:gd name="T10" fmla="*/ 1368 w 1768"/>
              <a:gd name="T11" fmla="*/ 244 h 2020"/>
              <a:gd name="T12" fmla="*/ 1440 w 1768"/>
              <a:gd name="T13" fmla="*/ 400 h 2020"/>
              <a:gd name="T14" fmla="*/ 1500 w 1768"/>
              <a:gd name="T15" fmla="*/ 508 h 2020"/>
              <a:gd name="T16" fmla="*/ 1764 w 1768"/>
              <a:gd name="T17" fmla="*/ 628 h 2020"/>
              <a:gd name="T18" fmla="*/ 1524 w 1768"/>
              <a:gd name="T19" fmla="*/ 664 h 2020"/>
              <a:gd name="T20" fmla="*/ 1176 w 1768"/>
              <a:gd name="T21" fmla="*/ 808 h 2020"/>
              <a:gd name="T22" fmla="*/ 1032 w 1768"/>
              <a:gd name="T23" fmla="*/ 928 h 2020"/>
              <a:gd name="T24" fmla="*/ 876 w 1768"/>
              <a:gd name="T25" fmla="*/ 1228 h 2020"/>
              <a:gd name="T26" fmla="*/ 936 w 1768"/>
              <a:gd name="T27" fmla="*/ 1600 h 2020"/>
              <a:gd name="T28" fmla="*/ 1008 w 1768"/>
              <a:gd name="T29" fmla="*/ 1888 h 2020"/>
              <a:gd name="T30" fmla="*/ 960 w 1768"/>
              <a:gd name="T31" fmla="*/ 2020 h 2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8" h="2020">
                <a:moveTo>
                  <a:pt x="0" y="196"/>
                </a:moveTo>
                <a:cubicBezTo>
                  <a:pt x="107" y="204"/>
                  <a:pt x="214" y="212"/>
                  <a:pt x="300" y="184"/>
                </a:cubicBezTo>
                <a:cubicBezTo>
                  <a:pt x="386" y="156"/>
                  <a:pt x="434" y="56"/>
                  <a:pt x="516" y="28"/>
                </a:cubicBezTo>
                <a:cubicBezTo>
                  <a:pt x="598" y="0"/>
                  <a:pt x="688" y="12"/>
                  <a:pt x="792" y="16"/>
                </a:cubicBezTo>
                <a:cubicBezTo>
                  <a:pt x="896" y="20"/>
                  <a:pt x="1044" y="14"/>
                  <a:pt x="1140" y="52"/>
                </a:cubicBezTo>
                <a:cubicBezTo>
                  <a:pt x="1236" y="90"/>
                  <a:pt x="1318" y="186"/>
                  <a:pt x="1368" y="244"/>
                </a:cubicBezTo>
                <a:cubicBezTo>
                  <a:pt x="1418" y="302"/>
                  <a:pt x="1418" y="356"/>
                  <a:pt x="1440" y="400"/>
                </a:cubicBezTo>
                <a:cubicBezTo>
                  <a:pt x="1462" y="444"/>
                  <a:pt x="1446" y="470"/>
                  <a:pt x="1500" y="508"/>
                </a:cubicBezTo>
                <a:cubicBezTo>
                  <a:pt x="1554" y="546"/>
                  <a:pt x="1760" y="602"/>
                  <a:pt x="1764" y="628"/>
                </a:cubicBezTo>
                <a:cubicBezTo>
                  <a:pt x="1768" y="654"/>
                  <a:pt x="1622" y="634"/>
                  <a:pt x="1524" y="664"/>
                </a:cubicBezTo>
                <a:cubicBezTo>
                  <a:pt x="1426" y="694"/>
                  <a:pt x="1258" y="764"/>
                  <a:pt x="1176" y="808"/>
                </a:cubicBezTo>
                <a:cubicBezTo>
                  <a:pt x="1094" y="852"/>
                  <a:pt x="1082" y="858"/>
                  <a:pt x="1032" y="928"/>
                </a:cubicBezTo>
                <a:cubicBezTo>
                  <a:pt x="982" y="998"/>
                  <a:pt x="892" y="1116"/>
                  <a:pt x="876" y="1228"/>
                </a:cubicBezTo>
                <a:cubicBezTo>
                  <a:pt x="860" y="1340"/>
                  <a:pt x="914" y="1490"/>
                  <a:pt x="936" y="1600"/>
                </a:cubicBezTo>
                <a:cubicBezTo>
                  <a:pt x="958" y="1710"/>
                  <a:pt x="1004" y="1818"/>
                  <a:pt x="1008" y="1888"/>
                </a:cubicBezTo>
                <a:cubicBezTo>
                  <a:pt x="1012" y="1958"/>
                  <a:pt x="986" y="1989"/>
                  <a:pt x="960" y="202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64" name="Freeform 396"/>
          <p:cNvSpPr>
            <a:spLocks/>
          </p:cNvSpPr>
          <p:nvPr/>
        </p:nvSpPr>
        <p:spPr bwMode="auto">
          <a:xfrm>
            <a:off x="2027238" y="6238875"/>
            <a:ext cx="579437" cy="600075"/>
          </a:xfrm>
          <a:custGeom>
            <a:avLst/>
            <a:gdLst>
              <a:gd name="T0" fmla="*/ 0 w 1104"/>
              <a:gd name="T1" fmla="*/ 130 h 1510"/>
              <a:gd name="T2" fmla="*/ 396 w 1104"/>
              <a:gd name="T3" fmla="*/ 82 h 1510"/>
              <a:gd name="T4" fmla="*/ 780 w 1104"/>
              <a:gd name="T5" fmla="*/ 10 h 1510"/>
              <a:gd name="T6" fmla="*/ 1032 w 1104"/>
              <a:gd name="T7" fmla="*/ 22 h 1510"/>
              <a:gd name="T8" fmla="*/ 1104 w 1104"/>
              <a:gd name="T9" fmla="*/ 118 h 1510"/>
              <a:gd name="T10" fmla="*/ 1032 w 1104"/>
              <a:gd name="T11" fmla="*/ 250 h 1510"/>
              <a:gd name="T12" fmla="*/ 864 w 1104"/>
              <a:gd name="T13" fmla="*/ 490 h 1510"/>
              <a:gd name="T14" fmla="*/ 768 w 1104"/>
              <a:gd name="T15" fmla="*/ 814 h 1510"/>
              <a:gd name="T16" fmla="*/ 708 w 1104"/>
              <a:gd name="T17" fmla="*/ 1198 h 1510"/>
              <a:gd name="T18" fmla="*/ 708 w 1104"/>
              <a:gd name="T19" fmla="*/ 151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4" h="1510">
                <a:moveTo>
                  <a:pt x="0" y="130"/>
                </a:moveTo>
                <a:cubicBezTo>
                  <a:pt x="133" y="116"/>
                  <a:pt x="266" y="102"/>
                  <a:pt x="396" y="82"/>
                </a:cubicBezTo>
                <a:cubicBezTo>
                  <a:pt x="526" y="62"/>
                  <a:pt x="674" y="20"/>
                  <a:pt x="780" y="10"/>
                </a:cubicBezTo>
                <a:cubicBezTo>
                  <a:pt x="886" y="0"/>
                  <a:pt x="978" y="4"/>
                  <a:pt x="1032" y="22"/>
                </a:cubicBezTo>
                <a:cubicBezTo>
                  <a:pt x="1086" y="40"/>
                  <a:pt x="1104" y="80"/>
                  <a:pt x="1104" y="118"/>
                </a:cubicBezTo>
                <a:cubicBezTo>
                  <a:pt x="1104" y="156"/>
                  <a:pt x="1072" y="188"/>
                  <a:pt x="1032" y="250"/>
                </a:cubicBezTo>
                <a:cubicBezTo>
                  <a:pt x="992" y="312"/>
                  <a:pt x="908" y="396"/>
                  <a:pt x="864" y="490"/>
                </a:cubicBezTo>
                <a:cubicBezTo>
                  <a:pt x="820" y="584"/>
                  <a:pt x="794" y="696"/>
                  <a:pt x="768" y="814"/>
                </a:cubicBezTo>
                <a:cubicBezTo>
                  <a:pt x="742" y="932"/>
                  <a:pt x="718" y="1082"/>
                  <a:pt x="708" y="1198"/>
                </a:cubicBezTo>
                <a:cubicBezTo>
                  <a:pt x="698" y="1314"/>
                  <a:pt x="703" y="1412"/>
                  <a:pt x="708" y="151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65" name="Freeform 397"/>
          <p:cNvSpPr>
            <a:spLocks/>
          </p:cNvSpPr>
          <p:nvPr/>
        </p:nvSpPr>
        <p:spPr bwMode="auto">
          <a:xfrm>
            <a:off x="2001838" y="6354763"/>
            <a:ext cx="488950" cy="479425"/>
          </a:xfrm>
          <a:custGeom>
            <a:avLst/>
            <a:gdLst>
              <a:gd name="T0" fmla="*/ 0 w 932"/>
              <a:gd name="T1" fmla="*/ 328 h 1204"/>
              <a:gd name="T2" fmla="*/ 396 w 932"/>
              <a:gd name="T3" fmla="*/ 88 h 1204"/>
              <a:gd name="T4" fmla="*/ 708 w 932"/>
              <a:gd name="T5" fmla="*/ 28 h 1204"/>
              <a:gd name="T6" fmla="*/ 912 w 932"/>
              <a:gd name="T7" fmla="*/ 40 h 1204"/>
              <a:gd name="T8" fmla="*/ 828 w 932"/>
              <a:gd name="T9" fmla="*/ 268 h 1204"/>
              <a:gd name="T10" fmla="*/ 684 w 932"/>
              <a:gd name="T11" fmla="*/ 640 h 1204"/>
              <a:gd name="T12" fmla="*/ 540 w 932"/>
              <a:gd name="T13" fmla="*/ 1204 h 1204"/>
            </a:gdLst>
            <a:ahLst/>
            <a:cxnLst>
              <a:cxn ang="0">
                <a:pos x="T0" y="T1"/>
              </a:cxn>
              <a:cxn ang="0">
                <a:pos x="T2" y="T3"/>
              </a:cxn>
              <a:cxn ang="0">
                <a:pos x="T4" y="T5"/>
              </a:cxn>
              <a:cxn ang="0">
                <a:pos x="T6" y="T7"/>
              </a:cxn>
              <a:cxn ang="0">
                <a:pos x="T8" y="T9"/>
              </a:cxn>
              <a:cxn ang="0">
                <a:pos x="T10" y="T11"/>
              </a:cxn>
              <a:cxn ang="0">
                <a:pos x="T12" y="T13"/>
              </a:cxn>
            </a:cxnLst>
            <a:rect l="0" t="0" r="r" b="b"/>
            <a:pathLst>
              <a:path w="932" h="1204">
                <a:moveTo>
                  <a:pt x="0" y="328"/>
                </a:moveTo>
                <a:cubicBezTo>
                  <a:pt x="139" y="233"/>
                  <a:pt x="278" y="138"/>
                  <a:pt x="396" y="88"/>
                </a:cubicBezTo>
                <a:cubicBezTo>
                  <a:pt x="514" y="38"/>
                  <a:pt x="622" y="36"/>
                  <a:pt x="708" y="28"/>
                </a:cubicBezTo>
                <a:cubicBezTo>
                  <a:pt x="794" y="20"/>
                  <a:pt x="892" y="0"/>
                  <a:pt x="912" y="40"/>
                </a:cubicBezTo>
                <a:cubicBezTo>
                  <a:pt x="932" y="80"/>
                  <a:pt x="866" y="168"/>
                  <a:pt x="828" y="268"/>
                </a:cubicBezTo>
                <a:cubicBezTo>
                  <a:pt x="790" y="368"/>
                  <a:pt x="732" y="484"/>
                  <a:pt x="684" y="640"/>
                </a:cubicBezTo>
                <a:cubicBezTo>
                  <a:pt x="636" y="796"/>
                  <a:pt x="588" y="1000"/>
                  <a:pt x="540" y="120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66" name="Freeform 398"/>
          <p:cNvSpPr>
            <a:spLocks/>
          </p:cNvSpPr>
          <p:nvPr/>
        </p:nvSpPr>
        <p:spPr bwMode="auto">
          <a:xfrm>
            <a:off x="2020888" y="6423025"/>
            <a:ext cx="347662" cy="420688"/>
          </a:xfrm>
          <a:custGeom>
            <a:avLst/>
            <a:gdLst>
              <a:gd name="T0" fmla="*/ 0 w 662"/>
              <a:gd name="T1" fmla="*/ 686 h 1058"/>
              <a:gd name="T2" fmla="*/ 228 w 662"/>
              <a:gd name="T3" fmla="*/ 458 h 1058"/>
              <a:gd name="T4" fmla="*/ 456 w 662"/>
              <a:gd name="T5" fmla="*/ 110 h 1058"/>
              <a:gd name="T6" fmla="*/ 612 w 662"/>
              <a:gd name="T7" fmla="*/ 2 h 1058"/>
              <a:gd name="T8" fmla="*/ 648 w 662"/>
              <a:gd name="T9" fmla="*/ 122 h 1058"/>
              <a:gd name="T10" fmla="*/ 528 w 662"/>
              <a:gd name="T11" fmla="*/ 626 h 1058"/>
              <a:gd name="T12" fmla="*/ 336 w 662"/>
              <a:gd name="T13" fmla="*/ 1058 h 1058"/>
            </a:gdLst>
            <a:ahLst/>
            <a:cxnLst>
              <a:cxn ang="0">
                <a:pos x="T0" y="T1"/>
              </a:cxn>
              <a:cxn ang="0">
                <a:pos x="T2" y="T3"/>
              </a:cxn>
              <a:cxn ang="0">
                <a:pos x="T4" y="T5"/>
              </a:cxn>
              <a:cxn ang="0">
                <a:pos x="T6" y="T7"/>
              </a:cxn>
              <a:cxn ang="0">
                <a:pos x="T8" y="T9"/>
              </a:cxn>
              <a:cxn ang="0">
                <a:pos x="T10" y="T11"/>
              </a:cxn>
              <a:cxn ang="0">
                <a:pos x="T12" y="T13"/>
              </a:cxn>
            </a:cxnLst>
            <a:rect l="0" t="0" r="r" b="b"/>
            <a:pathLst>
              <a:path w="662" h="1058">
                <a:moveTo>
                  <a:pt x="0" y="686"/>
                </a:moveTo>
                <a:cubicBezTo>
                  <a:pt x="76" y="620"/>
                  <a:pt x="152" y="554"/>
                  <a:pt x="228" y="458"/>
                </a:cubicBezTo>
                <a:cubicBezTo>
                  <a:pt x="304" y="362"/>
                  <a:pt x="392" y="186"/>
                  <a:pt x="456" y="110"/>
                </a:cubicBezTo>
                <a:cubicBezTo>
                  <a:pt x="520" y="34"/>
                  <a:pt x="580" y="0"/>
                  <a:pt x="612" y="2"/>
                </a:cubicBezTo>
                <a:cubicBezTo>
                  <a:pt x="644" y="4"/>
                  <a:pt x="662" y="18"/>
                  <a:pt x="648" y="122"/>
                </a:cubicBezTo>
                <a:cubicBezTo>
                  <a:pt x="634" y="226"/>
                  <a:pt x="580" y="470"/>
                  <a:pt x="528" y="626"/>
                </a:cubicBezTo>
                <a:cubicBezTo>
                  <a:pt x="476" y="782"/>
                  <a:pt x="406" y="920"/>
                  <a:pt x="336" y="105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67" name="Freeform 399"/>
          <p:cNvSpPr>
            <a:spLocks/>
          </p:cNvSpPr>
          <p:nvPr/>
        </p:nvSpPr>
        <p:spPr bwMode="auto">
          <a:xfrm>
            <a:off x="5119688" y="5397500"/>
            <a:ext cx="2006600" cy="1257300"/>
          </a:xfrm>
          <a:custGeom>
            <a:avLst/>
            <a:gdLst>
              <a:gd name="T0" fmla="*/ 3820 w 3820"/>
              <a:gd name="T1" fmla="*/ 734 h 3164"/>
              <a:gd name="T2" fmla="*/ 3592 w 3820"/>
              <a:gd name="T3" fmla="*/ 746 h 3164"/>
              <a:gd name="T4" fmla="*/ 3304 w 3820"/>
              <a:gd name="T5" fmla="*/ 782 h 3164"/>
              <a:gd name="T6" fmla="*/ 2872 w 3820"/>
              <a:gd name="T7" fmla="*/ 770 h 3164"/>
              <a:gd name="T8" fmla="*/ 2620 w 3820"/>
              <a:gd name="T9" fmla="*/ 674 h 3164"/>
              <a:gd name="T10" fmla="*/ 2356 w 3820"/>
              <a:gd name="T11" fmla="*/ 530 h 3164"/>
              <a:gd name="T12" fmla="*/ 1900 w 3820"/>
              <a:gd name="T13" fmla="*/ 338 h 3164"/>
              <a:gd name="T14" fmla="*/ 1468 w 3820"/>
              <a:gd name="T15" fmla="*/ 206 h 3164"/>
              <a:gd name="T16" fmla="*/ 1036 w 3820"/>
              <a:gd name="T17" fmla="*/ 62 h 3164"/>
              <a:gd name="T18" fmla="*/ 640 w 3820"/>
              <a:gd name="T19" fmla="*/ 26 h 3164"/>
              <a:gd name="T20" fmla="*/ 364 w 3820"/>
              <a:gd name="T21" fmla="*/ 218 h 3164"/>
              <a:gd name="T22" fmla="*/ 52 w 3820"/>
              <a:gd name="T23" fmla="*/ 674 h 3164"/>
              <a:gd name="T24" fmla="*/ 52 w 3820"/>
              <a:gd name="T25" fmla="*/ 1106 h 3164"/>
              <a:gd name="T26" fmla="*/ 196 w 3820"/>
              <a:gd name="T27" fmla="*/ 1754 h 3164"/>
              <a:gd name="T28" fmla="*/ 568 w 3820"/>
              <a:gd name="T29" fmla="*/ 2474 h 3164"/>
              <a:gd name="T30" fmla="*/ 1192 w 3820"/>
              <a:gd name="T31" fmla="*/ 3074 h 3164"/>
              <a:gd name="T32" fmla="*/ 1864 w 3820"/>
              <a:gd name="T33" fmla="*/ 3014 h 3164"/>
              <a:gd name="T34" fmla="*/ 2200 w 3820"/>
              <a:gd name="T35" fmla="*/ 2834 h 3164"/>
              <a:gd name="T36" fmla="*/ 2656 w 3820"/>
              <a:gd name="T37" fmla="*/ 2510 h 3164"/>
              <a:gd name="T38" fmla="*/ 2788 w 3820"/>
              <a:gd name="T39" fmla="*/ 2102 h 3164"/>
              <a:gd name="T40" fmla="*/ 2824 w 3820"/>
              <a:gd name="T41" fmla="*/ 1742 h 3164"/>
              <a:gd name="T42" fmla="*/ 2872 w 3820"/>
              <a:gd name="T43" fmla="*/ 1550 h 3164"/>
              <a:gd name="T44" fmla="*/ 3040 w 3820"/>
              <a:gd name="T45" fmla="*/ 1454 h 3164"/>
              <a:gd name="T46" fmla="*/ 3208 w 3820"/>
              <a:gd name="T47" fmla="*/ 1586 h 3164"/>
              <a:gd name="T48" fmla="*/ 3352 w 3820"/>
              <a:gd name="T49" fmla="*/ 1742 h 3164"/>
              <a:gd name="T50" fmla="*/ 3772 w 3820"/>
              <a:gd name="T51" fmla="*/ 1826 h 3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20" h="3164">
                <a:moveTo>
                  <a:pt x="3820" y="734"/>
                </a:moveTo>
                <a:cubicBezTo>
                  <a:pt x="3782" y="736"/>
                  <a:pt x="3678" y="738"/>
                  <a:pt x="3592" y="746"/>
                </a:cubicBezTo>
                <a:cubicBezTo>
                  <a:pt x="3506" y="754"/>
                  <a:pt x="3424" y="778"/>
                  <a:pt x="3304" y="782"/>
                </a:cubicBezTo>
                <a:cubicBezTo>
                  <a:pt x="3184" y="786"/>
                  <a:pt x="2986" y="788"/>
                  <a:pt x="2872" y="770"/>
                </a:cubicBezTo>
                <a:cubicBezTo>
                  <a:pt x="2758" y="752"/>
                  <a:pt x="2706" y="714"/>
                  <a:pt x="2620" y="674"/>
                </a:cubicBezTo>
                <a:cubicBezTo>
                  <a:pt x="2534" y="634"/>
                  <a:pt x="2476" y="586"/>
                  <a:pt x="2356" y="530"/>
                </a:cubicBezTo>
                <a:cubicBezTo>
                  <a:pt x="2236" y="474"/>
                  <a:pt x="2048" y="392"/>
                  <a:pt x="1900" y="338"/>
                </a:cubicBezTo>
                <a:cubicBezTo>
                  <a:pt x="1752" y="284"/>
                  <a:pt x="1612" y="252"/>
                  <a:pt x="1468" y="206"/>
                </a:cubicBezTo>
                <a:cubicBezTo>
                  <a:pt x="1324" y="160"/>
                  <a:pt x="1174" y="92"/>
                  <a:pt x="1036" y="62"/>
                </a:cubicBezTo>
                <a:cubicBezTo>
                  <a:pt x="898" y="32"/>
                  <a:pt x="752" y="0"/>
                  <a:pt x="640" y="26"/>
                </a:cubicBezTo>
                <a:cubicBezTo>
                  <a:pt x="528" y="52"/>
                  <a:pt x="462" y="110"/>
                  <a:pt x="364" y="218"/>
                </a:cubicBezTo>
                <a:cubicBezTo>
                  <a:pt x="266" y="326"/>
                  <a:pt x="104" y="526"/>
                  <a:pt x="52" y="674"/>
                </a:cubicBezTo>
                <a:cubicBezTo>
                  <a:pt x="0" y="822"/>
                  <a:pt x="28" y="926"/>
                  <a:pt x="52" y="1106"/>
                </a:cubicBezTo>
                <a:cubicBezTo>
                  <a:pt x="76" y="1286"/>
                  <a:pt x="110" y="1526"/>
                  <a:pt x="196" y="1754"/>
                </a:cubicBezTo>
                <a:cubicBezTo>
                  <a:pt x="282" y="1982"/>
                  <a:pt x="402" y="2254"/>
                  <a:pt x="568" y="2474"/>
                </a:cubicBezTo>
                <a:cubicBezTo>
                  <a:pt x="734" y="2694"/>
                  <a:pt x="976" y="2984"/>
                  <a:pt x="1192" y="3074"/>
                </a:cubicBezTo>
                <a:cubicBezTo>
                  <a:pt x="1408" y="3164"/>
                  <a:pt x="1696" y="3054"/>
                  <a:pt x="1864" y="3014"/>
                </a:cubicBezTo>
                <a:cubicBezTo>
                  <a:pt x="2032" y="2974"/>
                  <a:pt x="2068" y="2918"/>
                  <a:pt x="2200" y="2834"/>
                </a:cubicBezTo>
                <a:cubicBezTo>
                  <a:pt x="2332" y="2750"/>
                  <a:pt x="2558" y="2632"/>
                  <a:pt x="2656" y="2510"/>
                </a:cubicBezTo>
                <a:cubicBezTo>
                  <a:pt x="2754" y="2388"/>
                  <a:pt x="2760" y="2230"/>
                  <a:pt x="2788" y="2102"/>
                </a:cubicBezTo>
                <a:cubicBezTo>
                  <a:pt x="2816" y="1974"/>
                  <a:pt x="2810" y="1834"/>
                  <a:pt x="2824" y="1742"/>
                </a:cubicBezTo>
                <a:cubicBezTo>
                  <a:pt x="2838" y="1650"/>
                  <a:pt x="2836" y="1598"/>
                  <a:pt x="2872" y="1550"/>
                </a:cubicBezTo>
                <a:cubicBezTo>
                  <a:pt x="2908" y="1502"/>
                  <a:pt x="2984" y="1448"/>
                  <a:pt x="3040" y="1454"/>
                </a:cubicBezTo>
                <a:cubicBezTo>
                  <a:pt x="3096" y="1460"/>
                  <a:pt x="3156" y="1538"/>
                  <a:pt x="3208" y="1586"/>
                </a:cubicBezTo>
                <a:cubicBezTo>
                  <a:pt x="3260" y="1634"/>
                  <a:pt x="3258" y="1702"/>
                  <a:pt x="3352" y="1742"/>
                </a:cubicBezTo>
                <a:cubicBezTo>
                  <a:pt x="3446" y="1782"/>
                  <a:pt x="3685" y="1809"/>
                  <a:pt x="3772" y="182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68" name="Freeform 400"/>
          <p:cNvSpPr>
            <a:spLocks/>
          </p:cNvSpPr>
          <p:nvPr/>
        </p:nvSpPr>
        <p:spPr bwMode="auto">
          <a:xfrm>
            <a:off x="5942013" y="5643563"/>
            <a:ext cx="474662" cy="769937"/>
          </a:xfrm>
          <a:custGeom>
            <a:avLst/>
            <a:gdLst>
              <a:gd name="T0" fmla="*/ 684 w 904"/>
              <a:gd name="T1" fmla="*/ 930 h 1936"/>
              <a:gd name="T2" fmla="*/ 600 w 904"/>
              <a:gd name="T3" fmla="*/ 426 h 1936"/>
              <a:gd name="T4" fmla="*/ 468 w 904"/>
              <a:gd name="T5" fmla="*/ 174 h 1936"/>
              <a:gd name="T6" fmla="*/ 312 w 904"/>
              <a:gd name="T7" fmla="*/ 18 h 1936"/>
              <a:gd name="T8" fmla="*/ 156 w 904"/>
              <a:gd name="T9" fmla="*/ 66 h 1936"/>
              <a:gd name="T10" fmla="*/ 24 w 904"/>
              <a:gd name="T11" fmla="*/ 294 h 1936"/>
              <a:gd name="T12" fmla="*/ 12 w 904"/>
              <a:gd name="T13" fmla="*/ 678 h 1936"/>
              <a:gd name="T14" fmla="*/ 60 w 904"/>
              <a:gd name="T15" fmla="*/ 1086 h 1936"/>
              <a:gd name="T16" fmla="*/ 132 w 904"/>
              <a:gd name="T17" fmla="*/ 1434 h 1936"/>
              <a:gd name="T18" fmla="*/ 324 w 904"/>
              <a:gd name="T19" fmla="*/ 1866 h 1936"/>
              <a:gd name="T20" fmla="*/ 816 w 904"/>
              <a:gd name="T21" fmla="*/ 1854 h 1936"/>
              <a:gd name="T22" fmla="*/ 852 w 904"/>
              <a:gd name="T23" fmla="*/ 1554 h 1936"/>
              <a:gd name="T24" fmla="*/ 732 w 904"/>
              <a:gd name="T25" fmla="*/ 1110 h 1936"/>
              <a:gd name="T26" fmla="*/ 684 w 904"/>
              <a:gd name="T27" fmla="*/ 834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4" h="1936">
                <a:moveTo>
                  <a:pt x="684" y="930"/>
                </a:moveTo>
                <a:cubicBezTo>
                  <a:pt x="660" y="741"/>
                  <a:pt x="636" y="552"/>
                  <a:pt x="600" y="426"/>
                </a:cubicBezTo>
                <a:cubicBezTo>
                  <a:pt x="564" y="300"/>
                  <a:pt x="516" y="242"/>
                  <a:pt x="468" y="174"/>
                </a:cubicBezTo>
                <a:cubicBezTo>
                  <a:pt x="420" y="106"/>
                  <a:pt x="364" y="36"/>
                  <a:pt x="312" y="18"/>
                </a:cubicBezTo>
                <a:cubicBezTo>
                  <a:pt x="260" y="0"/>
                  <a:pt x="204" y="20"/>
                  <a:pt x="156" y="66"/>
                </a:cubicBezTo>
                <a:cubicBezTo>
                  <a:pt x="108" y="112"/>
                  <a:pt x="48" y="192"/>
                  <a:pt x="24" y="294"/>
                </a:cubicBezTo>
                <a:cubicBezTo>
                  <a:pt x="0" y="396"/>
                  <a:pt x="6" y="546"/>
                  <a:pt x="12" y="678"/>
                </a:cubicBezTo>
                <a:cubicBezTo>
                  <a:pt x="18" y="810"/>
                  <a:pt x="40" y="960"/>
                  <a:pt x="60" y="1086"/>
                </a:cubicBezTo>
                <a:cubicBezTo>
                  <a:pt x="80" y="1212"/>
                  <a:pt x="88" y="1304"/>
                  <a:pt x="132" y="1434"/>
                </a:cubicBezTo>
                <a:cubicBezTo>
                  <a:pt x="176" y="1564"/>
                  <a:pt x="210" y="1796"/>
                  <a:pt x="324" y="1866"/>
                </a:cubicBezTo>
                <a:cubicBezTo>
                  <a:pt x="438" y="1936"/>
                  <a:pt x="728" y="1906"/>
                  <a:pt x="816" y="1854"/>
                </a:cubicBezTo>
                <a:cubicBezTo>
                  <a:pt x="904" y="1802"/>
                  <a:pt x="866" y="1678"/>
                  <a:pt x="852" y="1554"/>
                </a:cubicBezTo>
                <a:cubicBezTo>
                  <a:pt x="838" y="1430"/>
                  <a:pt x="760" y="1230"/>
                  <a:pt x="732" y="1110"/>
                </a:cubicBezTo>
                <a:cubicBezTo>
                  <a:pt x="704" y="990"/>
                  <a:pt x="694" y="912"/>
                  <a:pt x="684" y="834"/>
                </a:cubicBezTo>
              </a:path>
            </a:pathLst>
          </a:cu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69" name="Freeform 401"/>
          <p:cNvSpPr>
            <a:spLocks/>
          </p:cNvSpPr>
          <p:nvPr/>
        </p:nvSpPr>
        <p:spPr bwMode="auto">
          <a:xfrm>
            <a:off x="7027863" y="5827713"/>
            <a:ext cx="85725" cy="152400"/>
          </a:xfrm>
          <a:custGeom>
            <a:avLst/>
            <a:gdLst>
              <a:gd name="T0" fmla="*/ 163 w 163"/>
              <a:gd name="T1" fmla="*/ 0 h 384"/>
              <a:gd name="T2" fmla="*/ 67 w 163"/>
              <a:gd name="T3" fmla="*/ 36 h 384"/>
              <a:gd name="T4" fmla="*/ 7 w 163"/>
              <a:gd name="T5" fmla="*/ 180 h 384"/>
              <a:gd name="T6" fmla="*/ 107 w 163"/>
              <a:gd name="T7" fmla="*/ 336 h 384"/>
              <a:gd name="T8" fmla="*/ 163 w 163"/>
              <a:gd name="T9" fmla="*/ 384 h 384"/>
            </a:gdLst>
            <a:ahLst/>
            <a:cxnLst>
              <a:cxn ang="0">
                <a:pos x="T0" y="T1"/>
              </a:cxn>
              <a:cxn ang="0">
                <a:pos x="T2" y="T3"/>
              </a:cxn>
              <a:cxn ang="0">
                <a:pos x="T4" y="T5"/>
              </a:cxn>
              <a:cxn ang="0">
                <a:pos x="T6" y="T7"/>
              </a:cxn>
              <a:cxn ang="0">
                <a:pos x="T8" y="T9"/>
              </a:cxn>
            </a:cxnLst>
            <a:rect l="0" t="0" r="r" b="b"/>
            <a:pathLst>
              <a:path w="163" h="384">
                <a:moveTo>
                  <a:pt x="163" y="0"/>
                </a:moveTo>
                <a:cubicBezTo>
                  <a:pt x="128" y="3"/>
                  <a:pt x="93" y="6"/>
                  <a:pt x="67" y="36"/>
                </a:cubicBezTo>
                <a:cubicBezTo>
                  <a:pt x="41" y="66"/>
                  <a:pt x="0" y="130"/>
                  <a:pt x="7" y="180"/>
                </a:cubicBezTo>
                <a:cubicBezTo>
                  <a:pt x="14" y="230"/>
                  <a:pt x="81" y="302"/>
                  <a:pt x="107" y="336"/>
                </a:cubicBezTo>
                <a:cubicBezTo>
                  <a:pt x="133" y="370"/>
                  <a:pt x="151" y="374"/>
                  <a:pt x="163" y="38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0" name="Freeform 402"/>
          <p:cNvSpPr>
            <a:spLocks/>
          </p:cNvSpPr>
          <p:nvPr/>
        </p:nvSpPr>
        <p:spPr bwMode="auto">
          <a:xfrm>
            <a:off x="2001838" y="28575"/>
            <a:ext cx="3940175" cy="1919288"/>
          </a:xfrm>
          <a:custGeom>
            <a:avLst/>
            <a:gdLst>
              <a:gd name="T0" fmla="*/ 0 w 7500"/>
              <a:gd name="T1" fmla="*/ 4824 h 4824"/>
              <a:gd name="T2" fmla="*/ 432 w 7500"/>
              <a:gd name="T3" fmla="*/ 4632 h 4824"/>
              <a:gd name="T4" fmla="*/ 864 w 7500"/>
              <a:gd name="T5" fmla="*/ 4404 h 4824"/>
              <a:gd name="T6" fmla="*/ 1260 w 7500"/>
              <a:gd name="T7" fmla="*/ 4188 h 4824"/>
              <a:gd name="T8" fmla="*/ 1644 w 7500"/>
              <a:gd name="T9" fmla="*/ 3948 h 4824"/>
              <a:gd name="T10" fmla="*/ 1908 w 7500"/>
              <a:gd name="T11" fmla="*/ 3792 h 4824"/>
              <a:gd name="T12" fmla="*/ 2292 w 7500"/>
              <a:gd name="T13" fmla="*/ 3432 h 4824"/>
              <a:gd name="T14" fmla="*/ 2652 w 7500"/>
              <a:gd name="T15" fmla="*/ 3120 h 4824"/>
              <a:gd name="T16" fmla="*/ 3072 w 7500"/>
              <a:gd name="T17" fmla="*/ 2688 h 4824"/>
              <a:gd name="T18" fmla="*/ 3336 w 7500"/>
              <a:gd name="T19" fmla="*/ 2364 h 4824"/>
              <a:gd name="T20" fmla="*/ 3756 w 7500"/>
              <a:gd name="T21" fmla="*/ 1896 h 4824"/>
              <a:gd name="T22" fmla="*/ 4284 w 7500"/>
              <a:gd name="T23" fmla="*/ 1416 h 4824"/>
              <a:gd name="T24" fmla="*/ 4836 w 7500"/>
              <a:gd name="T25" fmla="*/ 1008 h 4824"/>
              <a:gd name="T26" fmla="*/ 4992 w 7500"/>
              <a:gd name="T27" fmla="*/ 888 h 4824"/>
              <a:gd name="T28" fmla="*/ 5268 w 7500"/>
              <a:gd name="T29" fmla="*/ 732 h 4824"/>
              <a:gd name="T30" fmla="*/ 5688 w 7500"/>
              <a:gd name="T31" fmla="*/ 504 h 4824"/>
              <a:gd name="T32" fmla="*/ 6180 w 7500"/>
              <a:gd name="T33" fmla="*/ 324 h 4824"/>
              <a:gd name="T34" fmla="*/ 6564 w 7500"/>
              <a:gd name="T35" fmla="*/ 228 h 4824"/>
              <a:gd name="T36" fmla="*/ 7152 w 7500"/>
              <a:gd name="T37" fmla="*/ 60 h 4824"/>
              <a:gd name="T38" fmla="*/ 7500 w 7500"/>
              <a:gd name="T39" fmla="*/ 0 h 4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00" h="4824">
                <a:moveTo>
                  <a:pt x="0" y="4824"/>
                </a:moveTo>
                <a:cubicBezTo>
                  <a:pt x="144" y="4763"/>
                  <a:pt x="288" y="4702"/>
                  <a:pt x="432" y="4632"/>
                </a:cubicBezTo>
                <a:cubicBezTo>
                  <a:pt x="576" y="4562"/>
                  <a:pt x="726" y="4478"/>
                  <a:pt x="864" y="4404"/>
                </a:cubicBezTo>
                <a:cubicBezTo>
                  <a:pt x="1002" y="4330"/>
                  <a:pt x="1130" y="4264"/>
                  <a:pt x="1260" y="4188"/>
                </a:cubicBezTo>
                <a:cubicBezTo>
                  <a:pt x="1390" y="4112"/>
                  <a:pt x="1536" y="4014"/>
                  <a:pt x="1644" y="3948"/>
                </a:cubicBezTo>
                <a:cubicBezTo>
                  <a:pt x="1752" y="3882"/>
                  <a:pt x="1800" y="3878"/>
                  <a:pt x="1908" y="3792"/>
                </a:cubicBezTo>
                <a:cubicBezTo>
                  <a:pt x="2016" y="3706"/>
                  <a:pt x="2168" y="3544"/>
                  <a:pt x="2292" y="3432"/>
                </a:cubicBezTo>
                <a:cubicBezTo>
                  <a:pt x="2416" y="3320"/>
                  <a:pt x="2522" y="3244"/>
                  <a:pt x="2652" y="3120"/>
                </a:cubicBezTo>
                <a:cubicBezTo>
                  <a:pt x="2782" y="2996"/>
                  <a:pt x="2958" y="2814"/>
                  <a:pt x="3072" y="2688"/>
                </a:cubicBezTo>
                <a:cubicBezTo>
                  <a:pt x="3186" y="2562"/>
                  <a:pt x="3222" y="2496"/>
                  <a:pt x="3336" y="2364"/>
                </a:cubicBezTo>
                <a:cubicBezTo>
                  <a:pt x="3450" y="2232"/>
                  <a:pt x="3598" y="2054"/>
                  <a:pt x="3756" y="1896"/>
                </a:cubicBezTo>
                <a:cubicBezTo>
                  <a:pt x="3914" y="1738"/>
                  <a:pt x="4104" y="1564"/>
                  <a:pt x="4284" y="1416"/>
                </a:cubicBezTo>
                <a:cubicBezTo>
                  <a:pt x="4464" y="1268"/>
                  <a:pt x="4718" y="1096"/>
                  <a:pt x="4836" y="1008"/>
                </a:cubicBezTo>
                <a:cubicBezTo>
                  <a:pt x="4954" y="920"/>
                  <a:pt x="4920" y="934"/>
                  <a:pt x="4992" y="888"/>
                </a:cubicBezTo>
                <a:cubicBezTo>
                  <a:pt x="5064" y="842"/>
                  <a:pt x="5152" y="796"/>
                  <a:pt x="5268" y="732"/>
                </a:cubicBezTo>
                <a:cubicBezTo>
                  <a:pt x="5384" y="668"/>
                  <a:pt x="5536" y="572"/>
                  <a:pt x="5688" y="504"/>
                </a:cubicBezTo>
                <a:cubicBezTo>
                  <a:pt x="5840" y="436"/>
                  <a:pt x="6034" y="370"/>
                  <a:pt x="6180" y="324"/>
                </a:cubicBezTo>
                <a:cubicBezTo>
                  <a:pt x="6326" y="278"/>
                  <a:pt x="6402" y="272"/>
                  <a:pt x="6564" y="228"/>
                </a:cubicBezTo>
                <a:cubicBezTo>
                  <a:pt x="6726" y="184"/>
                  <a:pt x="6996" y="98"/>
                  <a:pt x="7152" y="60"/>
                </a:cubicBezTo>
                <a:cubicBezTo>
                  <a:pt x="7308" y="22"/>
                  <a:pt x="7403" y="14"/>
                  <a:pt x="7500" y="0"/>
                </a:cubicBezTo>
              </a:path>
            </a:pathLst>
          </a:custGeom>
          <a:noFill/>
          <a:ln w="889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1" name="Freeform 403"/>
          <p:cNvSpPr>
            <a:spLocks/>
          </p:cNvSpPr>
          <p:nvPr/>
        </p:nvSpPr>
        <p:spPr bwMode="auto">
          <a:xfrm>
            <a:off x="4276725" y="0"/>
            <a:ext cx="1704975" cy="2667000"/>
          </a:xfrm>
          <a:custGeom>
            <a:avLst/>
            <a:gdLst>
              <a:gd name="T0" fmla="*/ 3156 w 3246"/>
              <a:gd name="T1" fmla="*/ 0 h 6708"/>
              <a:gd name="T2" fmla="*/ 3228 w 3246"/>
              <a:gd name="T3" fmla="*/ 264 h 6708"/>
              <a:gd name="T4" fmla="*/ 3228 w 3246"/>
              <a:gd name="T5" fmla="*/ 744 h 6708"/>
              <a:gd name="T6" fmla="*/ 3120 w 3246"/>
              <a:gd name="T7" fmla="*/ 1152 h 6708"/>
              <a:gd name="T8" fmla="*/ 3000 w 3246"/>
              <a:gd name="T9" fmla="*/ 1632 h 6708"/>
              <a:gd name="T10" fmla="*/ 2712 w 3246"/>
              <a:gd name="T11" fmla="*/ 2196 h 6708"/>
              <a:gd name="T12" fmla="*/ 2520 w 3246"/>
              <a:gd name="T13" fmla="*/ 2496 h 6708"/>
              <a:gd name="T14" fmla="*/ 2184 w 3246"/>
              <a:gd name="T15" fmla="*/ 2772 h 6708"/>
              <a:gd name="T16" fmla="*/ 1836 w 3246"/>
              <a:gd name="T17" fmla="*/ 3072 h 6708"/>
              <a:gd name="T18" fmla="*/ 1608 w 3246"/>
              <a:gd name="T19" fmla="*/ 3240 h 6708"/>
              <a:gd name="T20" fmla="*/ 1440 w 3246"/>
              <a:gd name="T21" fmla="*/ 3408 h 6708"/>
              <a:gd name="T22" fmla="*/ 1080 w 3246"/>
              <a:gd name="T23" fmla="*/ 3840 h 6708"/>
              <a:gd name="T24" fmla="*/ 720 w 3246"/>
              <a:gd name="T25" fmla="*/ 4368 h 6708"/>
              <a:gd name="T26" fmla="*/ 408 w 3246"/>
              <a:gd name="T27" fmla="*/ 4860 h 6708"/>
              <a:gd name="T28" fmla="*/ 132 w 3246"/>
              <a:gd name="T29" fmla="*/ 5676 h 6708"/>
              <a:gd name="T30" fmla="*/ 0 w 3246"/>
              <a:gd name="T31" fmla="*/ 6708 h 6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6" h="6708">
                <a:moveTo>
                  <a:pt x="3156" y="0"/>
                </a:moveTo>
                <a:cubicBezTo>
                  <a:pt x="3168" y="44"/>
                  <a:pt x="3216" y="140"/>
                  <a:pt x="3228" y="264"/>
                </a:cubicBezTo>
                <a:cubicBezTo>
                  <a:pt x="3240" y="388"/>
                  <a:pt x="3246" y="596"/>
                  <a:pt x="3228" y="744"/>
                </a:cubicBezTo>
                <a:cubicBezTo>
                  <a:pt x="3210" y="892"/>
                  <a:pt x="3158" y="1004"/>
                  <a:pt x="3120" y="1152"/>
                </a:cubicBezTo>
                <a:cubicBezTo>
                  <a:pt x="3082" y="1300"/>
                  <a:pt x="3068" y="1458"/>
                  <a:pt x="3000" y="1632"/>
                </a:cubicBezTo>
                <a:cubicBezTo>
                  <a:pt x="2932" y="1806"/>
                  <a:pt x="2792" y="2052"/>
                  <a:pt x="2712" y="2196"/>
                </a:cubicBezTo>
                <a:cubicBezTo>
                  <a:pt x="2632" y="2340"/>
                  <a:pt x="2608" y="2400"/>
                  <a:pt x="2520" y="2496"/>
                </a:cubicBezTo>
                <a:cubicBezTo>
                  <a:pt x="2432" y="2592"/>
                  <a:pt x="2298" y="2676"/>
                  <a:pt x="2184" y="2772"/>
                </a:cubicBezTo>
                <a:cubicBezTo>
                  <a:pt x="2070" y="2868"/>
                  <a:pt x="1932" y="2994"/>
                  <a:pt x="1836" y="3072"/>
                </a:cubicBezTo>
                <a:cubicBezTo>
                  <a:pt x="1740" y="3150"/>
                  <a:pt x="1674" y="3184"/>
                  <a:pt x="1608" y="3240"/>
                </a:cubicBezTo>
                <a:cubicBezTo>
                  <a:pt x="1542" y="3296"/>
                  <a:pt x="1528" y="3308"/>
                  <a:pt x="1440" y="3408"/>
                </a:cubicBezTo>
                <a:cubicBezTo>
                  <a:pt x="1352" y="3508"/>
                  <a:pt x="1200" y="3680"/>
                  <a:pt x="1080" y="3840"/>
                </a:cubicBezTo>
                <a:cubicBezTo>
                  <a:pt x="960" y="4000"/>
                  <a:pt x="832" y="4198"/>
                  <a:pt x="720" y="4368"/>
                </a:cubicBezTo>
                <a:cubicBezTo>
                  <a:pt x="608" y="4538"/>
                  <a:pt x="506" y="4642"/>
                  <a:pt x="408" y="4860"/>
                </a:cubicBezTo>
                <a:cubicBezTo>
                  <a:pt x="310" y="5078"/>
                  <a:pt x="200" y="5368"/>
                  <a:pt x="132" y="5676"/>
                </a:cubicBezTo>
                <a:cubicBezTo>
                  <a:pt x="64" y="5984"/>
                  <a:pt x="32" y="6346"/>
                  <a:pt x="0" y="6708"/>
                </a:cubicBezTo>
              </a:path>
            </a:pathLst>
          </a:custGeom>
          <a:noFill/>
          <a:ln w="889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2" name="Freeform 404"/>
          <p:cNvSpPr>
            <a:spLocks/>
          </p:cNvSpPr>
          <p:nvPr/>
        </p:nvSpPr>
        <p:spPr bwMode="auto">
          <a:xfrm>
            <a:off x="4175125" y="2667000"/>
            <a:ext cx="101600" cy="2554288"/>
          </a:xfrm>
          <a:custGeom>
            <a:avLst/>
            <a:gdLst>
              <a:gd name="T0" fmla="*/ 194 w 194"/>
              <a:gd name="T1" fmla="*/ 0 h 6420"/>
              <a:gd name="T2" fmla="*/ 146 w 194"/>
              <a:gd name="T3" fmla="*/ 936 h 6420"/>
              <a:gd name="T4" fmla="*/ 74 w 194"/>
              <a:gd name="T5" fmla="*/ 2136 h 6420"/>
              <a:gd name="T6" fmla="*/ 26 w 194"/>
              <a:gd name="T7" fmla="*/ 3480 h 6420"/>
              <a:gd name="T8" fmla="*/ 14 w 194"/>
              <a:gd name="T9" fmla="*/ 4596 h 6420"/>
              <a:gd name="T10" fmla="*/ 2 w 194"/>
              <a:gd name="T11" fmla="*/ 6000 h 6420"/>
              <a:gd name="T12" fmla="*/ 2 w 194"/>
              <a:gd name="T13" fmla="*/ 6420 h 6420"/>
            </a:gdLst>
            <a:ahLst/>
            <a:cxnLst>
              <a:cxn ang="0">
                <a:pos x="T0" y="T1"/>
              </a:cxn>
              <a:cxn ang="0">
                <a:pos x="T2" y="T3"/>
              </a:cxn>
              <a:cxn ang="0">
                <a:pos x="T4" y="T5"/>
              </a:cxn>
              <a:cxn ang="0">
                <a:pos x="T6" y="T7"/>
              </a:cxn>
              <a:cxn ang="0">
                <a:pos x="T8" y="T9"/>
              </a:cxn>
              <a:cxn ang="0">
                <a:pos x="T10" y="T11"/>
              </a:cxn>
              <a:cxn ang="0">
                <a:pos x="T12" y="T13"/>
              </a:cxn>
            </a:cxnLst>
            <a:rect l="0" t="0" r="r" b="b"/>
            <a:pathLst>
              <a:path w="194" h="6420">
                <a:moveTo>
                  <a:pt x="194" y="0"/>
                </a:moveTo>
                <a:cubicBezTo>
                  <a:pt x="180" y="290"/>
                  <a:pt x="166" y="580"/>
                  <a:pt x="146" y="936"/>
                </a:cubicBezTo>
                <a:cubicBezTo>
                  <a:pt x="126" y="1292"/>
                  <a:pt x="94" y="1712"/>
                  <a:pt x="74" y="2136"/>
                </a:cubicBezTo>
                <a:cubicBezTo>
                  <a:pt x="54" y="2560"/>
                  <a:pt x="36" y="3070"/>
                  <a:pt x="26" y="3480"/>
                </a:cubicBezTo>
                <a:cubicBezTo>
                  <a:pt x="16" y="3890"/>
                  <a:pt x="18" y="4176"/>
                  <a:pt x="14" y="4596"/>
                </a:cubicBezTo>
                <a:cubicBezTo>
                  <a:pt x="10" y="5016"/>
                  <a:pt x="4" y="5696"/>
                  <a:pt x="2" y="6000"/>
                </a:cubicBezTo>
                <a:cubicBezTo>
                  <a:pt x="0" y="6304"/>
                  <a:pt x="2" y="6333"/>
                  <a:pt x="2" y="6420"/>
                </a:cubicBezTo>
              </a:path>
            </a:pathLst>
          </a:custGeom>
          <a:noFill/>
          <a:ln w="889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3" name="Freeform 405"/>
          <p:cNvSpPr>
            <a:spLocks/>
          </p:cNvSpPr>
          <p:nvPr/>
        </p:nvSpPr>
        <p:spPr bwMode="auto">
          <a:xfrm>
            <a:off x="4137025" y="5211763"/>
            <a:ext cx="103188" cy="1651000"/>
          </a:xfrm>
          <a:custGeom>
            <a:avLst/>
            <a:gdLst>
              <a:gd name="T0" fmla="*/ 76 w 196"/>
              <a:gd name="T1" fmla="*/ 0 h 4152"/>
              <a:gd name="T2" fmla="*/ 52 w 196"/>
              <a:gd name="T3" fmla="*/ 1752 h 4152"/>
              <a:gd name="T4" fmla="*/ 4 w 196"/>
              <a:gd name="T5" fmla="*/ 2964 h 4152"/>
              <a:gd name="T6" fmla="*/ 76 w 196"/>
              <a:gd name="T7" fmla="*/ 3708 h 4152"/>
              <a:gd name="T8" fmla="*/ 196 w 196"/>
              <a:gd name="T9" fmla="*/ 4152 h 4152"/>
            </a:gdLst>
            <a:ahLst/>
            <a:cxnLst>
              <a:cxn ang="0">
                <a:pos x="T0" y="T1"/>
              </a:cxn>
              <a:cxn ang="0">
                <a:pos x="T2" y="T3"/>
              </a:cxn>
              <a:cxn ang="0">
                <a:pos x="T4" y="T5"/>
              </a:cxn>
              <a:cxn ang="0">
                <a:pos x="T6" y="T7"/>
              </a:cxn>
              <a:cxn ang="0">
                <a:pos x="T8" y="T9"/>
              </a:cxn>
            </a:cxnLst>
            <a:rect l="0" t="0" r="r" b="b"/>
            <a:pathLst>
              <a:path w="196" h="4152">
                <a:moveTo>
                  <a:pt x="76" y="0"/>
                </a:moveTo>
                <a:cubicBezTo>
                  <a:pt x="70" y="292"/>
                  <a:pt x="64" y="1258"/>
                  <a:pt x="52" y="1752"/>
                </a:cubicBezTo>
                <a:cubicBezTo>
                  <a:pt x="40" y="2246"/>
                  <a:pt x="0" y="2638"/>
                  <a:pt x="4" y="2964"/>
                </a:cubicBezTo>
                <a:cubicBezTo>
                  <a:pt x="8" y="3290"/>
                  <a:pt x="44" y="3510"/>
                  <a:pt x="76" y="3708"/>
                </a:cubicBezTo>
                <a:cubicBezTo>
                  <a:pt x="108" y="3906"/>
                  <a:pt x="176" y="4078"/>
                  <a:pt x="196" y="4152"/>
                </a:cubicBezTo>
              </a:path>
            </a:pathLst>
          </a:custGeom>
          <a:noFill/>
          <a:ln w="889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4" name="Freeform 406"/>
          <p:cNvSpPr>
            <a:spLocks/>
          </p:cNvSpPr>
          <p:nvPr/>
        </p:nvSpPr>
        <p:spPr bwMode="auto">
          <a:xfrm>
            <a:off x="1992313" y="3522663"/>
            <a:ext cx="768350" cy="3327400"/>
          </a:xfrm>
          <a:custGeom>
            <a:avLst/>
            <a:gdLst>
              <a:gd name="T0" fmla="*/ 1386 w 1464"/>
              <a:gd name="T1" fmla="*/ 0 h 8370"/>
              <a:gd name="T2" fmla="*/ 1458 w 1464"/>
              <a:gd name="T3" fmla="*/ 1278 h 8370"/>
              <a:gd name="T4" fmla="*/ 1422 w 1464"/>
              <a:gd name="T5" fmla="*/ 2196 h 8370"/>
              <a:gd name="T6" fmla="*/ 1368 w 1464"/>
              <a:gd name="T7" fmla="*/ 2772 h 8370"/>
              <a:gd name="T8" fmla="*/ 1332 w 1464"/>
              <a:gd name="T9" fmla="*/ 3942 h 8370"/>
              <a:gd name="T10" fmla="*/ 1260 w 1464"/>
              <a:gd name="T11" fmla="*/ 5184 h 8370"/>
              <a:gd name="T12" fmla="*/ 1242 w 1464"/>
              <a:gd name="T13" fmla="*/ 5490 h 8370"/>
              <a:gd name="T14" fmla="*/ 1242 w 1464"/>
              <a:gd name="T15" fmla="*/ 5760 h 8370"/>
              <a:gd name="T16" fmla="*/ 1242 w 1464"/>
              <a:gd name="T17" fmla="*/ 6030 h 8370"/>
              <a:gd name="T18" fmla="*/ 1008 w 1464"/>
              <a:gd name="T19" fmla="*/ 6768 h 8370"/>
              <a:gd name="T20" fmla="*/ 774 w 1464"/>
              <a:gd name="T21" fmla="*/ 7254 h 8370"/>
              <a:gd name="T22" fmla="*/ 486 w 1464"/>
              <a:gd name="T23" fmla="*/ 7794 h 8370"/>
              <a:gd name="T24" fmla="*/ 126 w 1464"/>
              <a:gd name="T25" fmla="*/ 8262 h 8370"/>
              <a:gd name="T26" fmla="*/ 0 w 1464"/>
              <a:gd name="T27" fmla="*/ 8370 h 8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 h="8370">
                <a:moveTo>
                  <a:pt x="1386" y="0"/>
                </a:moveTo>
                <a:cubicBezTo>
                  <a:pt x="1419" y="456"/>
                  <a:pt x="1452" y="912"/>
                  <a:pt x="1458" y="1278"/>
                </a:cubicBezTo>
                <a:cubicBezTo>
                  <a:pt x="1464" y="1644"/>
                  <a:pt x="1437" y="1947"/>
                  <a:pt x="1422" y="2196"/>
                </a:cubicBezTo>
                <a:cubicBezTo>
                  <a:pt x="1407" y="2445"/>
                  <a:pt x="1383" y="2481"/>
                  <a:pt x="1368" y="2772"/>
                </a:cubicBezTo>
                <a:cubicBezTo>
                  <a:pt x="1353" y="3063"/>
                  <a:pt x="1350" y="3540"/>
                  <a:pt x="1332" y="3942"/>
                </a:cubicBezTo>
                <a:cubicBezTo>
                  <a:pt x="1314" y="4344"/>
                  <a:pt x="1275" y="4926"/>
                  <a:pt x="1260" y="5184"/>
                </a:cubicBezTo>
                <a:cubicBezTo>
                  <a:pt x="1245" y="5442"/>
                  <a:pt x="1245" y="5394"/>
                  <a:pt x="1242" y="5490"/>
                </a:cubicBezTo>
                <a:cubicBezTo>
                  <a:pt x="1239" y="5586"/>
                  <a:pt x="1242" y="5670"/>
                  <a:pt x="1242" y="5760"/>
                </a:cubicBezTo>
                <a:cubicBezTo>
                  <a:pt x="1242" y="5850"/>
                  <a:pt x="1281" y="5862"/>
                  <a:pt x="1242" y="6030"/>
                </a:cubicBezTo>
                <a:cubicBezTo>
                  <a:pt x="1203" y="6198"/>
                  <a:pt x="1086" y="6564"/>
                  <a:pt x="1008" y="6768"/>
                </a:cubicBezTo>
                <a:cubicBezTo>
                  <a:pt x="930" y="6972"/>
                  <a:pt x="861" y="7083"/>
                  <a:pt x="774" y="7254"/>
                </a:cubicBezTo>
                <a:cubicBezTo>
                  <a:pt x="687" y="7425"/>
                  <a:pt x="594" y="7626"/>
                  <a:pt x="486" y="7794"/>
                </a:cubicBezTo>
                <a:cubicBezTo>
                  <a:pt x="378" y="7962"/>
                  <a:pt x="207" y="8166"/>
                  <a:pt x="126" y="8262"/>
                </a:cubicBezTo>
                <a:cubicBezTo>
                  <a:pt x="45" y="8358"/>
                  <a:pt x="21" y="8352"/>
                  <a:pt x="0" y="8370"/>
                </a:cubicBezTo>
              </a:path>
            </a:pathLst>
          </a:custGeom>
          <a:noFill/>
          <a:ln w="41275" cap="flat" cmpd="sng">
            <a:solidFill>
              <a:schemeClr val="accent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5" name="Freeform 407"/>
          <p:cNvSpPr>
            <a:spLocks/>
          </p:cNvSpPr>
          <p:nvPr/>
        </p:nvSpPr>
        <p:spPr bwMode="auto">
          <a:xfrm>
            <a:off x="2465388" y="6242050"/>
            <a:ext cx="1333500" cy="79375"/>
          </a:xfrm>
          <a:custGeom>
            <a:avLst/>
            <a:gdLst>
              <a:gd name="T0" fmla="*/ 2538 w 2538"/>
              <a:gd name="T1" fmla="*/ 0 h 198"/>
              <a:gd name="T2" fmla="*/ 1944 w 2538"/>
              <a:gd name="T3" fmla="*/ 144 h 198"/>
              <a:gd name="T4" fmla="*/ 1332 w 2538"/>
              <a:gd name="T5" fmla="*/ 144 h 198"/>
              <a:gd name="T6" fmla="*/ 954 w 2538"/>
              <a:gd name="T7" fmla="*/ 144 h 198"/>
              <a:gd name="T8" fmla="*/ 594 w 2538"/>
              <a:gd name="T9" fmla="*/ 126 h 198"/>
              <a:gd name="T10" fmla="*/ 306 w 2538"/>
              <a:gd name="T11" fmla="*/ 108 h 198"/>
              <a:gd name="T12" fmla="*/ 0 w 2538"/>
              <a:gd name="T13" fmla="*/ 198 h 198"/>
            </a:gdLst>
            <a:ahLst/>
            <a:cxnLst>
              <a:cxn ang="0">
                <a:pos x="T0" y="T1"/>
              </a:cxn>
              <a:cxn ang="0">
                <a:pos x="T2" y="T3"/>
              </a:cxn>
              <a:cxn ang="0">
                <a:pos x="T4" y="T5"/>
              </a:cxn>
              <a:cxn ang="0">
                <a:pos x="T6" y="T7"/>
              </a:cxn>
              <a:cxn ang="0">
                <a:pos x="T8" y="T9"/>
              </a:cxn>
              <a:cxn ang="0">
                <a:pos x="T10" y="T11"/>
              </a:cxn>
              <a:cxn ang="0">
                <a:pos x="T12" y="T13"/>
              </a:cxn>
            </a:cxnLst>
            <a:rect l="0" t="0" r="r" b="b"/>
            <a:pathLst>
              <a:path w="2538" h="198">
                <a:moveTo>
                  <a:pt x="2538" y="0"/>
                </a:moveTo>
                <a:cubicBezTo>
                  <a:pt x="2341" y="60"/>
                  <a:pt x="2145" y="120"/>
                  <a:pt x="1944" y="144"/>
                </a:cubicBezTo>
                <a:cubicBezTo>
                  <a:pt x="1743" y="168"/>
                  <a:pt x="1497" y="144"/>
                  <a:pt x="1332" y="144"/>
                </a:cubicBezTo>
                <a:cubicBezTo>
                  <a:pt x="1167" y="144"/>
                  <a:pt x="1077" y="147"/>
                  <a:pt x="954" y="144"/>
                </a:cubicBezTo>
                <a:cubicBezTo>
                  <a:pt x="831" y="141"/>
                  <a:pt x="702" y="132"/>
                  <a:pt x="594" y="126"/>
                </a:cubicBezTo>
                <a:cubicBezTo>
                  <a:pt x="486" y="120"/>
                  <a:pt x="405" y="96"/>
                  <a:pt x="306" y="108"/>
                </a:cubicBezTo>
                <a:cubicBezTo>
                  <a:pt x="207" y="120"/>
                  <a:pt x="64" y="179"/>
                  <a:pt x="0" y="198"/>
                </a:cubicBezTo>
              </a:path>
            </a:pathLst>
          </a:custGeom>
          <a:noFill/>
          <a:ln w="38100" cap="flat">
            <a:solidFill>
              <a:schemeClr val="accent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6" name="Freeform 408"/>
          <p:cNvSpPr>
            <a:spLocks/>
          </p:cNvSpPr>
          <p:nvPr/>
        </p:nvSpPr>
        <p:spPr bwMode="auto">
          <a:xfrm>
            <a:off x="5603875" y="2700338"/>
            <a:ext cx="1522413" cy="714375"/>
          </a:xfrm>
          <a:custGeom>
            <a:avLst/>
            <a:gdLst>
              <a:gd name="T0" fmla="*/ 0 w 2898"/>
              <a:gd name="T1" fmla="*/ 1797 h 1797"/>
              <a:gd name="T2" fmla="*/ 630 w 2898"/>
              <a:gd name="T3" fmla="*/ 1257 h 1797"/>
              <a:gd name="T4" fmla="*/ 864 w 2898"/>
              <a:gd name="T5" fmla="*/ 1041 h 1797"/>
              <a:gd name="T6" fmla="*/ 1260 w 2898"/>
              <a:gd name="T7" fmla="*/ 771 h 1797"/>
              <a:gd name="T8" fmla="*/ 1530 w 2898"/>
              <a:gd name="T9" fmla="*/ 501 h 1797"/>
              <a:gd name="T10" fmla="*/ 1800 w 2898"/>
              <a:gd name="T11" fmla="*/ 267 h 1797"/>
              <a:gd name="T12" fmla="*/ 2178 w 2898"/>
              <a:gd name="T13" fmla="*/ 141 h 1797"/>
              <a:gd name="T14" fmla="*/ 2700 w 2898"/>
              <a:gd name="T15" fmla="*/ 15 h 1797"/>
              <a:gd name="T16" fmla="*/ 2898 w 2898"/>
              <a:gd name="T17" fmla="*/ 51 h 1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8" h="1797">
                <a:moveTo>
                  <a:pt x="0" y="1797"/>
                </a:moveTo>
                <a:cubicBezTo>
                  <a:pt x="243" y="1590"/>
                  <a:pt x="486" y="1383"/>
                  <a:pt x="630" y="1257"/>
                </a:cubicBezTo>
                <a:cubicBezTo>
                  <a:pt x="774" y="1131"/>
                  <a:pt x="759" y="1122"/>
                  <a:pt x="864" y="1041"/>
                </a:cubicBezTo>
                <a:cubicBezTo>
                  <a:pt x="969" y="960"/>
                  <a:pt x="1149" y="861"/>
                  <a:pt x="1260" y="771"/>
                </a:cubicBezTo>
                <a:cubicBezTo>
                  <a:pt x="1371" y="681"/>
                  <a:pt x="1440" y="585"/>
                  <a:pt x="1530" y="501"/>
                </a:cubicBezTo>
                <a:cubicBezTo>
                  <a:pt x="1620" y="417"/>
                  <a:pt x="1692" y="327"/>
                  <a:pt x="1800" y="267"/>
                </a:cubicBezTo>
                <a:cubicBezTo>
                  <a:pt x="1908" y="207"/>
                  <a:pt x="2028" y="183"/>
                  <a:pt x="2178" y="141"/>
                </a:cubicBezTo>
                <a:cubicBezTo>
                  <a:pt x="2328" y="99"/>
                  <a:pt x="2580" y="30"/>
                  <a:pt x="2700" y="15"/>
                </a:cubicBezTo>
                <a:cubicBezTo>
                  <a:pt x="2820" y="0"/>
                  <a:pt x="2859" y="25"/>
                  <a:pt x="2898" y="51"/>
                </a:cubicBezTo>
              </a:path>
            </a:pathLst>
          </a:custGeom>
          <a:noFill/>
          <a:ln w="41275" cap="flat">
            <a:solidFill>
              <a:schemeClr val="accent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7" name="Freeform 409"/>
          <p:cNvSpPr>
            <a:spLocks/>
          </p:cNvSpPr>
          <p:nvPr/>
        </p:nvSpPr>
        <p:spPr bwMode="auto">
          <a:xfrm>
            <a:off x="6180138" y="1797050"/>
            <a:ext cx="908050" cy="887413"/>
          </a:xfrm>
          <a:custGeom>
            <a:avLst/>
            <a:gdLst>
              <a:gd name="T0" fmla="*/ 0 w 1728"/>
              <a:gd name="T1" fmla="*/ 0 h 2232"/>
              <a:gd name="T2" fmla="*/ 432 w 1728"/>
              <a:gd name="T3" fmla="*/ 414 h 2232"/>
              <a:gd name="T4" fmla="*/ 648 w 1728"/>
              <a:gd name="T5" fmla="*/ 756 h 2232"/>
              <a:gd name="T6" fmla="*/ 864 w 1728"/>
              <a:gd name="T7" fmla="*/ 1242 h 2232"/>
              <a:gd name="T8" fmla="*/ 1116 w 1728"/>
              <a:gd name="T9" fmla="*/ 1602 h 2232"/>
              <a:gd name="T10" fmla="*/ 1350 w 1728"/>
              <a:gd name="T11" fmla="*/ 2034 h 2232"/>
              <a:gd name="T12" fmla="*/ 1728 w 1728"/>
              <a:gd name="T13" fmla="*/ 2232 h 2232"/>
            </a:gdLst>
            <a:ahLst/>
            <a:cxnLst>
              <a:cxn ang="0">
                <a:pos x="T0" y="T1"/>
              </a:cxn>
              <a:cxn ang="0">
                <a:pos x="T2" y="T3"/>
              </a:cxn>
              <a:cxn ang="0">
                <a:pos x="T4" y="T5"/>
              </a:cxn>
              <a:cxn ang="0">
                <a:pos x="T6" y="T7"/>
              </a:cxn>
              <a:cxn ang="0">
                <a:pos x="T8" y="T9"/>
              </a:cxn>
              <a:cxn ang="0">
                <a:pos x="T10" y="T11"/>
              </a:cxn>
              <a:cxn ang="0">
                <a:pos x="T12" y="T13"/>
              </a:cxn>
            </a:cxnLst>
            <a:rect l="0" t="0" r="r" b="b"/>
            <a:pathLst>
              <a:path w="1728" h="2232">
                <a:moveTo>
                  <a:pt x="0" y="0"/>
                </a:moveTo>
                <a:cubicBezTo>
                  <a:pt x="162" y="144"/>
                  <a:pt x="324" y="288"/>
                  <a:pt x="432" y="414"/>
                </a:cubicBezTo>
                <a:cubicBezTo>
                  <a:pt x="540" y="540"/>
                  <a:pt x="576" y="618"/>
                  <a:pt x="648" y="756"/>
                </a:cubicBezTo>
                <a:cubicBezTo>
                  <a:pt x="720" y="894"/>
                  <a:pt x="786" y="1101"/>
                  <a:pt x="864" y="1242"/>
                </a:cubicBezTo>
                <a:cubicBezTo>
                  <a:pt x="942" y="1383"/>
                  <a:pt x="1035" y="1470"/>
                  <a:pt x="1116" y="1602"/>
                </a:cubicBezTo>
                <a:cubicBezTo>
                  <a:pt x="1197" y="1734"/>
                  <a:pt x="1248" y="1929"/>
                  <a:pt x="1350" y="2034"/>
                </a:cubicBezTo>
                <a:cubicBezTo>
                  <a:pt x="1452" y="2139"/>
                  <a:pt x="1590" y="2185"/>
                  <a:pt x="1728" y="2232"/>
                </a:cubicBezTo>
              </a:path>
            </a:pathLst>
          </a:custGeom>
          <a:noFill/>
          <a:ln w="41275" cap="flat">
            <a:solidFill>
              <a:schemeClr val="accent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 name="Text Box 410"/>
          <p:cNvSpPr txBox="1">
            <a:spLocks noChangeArrowheads="1"/>
          </p:cNvSpPr>
          <p:nvPr/>
        </p:nvSpPr>
        <p:spPr bwMode="auto">
          <a:xfrm rot="59696594">
            <a:off x="1816101" y="4687887"/>
            <a:ext cx="1117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1400" b="1" i="1">
                <a:solidFill>
                  <a:schemeClr val="accent2"/>
                </a:solidFill>
              </a:rPr>
              <a:t>West Ravine</a:t>
            </a:r>
          </a:p>
        </p:txBody>
      </p:sp>
      <p:sp>
        <p:nvSpPr>
          <p:cNvPr id="7579" name="Text Box 411"/>
          <p:cNvSpPr txBox="1">
            <a:spLocks noChangeArrowheads="1"/>
          </p:cNvSpPr>
          <p:nvPr/>
        </p:nvSpPr>
        <p:spPr bwMode="auto">
          <a:xfrm>
            <a:off x="2708275" y="6429375"/>
            <a:ext cx="10175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1400" b="1" i="1">
                <a:solidFill>
                  <a:schemeClr val="accent2"/>
                </a:solidFill>
              </a:rPr>
              <a:t>The Rivulet</a:t>
            </a:r>
          </a:p>
        </p:txBody>
      </p:sp>
      <p:sp>
        <p:nvSpPr>
          <p:cNvPr id="7580" name="Text Box 412"/>
          <p:cNvSpPr txBox="1">
            <a:spLocks noChangeArrowheads="1"/>
          </p:cNvSpPr>
          <p:nvPr/>
        </p:nvSpPr>
        <p:spPr bwMode="auto">
          <a:xfrm>
            <a:off x="4716463" y="4211638"/>
            <a:ext cx="585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1400" b="1" i="1">
                <a:solidFill>
                  <a:srgbClr val="663300"/>
                </a:solidFill>
              </a:rPr>
              <a:t>Hayes</a:t>
            </a:r>
          </a:p>
          <a:p>
            <a:r>
              <a:rPr lang="en-US" altLang="en-US" sz="1400" b="1" i="1">
                <a:solidFill>
                  <a:srgbClr val="663300"/>
                </a:solidFill>
              </a:rPr>
              <a:t>Rise</a:t>
            </a:r>
          </a:p>
        </p:txBody>
      </p:sp>
      <p:sp>
        <p:nvSpPr>
          <p:cNvPr id="7581" name="Text Box 413"/>
          <p:cNvSpPr txBox="1">
            <a:spLocks noChangeArrowheads="1"/>
          </p:cNvSpPr>
          <p:nvPr/>
        </p:nvSpPr>
        <p:spPr bwMode="auto">
          <a:xfrm rot="1376135">
            <a:off x="5307013" y="1238250"/>
            <a:ext cx="1122362"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1700" b="1" i="1">
                <a:solidFill>
                  <a:schemeClr val="bg2"/>
                </a:solidFill>
              </a:rPr>
              <a:t>The Swale</a:t>
            </a:r>
          </a:p>
        </p:txBody>
      </p:sp>
      <p:sp>
        <p:nvSpPr>
          <p:cNvPr id="7582" name="Text Box 414"/>
          <p:cNvSpPr txBox="1">
            <a:spLocks noChangeArrowheads="1"/>
          </p:cNvSpPr>
          <p:nvPr/>
        </p:nvSpPr>
        <p:spPr bwMode="auto">
          <a:xfrm rot="-26750219">
            <a:off x="3436938" y="4021138"/>
            <a:ext cx="1890712"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1700" b="1" i="1">
                <a:solidFill>
                  <a:schemeClr val="bg2"/>
                </a:solidFill>
              </a:rPr>
              <a:t>Green River Road</a:t>
            </a:r>
          </a:p>
        </p:txBody>
      </p:sp>
      <p:sp>
        <p:nvSpPr>
          <p:cNvPr id="7583" name="Text Box 415"/>
          <p:cNvSpPr txBox="1">
            <a:spLocks noChangeArrowheads="1"/>
          </p:cNvSpPr>
          <p:nvPr/>
        </p:nvSpPr>
        <p:spPr bwMode="auto">
          <a:xfrm rot="-1984024">
            <a:off x="2276475" y="733425"/>
            <a:ext cx="2201863"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1700" b="1" i="1">
                <a:solidFill>
                  <a:schemeClr val="bg2"/>
                </a:solidFill>
              </a:rPr>
              <a:t>Coulter’s Ferry Road</a:t>
            </a:r>
          </a:p>
        </p:txBody>
      </p:sp>
      <p:sp>
        <p:nvSpPr>
          <p:cNvPr id="7584" name="Text Box 416"/>
          <p:cNvSpPr txBox="1">
            <a:spLocks noChangeArrowheads="1"/>
          </p:cNvSpPr>
          <p:nvPr/>
        </p:nvSpPr>
        <p:spPr bwMode="auto">
          <a:xfrm>
            <a:off x="2935288" y="5227638"/>
            <a:ext cx="703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1400" b="1">
                <a:solidFill>
                  <a:srgbClr val="663300"/>
                </a:solidFill>
              </a:rPr>
              <a:t>Rising</a:t>
            </a:r>
          </a:p>
          <a:p>
            <a:r>
              <a:rPr lang="en-US" altLang="en-US" sz="1400" b="1">
                <a:solidFill>
                  <a:srgbClr val="663300"/>
                </a:solidFill>
              </a:rPr>
              <a:t>Ground</a:t>
            </a:r>
          </a:p>
        </p:txBody>
      </p:sp>
      <p:sp>
        <p:nvSpPr>
          <p:cNvPr id="7585" name="Text Box 417"/>
          <p:cNvSpPr txBox="1">
            <a:spLocks noChangeArrowheads="1"/>
          </p:cNvSpPr>
          <p:nvPr/>
        </p:nvSpPr>
        <p:spPr bwMode="auto">
          <a:xfrm>
            <a:off x="5676900" y="2520950"/>
            <a:ext cx="10302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1400" b="1" i="1">
                <a:solidFill>
                  <a:schemeClr val="accent2"/>
                </a:solidFill>
              </a:rPr>
              <a:t>Suck Creek</a:t>
            </a:r>
          </a:p>
        </p:txBody>
      </p:sp>
      <p:sp>
        <p:nvSpPr>
          <p:cNvPr id="7586" name="Text Box 418"/>
          <p:cNvSpPr txBox="1">
            <a:spLocks noChangeArrowheads="1"/>
          </p:cNvSpPr>
          <p:nvPr/>
        </p:nvSpPr>
        <p:spPr bwMode="auto">
          <a:xfrm rot="-2404186">
            <a:off x="5919788" y="3221038"/>
            <a:ext cx="1047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1400" b="1" i="1">
                <a:solidFill>
                  <a:schemeClr val="accent2"/>
                </a:solidFill>
              </a:rPr>
              <a:t>South Head</a:t>
            </a:r>
          </a:p>
        </p:txBody>
      </p:sp>
      <p:sp>
        <p:nvSpPr>
          <p:cNvPr id="7587" name="Text Box 419"/>
          <p:cNvSpPr txBox="1">
            <a:spLocks noChangeArrowheads="1"/>
          </p:cNvSpPr>
          <p:nvPr/>
        </p:nvSpPr>
        <p:spPr bwMode="auto">
          <a:xfrm rot="2988132">
            <a:off x="6275388" y="1868488"/>
            <a:ext cx="10191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1400" b="1" i="1">
                <a:solidFill>
                  <a:schemeClr val="accent2"/>
                </a:solidFill>
              </a:rPr>
              <a:t>North Head</a:t>
            </a:r>
          </a:p>
        </p:txBody>
      </p:sp>
      <p:sp>
        <p:nvSpPr>
          <p:cNvPr id="7588" name="Text Box 420"/>
          <p:cNvSpPr txBox="1">
            <a:spLocks noChangeArrowheads="1"/>
          </p:cNvSpPr>
          <p:nvPr/>
        </p:nvSpPr>
        <p:spPr bwMode="auto">
          <a:xfrm>
            <a:off x="4725988" y="293688"/>
            <a:ext cx="703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pPr algn="ctr"/>
            <a:r>
              <a:rPr lang="en-US" altLang="en-US" sz="1400" b="1" i="1">
                <a:solidFill>
                  <a:srgbClr val="663300"/>
                </a:solidFill>
              </a:rPr>
              <a:t>Morgan</a:t>
            </a:r>
          </a:p>
          <a:p>
            <a:pPr algn="ctr"/>
            <a:r>
              <a:rPr lang="en-US" altLang="en-US" sz="1400" b="1" i="1">
                <a:solidFill>
                  <a:srgbClr val="663300"/>
                </a:solidFill>
              </a:rPr>
              <a:t>Hill</a:t>
            </a:r>
          </a:p>
        </p:txBody>
      </p:sp>
      <p:grpSp>
        <p:nvGrpSpPr>
          <p:cNvPr id="7589" name="Group 421"/>
          <p:cNvGrpSpPr>
            <a:grpSpLocks/>
          </p:cNvGrpSpPr>
          <p:nvPr/>
        </p:nvGrpSpPr>
        <p:grpSpPr bwMode="auto">
          <a:xfrm>
            <a:off x="2424113" y="5826125"/>
            <a:ext cx="155575" cy="88900"/>
            <a:chOff x="6584" y="12872"/>
            <a:chExt cx="296" cy="224"/>
          </a:xfrm>
        </p:grpSpPr>
        <p:sp>
          <p:nvSpPr>
            <p:cNvPr id="7590" name="Line 422"/>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91" name="Line 423"/>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92" name="Line 424"/>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93" name="Line 425"/>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594" name="Group 426"/>
          <p:cNvGrpSpPr>
            <a:grpSpLocks/>
          </p:cNvGrpSpPr>
          <p:nvPr/>
        </p:nvGrpSpPr>
        <p:grpSpPr bwMode="auto">
          <a:xfrm>
            <a:off x="2670175" y="5959475"/>
            <a:ext cx="155575" cy="88900"/>
            <a:chOff x="6584" y="12872"/>
            <a:chExt cx="296" cy="224"/>
          </a:xfrm>
        </p:grpSpPr>
        <p:sp>
          <p:nvSpPr>
            <p:cNvPr id="7595" name="Line 427"/>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96" name="Line 428"/>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97" name="Line 429"/>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98" name="Line 430"/>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599" name="Group 431"/>
          <p:cNvGrpSpPr>
            <a:grpSpLocks/>
          </p:cNvGrpSpPr>
          <p:nvPr/>
        </p:nvGrpSpPr>
        <p:grpSpPr bwMode="auto">
          <a:xfrm>
            <a:off x="2409825" y="5997575"/>
            <a:ext cx="155575" cy="88900"/>
            <a:chOff x="6584" y="12872"/>
            <a:chExt cx="296" cy="224"/>
          </a:xfrm>
        </p:grpSpPr>
        <p:sp>
          <p:nvSpPr>
            <p:cNvPr id="7600" name="Line 432"/>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01" name="Line 433"/>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02" name="Line 434"/>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03" name="Line 435"/>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04" name="Group 436"/>
          <p:cNvGrpSpPr>
            <a:grpSpLocks/>
          </p:cNvGrpSpPr>
          <p:nvPr/>
        </p:nvGrpSpPr>
        <p:grpSpPr bwMode="auto">
          <a:xfrm>
            <a:off x="2325688" y="6181725"/>
            <a:ext cx="155575" cy="88900"/>
            <a:chOff x="6584" y="12872"/>
            <a:chExt cx="296" cy="224"/>
          </a:xfrm>
        </p:grpSpPr>
        <p:sp>
          <p:nvSpPr>
            <p:cNvPr id="7605" name="Line 437"/>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06" name="Line 438"/>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07" name="Line 439"/>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08" name="Line 440"/>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09" name="Group 441"/>
          <p:cNvGrpSpPr>
            <a:grpSpLocks/>
          </p:cNvGrpSpPr>
          <p:nvPr/>
        </p:nvGrpSpPr>
        <p:grpSpPr bwMode="auto">
          <a:xfrm>
            <a:off x="2187575" y="6346825"/>
            <a:ext cx="155575" cy="88900"/>
            <a:chOff x="6584" y="12872"/>
            <a:chExt cx="296" cy="224"/>
          </a:xfrm>
        </p:grpSpPr>
        <p:sp>
          <p:nvSpPr>
            <p:cNvPr id="7610" name="Line 442"/>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11" name="Line 443"/>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12" name="Line 444"/>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13" name="Line 445"/>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14" name="Group 446"/>
          <p:cNvGrpSpPr>
            <a:grpSpLocks/>
          </p:cNvGrpSpPr>
          <p:nvPr/>
        </p:nvGrpSpPr>
        <p:grpSpPr bwMode="auto">
          <a:xfrm>
            <a:off x="2055813" y="6515100"/>
            <a:ext cx="155575" cy="88900"/>
            <a:chOff x="6584" y="12872"/>
            <a:chExt cx="296" cy="224"/>
          </a:xfrm>
        </p:grpSpPr>
        <p:sp>
          <p:nvSpPr>
            <p:cNvPr id="7615" name="Line 447"/>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16" name="Line 448"/>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17" name="Line 449"/>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18" name="Line 450"/>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19" name="Group 451"/>
          <p:cNvGrpSpPr>
            <a:grpSpLocks/>
          </p:cNvGrpSpPr>
          <p:nvPr/>
        </p:nvGrpSpPr>
        <p:grpSpPr bwMode="auto">
          <a:xfrm>
            <a:off x="2165350" y="6724650"/>
            <a:ext cx="153988" cy="88900"/>
            <a:chOff x="6584" y="12872"/>
            <a:chExt cx="296" cy="224"/>
          </a:xfrm>
        </p:grpSpPr>
        <p:sp>
          <p:nvSpPr>
            <p:cNvPr id="7620" name="Line 452"/>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21" name="Line 453"/>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22" name="Line 454"/>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23" name="Line 455"/>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24" name="Group 456"/>
          <p:cNvGrpSpPr>
            <a:grpSpLocks/>
          </p:cNvGrpSpPr>
          <p:nvPr/>
        </p:nvGrpSpPr>
        <p:grpSpPr bwMode="auto">
          <a:xfrm>
            <a:off x="2276475" y="6596063"/>
            <a:ext cx="155575" cy="88900"/>
            <a:chOff x="6584" y="12872"/>
            <a:chExt cx="296" cy="224"/>
          </a:xfrm>
        </p:grpSpPr>
        <p:sp>
          <p:nvSpPr>
            <p:cNvPr id="7625" name="Line 457"/>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26" name="Line 458"/>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27" name="Line 459"/>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28" name="Line 460"/>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29" name="Group 461"/>
          <p:cNvGrpSpPr>
            <a:grpSpLocks/>
          </p:cNvGrpSpPr>
          <p:nvPr/>
        </p:nvGrpSpPr>
        <p:grpSpPr bwMode="auto">
          <a:xfrm>
            <a:off x="2389188" y="6470650"/>
            <a:ext cx="155575" cy="88900"/>
            <a:chOff x="6584" y="12872"/>
            <a:chExt cx="296" cy="224"/>
          </a:xfrm>
        </p:grpSpPr>
        <p:sp>
          <p:nvSpPr>
            <p:cNvPr id="7630" name="Line 462"/>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31" name="Line 463"/>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32" name="Line 464"/>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33" name="Line 465"/>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34" name="Group 466"/>
          <p:cNvGrpSpPr>
            <a:grpSpLocks/>
          </p:cNvGrpSpPr>
          <p:nvPr/>
        </p:nvGrpSpPr>
        <p:grpSpPr bwMode="auto">
          <a:xfrm>
            <a:off x="2522538" y="6340475"/>
            <a:ext cx="153987" cy="88900"/>
            <a:chOff x="6584" y="12872"/>
            <a:chExt cx="296" cy="224"/>
          </a:xfrm>
        </p:grpSpPr>
        <p:sp>
          <p:nvSpPr>
            <p:cNvPr id="7635" name="Line 467"/>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36" name="Line 468"/>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37" name="Line 469"/>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38" name="Line 470"/>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39" name="Group 471"/>
          <p:cNvGrpSpPr>
            <a:grpSpLocks/>
          </p:cNvGrpSpPr>
          <p:nvPr/>
        </p:nvGrpSpPr>
        <p:grpSpPr bwMode="auto">
          <a:xfrm>
            <a:off x="2749550" y="6332538"/>
            <a:ext cx="155575" cy="88900"/>
            <a:chOff x="6584" y="12872"/>
            <a:chExt cx="296" cy="224"/>
          </a:xfrm>
        </p:grpSpPr>
        <p:sp>
          <p:nvSpPr>
            <p:cNvPr id="7640" name="Line 472"/>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41" name="Line 473"/>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42" name="Line 474"/>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43" name="Line 475"/>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44" name="Group 476"/>
          <p:cNvGrpSpPr>
            <a:grpSpLocks/>
          </p:cNvGrpSpPr>
          <p:nvPr/>
        </p:nvGrpSpPr>
        <p:grpSpPr bwMode="auto">
          <a:xfrm>
            <a:off x="3001963" y="6340475"/>
            <a:ext cx="155575" cy="88900"/>
            <a:chOff x="6584" y="12872"/>
            <a:chExt cx="296" cy="224"/>
          </a:xfrm>
        </p:grpSpPr>
        <p:sp>
          <p:nvSpPr>
            <p:cNvPr id="7645" name="Line 477"/>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46" name="Line 478"/>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47" name="Line 479"/>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48" name="Line 480"/>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49" name="Group 481"/>
          <p:cNvGrpSpPr>
            <a:grpSpLocks/>
          </p:cNvGrpSpPr>
          <p:nvPr/>
        </p:nvGrpSpPr>
        <p:grpSpPr bwMode="auto">
          <a:xfrm>
            <a:off x="3254375" y="6329363"/>
            <a:ext cx="155575" cy="88900"/>
            <a:chOff x="6584" y="12872"/>
            <a:chExt cx="296" cy="224"/>
          </a:xfrm>
        </p:grpSpPr>
        <p:sp>
          <p:nvSpPr>
            <p:cNvPr id="7650" name="Line 482"/>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51" name="Line 483"/>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52" name="Line 484"/>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53" name="Line 485"/>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54" name="Group 486"/>
          <p:cNvGrpSpPr>
            <a:grpSpLocks/>
          </p:cNvGrpSpPr>
          <p:nvPr/>
        </p:nvGrpSpPr>
        <p:grpSpPr bwMode="auto">
          <a:xfrm>
            <a:off x="3544888" y="6305550"/>
            <a:ext cx="155575" cy="88900"/>
            <a:chOff x="6584" y="12872"/>
            <a:chExt cx="296" cy="224"/>
          </a:xfrm>
        </p:grpSpPr>
        <p:sp>
          <p:nvSpPr>
            <p:cNvPr id="7655" name="Line 487"/>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56" name="Line 488"/>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57" name="Line 489"/>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58" name="Line 490"/>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59" name="Group 491"/>
          <p:cNvGrpSpPr>
            <a:grpSpLocks/>
          </p:cNvGrpSpPr>
          <p:nvPr/>
        </p:nvGrpSpPr>
        <p:grpSpPr bwMode="auto">
          <a:xfrm>
            <a:off x="3700463" y="6118225"/>
            <a:ext cx="155575" cy="88900"/>
            <a:chOff x="6584" y="12872"/>
            <a:chExt cx="296" cy="224"/>
          </a:xfrm>
        </p:grpSpPr>
        <p:sp>
          <p:nvSpPr>
            <p:cNvPr id="7660" name="Line 492"/>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61" name="Line 493"/>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62" name="Line 494"/>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63" name="Line 495"/>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64" name="Group 496"/>
          <p:cNvGrpSpPr>
            <a:grpSpLocks/>
          </p:cNvGrpSpPr>
          <p:nvPr/>
        </p:nvGrpSpPr>
        <p:grpSpPr bwMode="auto">
          <a:xfrm>
            <a:off x="2606675" y="6140450"/>
            <a:ext cx="155575" cy="88900"/>
            <a:chOff x="6584" y="12872"/>
            <a:chExt cx="296" cy="224"/>
          </a:xfrm>
        </p:grpSpPr>
        <p:sp>
          <p:nvSpPr>
            <p:cNvPr id="7665" name="Line 497"/>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66" name="Line 498"/>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67" name="Line 499"/>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68" name="Line 500"/>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69" name="Group 501"/>
          <p:cNvGrpSpPr>
            <a:grpSpLocks/>
          </p:cNvGrpSpPr>
          <p:nvPr/>
        </p:nvGrpSpPr>
        <p:grpSpPr bwMode="auto">
          <a:xfrm>
            <a:off x="2519363" y="4321175"/>
            <a:ext cx="155575" cy="88900"/>
            <a:chOff x="6584" y="12872"/>
            <a:chExt cx="296" cy="224"/>
          </a:xfrm>
        </p:grpSpPr>
        <p:sp>
          <p:nvSpPr>
            <p:cNvPr id="7670" name="Line 502"/>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71" name="Line 503"/>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72" name="Line 504"/>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73" name="Line 505"/>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74" name="Group 506"/>
          <p:cNvGrpSpPr>
            <a:grpSpLocks/>
          </p:cNvGrpSpPr>
          <p:nvPr/>
        </p:nvGrpSpPr>
        <p:grpSpPr bwMode="auto">
          <a:xfrm>
            <a:off x="2513013" y="4508500"/>
            <a:ext cx="155575" cy="88900"/>
            <a:chOff x="6584" y="12872"/>
            <a:chExt cx="296" cy="224"/>
          </a:xfrm>
        </p:grpSpPr>
        <p:sp>
          <p:nvSpPr>
            <p:cNvPr id="7675" name="Line 507"/>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76" name="Line 508"/>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77" name="Line 509"/>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78" name="Line 510"/>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79" name="Group 511"/>
          <p:cNvGrpSpPr>
            <a:grpSpLocks/>
          </p:cNvGrpSpPr>
          <p:nvPr/>
        </p:nvGrpSpPr>
        <p:grpSpPr bwMode="auto">
          <a:xfrm>
            <a:off x="2509838" y="4684713"/>
            <a:ext cx="155575" cy="88900"/>
            <a:chOff x="6584" y="12872"/>
            <a:chExt cx="296" cy="224"/>
          </a:xfrm>
        </p:grpSpPr>
        <p:sp>
          <p:nvSpPr>
            <p:cNvPr id="7680" name="Line 512"/>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 name="Line 513"/>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 name="Line 514"/>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 name="Line 515"/>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84" name="Group 516"/>
          <p:cNvGrpSpPr>
            <a:grpSpLocks/>
          </p:cNvGrpSpPr>
          <p:nvPr/>
        </p:nvGrpSpPr>
        <p:grpSpPr bwMode="auto">
          <a:xfrm>
            <a:off x="2489200" y="4838700"/>
            <a:ext cx="155575" cy="88900"/>
            <a:chOff x="6584" y="12872"/>
            <a:chExt cx="296" cy="224"/>
          </a:xfrm>
        </p:grpSpPr>
        <p:sp>
          <p:nvSpPr>
            <p:cNvPr id="7685" name="Line 517"/>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6" name="Line 518"/>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7" name="Line 519"/>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8" name="Line 520"/>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89" name="Group 521"/>
          <p:cNvGrpSpPr>
            <a:grpSpLocks/>
          </p:cNvGrpSpPr>
          <p:nvPr/>
        </p:nvGrpSpPr>
        <p:grpSpPr bwMode="auto">
          <a:xfrm>
            <a:off x="2794000" y="4383088"/>
            <a:ext cx="155575" cy="88900"/>
            <a:chOff x="6584" y="12872"/>
            <a:chExt cx="296" cy="224"/>
          </a:xfrm>
        </p:grpSpPr>
        <p:sp>
          <p:nvSpPr>
            <p:cNvPr id="7690" name="Line 522"/>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1" name="Line 523"/>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 name="Line 524"/>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 name="Line 525"/>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4" name="Group 526"/>
          <p:cNvGrpSpPr>
            <a:grpSpLocks/>
          </p:cNvGrpSpPr>
          <p:nvPr/>
        </p:nvGrpSpPr>
        <p:grpSpPr bwMode="auto">
          <a:xfrm>
            <a:off x="2795588" y="4533900"/>
            <a:ext cx="155575" cy="88900"/>
            <a:chOff x="6584" y="12872"/>
            <a:chExt cx="296" cy="224"/>
          </a:xfrm>
        </p:grpSpPr>
        <p:sp>
          <p:nvSpPr>
            <p:cNvPr id="7695" name="Line 527"/>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 name="Line 528"/>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 name="Line 529"/>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 name="Line 530"/>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9" name="Group 531"/>
          <p:cNvGrpSpPr>
            <a:grpSpLocks/>
          </p:cNvGrpSpPr>
          <p:nvPr/>
        </p:nvGrpSpPr>
        <p:grpSpPr bwMode="auto">
          <a:xfrm>
            <a:off x="2759075" y="4681538"/>
            <a:ext cx="155575" cy="88900"/>
            <a:chOff x="6584" y="12872"/>
            <a:chExt cx="296" cy="224"/>
          </a:xfrm>
        </p:grpSpPr>
        <p:sp>
          <p:nvSpPr>
            <p:cNvPr id="7700" name="Line 532"/>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1" name="Line 533"/>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 name="Line 534"/>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 name="Line 535"/>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04" name="Group 536"/>
          <p:cNvGrpSpPr>
            <a:grpSpLocks/>
          </p:cNvGrpSpPr>
          <p:nvPr/>
        </p:nvGrpSpPr>
        <p:grpSpPr bwMode="auto">
          <a:xfrm>
            <a:off x="2781300" y="4818063"/>
            <a:ext cx="155575" cy="88900"/>
            <a:chOff x="6584" y="12872"/>
            <a:chExt cx="296" cy="224"/>
          </a:xfrm>
        </p:grpSpPr>
        <p:sp>
          <p:nvSpPr>
            <p:cNvPr id="7705" name="Line 537"/>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6" name="Line 538"/>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7" name="Line 539"/>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8" name="Line 540"/>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09" name="Group 541"/>
          <p:cNvGrpSpPr>
            <a:grpSpLocks/>
          </p:cNvGrpSpPr>
          <p:nvPr/>
        </p:nvGrpSpPr>
        <p:grpSpPr bwMode="auto">
          <a:xfrm>
            <a:off x="2486025" y="5011738"/>
            <a:ext cx="155575" cy="88900"/>
            <a:chOff x="6584" y="12872"/>
            <a:chExt cx="296" cy="224"/>
          </a:xfrm>
        </p:grpSpPr>
        <p:sp>
          <p:nvSpPr>
            <p:cNvPr id="7710" name="Line 542"/>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11" name="Line 543"/>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12" name="Line 544"/>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13" name="Line 545"/>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14" name="Group 546"/>
          <p:cNvGrpSpPr>
            <a:grpSpLocks/>
          </p:cNvGrpSpPr>
          <p:nvPr/>
        </p:nvGrpSpPr>
        <p:grpSpPr bwMode="auto">
          <a:xfrm>
            <a:off x="2781300" y="4978400"/>
            <a:ext cx="155575" cy="88900"/>
            <a:chOff x="6584" y="12872"/>
            <a:chExt cx="296" cy="224"/>
          </a:xfrm>
        </p:grpSpPr>
        <p:sp>
          <p:nvSpPr>
            <p:cNvPr id="7715" name="Line 547"/>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16" name="Line 548"/>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17" name="Line 549"/>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18" name="Line 550"/>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19" name="Group 551"/>
          <p:cNvGrpSpPr>
            <a:grpSpLocks/>
          </p:cNvGrpSpPr>
          <p:nvPr/>
        </p:nvGrpSpPr>
        <p:grpSpPr bwMode="auto">
          <a:xfrm>
            <a:off x="2471738" y="5154613"/>
            <a:ext cx="155575" cy="88900"/>
            <a:chOff x="6584" y="12872"/>
            <a:chExt cx="296" cy="224"/>
          </a:xfrm>
        </p:grpSpPr>
        <p:sp>
          <p:nvSpPr>
            <p:cNvPr id="7720" name="Line 552"/>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21" name="Line 553"/>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22" name="Line 554"/>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23" name="Line 555"/>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24" name="Group 556"/>
          <p:cNvGrpSpPr>
            <a:grpSpLocks/>
          </p:cNvGrpSpPr>
          <p:nvPr/>
        </p:nvGrpSpPr>
        <p:grpSpPr bwMode="auto">
          <a:xfrm>
            <a:off x="2752725" y="5137150"/>
            <a:ext cx="155575" cy="88900"/>
            <a:chOff x="6584" y="12872"/>
            <a:chExt cx="296" cy="224"/>
          </a:xfrm>
        </p:grpSpPr>
        <p:sp>
          <p:nvSpPr>
            <p:cNvPr id="7725" name="Line 557"/>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26" name="Line 558"/>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27" name="Line 559"/>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28" name="Line 560"/>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29" name="Group 561"/>
          <p:cNvGrpSpPr>
            <a:grpSpLocks/>
          </p:cNvGrpSpPr>
          <p:nvPr/>
        </p:nvGrpSpPr>
        <p:grpSpPr bwMode="auto">
          <a:xfrm>
            <a:off x="2462213" y="5307013"/>
            <a:ext cx="155575" cy="88900"/>
            <a:chOff x="6584" y="12872"/>
            <a:chExt cx="296" cy="224"/>
          </a:xfrm>
        </p:grpSpPr>
        <p:sp>
          <p:nvSpPr>
            <p:cNvPr id="7730" name="Line 562"/>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31" name="Line 563"/>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32" name="Line 564"/>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33" name="Line 565"/>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34" name="Group 566"/>
          <p:cNvGrpSpPr>
            <a:grpSpLocks/>
          </p:cNvGrpSpPr>
          <p:nvPr/>
        </p:nvGrpSpPr>
        <p:grpSpPr bwMode="auto">
          <a:xfrm>
            <a:off x="2728913" y="5294313"/>
            <a:ext cx="155575" cy="88900"/>
            <a:chOff x="6584" y="12872"/>
            <a:chExt cx="296" cy="224"/>
          </a:xfrm>
        </p:grpSpPr>
        <p:sp>
          <p:nvSpPr>
            <p:cNvPr id="7735" name="Line 567"/>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36" name="Line 568"/>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37" name="Line 569"/>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38" name="Line 570"/>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39" name="Group 571"/>
          <p:cNvGrpSpPr>
            <a:grpSpLocks/>
          </p:cNvGrpSpPr>
          <p:nvPr/>
        </p:nvGrpSpPr>
        <p:grpSpPr bwMode="auto">
          <a:xfrm>
            <a:off x="2447925" y="5473700"/>
            <a:ext cx="155575" cy="88900"/>
            <a:chOff x="6584" y="12872"/>
            <a:chExt cx="296" cy="224"/>
          </a:xfrm>
        </p:grpSpPr>
        <p:sp>
          <p:nvSpPr>
            <p:cNvPr id="7740" name="Line 572"/>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41" name="Line 573"/>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42" name="Line 574"/>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43" name="Line 575"/>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44" name="Group 576"/>
          <p:cNvGrpSpPr>
            <a:grpSpLocks/>
          </p:cNvGrpSpPr>
          <p:nvPr/>
        </p:nvGrpSpPr>
        <p:grpSpPr bwMode="auto">
          <a:xfrm>
            <a:off x="2709863" y="5461000"/>
            <a:ext cx="155575" cy="88900"/>
            <a:chOff x="6584" y="12872"/>
            <a:chExt cx="296" cy="224"/>
          </a:xfrm>
        </p:grpSpPr>
        <p:sp>
          <p:nvSpPr>
            <p:cNvPr id="7745" name="Line 577"/>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46" name="Line 578"/>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47" name="Line 579"/>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48" name="Line 580"/>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49" name="Group 581"/>
          <p:cNvGrpSpPr>
            <a:grpSpLocks/>
          </p:cNvGrpSpPr>
          <p:nvPr/>
        </p:nvGrpSpPr>
        <p:grpSpPr bwMode="auto">
          <a:xfrm>
            <a:off x="2701925" y="5630863"/>
            <a:ext cx="155575" cy="88900"/>
            <a:chOff x="6584" y="12872"/>
            <a:chExt cx="296" cy="224"/>
          </a:xfrm>
        </p:grpSpPr>
        <p:sp>
          <p:nvSpPr>
            <p:cNvPr id="7750" name="Line 582"/>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51" name="Line 583"/>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52" name="Line 584"/>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53" name="Line 585"/>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54" name="Group 586"/>
          <p:cNvGrpSpPr>
            <a:grpSpLocks/>
          </p:cNvGrpSpPr>
          <p:nvPr/>
        </p:nvGrpSpPr>
        <p:grpSpPr bwMode="auto">
          <a:xfrm>
            <a:off x="2444750" y="5653088"/>
            <a:ext cx="155575" cy="90487"/>
            <a:chOff x="6584" y="12872"/>
            <a:chExt cx="296" cy="224"/>
          </a:xfrm>
        </p:grpSpPr>
        <p:sp>
          <p:nvSpPr>
            <p:cNvPr id="7755" name="Line 587"/>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56" name="Line 588"/>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57" name="Line 589"/>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58" name="Line 590"/>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59" name="Group 591"/>
          <p:cNvGrpSpPr>
            <a:grpSpLocks/>
          </p:cNvGrpSpPr>
          <p:nvPr/>
        </p:nvGrpSpPr>
        <p:grpSpPr bwMode="auto">
          <a:xfrm>
            <a:off x="2697163" y="5794375"/>
            <a:ext cx="155575" cy="88900"/>
            <a:chOff x="6584" y="12872"/>
            <a:chExt cx="296" cy="224"/>
          </a:xfrm>
        </p:grpSpPr>
        <p:sp>
          <p:nvSpPr>
            <p:cNvPr id="7760" name="Line 592"/>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61" name="Line 593"/>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62" name="Line 594"/>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63" name="Line 595"/>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64" name="Group 596"/>
          <p:cNvGrpSpPr>
            <a:grpSpLocks/>
          </p:cNvGrpSpPr>
          <p:nvPr/>
        </p:nvGrpSpPr>
        <p:grpSpPr bwMode="auto">
          <a:xfrm>
            <a:off x="2822575" y="3608388"/>
            <a:ext cx="155575" cy="88900"/>
            <a:chOff x="6584" y="12872"/>
            <a:chExt cx="296" cy="224"/>
          </a:xfrm>
        </p:grpSpPr>
        <p:sp>
          <p:nvSpPr>
            <p:cNvPr id="7765" name="Line 597"/>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66" name="Line 598"/>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67" name="Line 599"/>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68" name="Line 600"/>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69" name="Group 601"/>
          <p:cNvGrpSpPr>
            <a:grpSpLocks/>
          </p:cNvGrpSpPr>
          <p:nvPr/>
        </p:nvGrpSpPr>
        <p:grpSpPr bwMode="auto">
          <a:xfrm>
            <a:off x="2532063" y="3679825"/>
            <a:ext cx="155575" cy="88900"/>
            <a:chOff x="6584" y="12872"/>
            <a:chExt cx="296" cy="224"/>
          </a:xfrm>
        </p:grpSpPr>
        <p:sp>
          <p:nvSpPr>
            <p:cNvPr id="7770" name="Line 602"/>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71" name="Line 603"/>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72" name="Line 604"/>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73" name="Line 605"/>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74" name="Group 606"/>
          <p:cNvGrpSpPr>
            <a:grpSpLocks/>
          </p:cNvGrpSpPr>
          <p:nvPr/>
        </p:nvGrpSpPr>
        <p:grpSpPr bwMode="auto">
          <a:xfrm>
            <a:off x="2846388" y="3765550"/>
            <a:ext cx="155575" cy="88900"/>
            <a:chOff x="6584" y="12872"/>
            <a:chExt cx="296" cy="224"/>
          </a:xfrm>
        </p:grpSpPr>
        <p:sp>
          <p:nvSpPr>
            <p:cNvPr id="7775" name="Line 607"/>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76" name="Line 608"/>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77" name="Line 609"/>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78" name="Line 610"/>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79" name="Group 611"/>
          <p:cNvGrpSpPr>
            <a:grpSpLocks/>
          </p:cNvGrpSpPr>
          <p:nvPr/>
        </p:nvGrpSpPr>
        <p:grpSpPr bwMode="auto">
          <a:xfrm>
            <a:off x="2541588" y="3846513"/>
            <a:ext cx="155575" cy="88900"/>
            <a:chOff x="6584" y="12872"/>
            <a:chExt cx="296" cy="224"/>
          </a:xfrm>
        </p:grpSpPr>
        <p:sp>
          <p:nvSpPr>
            <p:cNvPr id="7780" name="Line 612"/>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1" name="Line 613"/>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2" name="Line 614"/>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 name="Line 615"/>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84" name="Group 616"/>
          <p:cNvGrpSpPr>
            <a:grpSpLocks/>
          </p:cNvGrpSpPr>
          <p:nvPr/>
        </p:nvGrpSpPr>
        <p:grpSpPr bwMode="auto">
          <a:xfrm>
            <a:off x="2836863" y="3921125"/>
            <a:ext cx="155575" cy="88900"/>
            <a:chOff x="6584" y="12872"/>
            <a:chExt cx="296" cy="224"/>
          </a:xfrm>
        </p:grpSpPr>
        <p:sp>
          <p:nvSpPr>
            <p:cNvPr id="7785" name="Line 617"/>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6" name="Line 618"/>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7" name="Line 619"/>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8" name="Line 620"/>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89" name="Group 621"/>
          <p:cNvGrpSpPr>
            <a:grpSpLocks/>
          </p:cNvGrpSpPr>
          <p:nvPr/>
        </p:nvGrpSpPr>
        <p:grpSpPr bwMode="auto">
          <a:xfrm>
            <a:off x="2555875" y="3998913"/>
            <a:ext cx="155575" cy="90487"/>
            <a:chOff x="6584" y="12872"/>
            <a:chExt cx="296" cy="224"/>
          </a:xfrm>
        </p:grpSpPr>
        <p:sp>
          <p:nvSpPr>
            <p:cNvPr id="7790" name="Line 622"/>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91" name="Line 623"/>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92" name="Line 624"/>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93" name="Line 625"/>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94" name="Group 626"/>
          <p:cNvGrpSpPr>
            <a:grpSpLocks/>
          </p:cNvGrpSpPr>
          <p:nvPr/>
        </p:nvGrpSpPr>
        <p:grpSpPr bwMode="auto">
          <a:xfrm>
            <a:off x="2832100" y="4067175"/>
            <a:ext cx="155575" cy="88900"/>
            <a:chOff x="6584" y="12872"/>
            <a:chExt cx="296" cy="224"/>
          </a:xfrm>
        </p:grpSpPr>
        <p:sp>
          <p:nvSpPr>
            <p:cNvPr id="7795" name="Line 627"/>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96" name="Line 628"/>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97" name="Line 629"/>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98" name="Line 630"/>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99" name="Group 631"/>
          <p:cNvGrpSpPr>
            <a:grpSpLocks/>
          </p:cNvGrpSpPr>
          <p:nvPr/>
        </p:nvGrpSpPr>
        <p:grpSpPr bwMode="auto">
          <a:xfrm>
            <a:off x="2828925" y="4217988"/>
            <a:ext cx="155575" cy="88900"/>
            <a:chOff x="6584" y="12872"/>
            <a:chExt cx="296" cy="224"/>
          </a:xfrm>
        </p:grpSpPr>
        <p:sp>
          <p:nvSpPr>
            <p:cNvPr id="7800" name="Line 632"/>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01" name="Line 633"/>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02" name="Line 634"/>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03" name="Line 635"/>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04" name="Group 636"/>
          <p:cNvGrpSpPr>
            <a:grpSpLocks/>
          </p:cNvGrpSpPr>
          <p:nvPr/>
        </p:nvGrpSpPr>
        <p:grpSpPr bwMode="auto">
          <a:xfrm>
            <a:off x="2538413" y="4160838"/>
            <a:ext cx="155575" cy="90487"/>
            <a:chOff x="6584" y="12872"/>
            <a:chExt cx="296" cy="224"/>
          </a:xfrm>
        </p:grpSpPr>
        <p:sp>
          <p:nvSpPr>
            <p:cNvPr id="7805" name="Line 637"/>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06" name="Line 638"/>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07" name="Line 639"/>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08" name="Line 640"/>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09" name="Group 641"/>
          <p:cNvGrpSpPr>
            <a:grpSpLocks/>
          </p:cNvGrpSpPr>
          <p:nvPr/>
        </p:nvGrpSpPr>
        <p:grpSpPr bwMode="auto">
          <a:xfrm>
            <a:off x="3449638" y="6156325"/>
            <a:ext cx="153987" cy="88900"/>
            <a:chOff x="6584" y="12872"/>
            <a:chExt cx="296" cy="224"/>
          </a:xfrm>
        </p:grpSpPr>
        <p:sp>
          <p:nvSpPr>
            <p:cNvPr id="7810" name="Line 642"/>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11" name="Line 643"/>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12" name="Line 644"/>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13" name="Line 645"/>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14" name="Group 646"/>
          <p:cNvGrpSpPr>
            <a:grpSpLocks/>
          </p:cNvGrpSpPr>
          <p:nvPr/>
        </p:nvGrpSpPr>
        <p:grpSpPr bwMode="auto">
          <a:xfrm>
            <a:off x="3124200" y="6149975"/>
            <a:ext cx="155575" cy="88900"/>
            <a:chOff x="6584" y="12872"/>
            <a:chExt cx="296" cy="224"/>
          </a:xfrm>
        </p:grpSpPr>
        <p:sp>
          <p:nvSpPr>
            <p:cNvPr id="7815" name="Line 647"/>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16" name="Line 648"/>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17" name="Line 649"/>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18" name="Line 650"/>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19" name="Group 651"/>
          <p:cNvGrpSpPr>
            <a:grpSpLocks/>
          </p:cNvGrpSpPr>
          <p:nvPr/>
        </p:nvGrpSpPr>
        <p:grpSpPr bwMode="auto">
          <a:xfrm>
            <a:off x="2882900" y="6137275"/>
            <a:ext cx="153988" cy="88900"/>
            <a:chOff x="6584" y="12872"/>
            <a:chExt cx="296" cy="224"/>
          </a:xfrm>
        </p:grpSpPr>
        <p:sp>
          <p:nvSpPr>
            <p:cNvPr id="7820" name="Line 652"/>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21" name="Line 653"/>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22" name="Line 654"/>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23" name="Line 655"/>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24" name="Group 656"/>
          <p:cNvGrpSpPr>
            <a:grpSpLocks/>
          </p:cNvGrpSpPr>
          <p:nvPr/>
        </p:nvGrpSpPr>
        <p:grpSpPr bwMode="auto">
          <a:xfrm>
            <a:off x="2800350" y="3468688"/>
            <a:ext cx="155575" cy="88900"/>
            <a:chOff x="6584" y="12872"/>
            <a:chExt cx="296" cy="224"/>
          </a:xfrm>
        </p:grpSpPr>
        <p:sp>
          <p:nvSpPr>
            <p:cNvPr id="7825" name="Line 657"/>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26" name="Line 658"/>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27" name="Line 659"/>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28" name="Line 660"/>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29" name="Group 661"/>
          <p:cNvGrpSpPr>
            <a:grpSpLocks/>
          </p:cNvGrpSpPr>
          <p:nvPr/>
        </p:nvGrpSpPr>
        <p:grpSpPr bwMode="auto">
          <a:xfrm>
            <a:off x="2528888" y="3509963"/>
            <a:ext cx="155575" cy="88900"/>
            <a:chOff x="6584" y="12872"/>
            <a:chExt cx="296" cy="224"/>
          </a:xfrm>
        </p:grpSpPr>
        <p:sp>
          <p:nvSpPr>
            <p:cNvPr id="7830" name="Line 662"/>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31" name="Line 663"/>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32" name="Line 664"/>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33" name="Line 665"/>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34" name="Group 666"/>
          <p:cNvGrpSpPr>
            <a:grpSpLocks/>
          </p:cNvGrpSpPr>
          <p:nvPr/>
        </p:nvGrpSpPr>
        <p:grpSpPr bwMode="auto">
          <a:xfrm>
            <a:off x="5557838" y="3225800"/>
            <a:ext cx="155575" cy="88900"/>
            <a:chOff x="6584" y="12872"/>
            <a:chExt cx="296" cy="224"/>
          </a:xfrm>
        </p:grpSpPr>
        <p:sp>
          <p:nvSpPr>
            <p:cNvPr id="7835" name="Line 667"/>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36" name="Line 668"/>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37" name="Line 669"/>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38" name="Line 670"/>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39" name="Group 671"/>
          <p:cNvGrpSpPr>
            <a:grpSpLocks/>
          </p:cNvGrpSpPr>
          <p:nvPr/>
        </p:nvGrpSpPr>
        <p:grpSpPr bwMode="auto">
          <a:xfrm>
            <a:off x="6207125" y="2790825"/>
            <a:ext cx="155575" cy="88900"/>
            <a:chOff x="6584" y="12872"/>
            <a:chExt cx="296" cy="224"/>
          </a:xfrm>
        </p:grpSpPr>
        <p:sp>
          <p:nvSpPr>
            <p:cNvPr id="7840" name="Line 672"/>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41" name="Line 673"/>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42" name="Line 674"/>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43" name="Line 675"/>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44" name="Group 676"/>
          <p:cNvGrpSpPr>
            <a:grpSpLocks/>
          </p:cNvGrpSpPr>
          <p:nvPr/>
        </p:nvGrpSpPr>
        <p:grpSpPr bwMode="auto">
          <a:xfrm>
            <a:off x="6056313" y="2901950"/>
            <a:ext cx="155575" cy="88900"/>
            <a:chOff x="6584" y="12872"/>
            <a:chExt cx="296" cy="224"/>
          </a:xfrm>
        </p:grpSpPr>
        <p:sp>
          <p:nvSpPr>
            <p:cNvPr id="7845" name="Line 677"/>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46" name="Line 678"/>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47" name="Line 679"/>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48" name="Line 680"/>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49" name="Group 681"/>
          <p:cNvGrpSpPr>
            <a:grpSpLocks/>
          </p:cNvGrpSpPr>
          <p:nvPr/>
        </p:nvGrpSpPr>
        <p:grpSpPr bwMode="auto">
          <a:xfrm>
            <a:off x="5867400" y="3005138"/>
            <a:ext cx="155575" cy="88900"/>
            <a:chOff x="6584" y="12872"/>
            <a:chExt cx="296" cy="224"/>
          </a:xfrm>
        </p:grpSpPr>
        <p:sp>
          <p:nvSpPr>
            <p:cNvPr id="7850" name="Line 682"/>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51" name="Line 683"/>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52" name="Line 684"/>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53" name="Line 685"/>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54" name="Group 686"/>
          <p:cNvGrpSpPr>
            <a:grpSpLocks/>
          </p:cNvGrpSpPr>
          <p:nvPr/>
        </p:nvGrpSpPr>
        <p:grpSpPr bwMode="auto">
          <a:xfrm>
            <a:off x="5700713" y="3113088"/>
            <a:ext cx="155575" cy="88900"/>
            <a:chOff x="6584" y="12872"/>
            <a:chExt cx="296" cy="224"/>
          </a:xfrm>
        </p:grpSpPr>
        <p:sp>
          <p:nvSpPr>
            <p:cNvPr id="7855" name="Line 687"/>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56" name="Line 688"/>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57" name="Line 689"/>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58" name="Line 690"/>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59" name="Group 691"/>
          <p:cNvGrpSpPr>
            <a:grpSpLocks/>
          </p:cNvGrpSpPr>
          <p:nvPr/>
        </p:nvGrpSpPr>
        <p:grpSpPr bwMode="auto">
          <a:xfrm>
            <a:off x="6581775" y="2436813"/>
            <a:ext cx="155575" cy="90487"/>
            <a:chOff x="6584" y="12872"/>
            <a:chExt cx="296" cy="224"/>
          </a:xfrm>
        </p:grpSpPr>
        <p:sp>
          <p:nvSpPr>
            <p:cNvPr id="7860" name="Line 692"/>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61" name="Line 693"/>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62" name="Line 694"/>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63" name="Line 695"/>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64" name="Group 696"/>
          <p:cNvGrpSpPr>
            <a:grpSpLocks/>
          </p:cNvGrpSpPr>
          <p:nvPr/>
        </p:nvGrpSpPr>
        <p:grpSpPr bwMode="auto">
          <a:xfrm>
            <a:off x="6651625" y="2598738"/>
            <a:ext cx="155575" cy="90487"/>
            <a:chOff x="6584" y="12872"/>
            <a:chExt cx="296" cy="224"/>
          </a:xfrm>
        </p:grpSpPr>
        <p:sp>
          <p:nvSpPr>
            <p:cNvPr id="7865" name="Line 697"/>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66" name="Line 698"/>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67" name="Line 699"/>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68" name="Line 700"/>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69" name="Group 701"/>
          <p:cNvGrpSpPr>
            <a:grpSpLocks/>
          </p:cNvGrpSpPr>
          <p:nvPr/>
        </p:nvGrpSpPr>
        <p:grpSpPr bwMode="auto">
          <a:xfrm>
            <a:off x="6394450" y="2684463"/>
            <a:ext cx="155575" cy="88900"/>
            <a:chOff x="6584" y="12872"/>
            <a:chExt cx="296" cy="224"/>
          </a:xfrm>
        </p:grpSpPr>
        <p:sp>
          <p:nvSpPr>
            <p:cNvPr id="7870" name="Line 702"/>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71" name="Line 703"/>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72" name="Line 704"/>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73" name="Line 705"/>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74" name="Group 706"/>
          <p:cNvGrpSpPr>
            <a:grpSpLocks/>
          </p:cNvGrpSpPr>
          <p:nvPr/>
        </p:nvGrpSpPr>
        <p:grpSpPr bwMode="auto">
          <a:xfrm>
            <a:off x="5672138" y="3406775"/>
            <a:ext cx="155575" cy="88900"/>
            <a:chOff x="6584" y="12872"/>
            <a:chExt cx="296" cy="224"/>
          </a:xfrm>
        </p:grpSpPr>
        <p:sp>
          <p:nvSpPr>
            <p:cNvPr id="7875" name="Line 707"/>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76" name="Line 708"/>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77" name="Line 709"/>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78" name="Line 710"/>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79" name="Group 711"/>
          <p:cNvGrpSpPr>
            <a:grpSpLocks/>
          </p:cNvGrpSpPr>
          <p:nvPr/>
        </p:nvGrpSpPr>
        <p:grpSpPr bwMode="auto">
          <a:xfrm>
            <a:off x="6937375" y="2746375"/>
            <a:ext cx="155575" cy="88900"/>
            <a:chOff x="6584" y="12872"/>
            <a:chExt cx="296" cy="224"/>
          </a:xfrm>
        </p:grpSpPr>
        <p:sp>
          <p:nvSpPr>
            <p:cNvPr id="7880" name="Line 712"/>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1" name="Line 713"/>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2" name="Line 714"/>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3" name="Line 715"/>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84" name="Group 716"/>
          <p:cNvGrpSpPr>
            <a:grpSpLocks/>
          </p:cNvGrpSpPr>
          <p:nvPr/>
        </p:nvGrpSpPr>
        <p:grpSpPr bwMode="auto">
          <a:xfrm>
            <a:off x="6742113" y="2773363"/>
            <a:ext cx="155575" cy="88900"/>
            <a:chOff x="6584" y="12872"/>
            <a:chExt cx="296" cy="224"/>
          </a:xfrm>
        </p:grpSpPr>
        <p:sp>
          <p:nvSpPr>
            <p:cNvPr id="7885" name="Line 717"/>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 name="Line 718"/>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7" name="Line 719"/>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8" name="Line 720"/>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89" name="Group 721"/>
          <p:cNvGrpSpPr>
            <a:grpSpLocks/>
          </p:cNvGrpSpPr>
          <p:nvPr/>
        </p:nvGrpSpPr>
        <p:grpSpPr bwMode="auto">
          <a:xfrm>
            <a:off x="6543675" y="2836863"/>
            <a:ext cx="155575" cy="90487"/>
            <a:chOff x="6584" y="12872"/>
            <a:chExt cx="296" cy="224"/>
          </a:xfrm>
        </p:grpSpPr>
        <p:sp>
          <p:nvSpPr>
            <p:cNvPr id="7890" name="Line 722"/>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91" name="Line 723"/>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92" name="Line 724"/>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93" name="Line 725"/>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94" name="Group 726"/>
          <p:cNvGrpSpPr>
            <a:grpSpLocks/>
          </p:cNvGrpSpPr>
          <p:nvPr/>
        </p:nvGrpSpPr>
        <p:grpSpPr bwMode="auto">
          <a:xfrm>
            <a:off x="6369050" y="2155825"/>
            <a:ext cx="155575" cy="88900"/>
            <a:chOff x="6584" y="12872"/>
            <a:chExt cx="296" cy="224"/>
          </a:xfrm>
        </p:grpSpPr>
        <p:sp>
          <p:nvSpPr>
            <p:cNvPr id="7895" name="Line 727"/>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96" name="Line 728"/>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97" name="Line 729"/>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98" name="Line 730"/>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99" name="Group 731"/>
          <p:cNvGrpSpPr>
            <a:grpSpLocks/>
          </p:cNvGrpSpPr>
          <p:nvPr/>
        </p:nvGrpSpPr>
        <p:grpSpPr bwMode="auto">
          <a:xfrm>
            <a:off x="6453188" y="2292350"/>
            <a:ext cx="153987" cy="88900"/>
            <a:chOff x="6584" y="12872"/>
            <a:chExt cx="296" cy="224"/>
          </a:xfrm>
        </p:grpSpPr>
        <p:sp>
          <p:nvSpPr>
            <p:cNvPr id="7900" name="Line 732"/>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01" name="Line 733"/>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02" name="Line 734"/>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03" name="Line 735"/>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04" name="Group 736"/>
          <p:cNvGrpSpPr>
            <a:grpSpLocks/>
          </p:cNvGrpSpPr>
          <p:nvPr/>
        </p:nvGrpSpPr>
        <p:grpSpPr bwMode="auto">
          <a:xfrm>
            <a:off x="6038850" y="1779588"/>
            <a:ext cx="155575" cy="88900"/>
            <a:chOff x="6584" y="12872"/>
            <a:chExt cx="296" cy="224"/>
          </a:xfrm>
        </p:grpSpPr>
        <p:sp>
          <p:nvSpPr>
            <p:cNvPr id="7905" name="Line 737"/>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06" name="Line 738"/>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07" name="Line 739"/>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08" name="Line 740"/>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09" name="Group 741"/>
          <p:cNvGrpSpPr>
            <a:grpSpLocks/>
          </p:cNvGrpSpPr>
          <p:nvPr/>
        </p:nvGrpSpPr>
        <p:grpSpPr bwMode="auto">
          <a:xfrm>
            <a:off x="6161088" y="1908175"/>
            <a:ext cx="155575" cy="88900"/>
            <a:chOff x="6584" y="12872"/>
            <a:chExt cx="296" cy="224"/>
          </a:xfrm>
        </p:grpSpPr>
        <p:sp>
          <p:nvSpPr>
            <p:cNvPr id="7910" name="Line 742"/>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1" name="Line 743"/>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2" name="Line 744"/>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3" name="Line 745"/>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14" name="Group 746"/>
          <p:cNvGrpSpPr>
            <a:grpSpLocks/>
          </p:cNvGrpSpPr>
          <p:nvPr/>
        </p:nvGrpSpPr>
        <p:grpSpPr bwMode="auto">
          <a:xfrm>
            <a:off x="6294438" y="2019300"/>
            <a:ext cx="155575" cy="88900"/>
            <a:chOff x="6584" y="12872"/>
            <a:chExt cx="296" cy="224"/>
          </a:xfrm>
        </p:grpSpPr>
        <p:sp>
          <p:nvSpPr>
            <p:cNvPr id="7915" name="Line 747"/>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6" name="Line 748"/>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7" name="Line 749"/>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8" name="Line 750"/>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19" name="Group 751"/>
          <p:cNvGrpSpPr>
            <a:grpSpLocks/>
          </p:cNvGrpSpPr>
          <p:nvPr/>
        </p:nvGrpSpPr>
        <p:grpSpPr bwMode="auto">
          <a:xfrm>
            <a:off x="6853238" y="2370138"/>
            <a:ext cx="155575" cy="88900"/>
            <a:chOff x="6584" y="12872"/>
            <a:chExt cx="296" cy="224"/>
          </a:xfrm>
        </p:grpSpPr>
        <p:sp>
          <p:nvSpPr>
            <p:cNvPr id="7920" name="Line 752"/>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21" name="Line 753"/>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22" name="Line 754"/>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23" name="Line 755"/>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24" name="Group 756"/>
          <p:cNvGrpSpPr>
            <a:grpSpLocks/>
          </p:cNvGrpSpPr>
          <p:nvPr/>
        </p:nvGrpSpPr>
        <p:grpSpPr bwMode="auto">
          <a:xfrm>
            <a:off x="6956425" y="2509838"/>
            <a:ext cx="155575" cy="88900"/>
            <a:chOff x="6584" y="12872"/>
            <a:chExt cx="296" cy="224"/>
          </a:xfrm>
        </p:grpSpPr>
        <p:sp>
          <p:nvSpPr>
            <p:cNvPr id="7925" name="Line 757"/>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26" name="Line 758"/>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27" name="Line 759"/>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28" name="Line 760"/>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29" name="Group 761"/>
          <p:cNvGrpSpPr>
            <a:grpSpLocks/>
          </p:cNvGrpSpPr>
          <p:nvPr/>
        </p:nvGrpSpPr>
        <p:grpSpPr bwMode="auto">
          <a:xfrm>
            <a:off x="6296025" y="1733550"/>
            <a:ext cx="155575" cy="88900"/>
            <a:chOff x="6584" y="12872"/>
            <a:chExt cx="296" cy="224"/>
          </a:xfrm>
        </p:grpSpPr>
        <p:sp>
          <p:nvSpPr>
            <p:cNvPr id="7930" name="Line 762"/>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31" name="Line 763"/>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32" name="Line 764"/>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33" name="Line 765"/>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34" name="Group 766"/>
          <p:cNvGrpSpPr>
            <a:grpSpLocks/>
          </p:cNvGrpSpPr>
          <p:nvPr/>
        </p:nvGrpSpPr>
        <p:grpSpPr bwMode="auto">
          <a:xfrm>
            <a:off x="6453188" y="1847850"/>
            <a:ext cx="153987" cy="90488"/>
            <a:chOff x="6584" y="12872"/>
            <a:chExt cx="296" cy="224"/>
          </a:xfrm>
        </p:grpSpPr>
        <p:sp>
          <p:nvSpPr>
            <p:cNvPr id="7935" name="Line 767"/>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36" name="Line 768"/>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37" name="Line 769"/>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38" name="Line 770"/>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39" name="Group 771"/>
          <p:cNvGrpSpPr>
            <a:grpSpLocks/>
          </p:cNvGrpSpPr>
          <p:nvPr/>
        </p:nvGrpSpPr>
        <p:grpSpPr bwMode="auto">
          <a:xfrm>
            <a:off x="6556375" y="1970088"/>
            <a:ext cx="155575" cy="88900"/>
            <a:chOff x="6584" y="12872"/>
            <a:chExt cx="296" cy="224"/>
          </a:xfrm>
        </p:grpSpPr>
        <p:sp>
          <p:nvSpPr>
            <p:cNvPr id="7940" name="Line 772"/>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41" name="Line 773"/>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42" name="Line 774"/>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43" name="Line 775"/>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44" name="Group 776"/>
          <p:cNvGrpSpPr>
            <a:grpSpLocks/>
          </p:cNvGrpSpPr>
          <p:nvPr/>
        </p:nvGrpSpPr>
        <p:grpSpPr bwMode="auto">
          <a:xfrm>
            <a:off x="6654800" y="2117725"/>
            <a:ext cx="155575" cy="88900"/>
            <a:chOff x="6584" y="12872"/>
            <a:chExt cx="296" cy="224"/>
          </a:xfrm>
        </p:grpSpPr>
        <p:sp>
          <p:nvSpPr>
            <p:cNvPr id="7945" name="Line 777"/>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46" name="Line 778"/>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47" name="Line 779"/>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48" name="Line 780"/>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49" name="Group 781"/>
          <p:cNvGrpSpPr>
            <a:grpSpLocks/>
          </p:cNvGrpSpPr>
          <p:nvPr/>
        </p:nvGrpSpPr>
        <p:grpSpPr bwMode="auto">
          <a:xfrm>
            <a:off x="6751638" y="2246313"/>
            <a:ext cx="155575" cy="88900"/>
            <a:chOff x="6584" y="12872"/>
            <a:chExt cx="296" cy="224"/>
          </a:xfrm>
        </p:grpSpPr>
        <p:sp>
          <p:nvSpPr>
            <p:cNvPr id="7950" name="Line 782"/>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51" name="Line 783"/>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52" name="Line 784"/>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53" name="Line 785"/>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54" name="Group 786"/>
          <p:cNvGrpSpPr>
            <a:grpSpLocks/>
          </p:cNvGrpSpPr>
          <p:nvPr/>
        </p:nvGrpSpPr>
        <p:grpSpPr bwMode="auto">
          <a:xfrm>
            <a:off x="6389688" y="2932113"/>
            <a:ext cx="155575" cy="88900"/>
            <a:chOff x="6584" y="12872"/>
            <a:chExt cx="296" cy="224"/>
          </a:xfrm>
        </p:grpSpPr>
        <p:sp>
          <p:nvSpPr>
            <p:cNvPr id="7955" name="Line 787"/>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56" name="Line 788"/>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57" name="Line 789"/>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58" name="Line 790"/>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59" name="Group 791"/>
          <p:cNvGrpSpPr>
            <a:grpSpLocks/>
          </p:cNvGrpSpPr>
          <p:nvPr/>
        </p:nvGrpSpPr>
        <p:grpSpPr bwMode="auto">
          <a:xfrm>
            <a:off x="6262688" y="3060700"/>
            <a:ext cx="155575" cy="88900"/>
            <a:chOff x="6584" y="12872"/>
            <a:chExt cx="296" cy="224"/>
          </a:xfrm>
        </p:grpSpPr>
        <p:sp>
          <p:nvSpPr>
            <p:cNvPr id="7960" name="Line 792"/>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61" name="Line 793"/>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62" name="Line 794"/>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63" name="Line 795"/>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64" name="Group 796"/>
          <p:cNvGrpSpPr>
            <a:grpSpLocks/>
          </p:cNvGrpSpPr>
          <p:nvPr/>
        </p:nvGrpSpPr>
        <p:grpSpPr bwMode="auto">
          <a:xfrm>
            <a:off x="6062663" y="3140075"/>
            <a:ext cx="155575" cy="88900"/>
            <a:chOff x="6584" y="12872"/>
            <a:chExt cx="296" cy="224"/>
          </a:xfrm>
        </p:grpSpPr>
        <p:sp>
          <p:nvSpPr>
            <p:cNvPr id="7965" name="Line 797"/>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66" name="Line 798"/>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67" name="Line 799"/>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68" name="Line 800"/>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69" name="Group 801"/>
          <p:cNvGrpSpPr>
            <a:grpSpLocks/>
          </p:cNvGrpSpPr>
          <p:nvPr/>
        </p:nvGrpSpPr>
        <p:grpSpPr bwMode="auto">
          <a:xfrm>
            <a:off x="5873750" y="3271838"/>
            <a:ext cx="155575" cy="88900"/>
            <a:chOff x="6584" y="12872"/>
            <a:chExt cx="296" cy="224"/>
          </a:xfrm>
        </p:grpSpPr>
        <p:sp>
          <p:nvSpPr>
            <p:cNvPr id="7970" name="Line 802"/>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71" name="Line 803"/>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72" name="Line 804"/>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73" name="Line 805"/>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74" name="Group 806"/>
          <p:cNvGrpSpPr>
            <a:grpSpLocks/>
          </p:cNvGrpSpPr>
          <p:nvPr/>
        </p:nvGrpSpPr>
        <p:grpSpPr bwMode="auto">
          <a:xfrm>
            <a:off x="2314575" y="136525"/>
            <a:ext cx="868363" cy="687388"/>
            <a:chOff x="9052" y="15240"/>
            <a:chExt cx="1652" cy="1728"/>
          </a:xfrm>
        </p:grpSpPr>
        <p:sp>
          <p:nvSpPr>
            <p:cNvPr id="7975" name="Line 807"/>
            <p:cNvSpPr>
              <a:spLocks noChangeShapeType="1"/>
            </p:cNvSpPr>
            <p:nvPr/>
          </p:nvSpPr>
          <p:spPr bwMode="auto">
            <a:xfrm flipV="1">
              <a:off x="9324" y="15240"/>
              <a:ext cx="1380" cy="1344"/>
            </a:xfrm>
            <a:prstGeom prst="line">
              <a:avLst/>
            </a:prstGeom>
            <a:noFill/>
            <a:ln w="4127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76" name="Text Box 808"/>
            <p:cNvSpPr txBox="1">
              <a:spLocks noChangeArrowheads="1"/>
            </p:cNvSpPr>
            <p:nvPr/>
          </p:nvSpPr>
          <p:spPr bwMode="auto">
            <a:xfrm rot="2635825">
              <a:off x="9052" y="16505"/>
              <a:ext cx="296" cy="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12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1000" b="1">
                  <a:solidFill>
                    <a:srgbClr val="FF9933"/>
                  </a:solidFill>
                </a:rPr>
                <a:t>N</a:t>
              </a:r>
            </a:p>
          </p:txBody>
        </p:sp>
      </p:grpSp>
      <p:sp>
        <p:nvSpPr>
          <p:cNvPr id="7977" name="Line 809"/>
          <p:cNvSpPr>
            <a:spLocks noChangeShapeType="1"/>
          </p:cNvSpPr>
          <p:nvPr/>
        </p:nvSpPr>
        <p:spPr bwMode="auto">
          <a:xfrm>
            <a:off x="4927600" y="6597650"/>
            <a:ext cx="1708150" cy="0"/>
          </a:xfrm>
          <a:prstGeom prst="line">
            <a:avLst/>
          </a:prstGeom>
          <a:noFill/>
          <a:ln w="317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78" name="Line 810"/>
          <p:cNvSpPr>
            <a:spLocks noChangeShapeType="1"/>
          </p:cNvSpPr>
          <p:nvPr/>
        </p:nvSpPr>
        <p:spPr bwMode="auto">
          <a:xfrm flipV="1">
            <a:off x="4916488" y="6553200"/>
            <a:ext cx="0" cy="88900"/>
          </a:xfrm>
          <a:prstGeom prst="line">
            <a:avLst/>
          </a:prstGeom>
          <a:noFill/>
          <a:ln w="762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79" name="Line 811"/>
          <p:cNvSpPr>
            <a:spLocks noChangeShapeType="1"/>
          </p:cNvSpPr>
          <p:nvPr/>
        </p:nvSpPr>
        <p:spPr bwMode="auto">
          <a:xfrm flipV="1">
            <a:off x="6643688" y="6553200"/>
            <a:ext cx="0" cy="88900"/>
          </a:xfrm>
          <a:prstGeom prst="line">
            <a:avLst/>
          </a:prstGeom>
          <a:noFill/>
          <a:ln w="762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0" name="Text Box 812"/>
          <p:cNvSpPr txBox="1">
            <a:spLocks noChangeArrowheads="1"/>
          </p:cNvSpPr>
          <p:nvPr/>
        </p:nvSpPr>
        <p:spPr bwMode="auto">
          <a:xfrm>
            <a:off x="5432425" y="6610350"/>
            <a:ext cx="722313"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pPr algn="ctr"/>
            <a:r>
              <a:rPr lang="en-US" altLang="en-US" sz="1000" b="1">
                <a:solidFill>
                  <a:srgbClr val="FF9900"/>
                </a:solidFill>
              </a:rPr>
              <a:t>120 meters</a:t>
            </a:r>
          </a:p>
        </p:txBody>
      </p:sp>
      <p:grpSp>
        <p:nvGrpSpPr>
          <p:cNvPr id="7981" name="Group 813"/>
          <p:cNvGrpSpPr>
            <a:grpSpLocks/>
          </p:cNvGrpSpPr>
          <p:nvPr/>
        </p:nvGrpSpPr>
        <p:grpSpPr bwMode="auto">
          <a:xfrm>
            <a:off x="4791075" y="6284913"/>
            <a:ext cx="155575" cy="88900"/>
            <a:chOff x="6584" y="12872"/>
            <a:chExt cx="296" cy="224"/>
          </a:xfrm>
        </p:grpSpPr>
        <p:sp>
          <p:nvSpPr>
            <p:cNvPr id="7982" name="Line 814"/>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3" name="Line 815"/>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4" name="Line 816"/>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5" name="Line 817"/>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986" name="Text Box 818"/>
          <p:cNvSpPr txBox="1">
            <a:spLocks noChangeArrowheads="1"/>
          </p:cNvSpPr>
          <p:nvPr/>
        </p:nvSpPr>
        <p:spPr bwMode="auto">
          <a:xfrm>
            <a:off x="1971675" y="3770313"/>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pPr algn="ctr"/>
            <a:r>
              <a:rPr lang="en-US" altLang="en-US" sz="1400" b="1" i="1">
                <a:solidFill>
                  <a:schemeClr val="accent2"/>
                </a:solidFill>
              </a:rPr>
              <a:t>Maple</a:t>
            </a:r>
          </a:p>
          <a:p>
            <a:pPr algn="ctr"/>
            <a:r>
              <a:rPr lang="en-US" altLang="en-US" sz="1400" b="1" i="1">
                <a:solidFill>
                  <a:schemeClr val="accent2"/>
                </a:solidFill>
              </a:rPr>
              <a:t>Swamp</a:t>
            </a:r>
          </a:p>
        </p:txBody>
      </p:sp>
      <p:grpSp>
        <p:nvGrpSpPr>
          <p:cNvPr id="7987" name="Group 819"/>
          <p:cNvGrpSpPr>
            <a:grpSpLocks/>
          </p:cNvGrpSpPr>
          <p:nvPr/>
        </p:nvGrpSpPr>
        <p:grpSpPr bwMode="auto">
          <a:xfrm>
            <a:off x="5402263" y="3209925"/>
            <a:ext cx="103187" cy="161925"/>
            <a:chOff x="564" y="3959"/>
            <a:chExt cx="135" cy="300"/>
          </a:xfrm>
        </p:grpSpPr>
        <p:sp>
          <p:nvSpPr>
            <p:cNvPr id="7988" name="Freeform 820"/>
            <p:cNvSpPr>
              <a:spLocks/>
            </p:cNvSpPr>
            <p:nvPr/>
          </p:nvSpPr>
          <p:spPr bwMode="auto">
            <a:xfrm>
              <a:off x="564" y="3959"/>
              <a:ext cx="135" cy="229"/>
            </a:xfrm>
            <a:custGeom>
              <a:avLst/>
              <a:gdLst>
                <a:gd name="T0" fmla="*/ 0 w 135"/>
                <a:gd name="T1" fmla="*/ 193 h 193"/>
                <a:gd name="T2" fmla="*/ 132 w 135"/>
                <a:gd name="T3" fmla="*/ 192 h 193"/>
                <a:gd name="T4" fmla="*/ 105 w 135"/>
                <a:gd name="T5" fmla="*/ 163 h 193"/>
                <a:gd name="T6" fmla="*/ 134 w 135"/>
                <a:gd name="T7" fmla="*/ 165 h 193"/>
                <a:gd name="T8" fmla="*/ 102 w 135"/>
                <a:gd name="T9" fmla="*/ 118 h 193"/>
                <a:gd name="T10" fmla="*/ 135 w 135"/>
                <a:gd name="T11" fmla="*/ 118 h 193"/>
                <a:gd name="T12" fmla="*/ 95 w 135"/>
                <a:gd name="T13" fmla="*/ 81 h 193"/>
                <a:gd name="T14" fmla="*/ 117 w 135"/>
                <a:gd name="T15" fmla="*/ 81 h 193"/>
                <a:gd name="T16" fmla="*/ 86 w 135"/>
                <a:gd name="T17" fmla="*/ 46 h 193"/>
                <a:gd name="T18" fmla="*/ 105 w 135"/>
                <a:gd name="T19" fmla="*/ 43 h 193"/>
                <a:gd name="T20" fmla="*/ 75 w 135"/>
                <a:gd name="T21" fmla="*/ 15 h 193"/>
                <a:gd name="T22" fmla="*/ 65 w 135"/>
                <a:gd name="T23" fmla="*/ 0 h 193"/>
                <a:gd name="T24" fmla="*/ 32 w 135"/>
                <a:gd name="T25" fmla="*/ 43 h 193"/>
                <a:gd name="T26" fmla="*/ 53 w 135"/>
                <a:gd name="T27" fmla="*/ 45 h 193"/>
                <a:gd name="T28" fmla="*/ 14 w 135"/>
                <a:gd name="T29" fmla="*/ 78 h 193"/>
                <a:gd name="T30" fmla="*/ 38 w 135"/>
                <a:gd name="T31" fmla="*/ 82 h 193"/>
                <a:gd name="T32" fmla="*/ 11 w 135"/>
                <a:gd name="T33" fmla="*/ 109 h 193"/>
                <a:gd name="T34" fmla="*/ 41 w 135"/>
                <a:gd name="T35" fmla="*/ 111 h 193"/>
                <a:gd name="T36" fmla="*/ 5 w 135"/>
                <a:gd name="T37" fmla="*/ 147 h 193"/>
                <a:gd name="T38" fmla="*/ 36 w 135"/>
                <a:gd name="T39" fmla="*/ 148 h 193"/>
                <a:gd name="T40" fmla="*/ 0 w 135"/>
                <a:gd name="T41"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93">
                  <a:moveTo>
                    <a:pt x="0" y="193"/>
                  </a:moveTo>
                  <a:lnTo>
                    <a:pt x="132" y="192"/>
                  </a:lnTo>
                  <a:lnTo>
                    <a:pt x="105" y="163"/>
                  </a:lnTo>
                  <a:lnTo>
                    <a:pt x="134" y="165"/>
                  </a:lnTo>
                  <a:lnTo>
                    <a:pt x="102" y="118"/>
                  </a:lnTo>
                  <a:lnTo>
                    <a:pt x="135" y="118"/>
                  </a:lnTo>
                  <a:lnTo>
                    <a:pt x="95" y="81"/>
                  </a:lnTo>
                  <a:lnTo>
                    <a:pt x="117" y="81"/>
                  </a:lnTo>
                  <a:lnTo>
                    <a:pt x="86" y="46"/>
                  </a:lnTo>
                  <a:lnTo>
                    <a:pt x="105" y="43"/>
                  </a:lnTo>
                  <a:lnTo>
                    <a:pt x="75" y="15"/>
                  </a:lnTo>
                  <a:lnTo>
                    <a:pt x="65" y="0"/>
                  </a:lnTo>
                  <a:lnTo>
                    <a:pt x="32" y="43"/>
                  </a:lnTo>
                  <a:lnTo>
                    <a:pt x="53" y="45"/>
                  </a:lnTo>
                  <a:lnTo>
                    <a:pt x="14" y="78"/>
                  </a:lnTo>
                  <a:lnTo>
                    <a:pt x="38" y="82"/>
                  </a:lnTo>
                  <a:lnTo>
                    <a:pt x="11" y="109"/>
                  </a:lnTo>
                  <a:lnTo>
                    <a:pt x="41" y="111"/>
                  </a:lnTo>
                  <a:lnTo>
                    <a:pt x="5" y="147"/>
                  </a:lnTo>
                  <a:lnTo>
                    <a:pt x="36" y="148"/>
                  </a:lnTo>
                  <a:lnTo>
                    <a:pt x="0" y="193"/>
                  </a:lnTo>
                  <a:close/>
                </a:path>
              </a:pathLst>
            </a:cu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 name="Line 821"/>
            <p:cNvSpPr>
              <a:spLocks noChangeShapeType="1"/>
            </p:cNvSpPr>
            <p:nvPr/>
          </p:nvSpPr>
          <p:spPr bwMode="auto">
            <a:xfrm>
              <a:off x="633" y="4190"/>
              <a:ext cx="0" cy="69"/>
            </a:xfrm>
            <a:prstGeom prst="line">
              <a:avLst/>
            </a:prstGeom>
            <a:noFill/>
            <a:ln w="38100">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90" name="Group 822"/>
          <p:cNvGrpSpPr>
            <a:grpSpLocks/>
          </p:cNvGrpSpPr>
          <p:nvPr/>
        </p:nvGrpSpPr>
        <p:grpSpPr bwMode="auto">
          <a:xfrm>
            <a:off x="5805488" y="217488"/>
            <a:ext cx="103187" cy="161925"/>
            <a:chOff x="564" y="3959"/>
            <a:chExt cx="135" cy="300"/>
          </a:xfrm>
        </p:grpSpPr>
        <p:sp>
          <p:nvSpPr>
            <p:cNvPr id="7991" name="Freeform 823"/>
            <p:cNvSpPr>
              <a:spLocks/>
            </p:cNvSpPr>
            <p:nvPr/>
          </p:nvSpPr>
          <p:spPr bwMode="auto">
            <a:xfrm>
              <a:off x="564" y="3959"/>
              <a:ext cx="135" cy="229"/>
            </a:xfrm>
            <a:custGeom>
              <a:avLst/>
              <a:gdLst>
                <a:gd name="T0" fmla="*/ 0 w 135"/>
                <a:gd name="T1" fmla="*/ 193 h 193"/>
                <a:gd name="T2" fmla="*/ 132 w 135"/>
                <a:gd name="T3" fmla="*/ 192 h 193"/>
                <a:gd name="T4" fmla="*/ 105 w 135"/>
                <a:gd name="T5" fmla="*/ 163 h 193"/>
                <a:gd name="T6" fmla="*/ 134 w 135"/>
                <a:gd name="T7" fmla="*/ 165 h 193"/>
                <a:gd name="T8" fmla="*/ 102 w 135"/>
                <a:gd name="T9" fmla="*/ 118 h 193"/>
                <a:gd name="T10" fmla="*/ 135 w 135"/>
                <a:gd name="T11" fmla="*/ 118 h 193"/>
                <a:gd name="T12" fmla="*/ 95 w 135"/>
                <a:gd name="T13" fmla="*/ 81 h 193"/>
                <a:gd name="T14" fmla="*/ 117 w 135"/>
                <a:gd name="T15" fmla="*/ 81 h 193"/>
                <a:gd name="T16" fmla="*/ 86 w 135"/>
                <a:gd name="T17" fmla="*/ 46 h 193"/>
                <a:gd name="T18" fmla="*/ 105 w 135"/>
                <a:gd name="T19" fmla="*/ 43 h 193"/>
                <a:gd name="T20" fmla="*/ 75 w 135"/>
                <a:gd name="T21" fmla="*/ 15 h 193"/>
                <a:gd name="T22" fmla="*/ 65 w 135"/>
                <a:gd name="T23" fmla="*/ 0 h 193"/>
                <a:gd name="T24" fmla="*/ 32 w 135"/>
                <a:gd name="T25" fmla="*/ 43 h 193"/>
                <a:gd name="T26" fmla="*/ 53 w 135"/>
                <a:gd name="T27" fmla="*/ 45 h 193"/>
                <a:gd name="T28" fmla="*/ 14 w 135"/>
                <a:gd name="T29" fmla="*/ 78 h 193"/>
                <a:gd name="T30" fmla="*/ 38 w 135"/>
                <a:gd name="T31" fmla="*/ 82 h 193"/>
                <a:gd name="T32" fmla="*/ 11 w 135"/>
                <a:gd name="T33" fmla="*/ 109 h 193"/>
                <a:gd name="T34" fmla="*/ 41 w 135"/>
                <a:gd name="T35" fmla="*/ 111 h 193"/>
                <a:gd name="T36" fmla="*/ 5 w 135"/>
                <a:gd name="T37" fmla="*/ 147 h 193"/>
                <a:gd name="T38" fmla="*/ 36 w 135"/>
                <a:gd name="T39" fmla="*/ 148 h 193"/>
                <a:gd name="T40" fmla="*/ 0 w 135"/>
                <a:gd name="T41"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93">
                  <a:moveTo>
                    <a:pt x="0" y="193"/>
                  </a:moveTo>
                  <a:lnTo>
                    <a:pt x="132" y="192"/>
                  </a:lnTo>
                  <a:lnTo>
                    <a:pt x="105" y="163"/>
                  </a:lnTo>
                  <a:lnTo>
                    <a:pt x="134" y="165"/>
                  </a:lnTo>
                  <a:lnTo>
                    <a:pt x="102" y="118"/>
                  </a:lnTo>
                  <a:lnTo>
                    <a:pt x="135" y="118"/>
                  </a:lnTo>
                  <a:lnTo>
                    <a:pt x="95" y="81"/>
                  </a:lnTo>
                  <a:lnTo>
                    <a:pt x="117" y="81"/>
                  </a:lnTo>
                  <a:lnTo>
                    <a:pt x="86" y="46"/>
                  </a:lnTo>
                  <a:lnTo>
                    <a:pt x="105" y="43"/>
                  </a:lnTo>
                  <a:lnTo>
                    <a:pt x="75" y="15"/>
                  </a:lnTo>
                  <a:lnTo>
                    <a:pt x="65" y="0"/>
                  </a:lnTo>
                  <a:lnTo>
                    <a:pt x="32" y="43"/>
                  </a:lnTo>
                  <a:lnTo>
                    <a:pt x="53" y="45"/>
                  </a:lnTo>
                  <a:lnTo>
                    <a:pt x="14" y="78"/>
                  </a:lnTo>
                  <a:lnTo>
                    <a:pt x="38" y="82"/>
                  </a:lnTo>
                  <a:lnTo>
                    <a:pt x="11" y="109"/>
                  </a:lnTo>
                  <a:lnTo>
                    <a:pt x="41" y="111"/>
                  </a:lnTo>
                  <a:lnTo>
                    <a:pt x="5" y="147"/>
                  </a:lnTo>
                  <a:lnTo>
                    <a:pt x="36" y="148"/>
                  </a:lnTo>
                  <a:lnTo>
                    <a:pt x="0" y="193"/>
                  </a:lnTo>
                  <a:close/>
                </a:path>
              </a:pathLst>
            </a:cu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2" name="Line 824"/>
            <p:cNvSpPr>
              <a:spLocks noChangeShapeType="1"/>
            </p:cNvSpPr>
            <p:nvPr/>
          </p:nvSpPr>
          <p:spPr bwMode="auto">
            <a:xfrm>
              <a:off x="633" y="4190"/>
              <a:ext cx="0" cy="69"/>
            </a:xfrm>
            <a:prstGeom prst="line">
              <a:avLst/>
            </a:prstGeom>
            <a:noFill/>
            <a:ln w="38100">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93" name="Group 825"/>
          <p:cNvGrpSpPr>
            <a:grpSpLocks/>
          </p:cNvGrpSpPr>
          <p:nvPr/>
        </p:nvGrpSpPr>
        <p:grpSpPr bwMode="auto">
          <a:xfrm>
            <a:off x="3000375" y="4211638"/>
            <a:ext cx="103188" cy="161925"/>
            <a:chOff x="564" y="3959"/>
            <a:chExt cx="135" cy="300"/>
          </a:xfrm>
        </p:grpSpPr>
        <p:sp>
          <p:nvSpPr>
            <p:cNvPr id="7994" name="Freeform 826"/>
            <p:cNvSpPr>
              <a:spLocks/>
            </p:cNvSpPr>
            <p:nvPr/>
          </p:nvSpPr>
          <p:spPr bwMode="auto">
            <a:xfrm>
              <a:off x="564" y="3959"/>
              <a:ext cx="135" cy="229"/>
            </a:xfrm>
            <a:custGeom>
              <a:avLst/>
              <a:gdLst>
                <a:gd name="T0" fmla="*/ 0 w 135"/>
                <a:gd name="T1" fmla="*/ 193 h 193"/>
                <a:gd name="T2" fmla="*/ 132 w 135"/>
                <a:gd name="T3" fmla="*/ 192 h 193"/>
                <a:gd name="T4" fmla="*/ 105 w 135"/>
                <a:gd name="T5" fmla="*/ 163 h 193"/>
                <a:gd name="T6" fmla="*/ 134 w 135"/>
                <a:gd name="T7" fmla="*/ 165 h 193"/>
                <a:gd name="T8" fmla="*/ 102 w 135"/>
                <a:gd name="T9" fmla="*/ 118 h 193"/>
                <a:gd name="T10" fmla="*/ 135 w 135"/>
                <a:gd name="T11" fmla="*/ 118 h 193"/>
                <a:gd name="T12" fmla="*/ 95 w 135"/>
                <a:gd name="T13" fmla="*/ 81 h 193"/>
                <a:gd name="T14" fmla="*/ 117 w 135"/>
                <a:gd name="T15" fmla="*/ 81 h 193"/>
                <a:gd name="T16" fmla="*/ 86 w 135"/>
                <a:gd name="T17" fmla="*/ 46 h 193"/>
                <a:gd name="T18" fmla="*/ 105 w 135"/>
                <a:gd name="T19" fmla="*/ 43 h 193"/>
                <a:gd name="T20" fmla="*/ 75 w 135"/>
                <a:gd name="T21" fmla="*/ 15 h 193"/>
                <a:gd name="T22" fmla="*/ 65 w 135"/>
                <a:gd name="T23" fmla="*/ 0 h 193"/>
                <a:gd name="T24" fmla="*/ 32 w 135"/>
                <a:gd name="T25" fmla="*/ 43 h 193"/>
                <a:gd name="T26" fmla="*/ 53 w 135"/>
                <a:gd name="T27" fmla="*/ 45 h 193"/>
                <a:gd name="T28" fmla="*/ 14 w 135"/>
                <a:gd name="T29" fmla="*/ 78 h 193"/>
                <a:gd name="T30" fmla="*/ 38 w 135"/>
                <a:gd name="T31" fmla="*/ 82 h 193"/>
                <a:gd name="T32" fmla="*/ 11 w 135"/>
                <a:gd name="T33" fmla="*/ 109 h 193"/>
                <a:gd name="T34" fmla="*/ 41 w 135"/>
                <a:gd name="T35" fmla="*/ 111 h 193"/>
                <a:gd name="T36" fmla="*/ 5 w 135"/>
                <a:gd name="T37" fmla="*/ 147 h 193"/>
                <a:gd name="T38" fmla="*/ 36 w 135"/>
                <a:gd name="T39" fmla="*/ 148 h 193"/>
                <a:gd name="T40" fmla="*/ 0 w 135"/>
                <a:gd name="T41"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93">
                  <a:moveTo>
                    <a:pt x="0" y="193"/>
                  </a:moveTo>
                  <a:lnTo>
                    <a:pt x="132" y="192"/>
                  </a:lnTo>
                  <a:lnTo>
                    <a:pt x="105" y="163"/>
                  </a:lnTo>
                  <a:lnTo>
                    <a:pt x="134" y="165"/>
                  </a:lnTo>
                  <a:lnTo>
                    <a:pt x="102" y="118"/>
                  </a:lnTo>
                  <a:lnTo>
                    <a:pt x="135" y="118"/>
                  </a:lnTo>
                  <a:lnTo>
                    <a:pt x="95" y="81"/>
                  </a:lnTo>
                  <a:lnTo>
                    <a:pt x="117" y="81"/>
                  </a:lnTo>
                  <a:lnTo>
                    <a:pt x="86" y="46"/>
                  </a:lnTo>
                  <a:lnTo>
                    <a:pt x="105" y="43"/>
                  </a:lnTo>
                  <a:lnTo>
                    <a:pt x="75" y="15"/>
                  </a:lnTo>
                  <a:lnTo>
                    <a:pt x="65" y="0"/>
                  </a:lnTo>
                  <a:lnTo>
                    <a:pt x="32" y="43"/>
                  </a:lnTo>
                  <a:lnTo>
                    <a:pt x="53" y="45"/>
                  </a:lnTo>
                  <a:lnTo>
                    <a:pt x="14" y="78"/>
                  </a:lnTo>
                  <a:lnTo>
                    <a:pt x="38" y="82"/>
                  </a:lnTo>
                  <a:lnTo>
                    <a:pt x="11" y="109"/>
                  </a:lnTo>
                  <a:lnTo>
                    <a:pt x="41" y="111"/>
                  </a:lnTo>
                  <a:lnTo>
                    <a:pt x="5" y="147"/>
                  </a:lnTo>
                  <a:lnTo>
                    <a:pt x="36" y="148"/>
                  </a:lnTo>
                  <a:lnTo>
                    <a:pt x="0" y="193"/>
                  </a:lnTo>
                  <a:close/>
                </a:path>
              </a:pathLst>
            </a:cu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5" name="Line 827"/>
            <p:cNvSpPr>
              <a:spLocks noChangeShapeType="1"/>
            </p:cNvSpPr>
            <p:nvPr/>
          </p:nvSpPr>
          <p:spPr bwMode="auto">
            <a:xfrm>
              <a:off x="633" y="4190"/>
              <a:ext cx="0" cy="69"/>
            </a:xfrm>
            <a:prstGeom prst="line">
              <a:avLst/>
            </a:prstGeom>
            <a:noFill/>
            <a:ln w="38100">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96" name="Group 828"/>
          <p:cNvGrpSpPr>
            <a:grpSpLocks/>
          </p:cNvGrpSpPr>
          <p:nvPr/>
        </p:nvGrpSpPr>
        <p:grpSpPr bwMode="auto">
          <a:xfrm>
            <a:off x="3933825" y="4727575"/>
            <a:ext cx="101600" cy="161925"/>
            <a:chOff x="564" y="3959"/>
            <a:chExt cx="135" cy="300"/>
          </a:xfrm>
        </p:grpSpPr>
        <p:sp>
          <p:nvSpPr>
            <p:cNvPr id="7997" name="Freeform 829"/>
            <p:cNvSpPr>
              <a:spLocks/>
            </p:cNvSpPr>
            <p:nvPr/>
          </p:nvSpPr>
          <p:spPr bwMode="auto">
            <a:xfrm>
              <a:off x="564" y="3959"/>
              <a:ext cx="135" cy="229"/>
            </a:xfrm>
            <a:custGeom>
              <a:avLst/>
              <a:gdLst>
                <a:gd name="T0" fmla="*/ 0 w 135"/>
                <a:gd name="T1" fmla="*/ 193 h 193"/>
                <a:gd name="T2" fmla="*/ 132 w 135"/>
                <a:gd name="T3" fmla="*/ 192 h 193"/>
                <a:gd name="T4" fmla="*/ 105 w 135"/>
                <a:gd name="T5" fmla="*/ 163 h 193"/>
                <a:gd name="T6" fmla="*/ 134 w 135"/>
                <a:gd name="T7" fmla="*/ 165 h 193"/>
                <a:gd name="T8" fmla="*/ 102 w 135"/>
                <a:gd name="T9" fmla="*/ 118 h 193"/>
                <a:gd name="T10" fmla="*/ 135 w 135"/>
                <a:gd name="T11" fmla="*/ 118 h 193"/>
                <a:gd name="T12" fmla="*/ 95 w 135"/>
                <a:gd name="T13" fmla="*/ 81 h 193"/>
                <a:gd name="T14" fmla="*/ 117 w 135"/>
                <a:gd name="T15" fmla="*/ 81 h 193"/>
                <a:gd name="T16" fmla="*/ 86 w 135"/>
                <a:gd name="T17" fmla="*/ 46 h 193"/>
                <a:gd name="T18" fmla="*/ 105 w 135"/>
                <a:gd name="T19" fmla="*/ 43 h 193"/>
                <a:gd name="T20" fmla="*/ 75 w 135"/>
                <a:gd name="T21" fmla="*/ 15 h 193"/>
                <a:gd name="T22" fmla="*/ 65 w 135"/>
                <a:gd name="T23" fmla="*/ 0 h 193"/>
                <a:gd name="T24" fmla="*/ 32 w 135"/>
                <a:gd name="T25" fmla="*/ 43 h 193"/>
                <a:gd name="T26" fmla="*/ 53 w 135"/>
                <a:gd name="T27" fmla="*/ 45 h 193"/>
                <a:gd name="T28" fmla="*/ 14 w 135"/>
                <a:gd name="T29" fmla="*/ 78 h 193"/>
                <a:gd name="T30" fmla="*/ 38 w 135"/>
                <a:gd name="T31" fmla="*/ 82 h 193"/>
                <a:gd name="T32" fmla="*/ 11 w 135"/>
                <a:gd name="T33" fmla="*/ 109 h 193"/>
                <a:gd name="T34" fmla="*/ 41 w 135"/>
                <a:gd name="T35" fmla="*/ 111 h 193"/>
                <a:gd name="T36" fmla="*/ 5 w 135"/>
                <a:gd name="T37" fmla="*/ 147 h 193"/>
                <a:gd name="T38" fmla="*/ 36 w 135"/>
                <a:gd name="T39" fmla="*/ 148 h 193"/>
                <a:gd name="T40" fmla="*/ 0 w 135"/>
                <a:gd name="T41"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93">
                  <a:moveTo>
                    <a:pt x="0" y="193"/>
                  </a:moveTo>
                  <a:lnTo>
                    <a:pt x="132" y="192"/>
                  </a:lnTo>
                  <a:lnTo>
                    <a:pt x="105" y="163"/>
                  </a:lnTo>
                  <a:lnTo>
                    <a:pt x="134" y="165"/>
                  </a:lnTo>
                  <a:lnTo>
                    <a:pt x="102" y="118"/>
                  </a:lnTo>
                  <a:lnTo>
                    <a:pt x="135" y="118"/>
                  </a:lnTo>
                  <a:lnTo>
                    <a:pt x="95" y="81"/>
                  </a:lnTo>
                  <a:lnTo>
                    <a:pt x="117" y="81"/>
                  </a:lnTo>
                  <a:lnTo>
                    <a:pt x="86" y="46"/>
                  </a:lnTo>
                  <a:lnTo>
                    <a:pt x="105" y="43"/>
                  </a:lnTo>
                  <a:lnTo>
                    <a:pt x="75" y="15"/>
                  </a:lnTo>
                  <a:lnTo>
                    <a:pt x="65" y="0"/>
                  </a:lnTo>
                  <a:lnTo>
                    <a:pt x="32" y="43"/>
                  </a:lnTo>
                  <a:lnTo>
                    <a:pt x="53" y="45"/>
                  </a:lnTo>
                  <a:lnTo>
                    <a:pt x="14" y="78"/>
                  </a:lnTo>
                  <a:lnTo>
                    <a:pt x="38" y="82"/>
                  </a:lnTo>
                  <a:lnTo>
                    <a:pt x="11" y="109"/>
                  </a:lnTo>
                  <a:lnTo>
                    <a:pt x="41" y="111"/>
                  </a:lnTo>
                  <a:lnTo>
                    <a:pt x="5" y="147"/>
                  </a:lnTo>
                  <a:lnTo>
                    <a:pt x="36" y="148"/>
                  </a:lnTo>
                  <a:lnTo>
                    <a:pt x="0" y="193"/>
                  </a:lnTo>
                  <a:close/>
                </a:path>
              </a:pathLst>
            </a:cu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8" name="Line 830"/>
            <p:cNvSpPr>
              <a:spLocks noChangeShapeType="1"/>
            </p:cNvSpPr>
            <p:nvPr/>
          </p:nvSpPr>
          <p:spPr bwMode="auto">
            <a:xfrm>
              <a:off x="633" y="4190"/>
              <a:ext cx="0" cy="69"/>
            </a:xfrm>
            <a:prstGeom prst="line">
              <a:avLst/>
            </a:prstGeom>
            <a:noFill/>
            <a:ln w="38100">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99" name="Group 831"/>
          <p:cNvGrpSpPr>
            <a:grpSpLocks/>
          </p:cNvGrpSpPr>
          <p:nvPr/>
        </p:nvGrpSpPr>
        <p:grpSpPr bwMode="auto">
          <a:xfrm>
            <a:off x="4545013" y="4827588"/>
            <a:ext cx="103187" cy="161925"/>
            <a:chOff x="564" y="3959"/>
            <a:chExt cx="135" cy="300"/>
          </a:xfrm>
        </p:grpSpPr>
        <p:sp>
          <p:nvSpPr>
            <p:cNvPr id="8000" name="Freeform 832"/>
            <p:cNvSpPr>
              <a:spLocks/>
            </p:cNvSpPr>
            <p:nvPr/>
          </p:nvSpPr>
          <p:spPr bwMode="auto">
            <a:xfrm>
              <a:off x="564" y="3959"/>
              <a:ext cx="135" cy="229"/>
            </a:xfrm>
            <a:custGeom>
              <a:avLst/>
              <a:gdLst>
                <a:gd name="T0" fmla="*/ 0 w 135"/>
                <a:gd name="T1" fmla="*/ 193 h 193"/>
                <a:gd name="T2" fmla="*/ 132 w 135"/>
                <a:gd name="T3" fmla="*/ 192 h 193"/>
                <a:gd name="T4" fmla="*/ 105 w 135"/>
                <a:gd name="T5" fmla="*/ 163 h 193"/>
                <a:gd name="T6" fmla="*/ 134 w 135"/>
                <a:gd name="T7" fmla="*/ 165 h 193"/>
                <a:gd name="T8" fmla="*/ 102 w 135"/>
                <a:gd name="T9" fmla="*/ 118 h 193"/>
                <a:gd name="T10" fmla="*/ 135 w 135"/>
                <a:gd name="T11" fmla="*/ 118 h 193"/>
                <a:gd name="T12" fmla="*/ 95 w 135"/>
                <a:gd name="T13" fmla="*/ 81 h 193"/>
                <a:gd name="T14" fmla="*/ 117 w 135"/>
                <a:gd name="T15" fmla="*/ 81 h 193"/>
                <a:gd name="T16" fmla="*/ 86 w 135"/>
                <a:gd name="T17" fmla="*/ 46 h 193"/>
                <a:gd name="T18" fmla="*/ 105 w 135"/>
                <a:gd name="T19" fmla="*/ 43 h 193"/>
                <a:gd name="T20" fmla="*/ 75 w 135"/>
                <a:gd name="T21" fmla="*/ 15 h 193"/>
                <a:gd name="T22" fmla="*/ 65 w 135"/>
                <a:gd name="T23" fmla="*/ 0 h 193"/>
                <a:gd name="T24" fmla="*/ 32 w 135"/>
                <a:gd name="T25" fmla="*/ 43 h 193"/>
                <a:gd name="T26" fmla="*/ 53 w 135"/>
                <a:gd name="T27" fmla="*/ 45 h 193"/>
                <a:gd name="T28" fmla="*/ 14 w 135"/>
                <a:gd name="T29" fmla="*/ 78 h 193"/>
                <a:gd name="T30" fmla="*/ 38 w 135"/>
                <a:gd name="T31" fmla="*/ 82 h 193"/>
                <a:gd name="T32" fmla="*/ 11 w 135"/>
                <a:gd name="T33" fmla="*/ 109 h 193"/>
                <a:gd name="T34" fmla="*/ 41 w 135"/>
                <a:gd name="T35" fmla="*/ 111 h 193"/>
                <a:gd name="T36" fmla="*/ 5 w 135"/>
                <a:gd name="T37" fmla="*/ 147 h 193"/>
                <a:gd name="T38" fmla="*/ 36 w 135"/>
                <a:gd name="T39" fmla="*/ 148 h 193"/>
                <a:gd name="T40" fmla="*/ 0 w 135"/>
                <a:gd name="T41"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93">
                  <a:moveTo>
                    <a:pt x="0" y="193"/>
                  </a:moveTo>
                  <a:lnTo>
                    <a:pt x="132" y="192"/>
                  </a:lnTo>
                  <a:lnTo>
                    <a:pt x="105" y="163"/>
                  </a:lnTo>
                  <a:lnTo>
                    <a:pt x="134" y="165"/>
                  </a:lnTo>
                  <a:lnTo>
                    <a:pt x="102" y="118"/>
                  </a:lnTo>
                  <a:lnTo>
                    <a:pt x="135" y="118"/>
                  </a:lnTo>
                  <a:lnTo>
                    <a:pt x="95" y="81"/>
                  </a:lnTo>
                  <a:lnTo>
                    <a:pt x="117" y="81"/>
                  </a:lnTo>
                  <a:lnTo>
                    <a:pt x="86" y="46"/>
                  </a:lnTo>
                  <a:lnTo>
                    <a:pt x="105" y="43"/>
                  </a:lnTo>
                  <a:lnTo>
                    <a:pt x="75" y="15"/>
                  </a:lnTo>
                  <a:lnTo>
                    <a:pt x="65" y="0"/>
                  </a:lnTo>
                  <a:lnTo>
                    <a:pt x="32" y="43"/>
                  </a:lnTo>
                  <a:lnTo>
                    <a:pt x="53" y="45"/>
                  </a:lnTo>
                  <a:lnTo>
                    <a:pt x="14" y="78"/>
                  </a:lnTo>
                  <a:lnTo>
                    <a:pt x="38" y="82"/>
                  </a:lnTo>
                  <a:lnTo>
                    <a:pt x="11" y="109"/>
                  </a:lnTo>
                  <a:lnTo>
                    <a:pt x="41" y="111"/>
                  </a:lnTo>
                  <a:lnTo>
                    <a:pt x="5" y="147"/>
                  </a:lnTo>
                  <a:lnTo>
                    <a:pt x="36" y="148"/>
                  </a:lnTo>
                  <a:lnTo>
                    <a:pt x="0" y="193"/>
                  </a:lnTo>
                  <a:close/>
                </a:path>
              </a:pathLst>
            </a:cu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01" name="Line 833"/>
            <p:cNvSpPr>
              <a:spLocks noChangeShapeType="1"/>
            </p:cNvSpPr>
            <p:nvPr/>
          </p:nvSpPr>
          <p:spPr bwMode="auto">
            <a:xfrm>
              <a:off x="633" y="4190"/>
              <a:ext cx="0" cy="69"/>
            </a:xfrm>
            <a:prstGeom prst="line">
              <a:avLst/>
            </a:prstGeom>
            <a:noFill/>
            <a:ln w="38100">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02" name="Group 834"/>
          <p:cNvGrpSpPr>
            <a:grpSpLocks/>
          </p:cNvGrpSpPr>
          <p:nvPr/>
        </p:nvGrpSpPr>
        <p:grpSpPr bwMode="auto">
          <a:xfrm>
            <a:off x="3441700" y="5008563"/>
            <a:ext cx="103188" cy="163512"/>
            <a:chOff x="564" y="3959"/>
            <a:chExt cx="135" cy="300"/>
          </a:xfrm>
        </p:grpSpPr>
        <p:sp>
          <p:nvSpPr>
            <p:cNvPr id="8003" name="Freeform 835"/>
            <p:cNvSpPr>
              <a:spLocks/>
            </p:cNvSpPr>
            <p:nvPr/>
          </p:nvSpPr>
          <p:spPr bwMode="auto">
            <a:xfrm>
              <a:off x="564" y="3959"/>
              <a:ext cx="135" cy="229"/>
            </a:xfrm>
            <a:custGeom>
              <a:avLst/>
              <a:gdLst>
                <a:gd name="T0" fmla="*/ 0 w 135"/>
                <a:gd name="T1" fmla="*/ 193 h 193"/>
                <a:gd name="T2" fmla="*/ 132 w 135"/>
                <a:gd name="T3" fmla="*/ 192 h 193"/>
                <a:gd name="T4" fmla="*/ 105 w 135"/>
                <a:gd name="T5" fmla="*/ 163 h 193"/>
                <a:gd name="T6" fmla="*/ 134 w 135"/>
                <a:gd name="T7" fmla="*/ 165 h 193"/>
                <a:gd name="T8" fmla="*/ 102 w 135"/>
                <a:gd name="T9" fmla="*/ 118 h 193"/>
                <a:gd name="T10" fmla="*/ 135 w 135"/>
                <a:gd name="T11" fmla="*/ 118 h 193"/>
                <a:gd name="T12" fmla="*/ 95 w 135"/>
                <a:gd name="T13" fmla="*/ 81 h 193"/>
                <a:gd name="T14" fmla="*/ 117 w 135"/>
                <a:gd name="T15" fmla="*/ 81 h 193"/>
                <a:gd name="T16" fmla="*/ 86 w 135"/>
                <a:gd name="T17" fmla="*/ 46 h 193"/>
                <a:gd name="T18" fmla="*/ 105 w 135"/>
                <a:gd name="T19" fmla="*/ 43 h 193"/>
                <a:gd name="T20" fmla="*/ 75 w 135"/>
                <a:gd name="T21" fmla="*/ 15 h 193"/>
                <a:gd name="T22" fmla="*/ 65 w 135"/>
                <a:gd name="T23" fmla="*/ 0 h 193"/>
                <a:gd name="T24" fmla="*/ 32 w 135"/>
                <a:gd name="T25" fmla="*/ 43 h 193"/>
                <a:gd name="T26" fmla="*/ 53 w 135"/>
                <a:gd name="T27" fmla="*/ 45 h 193"/>
                <a:gd name="T28" fmla="*/ 14 w 135"/>
                <a:gd name="T29" fmla="*/ 78 h 193"/>
                <a:gd name="T30" fmla="*/ 38 w 135"/>
                <a:gd name="T31" fmla="*/ 82 h 193"/>
                <a:gd name="T32" fmla="*/ 11 w 135"/>
                <a:gd name="T33" fmla="*/ 109 h 193"/>
                <a:gd name="T34" fmla="*/ 41 w 135"/>
                <a:gd name="T35" fmla="*/ 111 h 193"/>
                <a:gd name="T36" fmla="*/ 5 w 135"/>
                <a:gd name="T37" fmla="*/ 147 h 193"/>
                <a:gd name="T38" fmla="*/ 36 w 135"/>
                <a:gd name="T39" fmla="*/ 148 h 193"/>
                <a:gd name="T40" fmla="*/ 0 w 135"/>
                <a:gd name="T41"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93">
                  <a:moveTo>
                    <a:pt x="0" y="193"/>
                  </a:moveTo>
                  <a:lnTo>
                    <a:pt x="132" y="192"/>
                  </a:lnTo>
                  <a:lnTo>
                    <a:pt x="105" y="163"/>
                  </a:lnTo>
                  <a:lnTo>
                    <a:pt x="134" y="165"/>
                  </a:lnTo>
                  <a:lnTo>
                    <a:pt x="102" y="118"/>
                  </a:lnTo>
                  <a:lnTo>
                    <a:pt x="135" y="118"/>
                  </a:lnTo>
                  <a:lnTo>
                    <a:pt x="95" y="81"/>
                  </a:lnTo>
                  <a:lnTo>
                    <a:pt x="117" y="81"/>
                  </a:lnTo>
                  <a:lnTo>
                    <a:pt x="86" y="46"/>
                  </a:lnTo>
                  <a:lnTo>
                    <a:pt x="105" y="43"/>
                  </a:lnTo>
                  <a:lnTo>
                    <a:pt x="75" y="15"/>
                  </a:lnTo>
                  <a:lnTo>
                    <a:pt x="65" y="0"/>
                  </a:lnTo>
                  <a:lnTo>
                    <a:pt x="32" y="43"/>
                  </a:lnTo>
                  <a:lnTo>
                    <a:pt x="53" y="45"/>
                  </a:lnTo>
                  <a:lnTo>
                    <a:pt x="14" y="78"/>
                  </a:lnTo>
                  <a:lnTo>
                    <a:pt x="38" y="82"/>
                  </a:lnTo>
                  <a:lnTo>
                    <a:pt x="11" y="109"/>
                  </a:lnTo>
                  <a:lnTo>
                    <a:pt x="41" y="111"/>
                  </a:lnTo>
                  <a:lnTo>
                    <a:pt x="5" y="147"/>
                  </a:lnTo>
                  <a:lnTo>
                    <a:pt x="36" y="148"/>
                  </a:lnTo>
                  <a:lnTo>
                    <a:pt x="0" y="193"/>
                  </a:lnTo>
                  <a:close/>
                </a:path>
              </a:pathLst>
            </a:cu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04" name="Line 836"/>
            <p:cNvSpPr>
              <a:spLocks noChangeShapeType="1"/>
            </p:cNvSpPr>
            <p:nvPr/>
          </p:nvSpPr>
          <p:spPr bwMode="auto">
            <a:xfrm>
              <a:off x="633" y="4190"/>
              <a:ext cx="0" cy="69"/>
            </a:xfrm>
            <a:prstGeom prst="line">
              <a:avLst/>
            </a:prstGeom>
            <a:noFill/>
            <a:ln w="38100">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05" name="Group 837"/>
          <p:cNvGrpSpPr>
            <a:grpSpLocks/>
          </p:cNvGrpSpPr>
          <p:nvPr/>
        </p:nvGrpSpPr>
        <p:grpSpPr bwMode="auto">
          <a:xfrm>
            <a:off x="2965450" y="5026025"/>
            <a:ext cx="103188" cy="161925"/>
            <a:chOff x="564" y="3959"/>
            <a:chExt cx="135" cy="300"/>
          </a:xfrm>
        </p:grpSpPr>
        <p:sp>
          <p:nvSpPr>
            <p:cNvPr id="8006" name="Freeform 838"/>
            <p:cNvSpPr>
              <a:spLocks/>
            </p:cNvSpPr>
            <p:nvPr/>
          </p:nvSpPr>
          <p:spPr bwMode="auto">
            <a:xfrm>
              <a:off x="564" y="3959"/>
              <a:ext cx="135" cy="229"/>
            </a:xfrm>
            <a:custGeom>
              <a:avLst/>
              <a:gdLst>
                <a:gd name="T0" fmla="*/ 0 w 135"/>
                <a:gd name="T1" fmla="*/ 193 h 193"/>
                <a:gd name="T2" fmla="*/ 132 w 135"/>
                <a:gd name="T3" fmla="*/ 192 h 193"/>
                <a:gd name="T4" fmla="*/ 105 w 135"/>
                <a:gd name="T5" fmla="*/ 163 h 193"/>
                <a:gd name="T6" fmla="*/ 134 w 135"/>
                <a:gd name="T7" fmla="*/ 165 h 193"/>
                <a:gd name="T8" fmla="*/ 102 w 135"/>
                <a:gd name="T9" fmla="*/ 118 h 193"/>
                <a:gd name="T10" fmla="*/ 135 w 135"/>
                <a:gd name="T11" fmla="*/ 118 h 193"/>
                <a:gd name="T12" fmla="*/ 95 w 135"/>
                <a:gd name="T13" fmla="*/ 81 h 193"/>
                <a:gd name="T14" fmla="*/ 117 w 135"/>
                <a:gd name="T15" fmla="*/ 81 h 193"/>
                <a:gd name="T16" fmla="*/ 86 w 135"/>
                <a:gd name="T17" fmla="*/ 46 h 193"/>
                <a:gd name="T18" fmla="*/ 105 w 135"/>
                <a:gd name="T19" fmla="*/ 43 h 193"/>
                <a:gd name="T20" fmla="*/ 75 w 135"/>
                <a:gd name="T21" fmla="*/ 15 h 193"/>
                <a:gd name="T22" fmla="*/ 65 w 135"/>
                <a:gd name="T23" fmla="*/ 0 h 193"/>
                <a:gd name="T24" fmla="*/ 32 w 135"/>
                <a:gd name="T25" fmla="*/ 43 h 193"/>
                <a:gd name="T26" fmla="*/ 53 w 135"/>
                <a:gd name="T27" fmla="*/ 45 h 193"/>
                <a:gd name="T28" fmla="*/ 14 w 135"/>
                <a:gd name="T29" fmla="*/ 78 h 193"/>
                <a:gd name="T30" fmla="*/ 38 w 135"/>
                <a:gd name="T31" fmla="*/ 82 h 193"/>
                <a:gd name="T32" fmla="*/ 11 w 135"/>
                <a:gd name="T33" fmla="*/ 109 h 193"/>
                <a:gd name="T34" fmla="*/ 41 w 135"/>
                <a:gd name="T35" fmla="*/ 111 h 193"/>
                <a:gd name="T36" fmla="*/ 5 w 135"/>
                <a:gd name="T37" fmla="*/ 147 h 193"/>
                <a:gd name="T38" fmla="*/ 36 w 135"/>
                <a:gd name="T39" fmla="*/ 148 h 193"/>
                <a:gd name="T40" fmla="*/ 0 w 135"/>
                <a:gd name="T41"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93">
                  <a:moveTo>
                    <a:pt x="0" y="193"/>
                  </a:moveTo>
                  <a:lnTo>
                    <a:pt x="132" y="192"/>
                  </a:lnTo>
                  <a:lnTo>
                    <a:pt x="105" y="163"/>
                  </a:lnTo>
                  <a:lnTo>
                    <a:pt x="134" y="165"/>
                  </a:lnTo>
                  <a:lnTo>
                    <a:pt x="102" y="118"/>
                  </a:lnTo>
                  <a:lnTo>
                    <a:pt x="135" y="118"/>
                  </a:lnTo>
                  <a:lnTo>
                    <a:pt x="95" y="81"/>
                  </a:lnTo>
                  <a:lnTo>
                    <a:pt x="117" y="81"/>
                  </a:lnTo>
                  <a:lnTo>
                    <a:pt x="86" y="46"/>
                  </a:lnTo>
                  <a:lnTo>
                    <a:pt x="105" y="43"/>
                  </a:lnTo>
                  <a:lnTo>
                    <a:pt x="75" y="15"/>
                  </a:lnTo>
                  <a:lnTo>
                    <a:pt x="65" y="0"/>
                  </a:lnTo>
                  <a:lnTo>
                    <a:pt x="32" y="43"/>
                  </a:lnTo>
                  <a:lnTo>
                    <a:pt x="53" y="45"/>
                  </a:lnTo>
                  <a:lnTo>
                    <a:pt x="14" y="78"/>
                  </a:lnTo>
                  <a:lnTo>
                    <a:pt x="38" y="82"/>
                  </a:lnTo>
                  <a:lnTo>
                    <a:pt x="11" y="109"/>
                  </a:lnTo>
                  <a:lnTo>
                    <a:pt x="41" y="111"/>
                  </a:lnTo>
                  <a:lnTo>
                    <a:pt x="5" y="147"/>
                  </a:lnTo>
                  <a:lnTo>
                    <a:pt x="36" y="148"/>
                  </a:lnTo>
                  <a:lnTo>
                    <a:pt x="0" y="193"/>
                  </a:lnTo>
                  <a:close/>
                </a:path>
              </a:pathLst>
            </a:cu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07" name="Line 839"/>
            <p:cNvSpPr>
              <a:spLocks noChangeShapeType="1"/>
            </p:cNvSpPr>
            <p:nvPr/>
          </p:nvSpPr>
          <p:spPr bwMode="auto">
            <a:xfrm>
              <a:off x="633" y="4190"/>
              <a:ext cx="0" cy="69"/>
            </a:xfrm>
            <a:prstGeom prst="line">
              <a:avLst/>
            </a:prstGeom>
            <a:noFill/>
            <a:ln w="38100">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08" name="Group 840"/>
          <p:cNvGrpSpPr>
            <a:grpSpLocks/>
          </p:cNvGrpSpPr>
          <p:nvPr/>
        </p:nvGrpSpPr>
        <p:grpSpPr bwMode="auto">
          <a:xfrm>
            <a:off x="5629275" y="5080000"/>
            <a:ext cx="103188" cy="163513"/>
            <a:chOff x="564" y="3959"/>
            <a:chExt cx="135" cy="300"/>
          </a:xfrm>
        </p:grpSpPr>
        <p:sp>
          <p:nvSpPr>
            <p:cNvPr id="8009" name="Freeform 841"/>
            <p:cNvSpPr>
              <a:spLocks/>
            </p:cNvSpPr>
            <p:nvPr/>
          </p:nvSpPr>
          <p:spPr bwMode="auto">
            <a:xfrm>
              <a:off x="564" y="3959"/>
              <a:ext cx="135" cy="229"/>
            </a:xfrm>
            <a:custGeom>
              <a:avLst/>
              <a:gdLst>
                <a:gd name="T0" fmla="*/ 0 w 135"/>
                <a:gd name="T1" fmla="*/ 193 h 193"/>
                <a:gd name="T2" fmla="*/ 132 w 135"/>
                <a:gd name="T3" fmla="*/ 192 h 193"/>
                <a:gd name="T4" fmla="*/ 105 w 135"/>
                <a:gd name="T5" fmla="*/ 163 h 193"/>
                <a:gd name="T6" fmla="*/ 134 w 135"/>
                <a:gd name="T7" fmla="*/ 165 h 193"/>
                <a:gd name="T8" fmla="*/ 102 w 135"/>
                <a:gd name="T9" fmla="*/ 118 h 193"/>
                <a:gd name="T10" fmla="*/ 135 w 135"/>
                <a:gd name="T11" fmla="*/ 118 h 193"/>
                <a:gd name="T12" fmla="*/ 95 w 135"/>
                <a:gd name="T13" fmla="*/ 81 h 193"/>
                <a:gd name="T14" fmla="*/ 117 w 135"/>
                <a:gd name="T15" fmla="*/ 81 h 193"/>
                <a:gd name="T16" fmla="*/ 86 w 135"/>
                <a:gd name="T17" fmla="*/ 46 h 193"/>
                <a:gd name="T18" fmla="*/ 105 w 135"/>
                <a:gd name="T19" fmla="*/ 43 h 193"/>
                <a:gd name="T20" fmla="*/ 75 w 135"/>
                <a:gd name="T21" fmla="*/ 15 h 193"/>
                <a:gd name="T22" fmla="*/ 65 w 135"/>
                <a:gd name="T23" fmla="*/ 0 h 193"/>
                <a:gd name="T24" fmla="*/ 32 w 135"/>
                <a:gd name="T25" fmla="*/ 43 h 193"/>
                <a:gd name="T26" fmla="*/ 53 w 135"/>
                <a:gd name="T27" fmla="*/ 45 h 193"/>
                <a:gd name="T28" fmla="*/ 14 w 135"/>
                <a:gd name="T29" fmla="*/ 78 h 193"/>
                <a:gd name="T30" fmla="*/ 38 w 135"/>
                <a:gd name="T31" fmla="*/ 82 h 193"/>
                <a:gd name="T32" fmla="*/ 11 w 135"/>
                <a:gd name="T33" fmla="*/ 109 h 193"/>
                <a:gd name="T34" fmla="*/ 41 w 135"/>
                <a:gd name="T35" fmla="*/ 111 h 193"/>
                <a:gd name="T36" fmla="*/ 5 w 135"/>
                <a:gd name="T37" fmla="*/ 147 h 193"/>
                <a:gd name="T38" fmla="*/ 36 w 135"/>
                <a:gd name="T39" fmla="*/ 148 h 193"/>
                <a:gd name="T40" fmla="*/ 0 w 135"/>
                <a:gd name="T41"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93">
                  <a:moveTo>
                    <a:pt x="0" y="193"/>
                  </a:moveTo>
                  <a:lnTo>
                    <a:pt x="132" y="192"/>
                  </a:lnTo>
                  <a:lnTo>
                    <a:pt x="105" y="163"/>
                  </a:lnTo>
                  <a:lnTo>
                    <a:pt x="134" y="165"/>
                  </a:lnTo>
                  <a:lnTo>
                    <a:pt x="102" y="118"/>
                  </a:lnTo>
                  <a:lnTo>
                    <a:pt x="135" y="118"/>
                  </a:lnTo>
                  <a:lnTo>
                    <a:pt x="95" y="81"/>
                  </a:lnTo>
                  <a:lnTo>
                    <a:pt x="117" y="81"/>
                  </a:lnTo>
                  <a:lnTo>
                    <a:pt x="86" y="46"/>
                  </a:lnTo>
                  <a:lnTo>
                    <a:pt x="105" y="43"/>
                  </a:lnTo>
                  <a:lnTo>
                    <a:pt x="75" y="15"/>
                  </a:lnTo>
                  <a:lnTo>
                    <a:pt x="65" y="0"/>
                  </a:lnTo>
                  <a:lnTo>
                    <a:pt x="32" y="43"/>
                  </a:lnTo>
                  <a:lnTo>
                    <a:pt x="53" y="45"/>
                  </a:lnTo>
                  <a:lnTo>
                    <a:pt x="14" y="78"/>
                  </a:lnTo>
                  <a:lnTo>
                    <a:pt x="38" y="82"/>
                  </a:lnTo>
                  <a:lnTo>
                    <a:pt x="11" y="109"/>
                  </a:lnTo>
                  <a:lnTo>
                    <a:pt x="41" y="111"/>
                  </a:lnTo>
                  <a:lnTo>
                    <a:pt x="5" y="147"/>
                  </a:lnTo>
                  <a:lnTo>
                    <a:pt x="36" y="148"/>
                  </a:lnTo>
                  <a:lnTo>
                    <a:pt x="0" y="193"/>
                  </a:lnTo>
                  <a:close/>
                </a:path>
              </a:pathLst>
            </a:cu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10" name="Line 842"/>
            <p:cNvSpPr>
              <a:spLocks noChangeShapeType="1"/>
            </p:cNvSpPr>
            <p:nvPr/>
          </p:nvSpPr>
          <p:spPr bwMode="auto">
            <a:xfrm>
              <a:off x="633" y="4190"/>
              <a:ext cx="0" cy="69"/>
            </a:xfrm>
            <a:prstGeom prst="line">
              <a:avLst/>
            </a:prstGeom>
            <a:noFill/>
            <a:ln w="38100">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11" name="Group 843"/>
          <p:cNvGrpSpPr>
            <a:grpSpLocks/>
          </p:cNvGrpSpPr>
          <p:nvPr/>
        </p:nvGrpSpPr>
        <p:grpSpPr bwMode="auto">
          <a:xfrm>
            <a:off x="6057900" y="407988"/>
            <a:ext cx="103188" cy="161925"/>
            <a:chOff x="564" y="3959"/>
            <a:chExt cx="135" cy="300"/>
          </a:xfrm>
        </p:grpSpPr>
        <p:sp>
          <p:nvSpPr>
            <p:cNvPr id="8012" name="Freeform 844"/>
            <p:cNvSpPr>
              <a:spLocks/>
            </p:cNvSpPr>
            <p:nvPr/>
          </p:nvSpPr>
          <p:spPr bwMode="auto">
            <a:xfrm>
              <a:off x="564" y="3959"/>
              <a:ext cx="135" cy="229"/>
            </a:xfrm>
            <a:custGeom>
              <a:avLst/>
              <a:gdLst>
                <a:gd name="T0" fmla="*/ 0 w 135"/>
                <a:gd name="T1" fmla="*/ 193 h 193"/>
                <a:gd name="T2" fmla="*/ 132 w 135"/>
                <a:gd name="T3" fmla="*/ 192 h 193"/>
                <a:gd name="T4" fmla="*/ 105 w 135"/>
                <a:gd name="T5" fmla="*/ 163 h 193"/>
                <a:gd name="T6" fmla="*/ 134 w 135"/>
                <a:gd name="T7" fmla="*/ 165 h 193"/>
                <a:gd name="T8" fmla="*/ 102 w 135"/>
                <a:gd name="T9" fmla="*/ 118 h 193"/>
                <a:gd name="T10" fmla="*/ 135 w 135"/>
                <a:gd name="T11" fmla="*/ 118 h 193"/>
                <a:gd name="T12" fmla="*/ 95 w 135"/>
                <a:gd name="T13" fmla="*/ 81 h 193"/>
                <a:gd name="T14" fmla="*/ 117 w 135"/>
                <a:gd name="T15" fmla="*/ 81 h 193"/>
                <a:gd name="T16" fmla="*/ 86 w 135"/>
                <a:gd name="T17" fmla="*/ 46 h 193"/>
                <a:gd name="T18" fmla="*/ 105 w 135"/>
                <a:gd name="T19" fmla="*/ 43 h 193"/>
                <a:gd name="T20" fmla="*/ 75 w 135"/>
                <a:gd name="T21" fmla="*/ 15 h 193"/>
                <a:gd name="T22" fmla="*/ 65 w 135"/>
                <a:gd name="T23" fmla="*/ 0 h 193"/>
                <a:gd name="T24" fmla="*/ 32 w 135"/>
                <a:gd name="T25" fmla="*/ 43 h 193"/>
                <a:gd name="T26" fmla="*/ 53 w 135"/>
                <a:gd name="T27" fmla="*/ 45 h 193"/>
                <a:gd name="T28" fmla="*/ 14 w 135"/>
                <a:gd name="T29" fmla="*/ 78 h 193"/>
                <a:gd name="T30" fmla="*/ 38 w 135"/>
                <a:gd name="T31" fmla="*/ 82 h 193"/>
                <a:gd name="T32" fmla="*/ 11 w 135"/>
                <a:gd name="T33" fmla="*/ 109 h 193"/>
                <a:gd name="T34" fmla="*/ 41 w 135"/>
                <a:gd name="T35" fmla="*/ 111 h 193"/>
                <a:gd name="T36" fmla="*/ 5 w 135"/>
                <a:gd name="T37" fmla="*/ 147 h 193"/>
                <a:gd name="T38" fmla="*/ 36 w 135"/>
                <a:gd name="T39" fmla="*/ 148 h 193"/>
                <a:gd name="T40" fmla="*/ 0 w 135"/>
                <a:gd name="T41"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93">
                  <a:moveTo>
                    <a:pt x="0" y="193"/>
                  </a:moveTo>
                  <a:lnTo>
                    <a:pt x="132" y="192"/>
                  </a:lnTo>
                  <a:lnTo>
                    <a:pt x="105" y="163"/>
                  </a:lnTo>
                  <a:lnTo>
                    <a:pt x="134" y="165"/>
                  </a:lnTo>
                  <a:lnTo>
                    <a:pt x="102" y="118"/>
                  </a:lnTo>
                  <a:lnTo>
                    <a:pt x="135" y="118"/>
                  </a:lnTo>
                  <a:lnTo>
                    <a:pt x="95" y="81"/>
                  </a:lnTo>
                  <a:lnTo>
                    <a:pt x="117" y="81"/>
                  </a:lnTo>
                  <a:lnTo>
                    <a:pt x="86" y="46"/>
                  </a:lnTo>
                  <a:lnTo>
                    <a:pt x="105" y="43"/>
                  </a:lnTo>
                  <a:lnTo>
                    <a:pt x="75" y="15"/>
                  </a:lnTo>
                  <a:lnTo>
                    <a:pt x="65" y="0"/>
                  </a:lnTo>
                  <a:lnTo>
                    <a:pt x="32" y="43"/>
                  </a:lnTo>
                  <a:lnTo>
                    <a:pt x="53" y="45"/>
                  </a:lnTo>
                  <a:lnTo>
                    <a:pt x="14" y="78"/>
                  </a:lnTo>
                  <a:lnTo>
                    <a:pt x="38" y="82"/>
                  </a:lnTo>
                  <a:lnTo>
                    <a:pt x="11" y="109"/>
                  </a:lnTo>
                  <a:lnTo>
                    <a:pt x="41" y="111"/>
                  </a:lnTo>
                  <a:lnTo>
                    <a:pt x="5" y="147"/>
                  </a:lnTo>
                  <a:lnTo>
                    <a:pt x="36" y="148"/>
                  </a:lnTo>
                  <a:lnTo>
                    <a:pt x="0" y="193"/>
                  </a:lnTo>
                  <a:close/>
                </a:path>
              </a:pathLst>
            </a:cu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13" name="Line 845"/>
            <p:cNvSpPr>
              <a:spLocks noChangeShapeType="1"/>
            </p:cNvSpPr>
            <p:nvPr/>
          </p:nvSpPr>
          <p:spPr bwMode="auto">
            <a:xfrm>
              <a:off x="633" y="4190"/>
              <a:ext cx="0" cy="69"/>
            </a:xfrm>
            <a:prstGeom prst="line">
              <a:avLst/>
            </a:prstGeom>
            <a:noFill/>
            <a:ln w="38100">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14" name="Group 846"/>
          <p:cNvGrpSpPr>
            <a:grpSpLocks/>
          </p:cNvGrpSpPr>
          <p:nvPr/>
        </p:nvGrpSpPr>
        <p:grpSpPr bwMode="auto">
          <a:xfrm>
            <a:off x="3467100" y="3857625"/>
            <a:ext cx="139700" cy="136525"/>
            <a:chOff x="7224" y="9696"/>
            <a:chExt cx="318" cy="409"/>
          </a:xfrm>
        </p:grpSpPr>
        <p:grpSp>
          <p:nvGrpSpPr>
            <p:cNvPr id="8015" name="Group 847"/>
            <p:cNvGrpSpPr>
              <a:grpSpLocks/>
            </p:cNvGrpSpPr>
            <p:nvPr/>
          </p:nvGrpSpPr>
          <p:grpSpPr bwMode="auto">
            <a:xfrm>
              <a:off x="7287" y="9853"/>
              <a:ext cx="188" cy="252"/>
              <a:chOff x="6708" y="9676"/>
              <a:chExt cx="188" cy="252"/>
            </a:xfrm>
          </p:grpSpPr>
          <p:sp>
            <p:nvSpPr>
              <p:cNvPr id="8016" name="Line 848"/>
              <p:cNvSpPr>
                <a:spLocks noChangeShapeType="1"/>
              </p:cNvSpPr>
              <p:nvPr/>
            </p:nvSpPr>
            <p:spPr bwMode="auto">
              <a:xfrm>
                <a:off x="6808" y="9732"/>
                <a:ext cx="0" cy="19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17" name="Line 849"/>
              <p:cNvSpPr>
                <a:spLocks noChangeShapeType="1"/>
              </p:cNvSpPr>
              <p:nvPr/>
            </p:nvSpPr>
            <p:spPr bwMode="auto">
              <a:xfrm flipH="1">
                <a:off x="6804" y="9752"/>
                <a:ext cx="92" cy="80"/>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18" name="Line 850"/>
              <p:cNvSpPr>
                <a:spLocks noChangeShapeType="1"/>
              </p:cNvSpPr>
              <p:nvPr/>
            </p:nvSpPr>
            <p:spPr bwMode="auto">
              <a:xfrm>
                <a:off x="6708" y="9764"/>
                <a:ext cx="96" cy="7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19" name="Line 851"/>
              <p:cNvSpPr>
                <a:spLocks noChangeShapeType="1"/>
              </p:cNvSpPr>
              <p:nvPr/>
            </p:nvSpPr>
            <p:spPr bwMode="auto">
              <a:xfrm>
                <a:off x="6728" y="9676"/>
                <a:ext cx="80" cy="11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020" name="AutoShape 852"/>
            <p:cNvSpPr>
              <a:spLocks noChangeArrowheads="1"/>
            </p:cNvSpPr>
            <p:nvPr/>
          </p:nvSpPr>
          <p:spPr bwMode="auto">
            <a:xfrm>
              <a:off x="7224" y="9696"/>
              <a:ext cx="318" cy="267"/>
            </a:xfrm>
            <a:prstGeom prst="cloudCallout">
              <a:avLst>
                <a:gd name="adj1" fmla="val 3773"/>
                <a:gd name="adj2" fmla="val 33894"/>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004" tIns="16002" rIns="32004" bIns="16002"/>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8021" name="Group 853"/>
          <p:cNvGrpSpPr>
            <a:grpSpLocks/>
          </p:cNvGrpSpPr>
          <p:nvPr/>
        </p:nvGrpSpPr>
        <p:grpSpPr bwMode="auto">
          <a:xfrm>
            <a:off x="3224213" y="4568825"/>
            <a:ext cx="139700" cy="136525"/>
            <a:chOff x="7224" y="9696"/>
            <a:chExt cx="318" cy="409"/>
          </a:xfrm>
        </p:grpSpPr>
        <p:grpSp>
          <p:nvGrpSpPr>
            <p:cNvPr id="8022" name="Group 854"/>
            <p:cNvGrpSpPr>
              <a:grpSpLocks/>
            </p:cNvGrpSpPr>
            <p:nvPr/>
          </p:nvGrpSpPr>
          <p:grpSpPr bwMode="auto">
            <a:xfrm>
              <a:off x="7287" y="9853"/>
              <a:ext cx="188" cy="252"/>
              <a:chOff x="6708" y="9676"/>
              <a:chExt cx="188" cy="252"/>
            </a:xfrm>
          </p:grpSpPr>
          <p:sp>
            <p:nvSpPr>
              <p:cNvPr id="8023" name="Line 855"/>
              <p:cNvSpPr>
                <a:spLocks noChangeShapeType="1"/>
              </p:cNvSpPr>
              <p:nvPr/>
            </p:nvSpPr>
            <p:spPr bwMode="auto">
              <a:xfrm>
                <a:off x="6808" y="9732"/>
                <a:ext cx="0" cy="19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24" name="Line 856"/>
              <p:cNvSpPr>
                <a:spLocks noChangeShapeType="1"/>
              </p:cNvSpPr>
              <p:nvPr/>
            </p:nvSpPr>
            <p:spPr bwMode="auto">
              <a:xfrm flipH="1">
                <a:off x="6804" y="9752"/>
                <a:ext cx="92" cy="80"/>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25" name="Line 857"/>
              <p:cNvSpPr>
                <a:spLocks noChangeShapeType="1"/>
              </p:cNvSpPr>
              <p:nvPr/>
            </p:nvSpPr>
            <p:spPr bwMode="auto">
              <a:xfrm>
                <a:off x="6708" y="9764"/>
                <a:ext cx="96" cy="7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26" name="Line 858"/>
              <p:cNvSpPr>
                <a:spLocks noChangeShapeType="1"/>
              </p:cNvSpPr>
              <p:nvPr/>
            </p:nvSpPr>
            <p:spPr bwMode="auto">
              <a:xfrm>
                <a:off x="6728" y="9676"/>
                <a:ext cx="80" cy="11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027" name="AutoShape 859"/>
            <p:cNvSpPr>
              <a:spLocks noChangeArrowheads="1"/>
            </p:cNvSpPr>
            <p:nvPr/>
          </p:nvSpPr>
          <p:spPr bwMode="auto">
            <a:xfrm>
              <a:off x="7224" y="9696"/>
              <a:ext cx="318" cy="267"/>
            </a:xfrm>
            <a:prstGeom prst="cloudCallout">
              <a:avLst>
                <a:gd name="adj1" fmla="val 3773"/>
                <a:gd name="adj2" fmla="val 33894"/>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004" tIns="16002" rIns="32004" bIns="16002"/>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8028" name="Group 860"/>
          <p:cNvGrpSpPr>
            <a:grpSpLocks/>
          </p:cNvGrpSpPr>
          <p:nvPr/>
        </p:nvGrpSpPr>
        <p:grpSpPr bwMode="auto">
          <a:xfrm>
            <a:off x="3568700" y="4606925"/>
            <a:ext cx="139700" cy="136525"/>
            <a:chOff x="7224" y="9696"/>
            <a:chExt cx="318" cy="409"/>
          </a:xfrm>
        </p:grpSpPr>
        <p:grpSp>
          <p:nvGrpSpPr>
            <p:cNvPr id="8029" name="Group 861"/>
            <p:cNvGrpSpPr>
              <a:grpSpLocks/>
            </p:cNvGrpSpPr>
            <p:nvPr/>
          </p:nvGrpSpPr>
          <p:grpSpPr bwMode="auto">
            <a:xfrm>
              <a:off x="7287" y="9853"/>
              <a:ext cx="188" cy="252"/>
              <a:chOff x="6708" y="9676"/>
              <a:chExt cx="188" cy="252"/>
            </a:xfrm>
          </p:grpSpPr>
          <p:sp>
            <p:nvSpPr>
              <p:cNvPr id="8030" name="Line 862"/>
              <p:cNvSpPr>
                <a:spLocks noChangeShapeType="1"/>
              </p:cNvSpPr>
              <p:nvPr/>
            </p:nvSpPr>
            <p:spPr bwMode="auto">
              <a:xfrm>
                <a:off x="6808" y="9732"/>
                <a:ext cx="0" cy="19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31" name="Line 863"/>
              <p:cNvSpPr>
                <a:spLocks noChangeShapeType="1"/>
              </p:cNvSpPr>
              <p:nvPr/>
            </p:nvSpPr>
            <p:spPr bwMode="auto">
              <a:xfrm flipH="1">
                <a:off x="6804" y="9752"/>
                <a:ext cx="92" cy="80"/>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32" name="Line 864"/>
              <p:cNvSpPr>
                <a:spLocks noChangeShapeType="1"/>
              </p:cNvSpPr>
              <p:nvPr/>
            </p:nvSpPr>
            <p:spPr bwMode="auto">
              <a:xfrm>
                <a:off x="6708" y="9764"/>
                <a:ext cx="96" cy="7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33" name="Line 865"/>
              <p:cNvSpPr>
                <a:spLocks noChangeShapeType="1"/>
              </p:cNvSpPr>
              <p:nvPr/>
            </p:nvSpPr>
            <p:spPr bwMode="auto">
              <a:xfrm>
                <a:off x="6728" y="9676"/>
                <a:ext cx="80" cy="11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034" name="AutoShape 866"/>
            <p:cNvSpPr>
              <a:spLocks noChangeArrowheads="1"/>
            </p:cNvSpPr>
            <p:nvPr/>
          </p:nvSpPr>
          <p:spPr bwMode="auto">
            <a:xfrm>
              <a:off x="7224" y="9696"/>
              <a:ext cx="318" cy="267"/>
            </a:xfrm>
            <a:prstGeom prst="cloudCallout">
              <a:avLst>
                <a:gd name="adj1" fmla="val 3773"/>
                <a:gd name="adj2" fmla="val 33894"/>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004" tIns="16002" rIns="32004" bIns="16002"/>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8035" name="Group 867"/>
          <p:cNvGrpSpPr>
            <a:grpSpLocks/>
          </p:cNvGrpSpPr>
          <p:nvPr/>
        </p:nvGrpSpPr>
        <p:grpSpPr bwMode="auto">
          <a:xfrm>
            <a:off x="3060700" y="3649663"/>
            <a:ext cx="139700" cy="138112"/>
            <a:chOff x="7224" y="9696"/>
            <a:chExt cx="318" cy="409"/>
          </a:xfrm>
        </p:grpSpPr>
        <p:grpSp>
          <p:nvGrpSpPr>
            <p:cNvPr id="8036" name="Group 868"/>
            <p:cNvGrpSpPr>
              <a:grpSpLocks/>
            </p:cNvGrpSpPr>
            <p:nvPr/>
          </p:nvGrpSpPr>
          <p:grpSpPr bwMode="auto">
            <a:xfrm>
              <a:off x="7287" y="9853"/>
              <a:ext cx="188" cy="252"/>
              <a:chOff x="6708" y="9676"/>
              <a:chExt cx="188" cy="252"/>
            </a:xfrm>
          </p:grpSpPr>
          <p:sp>
            <p:nvSpPr>
              <p:cNvPr id="8037" name="Line 869"/>
              <p:cNvSpPr>
                <a:spLocks noChangeShapeType="1"/>
              </p:cNvSpPr>
              <p:nvPr/>
            </p:nvSpPr>
            <p:spPr bwMode="auto">
              <a:xfrm>
                <a:off x="6808" y="9732"/>
                <a:ext cx="0" cy="19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38" name="Line 870"/>
              <p:cNvSpPr>
                <a:spLocks noChangeShapeType="1"/>
              </p:cNvSpPr>
              <p:nvPr/>
            </p:nvSpPr>
            <p:spPr bwMode="auto">
              <a:xfrm flipH="1">
                <a:off x="6804" y="9752"/>
                <a:ext cx="92" cy="80"/>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39" name="Line 871"/>
              <p:cNvSpPr>
                <a:spLocks noChangeShapeType="1"/>
              </p:cNvSpPr>
              <p:nvPr/>
            </p:nvSpPr>
            <p:spPr bwMode="auto">
              <a:xfrm>
                <a:off x="6708" y="9764"/>
                <a:ext cx="96" cy="7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40" name="Line 872"/>
              <p:cNvSpPr>
                <a:spLocks noChangeShapeType="1"/>
              </p:cNvSpPr>
              <p:nvPr/>
            </p:nvSpPr>
            <p:spPr bwMode="auto">
              <a:xfrm>
                <a:off x="6728" y="9676"/>
                <a:ext cx="80" cy="11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041" name="AutoShape 873"/>
            <p:cNvSpPr>
              <a:spLocks noChangeArrowheads="1"/>
            </p:cNvSpPr>
            <p:nvPr/>
          </p:nvSpPr>
          <p:spPr bwMode="auto">
            <a:xfrm>
              <a:off x="7224" y="9696"/>
              <a:ext cx="318" cy="267"/>
            </a:xfrm>
            <a:prstGeom prst="cloudCallout">
              <a:avLst>
                <a:gd name="adj1" fmla="val 3773"/>
                <a:gd name="adj2" fmla="val 33894"/>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004" tIns="16002" rIns="32004" bIns="16002"/>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8042" name="Group 874"/>
          <p:cNvGrpSpPr>
            <a:grpSpLocks/>
          </p:cNvGrpSpPr>
          <p:nvPr/>
        </p:nvGrpSpPr>
        <p:grpSpPr bwMode="auto">
          <a:xfrm>
            <a:off x="3054350" y="4010025"/>
            <a:ext cx="139700" cy="138113"/>
            <a:chOff x="7224" y="9696"/>
            <a:chExt cx="318" cy="409"/>
          </a:xfrm>
        </p:grpSpPr>
        <p:grpSp>
          <p:nvGrpSpPr>
            <p:cNvPr id="8043" name="Group 875"/>
            <p:cNvGrpSpPr>
              <a:grpSpLocks/>
            </p:cNvGrpSpPr>
            <p:nvPr/>
          </p:nvGrpSpPr>
          <p:grpSpPr bwMode="auto">
            <a:xfrm>
              <a:off x="7287" y="9853"/>
              <a:ext cx="188" cy="252"/>
              <a:chOff x="6708" y="9676"/>
              <a:chExt cx="188" cy="252"/>
            </a:xfrm>
          </p:grpSpPr>
          <p:sp>
            <p:nvSpPr>
              <p:cNvPr id="8044" name="Line 876"/>
              <p:cNvSpPr>
                <a:spLocks noChangeShapeType="1"/>
              </p:cNvSpPr>
              <p:nvPr/>
            </p:nvSpPr>
            <p:spPr bwMode="auto">
              <a:xfrm>
                <a:off x="6808" y="9732"/>
                <a:ext cx="0" cy="19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45" name="Line 877"/>
              <p:cNvSpPr>
                <a:spLocks noChangeShapeType="1"/>
              </p:cNvSpPr>
              <p:nvPr/>
            </p:nvSpPr>
            <p:spPr bwMode="auto">
              <a:xfrm flipH="1">
                <a:off x="6804" y="9752"/>
                <a:ext cx="92" cy="80"/>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46" name="Line 878"/>
              <p:cNvSpPr>
                <a:spLocks noChangeShapeType="1"/>
              </p:cNvSpPr>
              <p:nvPr/>
            </p:nvSpPr>
            <p:spPr bwMode="auto">
              <a:xfrm>
                <a:off x="6708" y="9764"/>
                <a:ext cx="96" cy="7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47" name="Line 879"/>
              <p:cNvSpPr>
                <a:spLocks noChangeShapeType="1"/>
              </p:cNvSpPr>
              <p:nvPr/>
            </p:nvSpPr>
            <p:spPr bwMode="auto">
              <a:xfrm>
                <a:off x="6728" y="9676"/>
                <a:ext cx="80" cy="11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048" name="AutoShape 880"/>
            <p:cNvSpPr>
              <a:spLocks noChangeArrowheads="1"/>
            </p:cNvSpPr>
            <p:nvPr/>
          </p:nvSpPr>
          <p:spPr bwMode="auto">
            <a:xfrm>
              <a:off x="7224" y="9696"/>
              <a:ext cx="318" cy="267"/>
            </a:xfrm>
            <a:prstGeom prst="cloudCallout">
              <a:avLst>
                <a:gd name="adj1" fmla="val 3773"/>
                <a:gd name="adj2" fmla="val 33894"/>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004" tIns="16002" rIns="32004" bIns="16002"/>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8049" name="Group 881"/>
          <p:cNvGrpSpPr>
            <a:grpSpLocks/>
          </p:cNvGrpSpPr>
          <p:nvPr/>
        </p:nvGrpSpPr>
        <p:grpSpPr bwMode="auto">
          <a:xfrm>
            <a:off x="5316538" y="3597275"/>
            <a:ext cx="139700" cy="138113"/>
            <a:chOff x="7224" y="9696"/>
            <a:chExt cx="318" cy="409"/>
          </a:xfrm>
        </p:grpSpPr>
        <p:grpSp>
          <p:nvGrpSpPr>
            <p:cNvPr id="8050" name="Group 882"/>
            <p:cNvGrpSpPr>
              <a:grpSpLocks/>
            </p:cNvGrpSpPr>
            <p:nvPr/>
          </p:nvGrpSpPr>
          <p:grpSpPr bwMode="auto">
            <a:xfrm>
              <a:off x="7287" y="9853"/>
              <a:ext cx="188" cy="252"/>
              <a:chOff x="6708" y="9676"/>
              <a:chExt cx="188" cy="252"/>
            </a:xfrm>
          </p:grpSpPr>
          <p:sp>
            <p:nvSpPr>
              <p:cNvPr id="8051" name="Line 883"/>
              <p:cNvSpPr>
                <a:spLocks noChangeShapeType="1"/>
              </p:cNvSpPr>
              <p:nvPr/>
            </p:nvSpPr>
            <p:spPr bwMode="auto">
              <a:xfrm>
                <a:off x="6808" y="9732"/>
                <a:ext cx="0" cy="19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52" name="Line 884"/>
              <p:cNvSpPr>
                <a:spLocks noChangeShapeType="1"/>
              </p:cNvSpPr>
              <p:nvPr/>
            </p:nvSpPr>
            <p:spPr bwMode="auto">
              <a:xfrm flipH="1">
                <a:off x="6804" y="9752"/>
                <a:ext cx="92" cy="80"/>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53" name="Line 885"/>
              <p:cNvSpPr>
                <a:spLocks noChangeShapeType="1"/>
              </p:cNvSpPr>
              <p:nvPr/>
            </p:nvSpPr>
            <p:spPr bwMode="auto">
              <a:xfrm>
                <a:off x="6708" y="9764"/>
                <a:ext cx="96" cy="7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54" name="Line 886"/>
              <p:cNvSpPr>
                <a:spLocks noChangeShapeType="1"/>
              </p:cNvSpPr>
              <p:nvPr/>
            </p:nvSpPr>
            <p:spPr bwMode="auto">
              <a:xfrm>
                <a:off x="6728" y="9676"/>
                <a:ext cx="80" cy="11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055" name="AutoShape 887"/>
            <p:cNvSpPr>
              <a:spLocks noChangeArrowheads="1"/>
            </p:cNvSpPr>
            <p:nvPr/>
          </p:nvSpPr>
          <p:spPr bwMode="auto">
            <a:xfrm>
              <a:off x="7224" y="9696"/>
              <a:ext cx="318" cy="267"/>
            </a:xfrm>
            <a:prstGeom prst="cloudCallout">
              <a:avLst>
                <a:gd name="adj1" fmla="val 3773"/>
                <a:gd name="adj2" fmla="val 33894"/>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004" tIns="16002" rIns="32004" bIns="16002"/>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8056" name="Group 888"/>
          <p:cNvGrpSpPr>
            <a:grpSpLocks/>
          </p:cNvGrpSpPr>
          <p:nvPr/>
        </p:nvGrpSpPr>
        <p:grpSpPr bwMode="auto">
          <a:xfrm>
            <a:off x="4903788" y="3635375"/>
            <a:ext cx="139700" cy="138113"/>
            <a:chOff x="7224" y="9696"/>
            <a:chExt cx="318" cy="409"/>
          </a:xfrm>
        </p:grpSpPr>
        <p:grpSp>
          <p:nvGrpSpPr>
            <p:cNvPr id="8057" name="Group 889"/>
            <p:cNvGrpSpPr>
              <a:grpSpLocks/>
            </p:cNvGrpSpPr>
            <p:nvPr/>
          </p:nvGrpSpPr>
          <p:grpSpPr bwMode="auto">
            <a:xfrm>
              <a:off x="7287" y="9853"/>
              <a:ext cx="188" cy="252"/>
              <a:chOff x="6708" y="9676"/>
              <a:chExt cx="188" cy="252"/>
            </a:xfrm>
          </p:grpSpPr>
          <p:sp>
            <p:nvSpPr>
              <p:cNvPr id="8058" name="Line 890"/>
              <p:cNvSpPr>
                <a:spLocks noChangeShapeType="1"/>
              </p:cNvSpPr>
              <p:nvPr/>
            </p:nvSpPr>
            <p:spPr bwMode="auto">
              <a:xfrm>
                <a:off x="6808" y="9732"/>
                <a:ext cx="0" cy="19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59" name="Line 891"/>
              <p:cNvSpPr>
                <a:spLocks noChangeShapeType="1"/>
              </p:cNvSpPr>
              <p:nvPr/>
            </p:nvSpPr>
            <p:spPr bwMode="auto">
              <a:xfrm flipH="1">
                <a:off x="6804" y="9752"/>
                <a:ext cx="92" cy="80"/>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60" name="Line 892"/>
              <p:cNvSpPr>
                <a:spLocks noChangeShapeType="1"/>
              </p:cNvSpPr>
              <p:nvPr/>
            </p:nvSpPr>
            <p:spPr bwMode="auto">
              <a:xfrm>
                <a:off x="6708" y="9764"/>
                <a:ext cx="96" cy="7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61" name="Line 893"/>
              <p:cNvSpPr>
                <a:spLocks noChangeShapeType="1"/>
              </p:cNvSpPr>
              <p:nvPr/>
            </p:nvSpPr>
            <p:spPr bwMode="auto">
              <a:xfrm>
                <a:off x="6728" y="9676"/>
                <a:ext cx="80" cy="11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062" name="AutoShape 894"/>
            <p:cNvSpPr>
              <a:spLocks noChangeArrowheads="1"/>
            </p:cNvSpPr>
            <p:nvPr/>
          </p:nvSpPr>
          <p:spPr bwMode="auto">
            <a:xfrm>
              <a:off x="7224" y="9696"/>
              <a:ext cx="318" cy="267"/>
            </a:xfrm>
            <a:prstGeom prst="cloudCallout">
              <a:avLst>
                <a:gd name="adj1" fmla="val 3773"/>
                <a:gd name="adj2" fmla="val 33894"/>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004" tIns="16002" rIns="32004" bIns="16002"/>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8063" name="Group 895"/>
          <p:cNvGrpSpPr>
            <a:grpSpLocks/>
          </p:cNvGrpSpPr>
          <p:nvPr/>
        </p:nvGrpSpPr>
        <p:grpSpPr bwMode="auto">
          <a:xfrm>
            <a:off x="3546475" y="3587750"/>
            <a:ext cx="139700" cy="138113"/>
            <a:chOff x="7224" y="9696"/>
            <a:chExt cx="318" cy="409"/>
          </a:xfrm>
        </p:grpSpPr>
        <p:grpSp>
          <p:nvGrpSpPr>
            <p:cNvPr id="8064" name="Group 896"/>
            <p:cNvGrpSpPr>
              <a:grpSpLocks/>
            </p:cNvGrpSpPr>
            <p:nvPr/>
          </p:nvGrpSpPr>
          <p:grpSpPr bwMode="auto">
            <a:xfrm>
              <a:off x="7287" y="9853"/>
              <a:ext cx="188" cy="252"/>
              <a:chOff x="6708" y="9676"/>
              <a:chExt cx="188" cy="252"/>
            </a:xfrm>
          </p:grpSpPr>
          <p:sp>
            <p:nvSpPr>
              <p:cNvPr id="8065" name="Line 897"/>
              <p:cNvSpPr>
                <a:spLocks noChangeShapeType="1"/>
              </p:cNvSpPr>
              <p:nvPr/>
            </p:nvSpPr>
            <p:spPr bwMode="auto">
              <a:xfrm>
                <a:off x="6808" y="9732"/>
                <a:ext cx="0" cy="19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66" name="Line 898"/>
              <p:cNvSpPr>
                <a:spLocks noChangeShapeType="1"/>
              </p:cNvSpPr>
              <p:nvPr/>
            </p:nvSpPr>
            <p:spPr bwMode="auto">
              <a:xfrm flipH="1">
                <a:off x="6804" y="9752"/>
                <a:ext cx="92" cy="80"/>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67" name="Line 899"/>
              <p:cNvSpPr>
                <a:spLocks noChangeShapeType="1"/>
              </p:cNvSpPr>
              <p:nvPr/>
            </p:nvSpPr>
            <p:spPr bwMode="auto">
              <a:xfrm>
                <a:off x="6708" y="9764"/>
                <a:ext cx="96" cy="7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68" name="Line 900"/>
              <p:cNvSpPr>
                <a:spLocks noChangeShapeType="1"/>
              </p:cNvSpPr>
              <p:nvPr/>
            </p:nvSpPr>
            <p:spPr bwMode="auto">
              <a:xfrm>
                <a:off x="6728" y="9676"/>
                <a:ext cx="80" cy="11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069" name="AutoShape 901"/>
            <p:cNvSpPr>
              <a:spLocks noChangeArrowheads="1"/>
            </p:cNvSpPr>
            <p:nvPr/>
          </p:nvSpPr>
          <p:spPr bwMode="auto">
            <a:xfrm>
              <a:off x="7224" y="9696"/>
              <a:ext cx="318" cy="267"/>
            </a:xfrm>
            <a:prstGeom prst="cloudCallout">
              <a:avLst>
                <a:gd name="adj1" fmla="val 3773"/>
                <a:gd name="adj2" fmla="val 33894"/>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004" tIns="16002" rIns="32004" bIns="16002"/>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8070" name="Group 902"/>
          <p:cNvGrpSpPr>
            <a:grpSpLocks/>
          </p:cNvGrpSpPr>
          <p:nvPr/>
        </p:nvGrpSpPr>
        <p:grpSpPr bwMode="auto">
          <a:xfrm>
            <a:off x="3994150" y="3605213"/>
            <a:ext cx="139700" cy="136525"/>
            <a:chOff x="7224" y="9696"/>
            <a:chExt cx="318" cy="409"/>
          </a:xfrm>
        </p:grpSpPr>
        <p:grpSp>
          <p:nvGrpSpPr>
            <p:cNvPr id="8071" name="Group 903"/>
            <p:cNvGrpSpPr>
              <a:grpSpLocks/>
            </p:cNvGrpSpPr>
            <p:nvPr/>
          </p:nvGrpSpPr>
          <p:grpSpPr bwMode="auto">
            <a:xfrm>
              <a:off x="7287" y="9853"/>
              <a:ext cx="188" cy="252"/>
              <a:chOff x="6708" y="9676"/>
              <a:chExt cx="188" cy="252"/>
            </a:xfrm>
          </p:grpSpPr>
          <p:sp>
            <p:nvSpPr>
              <p:cNvPr id="8072" name="Line 904"/>
              <p:cNvSpPr>
                <a:spLocks noChangeShapeType="1"/>
              </p:cNvSpPr>
              <p:nvPr/>
            </p:nvSpPr>
            <p:spPr bwMode="auto">
              <a:xfrm>
                <a:off x="6808" y="9732"/>
                <a:ext cx="0" cy="19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73" name="Line 905"/>
              <p:cNvSpPr>
                <a:spLocks noChangeShapeType="1"/>
              </p:cNvSpPr>
              <p:nvPr/>
            </p:nvSpPr>
            <p:spPr bwMode="auto">
              <a:xfrm flipH="1">
                <a:off x="6804" y="9752"/>
                <a:ext cx="92" cy="80"/>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74" name="Line 906"/>
              <p:cNvSpPr>
                <a:spLocks noChangeShapeType="1"/>
              </p:cNvSpPr>
              <p:nvPr/>
            </p:nvSpPr>
            <p:spPr bwMode="auto">
              <a:xfrm>
                <a:off x="6708" y="9764"/>
                <a:ext cx="96" cy="7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75" name="Line 907"/>
              <p:cNvSpPr>
                <a:spLocks noChangeShapeType="1"/>
              </p:cNvSpPr>
              <p:nvPr/>
            </p:nvSpPr>
            <p:spPr bwMode="auto">
              <a:xfrm>
                <a:off x="6728" y="9676"/>
                <a:ext cx="80" cy="11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076" name="AutoShape 908"/>
            <p:cNvSpPr>
              <a:spLocks noChangeArrowheads="1"/>
            </p:cNvSpPr>
            <p:nvPr/>
          </p:nvSpPr>
          <p:spPr bwMode="auto">
            <a:xfrm>
              <a:off x="7224" y="9696"/>
              <a:ext cx="318" cy="267"/>
            </a:xfrm>
            <a:prstGeom prst="cloudCallout">
              <a:avLst>
                <a:gd name="adj1" fmla="val 3773"/>
                <a:gd name="adj2" fmla="val 33894"/>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004" tIns="16002" rIns="32004" bIns="16002"/>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8077" name="Group 909"/>
          <p:cNvGrpSpPr>
            <a:grpSpLocks/>
          </p:cNvGrpSpPr>
          <p:nvPr/>
        </p:nvGrpSpPr>
        <p:grpSpPr bwMode="auto">
          <a:xfrm>
            <a:off x="3640138" y="4146550"/>
            <a:ext cx="139700" cy="136525"/>
            <a:chOff x="7224" y="9696"/>
            <a:chExt cx="318" cy="409"/>
          </a:xfrm>
        </p:grpSpPr>
        <p:grpSp>
          <p:nvGrpSpPr>
            <p:cNvPr id="8078" name="Group 910"/>
            <p:cNvGrpSpPr>
              <a:grpSpLocks/>
            </p:cNvGrpSpPr>
            <p:nvPr/>
          </p:nvGrpSpPr>
          <p:grpSpPr bwMode="auto">
            <a:xfrm>
              <a:off x="7287" y="9853"/>
              <a:ext cx="188" cy="252"/>
              <a:chOff x="6708" y="9676"/>
              <a:chExt cx="188" cy="252"/>
            </a:xfrm>
          </p:grpSpPr>
          <p:sp>
            <p:nvSpPr>
              <p:cNvPr id="8079" name="Line 911"/>
              <p:cNvSpPr>
                <a:spLocks noChangeShapeType="1"/>
              </p:cNvSpPr>
              <p:nvPr/>
            </p:nvSpPr>
            <p:spPr bwMode="auto">
              <a:xfrm>
                <a:off x="6808" y="9732"/>
                <a:ext cx="0" cy="19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80" name="Line 912"/>
              <p:cNvSpPr>
                <a:spLocks noChangeShapeType="1"/>
              </p:cNvSpPr>
              <p:nvPr/>
            </p:nvSpPr>
            <p:spPr bwMode="auto">
              <a:xfrm flipH="1">
                <a:off x="6804" y="9752"/>
                <a:ext cx="92" cy="80"/>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81" name="Line 913"/>
              <p:cNvSpPr>
                <a:spLocks noChangeShapeType="1"/>
              </p:cNvSpPr>
              <p:nvPr/>
            </p:nvSpPr>
            <p:spPr bwMode="auto">
              <a:xfrm>
                <a:off x="6708" y="9764"/>
                <a:ext cx="96" cy="7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82" name="Line 914"/>
              <p:cNvSpPr>
                <a:spLocks noChangeShapeType="1"/>
              </p:cNvSpPr>
              <p:nvPr/>
            </p:nvSpPr>
            <p:spPr bwMode="auto">
              <a:xfrm>
                <a:off x="6728" y="9676"/>
                <a:ext cx="80" cy="11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083" name="AutoShape 915"/>
            <p:cNvSpPr>
              <a:spLocks noChangeArrowheads="1"/>
            </p:cNvSpPr>
            <p:nvPr/>
          </p:nvSpPr>
          <p:spPr bwMode="auto">
            <a:xfrm>
              <a:off x="7224" y="9696"/>
              <a:ext cx="318" cy="267"/>
            </a:xfrm>
            <a:prstGeom prst="cloudCallout">
              <a:avLst>
                <a:gd name="adj1" fmla="val 3773"/>
                <a:gd name="adj2" fmla="val 33894"/>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004" tIns="16002" rIns="32004" bIns="16002"/>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8084" name="Group 916"/>
          <p:cNvGrpSpPr>
            <a:grpSpLocks/>
          </p:cNvGrpSpPr>
          <p:nvPr/>
        </p:nvGrpSpPr>
        <p:grpSpPr bwMode="auto">
          <a:xfrm>
            <a:off x="5313363" y="4956175"/>
            <a:ext cx="141287" cy="138113"/>
            <a:chOff x="7224" y="9696"/>
            <a:chExt cx="318" cy="409"/>
          </a:xfrm>
        </p:grpSpPr>
        <p:grpSp>
          <p:nvGrpSpPr>
            <p:cNvPr id="8085" name="Group 917"/>
            <p:cNvGrpSpPr>
              <a:grpSpLocks/>
            </p:cNvGrpSpPr>
            <p:nvPr/>
          </p:nvGrpSpPr>
          <p:grpSpPr bwMode="auto">
            <a:xfrm>
              <a:off x="7287" y="9853"/>
              <a:ext cx="188" cy="252"/>
              <a:chOff x="6708" y="9676"/>
              <a:chExt cx="188" cy="252"/>
            </a:xfrm>
          </p:grpSpPr>
          <p:sp>
            <p:nvSpPr>
              <p:cNvPr id="8086" name="Line 918"/>
              <p:cNvSpPr>
                <a:spLocks noChangeShapeType="1"/>
              </p:cNvSpPr>
              <p:nvPr/>
            </p:nvSpPr>
            <p:spPr bwMode="auto">
              <a:xfrm>
                <a:off x="6808" y="9732"/>
                <a:ext cx="0" cy="19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87" name="Line 919"/>
              <p:cNvSpPr>
                <a:spLocks noChangeShapeType="1"/>
              </p:cNvSpPr>
              <p:nvPr/>
            </p:nvSpPr>
            <p:spPr bwMode="auto">
              <a:xfrm flipH="1">
                <a:off x="6804" y="9752"/>
                <a:ext cx="92" cy="80"/>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88" name="Line 920"/>
              <p:cNvSpPr>
                <a:spLocks noChangeShapeType="1"/>
              </p:cNvSpPr>
              <p:nvPr/>
            </p:nvSpPr>
            <p:spPr bwMode="auto">
              <a:xfrm>
                <a:off x="6708" y="9764"/>
                <a:ext cx="96" cy="7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89" name="Line 921"/>
              <p:cNvSpPr>
                <a:spLocks noChangeShapeType="1"/>
              </p:cNvSpPr>
              <p:nvPr/>
            </p:nvSpPr>
            <p:spPr bwMode="auto">
              <a:xfrm>
                <a:off x="6728" y="9676"/>
                <a:ext cx="80" cy="11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090" name="AutoShape 922"/>
            <p:cNvSpPr>
              <a:spLocks noChangeArrowheads="1"/>
            </p:cNvSpPr>
            <p:nvPr/>
          </p:nvSpPr>
          <p:spPr bwMode="auto">
            <a:xfrm>
              <a:off x="7224" y="9696"/>
              <a:ext cx="318" cy="267"/>
            </a:xfrm>
            <a:prstGeom prst="cloudCallout">
              <a:avLst>
                <a:gd name="adj1" fmla="val 3773"/>
                <a:gd name="adj2" fmla="val 33894"/>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004" tIns="16002" rIns="32004" bIns="16002"/>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8091" name="Group 923"/>
          <p:cNvGrpSpPr>
            <a:grpSpLocks/>
          </p:cNvGrpSpPr>
          <p:nvPr/>
        </p:nvGrpSpPr>
        <p:grpSpPr bwMode="auto">
          <a:xfrm>
            <a:off x="3082925" y="4813300"/>
            <a:ext cx="139700" cy="138113"/>
            <a:chOff x="7224" y="9696"/>
            <a:chExt cx="318" cy="409"/>
          </a:xfrm>
        </p:grpSpPr>
        <p:grpSp>
          <p:nvGrpSpPr>
            <p:cNvPr id="8092" name="Group 924"/>
            <p:cNvGrpSpPr>
              <a:grpSpLocks/>
            </p:cNvGrpSpPr>
            <p:nvPr/>
          </p:nvGrpSpPr>
          <p:grpSpPr bwMode="auto">
            <a:xfrm>
              <a:off x="7287" y="9853"/>
              <a:ext cx="188" cy="252"/>
              <a:chOff x="6708" y="9676"/>
              <a:chExt cx="188" cy="252"/>
            </a:xfrm>
          </p:grpSpPr>
          <p:sp>
            <p:nvSpPr>
              <p:cNvPr id="8093" name="Line 925"/>
              <p:cNvSpPr>
                <a:spLocks noChangeShapeType="1"/>
              </p:cNvSpPr>
              <p:nvPr/>
            </p:nvSpPr>
            <p:spPr bwMode="auto">
              <a:xfrm>
                <a:off x="6808" y="9732"/>
                <a:ext cx="0" cy="19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4" name="Line 926"/>
              <p:cNvSpPr>
                <a:spLocks noChangeShapeType="1"/>
              </p:cNvSpPr>
              <p:nvPr/>
            </p:nvSpPr>
            <p:spPr bwMode="auto">
              <a:xfrm flipH="1">
                <a:off x="6804" y="9752"/>
                <a:ext cx="92" cy="80"/>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5" name="Line 927"/>
              <p:cNvSpPr>
                <a:spLocks noChangeShapeType="1"/>
              </p:cNvSpPr>
              <p:nvPr/>
            </p:nvSpPr>
            <p:spPr bwMode="auto">
              <a:xfrm>
                <a:off x="6708" y="9764"/>
                <a:ext cx="96" cy="7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6" name="Line 928"/>
              <p:cNvSpPr>
                <a:spLocks noChangeShapeType="1"/>
              </p:cNvSpPr>
              <p:nvPr/>
            </p:nvSpPr>
            <p:spPr bwMode="auto">
              <a:xfrm>
                <a:off x="6728" y="9676"/>
                <a:ext cx="80" cy="11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097" name="AutoShape 929"/>
            <p:cNvSpPr>
              <a:spLocks noChangeArrowheads="1"/>
            </p:cNvSpPr>
            <p:nvPr/>
          </p:nvSpPr>
          <p:spPr bwMode="auto">
            <a:xfrm>
              <a:off x="7224" y="9696"/>
              <a:ext cx="318" cy="267"/>
            </a:xfrm>
            <a:prstGeom prst="cloudCallout">
              <a:avLst>
                <a:gd name="adj1" fmla="val 3773"/>
                <a:gd name="adj2" fmla="val 33894"/>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004" tIns="16002" rIns="32004" bIns="16002"/>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8098" name="Group 930"/>
          <p:cNvGrpSpPr>
            <a:grpSpLocks/>
          </p:cNvGrpSpPr>
          <p:nvPr/>
        </p:nvGrpSpPr>
        <p:grpSpPr bwMode="auto">
          <a:xfrm>
            <a:off x="4560888" y="5129213"/>
            <a:ext cx="139700" cy="138112"/>
            <a:chOff x="7224" y="9696"/>
            <a:chExt cx="318" cy="409"/>
          </a:xfrm>
        </p:grpSpPr>
        <p:grpSp>
          <p:nvGrpSpPr>
            <p:cNvPr id="8099" name="Group 931"/>
            <p:cNvGrpSpPr>
              <a:grpSpLocks/>
            </p:cNvGrpSpPr>
            <p:nvPr/>
          </p:nvGrpSpPr>
          <p:grpSpPr bwMode="auto">
            <a:xfrm>
              <a:off x="7287" y="9853"/>
              <a:ext cx="188" cy="252"/>
              <a:chOff x="6708" y="9676"/>
              <a:chExt cx="188" cy="252"/>
            </a:xfrm>
          </p:grpSpPr>
          <p:sp>
            <p:nvSpPr>
              <p:cNvPr id="8100" name="Line 932"/>
              <p:cNvSpPr>
                <a:spLocks noChangeShapeType="1"/>
              </p:cNvSpPr>
              <p:nvPr/>
            </p:nvSpPr>
            <p:spPr bwMode="auto">
              <a:xfrm>
                <a:off x="6808" y="9732"/>
                <a:ext cx="0" cy="19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01" name="Line 933"/>
              <p:cNvSpPr>
                <a:spLocks noChangeShapeType="1"/>
              </p:cNvSpPr>
              <p:nvPr/>
            </p:nvSpPr>
            <p:spPr bwMode="auto">
              <a:xfrm flipH="1">
                <a:off x="6804" y="9752"/>
                <a:ext cx="92" cy="80"/>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02" name="Line 934"/>
              <p:cNvSpPr>
                <a:spLocks noChangeShapeType="1"/>
              </p:cNvSpPr>
              <p:nvPr/>
            </p:nvSpPr>
            <p:spPr bwMode="auto">
              <a:xfrm>
                <a:off x="6708" y="9764"/>
                <a:ext cx="96" cy="7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03" name="Line 935"/>
              <p:cNvSpPr>
                <a:spLocks noChangeShapeType="1"/>
              </p:cNvSpPr>
              <p:nvPr/>
            </p:nvSpPr>
            <p:spPr bwMode="auto">
              <a:xfrm>
                <a:off x="6728" y="9676"/>
                <a:ext cx="80" cy="11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104" name="AutoShape 936"/>
            <p:cNvSpPr>
              <a:spLocks noChangeArrowheads="1"/>
            </p:cNvSpPr>
            <p:nvPr/>
          </p:nvSpPr>
          <p:spPr bwMode="auto">
            <a:xfrm>
              <a:off x="7224" y="9696"/>
              <a:ext cx="318" cy="267"/>
            </a:xfrm>
            <a:prstGeom prst="cloudCallout">
              <a:avLst>
                <a:gd name="adj1" fmla="val 3773"/>
                <a:gd name="adj2" fmla="val 33894"/>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004" tIns="16002" rIns="32004" bIns="16002"/>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8105" name="Group 937"/>
          <p:cNvGrpSpPr>
            <a:grpSpLocks/>
          </p:cNvGrpSpPr>
          <p:nvPr/>
        </p:nvGrpSpPr>
        <p:grpSpPr bwMode="auto">
          <a:xfrm>
            <a:off x="6061075" y="195263"/>
            <a:ext cx="139700" cy="136525"/>
            <a:chOff x="7224" y="9696"/>
            <a:chExt cx="318" cy="409"/>
          </a:xfrm>
        </p:grpSpPr>
        <p:grpSp>
          <p:nvGrpSpPr>
            <p:cNvPr id="8106" name="Group 938"/>
            <p:cNvGrpSpPr>
              <a:grpSpLocks/>
            </p:cNvGrpSpPr>
            <p:nvPr/>
          </p:nvGrpSpPr>
          <p:grpSpPr bwMode="auto">
            <a:xfrm>
              <a:off x="7287" y="9853"/>
              <a:ext cx="188" cy="252"/>
              <a:chOff x="6708" y="9676"/>
              <a:chExt cx="188" cy="252"/>
            </a:xfrm>
          </p:grpSpPr>
          <p:sp>
            <p:nvSpPr>
              <p:cNvPr id="8107" name="Line 939"/>
              <p:cNvSpPr>
                <a:spLocks noChangeShapeType="1"/>
              </p:cNvSpPr>
              <p:nvPr/>
            </p:nvSpPr>
            <p:spPr bwMode="auto">
              <a:xfrm>
                <a:off x="6808" y="9732"/>
                <a:ext cx="0" cy="19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08" name="Line 940"/>
              <p:cNvSpPr>
                <a:spLocks noChangeShapeType="1"/>
              </p:cNvSpPr>
              <p:nvPr/>
            </p:nvSpPr>
            <p:spPr bwMode="auto">
              <a:xfrm flipH="1">
                <a:off x="6804" y="9752"/>
                <a:ext cx="92" cy="80"/>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09" name="Line 941"/>
              <p:cNvSpPr>
                <a:spLocks noChangeShapeType="1"/>
              </p:cNvSpPr>
              <p:nvPr/>
            </p:nvSpPr>
            <p:spPr bwMode="auto">
              <a:xfrm>
                <a:off x="6708" y="9764"/>
                <a:ext cx="96" cy="7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10" name="Line 942"/>
              <p:cNvSpPr>
                <a:spLocks noChangeShapeType="1"/>
              </p:cNvSpPr>
              <p:nvPr/>
            </p:nvSpPr>
            <p:spPr bwMode="auto">
              <a:xfrm>
                <a:off x="6728" y="9676"/>
                <a:ext cx="80" cy="11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111" name="AutoShape 943"/>
            <p:cNvSpPr>
              <a:spLocks noChangeArrowheads="1"/>
            </p:cNvSpPr>
            <p:nvPr/>
          </p:nvSpPr>
          <p:spPr bwMode="auto">
            <a:xfrm>
              <a:off x="7224" y="9696"/>
              <a:ext cx="318" cy="267"/>
            </a:xfrm>
            <a:prstGeom prst="cloudCallout">
              <a:avLst>
                <a:gd name="adj1" fmla="val 3773"/>
                <a:gd name="adj2" fmla="val 33894"/>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004" tIns="16002" rIns="32004" bIns="16002"/>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8112" name="Group 944"/>
          <p:cNvGrpSpPr>
            <a:grpSpLocks/>
          </p:cNvGrpSpPr>
          <p:nvPr/>
        </p:nvGrpSpPr>
        <p:grpSpPr bwMode="auto">
          <a:xfrm>
            <a:off x="6253163" y="276225"/>
            <a:ext cx="139700" cy="136525"/>
            <a:chOff x="7224" y="9696"/>
            <a:chExt cx="318" cy="409"/>
          </a:xfrm>
        </p:grpSpPr>
        <p:grpSp>
          <p:nvGrpSpPr>
            <p:cNvPr id="8113" name="Group 945"/>
            <p:cNvGrpSpPr>
              <a:grpSpLocks/>
            </p:cNvGrpSpPr>
            <p:nvPr/>
          </p:nvGrpSpPr>
          <p:grpSpPr bwMode="auto">
            <a:xfrm>
              <a:off x="7287" y="9853"/>
              <a:ext cx="188" cy="252"/>
              <a:chOff x="6708" y="9676"/>
              <a:chExt cx="188" cy="252"/>
            </a:xfrm>
          </p:grpSpPr>
          <p:sp>
            <p:nvSpPr>
              <p:cNvPr id="8114" name="Line 946"/>
              <p:cNvSpPr>
                <a:spLocks noChangeShapeType="1"/>
              </p:cNvSpPr>
              <p:nvPr/>
            </p:nvSpPr>
            <p:spPr bwMode="auto">
              <a:xfrm>
                <a:off x="6808" y="9732"/>
                <a:ext cx="0" cy="19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15" name="Line 947"/>
              <p:cNvSpPr>
                <a:spLocks noChangeShapeType="1"/>
              </p:cNvSpPr>
              <p:nvPr/>
            </p:nvSpPr>
            <p:spPr bwMode="auto">
              <a:xfrm flipH="1">
                <a:off x="6804" y="9752"/>
                <a:ext cx="92" cy="80"/>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16" name="Line 948"/>
              <p:cNvSpPr>
                <a:spLocks noChangeShapeType="1"/>
              </p:cNvSpPr>
              <p:nvPr/>
            </p:nvSpPr>
            <p:spPr bwMode="auto">
              <a:xfrm>
                <a:off x="6708" y="9764"/>
                <a:ext cx="96" cy="7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17" name="Line 949"/>
              <p:cNvSpPr>
                <a:spLocks noChangeShapeType="1"/>
              </p:cNvSpPr>
              <p:nvPr/>
            </p:nvSpPr>
            <p:spPr bwMode="auto">
              <a:xfrm>
                <a:off x="6728" y="9676"/>
                <a:ext cx="80" cy="11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118" name="AutoShape 950"/>
            <p:cNvSpPr>
              <a:spLocks noChangeArrowheads="1"/>
            </p:cNvSpPr>
            <p:nvPr/>
          </p:nvSpPr>
          <p:spPr bwMode="auto">
            <a:xfrm>
              <a:off x="7224" y="9696"/>
              <a:ext cx="318" cy="267"/>
            </a:xfrm>
            <a:prstGeom prst="cloudCallout">
              <a:avLst>
                <a:gd name="adj1" fmla="val 3773"/>
                <a:gd name="adj2" fmla="val 33894"/>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004" tIns="16002" rIns="32004" bIns="16002"/>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8119" name="Group 951"/>
          <p:cNvGrpSpPr>
            <a:grpSpLocks/>
          </p:cNvGrpSpPr>
          <p:nvPr/>
        </p:nvGrpSpPr>
        <p:grpSpPr bwMode="auto">
          <a:xfrm>
            <a:off x="6426200" y="400050"/>
            <a:ext cx="139700" cy="136525"/>
            <a:chOff x="7224" y="9696"/>
            <a:chExt cx="318" cy="409"/>
          </a:xfrm>
        </p:grpSpPr>
        <p:grpSp>
          <p:nvGrpSpPr>
            <p:cNvPr id="8120" name="Group 952"/>
            <p:cNvGrpSpPr>
              <a:grpSpLocks/>
            </p:cNvGrpSpPr>
            <p:nvPr/>
          </p:nvGrpSpPr>
          <p:grpSpPr bwMode="auto">
            <a:xfrm>
              <a:off x="7287" y="9853"/>
              <a:ext cx="188" cy="252"/>
              <a:chOff x="6708" y="9676"/>
              <a:chExt cx="188" cy="252"/>
            </a:xfrm>
          </p:grpSpPr>
          <p:sp>
            <p:nvSpPr>
              <p:cNvPr id="8121" name="Line 953"/>
              <p:cNvSpPr>
                <a:spLocks noChangeShapeType="1"/>
              </p:cNvSpPr>
              <p:nvPr/>
            </p:nvSpPr>
            <p:spPr bwMode="auto">
              <a:xfrm>
                <a:off x="6808" y="9732"/>
                <a:ext cx="0" cy="19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22" name="Line 954"/>
              <p:cNvSpPr>
                <a:spLocks noChangeShapeType="1"/>
              </p:cNvSpPr>
              <p:nvPr/>
            </p:nvSpPr>
            <p:spPr bwMode="auto">
              <a:xfrm flipH="1">
                <a:off x="6804" y="9752"/>
                <a:ext cx="92" cy="80"/>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23" name="Line 955"/>
              <p:cNvSpPr>
                <a:spLocks noChangeShapeType="1"/>
              </p:cNvSpPr>
              <p:nvPr/>
            </p:nvSpPr>
            <p:spPr bwMode="auto">
              <a:xfrm>
                <a:off x="6708" y="9764"/>
                <a:ext cx="96" cy="7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24" name="Line 956"/>
              <p:cNvSpPr>
                <a:spLocks noChangeShapeType="1"/>
              </p:cNvSpPr>
              <p:nvPr/>
            </p:nvSpPr>
            <p:spPr bwMode="auto">
              <a:xfrm>
                <a:off x="6728" y="9676"/>
                <a:ext cx="80" cy="11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125" name="AutoShape 957"/>
            <p:cNvSpPr>
              <a:spLocks noChangeArrowheads="1"/>
            </p:cNvSpPr>
            <p:nvPr/>
          </p:nvSpPr>
          <p:spPr bwMode="auto">
            <a:xfrm>
              <a:off x="7224" y="9696"/>
              <a:ext cx="318" cy="267"/>
            </a:xfrm>
            <a:prstGeom prst="cloudCallout">
              <a:avLst>
                <a:gd name="adj1" fmla="val 3773"/>
                <a:gd name="adj2" fmla="val 33894"/>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004" tIns="16002" rIns="32004" bIns="16002"/>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8126" name="Group 958"/>
          <p:cNvGrpSpPr>
            <a:grpSpLocks/>
          </p:cNvGrpSpPr>
          <p:nvPr/>
        </p:nvGrpSpPr>
        <p:grpSpPr bwMode="auto">
          <a:xfrm>
            <a:off x="5894388" y="1506538"/>
            <a:ext cx="139700" cy="138112"/>
            <a:chOff x="7224" y="9696"/>
            <a:chExt cx="318" cy="409"/>
          </a:xfrm>
        </p:grpSpPr>
        <p:grpSp>
          <p:nvGrpSpPr>
            <p:cNvPr id="8127" name="Group 959"/>
            <p:cNvGrpSpPr>
              <a:grpSpLocks/>
            </p:cNvGrpSpPr>
            <p:nvPr/>
          </p:nvGrpSpPr>
          <p:grpSpPr bwMode="auto">
            <a:xfrm>
              <a:off x="7287" y="9853"/>
              <a:ext cx="188" cy="252"/>
              <a:chOff x="6708" y="9676"/>
              <a:chExt cx="188" cy="252"/>
            </a:xfrm>
          </p:grpSpPr>
          <p:sp>
            <p:nvSpPr>
              <p:cNvPr id="8128" name="Line 960"/>
              <p:cNvSpPr>
                <a:spLocks noChangeShapeType="1"/>
              </p:cNvSpPr>
              <p:nvPr/>
            </p:nvSpPr>
            <p:spPr bwMode="auto">
              <a:xfrm>
                <a:off x="6808" y="9732"/>
                <a:ext cx="0" cy="19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29" name="Line 961"/>
              <p:cNvSpPr>
                <a:spLocks noChangeShapeType="1"/>
              </p:cNvSpPr>
              <p:nvPr/>
            </p:nvSpPr>
            <p:spPr bwMode="auto">
              <a:xfrm flipH="1">
                <a:off x="6804" y="9752"/>
                <a:ext cx="92" cy="80"/>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30" name="Line 962"/>
              <p:cNvSpPr>
                <a:spLocks noChangeShapeType="1"/>
              </p:cNvSpPr>
              <p:nvPr/>
            </p:nvSpPr>
            <p:spPr bwMode="auto">
              <a:xfrm>
                <a:off x="6708" y="9764"/>
                <a:ext cx="96" cy="7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31" name="Line 963"/>
              <p:cNvSpPr>
                <a:spLocks noChangeShapeType="1"/>
              </p:cNvSpPr>
              <p:nvPr/>
            </p:nvSpPr>
            <p:spPr bwMode="auto">
              <a:xfrm>
                <a:off x="6728" y="9676"/>
                <a:ext cx="80" cy="11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132" name="AutoShape 964"/>
            <p:cNvSpPr>
              <a:spLocks noChangeArrowheads="1"/>
            </p:cNvSpPr>
            <p:nvPr/>
          </p:nvSpPr>
          <p:spPr bwMode="auto">
            <a:xfrm>
              <a:off x="7224" y="9696"/>
              <a:ext cx="318" cy="267"/>
            </a:xfrm>
            <a:prstGeom prst="cloudCallout">
              <a:avLst>
                <a:gd name="adj1" fmla="val 3773"/>
                <a:gd name="adj2" fmla="val 33894"/>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004" tIns="16002" rIns="32004" bIns="16002"/>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8133" name="Group 965"/>
          <p:cNvGrpSpPr>
            <a:grpSpLocks/>
          </p:cNvGrpSpPr>
          <p:nvPr/>
        </p:nvGrpSpPr>
        <p:grpSpPr bwMode="auto">
          <a:xfrm>
            <a:off x="5629275" y="1449388"/>
            <a:ext cx="139700" cy="138112"/>
            <a:chOff x="7224" y="9696"/>
            <a:chExt cx="318" cy="409"/>
          </a:xfrm>
        </p:grpSpPr>
        <p:grpSp>
          <p:nvGrpSpPr>
            <p:cNvPr id="8134" name="Group 966"/>
            <p:cNvGrpSpPr>
              <a:grpSpLocks/>
            </p:cNvGrpSpPr>
            <p:nvPr/>
          </p:nvGrpSpPr>
          <p:grpSpPr bwMode="auto">
            <a:xfrm>
              <a:off x="7287" y="9853"/>
              <a:ext cx="188" cy="252"/>
              <a:chOff x="6708" y="9676"/>
              <a:chExt cx="188" cy="252"/>
            </a:xfrm>
          </p:grpSpPr>
          <p:sp>
            <p:nvSpPr>
              <p:cNvPr id="8135" name="Line 967"/>
              <p:cNvSpPr>
                <a:spLocks noChangeShapeType="1"/>
              </p:cNvSpPr>
              <p:nvPr/>
            </p:nvSpPr>
            <p:spPr bwMode="auto">
              <a:xfrm>
                <a:off x="6808" y="9732"/>
                <a:ext cx="0" cy="19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36" name="Line 968"/>
              <p:cNvSpPr>
                <a:spLocks noChangeShapeType="1"/>
              </p:cNvSpPr>
              <p:nvPr/>
            </p:nvSpPr>
            <p:spPr bwMode="auto">
              <a:xfrm flipH="1">
                <a:off x="6804" y="9752"/>
                <a:ext cx="92" cy="80"/>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37" name="Line 969"/>
              <p:cNvSpPr>
                <a:spLocks noChangeShapeType="1"/>
              </p:cNvSpPr>
              <p:nvPr/>
            </p:nvSpPr>
            <p:spPr bwMode="auto">
              <a:xfrm>
                <a:off x="6708" y="9764"/>
                <a:ext cx="96" cy="7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38" name="Line 970"/>
              <p:cNvSpPr>
                <a:spLocks noChangeShapeType="1"/>
              </p:cNvSpPr>
              <p:nvPr/>
            </p:nvSpPr>
            <p:spPr bwMode="auto">
              <a:xfrm>
                <a:off x="6728" y="9676"/>
                <a:ext cx="80" cy="11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139" name="AutoShape 971"/>
            <p:cNvSpPr>
              <a:spLocks noChangeArrowheads="1"/>
            </p:cNvSpPr>
            <p:nvPr/>
          </p:nvSpPr>
          <p:spPr bwMode="auto">
            <a:xfrm>
              <a:off x="7224" y="9696"/>
              <a:ext cx="318" cy="267"/>
            </a:xfrm>
            <a:prstGeom prst="cloudCallout">
              <a:avLst>
                <a:gd name="adj1" fmla="val 3773"/>
                <a:gd name="adj2" fmla="val 33894"/>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004" tIns="16002" rIns="32004" bIns="16002"/>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8140" name="Group 972"/>
          <p:cNvGrpSpPr>
            <a:grpSpLocks/>
          </p:cNvGrpSpPr>
          <p:nvPr/>
        </p:nvGrpSpPr>
        <p:grpSpPr bwMode="auto">
          <a:xfrm>
            <a:off x="5392738" y="1349375"/>
            <a:ext cx="139700" cy="138113"/>
            <a:chOff x="7224" y="9696"/>
            <a:chExt cx="318" cy="409"/>
          </a:xfrm>
        </p:grpSpPr>
        <p:grpSp>
          <p:nvGrpSpPr>
            <p:cNvPr id="8141" name="Group 973"/>
            <p:cNvGrpSpPr>
              <a:grpSpLocks/>
            </p:cNvGrpSpPr>
            <p:nvPr/>
          </p:nvGrpSpPr>
          <p:grpSpPr bwMode="auto">
            <a:xfrm>
              <a:off x="7287" y="9853"/>
              <a:ext cx="188" cy="252"/>
              <a:chOff x="6708" y="9676"/>
              <a:chExt cx="188" cy="252"/>
            </a:xfrm>
          </p:grpSpPr>
          <p:sp>
            <p:nvSpPr>
              <p:cNvPr id="8142" name="Line 974"/>
              <p:cNvSpPr>
                <a:spLocks noChangeShapeType="1"/>
              </p:cNvSpPr>
              <p:nvPr/>
            </p:nvSpPr>
            <p:spPr bwMode="auto">
              <a:xfrm>
                <a:off x="6808" y="9732"/>
                <a:ext cx="0" cy="19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43" name="Line 975"/>
              <p:cNvSpPr>
                <a:spLocks noChangeShapeType="1"/>
              </p:cNvSpPr>
              <p:nvPr/>
            </p:nvSpPr>
            <p:spPr bwMode="auto">
              <a:xfrm flipH="1">
                <a:off x="6804" y="9752"/>
                <a:ext cx="92" cy="80"/>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44" name="Line 976"/>
              <p:cNvSpPr>
                <a:spLocks noChangeShapeType="1"/>
              </p:cNvSpPr>
              <p:nvPr/>
            </p:nvSpPr>
            <p:spPr bwMode="auto">
              <a:xfrm>
                <a:off x="6708" y="9764"/>
                <a:ext cx="96" cy="7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45" name="Line 977"/>
              <p:cNvSpPr>
                <a:spLocks noChangeShapeType="1"/>
              </p:cNvSpPr>
              <p:nvPr/>
            </p:nvSpPr>
            <p:spPr bwMode="auto">
              <a:xfrm>
                <a:off x="6728" y="9676"/>
                <a:ext cx="80" cy="11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146" name="AutoShape 978"/>
            <p:cNvSpPr>
              <a:spLocks noChangeArrowheads="1"/>
            </p:cNvSpPr>
            <p:nvPr/>
          </p:nvSpPr>
          <p:spPr bwMode="auto">
            <a:xfrm>
              <a:off x="7224" y="9696"/>
              <a:ext cx="318" cy="267"/>
            </a:xfrm>
            <a:prstGeom prst="cloudCallout">
              <a:avLst>
                <a:gd name="adj1" fmla="val 3773"/>
                <a:gd name="adj2" fmla="val 33894"/>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004" tIns="16002" rIns="32004" bIns="16002"/>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7172" name="Group 4"/>
          <p:cNvGrpSpPr>
            <a:grpSpLocks/>
          </p:cNvGrpSpPr>
          <p:nvPr/>
        </p:nvGrpSpPr>
        <p:grpSpPr bwMode="auto">
          <a:xfrm>
            <a:off x="3019425" y="3240088"/>
            <a:ext cx="598488" cy="336550"/>
            <a:chOff x="1902" y="2041"/>
            <a:chExt cx="377" cy="212"/>
          </a:xfrm>
        </p:grpSpPr>
        <p:grpSp>
          <p:nvGrpSpPr>
            <p:cNvPr id="7173" name="Group 5"/>
            <p:cNvGrpSpPr>
              <a:grpSpLocks/>
            </p:cNvGrpSpPr>
            <p:nvPr/>
          </p:nvGrpSpPr>
          <p:grpSpPr bwMode="auto">
            <a:xfrm rot="10800000">
              <a:off x="1952" y="2163"/>
              <a:ext cx="282" cy="90"/>
              <a:chOff x="3048" y="12624"/>
              <a:chExt cx="2238" cy="564"/>
            </a:xfrm>
          </p:grpSpPr>
          <p:sp>
            <p:nvSpPr>
              <p:cNvPr id="7174" name="Rectangle 6"/>
              <p:cNvSpPr>
                <a:spLocks noChangeArrowheads="1"/>
              </p:cNvSpPr>
              <p:nvPr/>
            </p:nvSpPr>
            <p:spPr bwMode="auto">
              <a:xfrm>
                <a:off x="3048" y="12756"/>
                <a:ext cx="2232" cy="432"/>
              </a:xfrm>
              <a:prstGeom prst="rect">
                <a:avLst/>
              </a:prstGeom>
              <a:solidFill>
                <a:schemeClr val="bg1"/>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5" name="Line 7"/>
              <p:cNvSpPr>
                <a:spLocks noChangeShapeType="1"/>
              </p:cNvSpPr>
              <p:nvPr/>
            </p:nvSpPr>
            <p:spPr bwMode="auto">
              <a:xfrm flipV="1">
                <a:off x="3048" y="12762"/>
                <a:ext cx="2238" cy="426"/>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6" name="Line 8"/>
              <p:cNvSpPr>
                <a:spLocks noChangeShapeType="1"/>
              </p:cNvSpPr>
              <p:nvPr/>
            </p:nvSpPr>
            <p:spPr bwMode="auto">
              <a:xfrm>
                <a:off x="3048" y="12756"/>
                <a:ext cx="2238" cy="426"/>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7" name="Line 9"/>
              <p:cNvSpPr>
                <a:spLocks noChangeShapeType="1"/>
              </p:cNvSpPr>
              <p:nvPr/>
            </p:nvSpPr>
            <p:spPr bwMode="auto">
              <a:xfrm flipV="1">
                <a:off x="4044" y="12624"/>
                <a:ext cx="0" cy="114"/>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 name="Line 10"/>
              <p:cNvSpPr>
                <a:spLocks noChangeShapeType="1"/>
              </p:cNvSpPr>
              <p:nvPr/>
            </p:nvSpPr>
            <p:spPr bwMode="auto">
              <a:xfrm flipV="1">
                <a:off x="4266" y="12624"/>
                <a:ext cx="0" cy="114"/>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179" name="Text Box 11"/>
            <p:cNvSpPr txBox="1">
              <a:spLocks noChangeArrowheads="1"/>
            </p:cNvSpPr>
            <p:nvPr/>
          </p:nvSpPr>
          <p:spPr bwMode="auto">
            <a:xfrm>
              <a:off x="1902" y="2041"/>
              <a:ext cx="377"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pPr algn="ctr"/>
              <a:r>
                <a:rPr lang="en-US" altLang="en-US" sz="1000" b="1">
                  <a:solidFill>
                    <a:srgbClr val="000066"/>
                  </a:solidFill>
                </a:rPr>
                <a:t>Roebuck</a:t>
              </a:r>
            </a:p>
          </p:txBody>
        </p:sp>
      </p:grpSp>
      <p:grpSp>
        <p:nvGrpSpPr>
          <p:cNvPr id="7180" name="Group 12"/>
          <p:cNvGrpSpPr>
            <a:grpSpLocks/>
          </p:cNvGrpSpPr>
          <p:nvPr/>
        </p:nvGrpSpPr>
        <p:grpSpPr bwMode="auto">
          <a:xfrm>
            <a:off x="3605213" y="3235325"/>
            <a:ext cx="549275" cy="339725"/>
            <a:chOff x="2271" y="2038"/>
            <a:chExt cx="346" cy="214"/>
          </a:xfrm>
        </p:grpSpPr>
        <p:grpSp>
          <p:nvGrpSpPr>
            <p:cNvPr id="7181" name="Group 13"/>
            <p:cNvGrpSpPr>
              <a:grpSpLocks/>
            </p:cNvGrpSpPr>
            <p:nvPr/>
          </p:nvGrpSpPr>
          <p:grpSpPr bwMode="auto">
            <a:xfrm rot="10800000">
              <a:off x="2289" y="2160"/>
              <a:ext cx="308" cy="92"/>
              <a:chOff x="3048" y="12624"/>
              <a:chExt cx="2238" cy="564"/>
            </a:xfrm>
          </p:grpSpPr>
          <p:sp>
            <p:nvSpPr>
              <p:cNvPr id="7182" name="Rectangle 14"/>
              <p:cNvSpPr>
                <a:spLocks noChangeArrowheads="1"/>
              </p:cNvSpPr>
              <p:nvPr/>
            </p:nvSpPr>
            <p:spPr bwMode="auto">
              <a:xfrm>
                <a:off x="3048" y="12756"/>
                <a:ext cx="2232" cy="432"/>
              </a:xfrm>
              <a:prstGeom prst="rect">
                <a:avLst/>
              </a:prstGeom>
              <a:solidFill>
                <a:schemeClr val="bg1"/>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3" name="Line 15"/>
              <p:cNvSpPr>
                <a:spLocks noChangeShapeType="1"/>
              </p:cNvSpPr>
              <p:nvPr/>
            </p:nvSpPr>
            <p:spPr bwMode="auto">
              <a:xfrm flipV="1">
                <a:off x="3048" y="12762"/>
                <a:ext cx="2238" cy="426"/>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4" name="Line 16"/>
              <p:cNvSpPr>
                <a:spLocks noChangeShapeType="1"/>
              </p:cNvSpPr>
              <p:nvPr/>
            </p:nvSpPr>
            <p:spPr bwMode="auto">
              <a:xfrm>
                <a:off x="3048" y="12756"/>
                <a:ext cx="2238" cy="426"/>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5" name="Line 17"/>
              <p:cNvSpPr>
                <a:spLocks noChangeShapeType="1"/>
              </p:cNvSpPr>
              <p:nvPr/>
            </p:nvSpPr>
            <p:spPr bwMode="auto">
              <a:xfrm flipV="1">
                <a:off x="4044" y="12624"/>
                <a:ext cx="0" cy="114"/>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6" name="Line 18"/>
              <p:cNvSpPr>
                <a:spLocks noChangeShapeType="1"/>
              </p:cNvSpPr>
              <p:nvPr/>
            </p:nvSpPr>
            <p:spPr bwMode="auto">
              <a:xfrm flipV="1">
                <a:off x="4266" y="12624"/>
                <a:ext cx="0" cy="114"/>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187" name="Text Box 19"/>
            <p:cNvSpPr txBox="1">
              <a:spLocks noChangeArrowheads="1"/>
            </p:cNvSpPr>
            <p:nvPr/>
          </p:nvSpPr>
          <p:spPr bwMode="auto">
            <a:xfrm>
              <a:off x="2271" y="2038"/>
              <a:ext cx="346"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pPr algn="ctr"/>
              <a:r>
                <a:rPr lang="en-US" altLang="en-US" sz="1000" b="1">
                  <a:solidFill>
                    <a:srgbClr val="000066"/>
                  </a:solidFill>
                </a:rPr>
                <a:t>Thomas</a:t>
              </a:r>
            </a:p>
          </p:txBody>
        </p:sp>
      </p:grpSp>
      <p:grpSp>
        <p:nvGrpSpPr>
          <p:cNvPr id="7188" name="Group 20"/>
          <p:cNvGrpSpPr>
            <a:grpSpLocks/>
          </p:cNvGrpSpPr>
          <p:nvPr/>
        </p:nvGrpSpPr>
        <p:grpSpPr bwMode="auto">
          <a:xfrm>
            <a:off x="4302125" y="3240088"/>
            <a:ext cx="520700" cy="339725"/>
            <a:chOff x="2710" y="2041"/>
            <a:chExt cx="328" cy="214"/>
          </a:xfrm>
        </p:grpSpPr>
        <p:grpSp>
          <p:nvGrpSpPr>
            <p:cNvPr id="7189" name="Group 21"/>
            <p:cNvGrpSpPr>
              <a:grpSpLocks/>
            </p:cNvGrpSpPr>
            <p:nvPr/>
          </p:nvGrpSpPr>
          <p:grpSpPr bwMode="auto">
            <a:xfrm rot="10800000">
              <a:off x="2710" y="2158"/>
              <a:ext cx="328" cy="97"/>
              <a:chOff x="5664" y="8544"/>
              <a:chExt cx="1146" cy="456"/>
            </a:xfrm>
          </p:grpSpPr>
          <p:sp>
            <p:nvSpPr>
              <p:cNvPr id="7190" name="Rectangle 22"/>
              <p:cNvSpPr>
                <a:spLocks noChangeArrowheads="1"/>
              </p:cNvSpPr>
              <p:nvPr/>
            </p:nvSpPr>
            <p:spPr bwMode="auto">
              <a:xfrm>
                <a:off x="5664" y="8651"/>
                <a:ext cx="1143" cy="349"/>
              </a:xfrm>
              <a:prstGeom prst="rect">
                <a:avLst/>
              </a:prstGeom>
              <a:solidFill>
                <a:schemeClr val="bg1"/>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1" name="Line 23"/>
              <p:cNvSpPr>
                <a:spLocks noChangeShapeType="1"/>
              </p:cNvSpPr>
              <p:nvPr/>
            </p:nvSpPr>
            <p:spPr bwMode="auto">
              <a:xfrm flipV="1">
                <a:off x="5664" y="8656"/>
                <a:ext cx="1146" cy="344"/>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Line 24"/>
              <p:cNvSpPr>
                <a:spLocks noChangeShapeType="1"/>
              </p:cNvSpPr>
              <p:nvPr/>
            </p:nvSpPr>
            <p:spPr bwMode="auto">
              <a:xfrm>
                <a:off x="5664" y="8651"/>
                <a:ext cx="1146" cy="344"/>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3" name="Line 25"/>
              <p:cNvSpPr>
                <a:spLocks noChangeShapeType="1"/>
              </p:cNvSpPr>
              <p:nvPr/>
            </p:nvSpPr>
            <p:spPr bwMode="auto">
              <a:xfrm flipV="1">
                <a:off x="6132" y="8544"/>
                <a:ext cx="0" cy="92"/>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4" name="Line 26"/>
              <p:cNvSpPr>
                <a:spLocks noChangeShapeType="1"/>
              </p:cNvSpPr>
              <p:nvPr/>
            </p:nvSpPr>
            <p:spPr bwMode="auto">
              <a:xfrm flipV="1">
                <a:off x="6336" y="8544"/>
                <a:ext cx="0" cy="92"/>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5" name="Line 27"/>
              <p:cNvSpPr>
                <a:spLocks noChangeShapeType="1"/>
              </p:cNvSpPr>
              <p:nvPr/>
            </p:nvSpPr>
            <p:spPr bwMode="auto">
              <a:xfrm flipV="1">
                <a:off x="6246" y="8544"/>
                <a:ext cx="0" cy="92"/>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196" name="Text Box 28"/>
            <p:cNvSpPr txBox="1">
              <a:spLocks noChangeArrowheads="1"/>
            </p:cNvSpPr>
            <p:nvPr/>
          </p:nvSpPr>
          <p:spPr bwMode="auto">
            <a:xfrm>
              <a:off x="2737" y="2041"/>
              <a:ext cx="27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pPr algn="ctr"/>
              <a:r>
                <a:rPr lang="en-US" altLang="en-US" sz="1000" b="1">
                  <a:solidFill>
                    <a:srgbClr val="000066"/>
                  </a:solidFill>
                </a:rPr>
                <a:t>Hayes</a:t>
              </a:r>
            </a:p>
          </p:txBody>
        </p:sp>
      </p:grpSp>
      <p:grpSp>
        <p:nvGrpSpPr>
          <p:cNvPr id="7197" name="Group 29"/>
          <p:cNvGrpSpPr>
            <a:grpSpLocks/>
          </p:cNvGrpSpPr>
          <p:nvPr/>
        </p:nvGrpSpPr>
        <p:grpSpPr bwMode="auto">
          <a:xfrm>
            <a:off x="4884738" y="3236913"/>
            <a:ext cx="585787" cy="333375"/>
            <a:chOff x="3077" y="2039"/>
            <a:chExt cx="369" cy="210"/>
          </a:xfrm>
        </p:grpSpPr>
        <p:grpSp>
          <p:nvGrpSpPr>
            <p:cNvPr id="7198" name="Group 30"/>
            <p:cNvGrpSpPr>
              <a:grpSpLocks/>
            </p:cNvGrpSpPr>
            <p:nvPr/>
          </p:nvGrpSpPr>
          <p:grpSpPr bwMode="auto">
            <a:xfrm rot="10800000">
              <a:off x="3099" y="2157"/>
              <a:ext cx="328" cy="92"/>
              <a:chOff x="6960" y="8544"/>
              <a:chExt cx="1146" cy="456"/>
            </a:xfrm>
          </p:grpSpPr>
          <p:sp>
            <p:nvSpPr>
              <p:cNvPr id="7199" name="Rectangle 31"/>
              <p:cNvSpPr>
                <a:spLocks noChangeArrowheads="1"/>
              </p:cNvSpPr>
              <p:nvPr/>
            </p:nvSpPr>
            <p:spPr bwMode="auto">
              <a:xfrm>
                <a:off x="6960" y="8651"/>
                <a:ext cx="1143" cy="349"/>
              </a:xfrm>
              <a:prstGeom prst="rect">
                <a:avLst/>
              </a:prstGeom>
              <a:solidFill>
                <a:schemeClr val="bg1"/>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0" name="Line 32"/>
              <p:cNvSpPr>
                <a:spLocks noChangeShapeType="1"/>
              </p:cNvSpPr>
              <p:nvPr/>
            </p:nvSpPr>
            <p:spPr bwMode="auto">
              <a:xfrm flipV="1">
                <a:off x="6960" y="8656"/>
                <a:ext cx="1146" cy="344"/>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1" name="Line 33"/>
              <p:cNvSpPr>
                <a:spLocks noChangeShapeType="1"/>
              </p:cNvSpPr>
              <p:nvPr/>
            </p:nvSpPr>
            <p:spPr bwMode="auto">
              <a:xfrm>
                <a:off x="6960" y="8651"/>
                <a:ext cx="1146" cy="344"/>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2" name="Line 34"/>
              <p:cNvSpPr>
                <a:spLocks noChangeShapeType="1"/>
              </p:cNvSpPr>
              <p:nvPr/>
            </p:nvSpPr>
            <p:spPr bwMode="auto">
              <a:xfrm flipV="1">
                <a:off x="7416" y="8544"/>
                <a:ext cx="0" cy="92"/>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3" name="Line 35"/>
              <p:cNvSpPr>
                <a:spLocks noChangeShapeType="1"/>
              </p:cNvSpPr>
              <p:nvPr/>
            </p:nvSpPr>
            <p:spPr bwMode="auto">
              <a:xfrm flipV="1">
                <a:off x="7632" y="8544"/>
                <a:ext cx="0" cy="92"/>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4" name="Line 36"/>
              <p:cNvSpPr>
                <a:spLocks noChangeShapeType="1"/>
              </p:cNvSpPr>
              <p:nvPr/>
            </p:nvSpPr>
            <p:spPr bwMode="auto">
              <a:xfrm flipV="1">
                <a:off x="7530" y="8544"/>
                <a:ext cx="0" cy="92"/>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205" name="Text Box 37"/>
            <p:cNvSpPr txBox="1">
              <a:spLocks noChangeArrowheads="1"/>
            </p:cNvSpPr>
            <p:nvPr/>
          </p:nvSpPr>
          <p:spPr bwMode="auto">
            <a:xfrm>
              <a:off x="3077" y="2039"/>
              <a:ext cx="369"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pPr algn="ctr"/>
              <a:r>
                <a:rPr lang="en-US" altLang="en-US" sz="1000" b="1">
                  <a:solidFill>
                    <a:srgbClr val="000066"/>
                  </a:solidFill>
                </a:rPr>
                <a:t>Brandon</a:t>
              </a:r>
            </a:p>
          </p:txBody>
        </p:sp>
      </p:grpSp>
      <p:grpSp>
        <p:nvGrpSpPr>
          <p:cNvPr id="7206" name="Group 38"/>
          <p:cNvGrpSpPr>
            <a:grpSpLocks/>
          </p:cNvGrpSpPr>
          <p:nvPr/>
        </p:nvGrpSpPr>
        <p:grpSpPr bwMode="auto">
          <a:xfrm>
            <a:off x="2932113" y="4794250"/>
            <a:ext cx="1152525" cy="276225"/>
            <a:chOff x="1847" y="3020"/>
            <a:chExt cx="726" cy="174"/>
          </a:xfrm>
        </p:grpSpPr>
        <p:sp>
          <p:nvSpPr>
            <p:cNvPr id="7207" name="Text Box 39"/>
            <p:cNvSpPr txBox="1">
              <a:spLocks noChangeArrowheads="1"/>
            </p:cNvSpPr>
            <p:nvPr/>
          </p:nvSpPr>
          <p:spPr bwMode="auto">
            <a:xfrm>
              <a:off x="2020" y="3020"/>
              <a:ext cx="408"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pPr algn="ctr"/>
              <a:r>
                <a:rPr lang="en-US" altLang="en-US" sz="1000" b="1">
                  <a:solidFill>
                    <a:srgbClr val="000066"/>
                  </a:solidFill>
                </a:rPr>
                <a:t>McDowell</a:t>
              </a:r>
            </a:p>
          </p:txBody>
        </p:sp>
        <p:sp>
          <p:nvSpPr>
            <p:cNvPr id="7208" name="Oval 40"/>
            <p:cNvSpPr>
              <a:spLocks noChangeArrowheads="1"/>
            </p:cNvSpPr>
            <p:nvPr/>
          </p:nvSpPr>
          <p:spPr bwMode="auto">
            <a:xfrm>
              <a:off x="1847" y="3111"/>
              <a:ext cx="31" cy="25"/>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9" name="Oval 41"/>
            <p:cNvSpPr>
              <a:spLocks noChangeArrowheads="1"/>
            </p:cNvSpPr>
            <p:nvPr/>
          </p:nvSpPr>
          <p:spPr bwMode="auto">
            <a:xfrm>
              <a:off x="2232" y="3130"/>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0" name="Oval 42"/>
            <p:cNvSpPr>
              <a:spLocks noChangeArrowheads="1"/>
            </p:cNvSpPr>
            <p:nvPr/>
          </p:nvSpPr>
          <p:spPr bwMode="auto">
            <a:xfrm>
              <a:off x="2470" y="3123"/>
              <a:ext cx="32" cy="25"/>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1" name="Oval 43"/>
            <p:cNvSpPr>
              <a:spLocks noChangeArrowheads="1"/>
            </p:cNvSpPr>
            <p:nvPr/>
          </p:nvSpPr>
          <p:spPr bwMode="auto">
            <a:xfrm>
              <a:off x="2516" y="3157"/>
              <a:ext cx="31"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2" name="Oval 44"/>
            <p:cNvSpPr>
              <a:spLocks noChangeArrowheads="1"/>
            </p:cNvSpPr>
            <p:nvPr/>
          </p:nvSpPr>
          <p:spPr bwMode="auto">
            <a:xfrm>
              <a:off x="2541" y="3122"/>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3" name="Oval 45"/>
            <p:cNvSpPr>
              <a:spLocks noChangeArrowheads="1"/>
            </p:cNvSpPr>
            <p:nvPr/>
          </p:nvSpPr>
          <p:spPr bwMode="auto">
            <a:xfrm>
              <a:off x="1878" y="3136"/>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4" name="Oval 46"/>
            <p:cNvSpPr>
              <a:spLocks noChangeArrowheads="1"/>
            </p:cNvSpPr>
            <p:nvPr/>
          </p:nvSpPr>
          <p:spPr bwMode="auto">
            <a:xfrm>
              <a:off x="1900" y="3113"/>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5" name="Oval 47"/>
            <p:cNvSpPr>
              <a:spLocks noChangeArrowheads="1"/>
            </p:cNvSpPr>
            <p:nvPr/>
          </p:nvSpPr>
          <p:spPr bwMode="auto">
            <a:xfrm>
              <a:off x="1997" y="3114"/>
              <a:ext cx="32" cy="25"/>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6" name="Oval 48"/>
            <p:cNvSpPr>
              <a:spLocks noChangeArrowheads="1"/>
            </p:cNvSpPr>
            <p:nvPr/>
          </p:nvSpPr>
          <p:spPr bwMode="auto">
            <a:xfrm>
              <a:off x="2262" y="3163"/>
              <a:ext cx="31"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7" name="Oval 49"/>
            <p:cNvSpPr>
              <a:spLocks noChangeArrowheads="1"/>
            </p:cNvSpPr>
            <p:nvPr/>
          </p:nvSpPr>
          <p:spPr bwMode="auto">
            <a:xfrm>
              <a:off x="2129" y="3134"/>
              <a:ext cx="31"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8" name="Oval 50"/>
            <p:cNvSpPr>
              <a:spLocks noChangeArrowheads="1"/>
            </p:cNvSpPr>
            <p:nvPr/>
          </p:nvSpPr>
          <p:spPr bwMode="auto">
            <a:xfrm>
              <a:off x="2363" y="3145"/>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9" name="Oval 51"/>
            <p:cNvSpPr>
              <a:spLocks noChangeArrowheads="1"/>
            </p:cNvSpPr>
            <p:nvPr/>
          </p:nvSpPr>
          <p:spPr bwMode="auto">
            <a:xfrm>
              <a:off x="2103" y="3167"/>
              <a:ext cx="31"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0" name="Oval 52"/>
            <p:cNvSpPr>
              <a:spLocks noChangeArrowheads="1"/>
            </p:cNvSpPr>
            <p:nvPr/>
          </p:nvSpPr>
          <p:spPr bwMode="auto">
            <a:xfrm>
              <a:off x="2399" y="3170"/>
              <a:ext cx="31"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1" name="Oval 53"/>
            <p:cNvSpPr>
              <a:spLocks noChangeArrowheads="1"/>
            </p:cNvSpPr>
            <p:nvPr/>
          </p:nvSpPr>
          <p:spPr bwMode="auto">
            <a:xfrm>
              <a:off x="2043" y="3148"/>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2" name="Oval 54"/>
            <p:cNvSpPr>
              <a:spLocks noChangeArrowheads="1"/>
            </p:cNvSpPr>
            <p:nvPr/>
          </p:nvSpPr>
          <p:spPr bwMode="auto">
            <a:xfrm>
              <a:off x="2309" y="3131"/>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223" name="Group 55"/>
          <p:cNvGrpSpPr>
            <a:grpSpLocks/>
          </p:cNvGrpSpPr>
          <p:nvPr/>
        </p:nvGrpSpPr>
        <p:grpSpPr bwMode="auto">
          <a:xfrm>
            <a:off x="4305300" y="4895850"/>
            <a:ext cx="1257300" cy="384175"/>
            <a:chOff x="2712" y="3084"/>
            <a:chExt cx="792" cy="242"/>
          </a:xfrm>
        </p:grpSpPr>
        <p:sp>
          <p:nvSpPr>
            <p:cNvPr id="7224" name="Text Box 56"/>
            <p:cNvSpPr txBox="1">
              <a:spLocks noChangeArrowheads="1"/>
            </p:cNvSpPr>
            <p:nvPr/>
          </p:nvSpPr>
          <p:spPr bwMode="auto">
            <a:xfrm rot="749505">
              <a:off x="2912" y="3084"/>
              <a:ext cx="43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pPr algn="ctr"/>
              <a:r>
                <a:rPr lang="en-US" altLang="en-US" sz="1000" b="1">
                  <a:solidFill>
                    <a:srgbClr val="000066"/>
                  </a:solidFill>
                </a:rPr>
                <a:t>Hammond</a:t>
              </a:r>
            </a:p>
          </p:txBody>
        </p:sp>
        <p:sp>
          <p:nvSpPr>
            <p:cNvPr id="7225" name="Oval 57"/>
            <p:cNvSpPr>
              <a:spLocks noChangeArrowheads="1"/>
            </p:cNvSpPr>
            <p:nvPr/>
          </p:nvSpPr>
          <p:spPr bwMode="auto">
            <a:xfrm>
              <a:off x="2946" y="3187"/>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6" name="Oval 58"/>
            <p:cNvSpPr>
              <a:spLocks noChangeArrowheads="1"/>
            </p:cNvSpPr>
            <p:nvPr/>
          </p:nvSpPr>
          <p:spPr bwMode="auto">
            <a:xfrm>
              <a:off x="2800" y="3143"/>
              <a:ext cx="31"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7" name="Oval 59"/>
            <p:cNvSpPr>
              <a:spLocks noChangeArrowheads="1"/>
            </p:cNvSpPr>
            <p:nvPr/>
          </p:nvSpPr>
          <p:spPr bwMode="auto">
            <a:xfrm>
              <a:off x="2724" y="3172"/>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8" name="Oval 60"/>
            <p:cNvSpPr>
              <a:spLocks noChangeArrowheads="1"/>
            </p:cNvSpPr>
            <p:nvPr/>
          </p:nvSpPr>
          <p:spPr bwMode="auto">
            <a:xfrm>
              <a:off x="2712" y="3128"/>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9" name="Oval 61"/>
            <p:cNvSpPr>
              <a:spLocks noChangeArrowheads="1"/>
            </p:cNvSpPr>
            <p:nvPr/>
          </p:nvSpPr>
          <p:spPr bwMode="auto">
            <a:xfrm>
              <a:off x="2978" y="3211"/>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30" name="Oval 62"/>
            <p:cNvSpPr>
              <a:spLocks noChangeArrowheads="1"/>
            </p:cNvSpPr>
            <p:nvPr/>
          </p:nvSpPr>
          <p:spPr bwMode="auto">
            <a:xfrm>
              <a:off x="3044" y="3203"/>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31" name="Oval 63"/>
            <p:cNvSpPr>
              <a:spLocks noChangeArrowheads="1"/>
            </p:cNvSpPr>
            <p:nvPr/>
          </p:nvSpPr>
          <p:spPr bwMode="auto">
            <a:xfrm>
              <a:off x="3040" y="3238"/>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32" name="Oval 64"/>
            <p:cNvSpPr>
              <a:spLocks noChangeArrowheads="1"/>
            </p:cNvSpPr>
            <p:nvPr/>
          </p:nvSpPr>
          <p:spPr bwMode="auto">
            <a:xfrm>
              <a:off x="3099" y="3223"/>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33" name="Oval 65"/>
            <p:cNvSpPr>
              <a:spLocks noChangeArrowheads="1"/>
            </p:cNvSpPr>
            <p:nvPr/>
          </p:nvSpPr>
          <p:spPr bwMode="auto">
            <a:xfrm>
              <a:off x="3220" y="3266"/>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34" name="Oval 66"/>
            <p:cNvSpPr>
              <a:spLocks noChangeArrowheads="1"/>
            </p:cNvSpPr>
            <p:nvPr/>
          </p:nvSpPr>
          <p:spPr bwMode="auto">
            <a:xfrm>
              <a:off x="3443" y="3302"/>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35" name="Oval 67"/>
            <p:cNvSpPr>
              <a:spLocks noChangeArrowheads="1"/>
            </p:cNvSpPr>
            <p:nvPr/>
          </p:nvSpPr>
          <p:spPr bwMode="auto">
            <a:xfrm>
              <a:off x="3266" y="3257"/>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36" name="Oval 68"/>
            <p:cNvSpPr>
              <a:spLocks noChangeArrowheads="1"/>
            </p:cNvSpPr>
            <p:nvPr/>
          </p:nvSpPr>
          <p:spPr bwMode="auto">
            <a:xfrm>
              <a:off x="3359" y="3286"/>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37" name="Oval 69"/>
            <p:cNvSpPr>
              <a:spLocks noChangeArrowheads="1"/>
            </p:cNvSpPr>
            <p:nvPr/>
          </p:nvSpPr>
          <p:spPr bwMode="auto">
            <a:xfrm>
              <a:off x="3473" y="3278"/>
              <a:ext cx="31"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38" name="Oval 70"/>
            <p:cNvSpPr>
              <a:spLocks noChangeArrowheads="1"/>
            </p:cNvSpPr>
            <p:nvPr/>
          </p:nvSpPr>
          <p:spPr bwMode="auto">
            <a:xfrm>
              <a:off x="3169" y="3235"/>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39" name="Oval 71"/>
            <p:cNvSpPr>
              <a:spLocks noChangeArrowheads="1"/>
            </p:cNvSpPr>
            <p:nvPr/>
          </p:nvSpPr>
          <p:spPr bwMode="auto">
            <a:xfrm>
              <a:off x="2873" y="3176"/>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40" name="Oval 72"/>
            <p:cNvSpPr>
              <a:spLocks noChangeArrowheads="1"/>
            </p:cNvSpPr>
            <p:nvPr/>
          </p:nvSpPr>
          <p:spPr bwMode="auto">
            <a:xfrm>
              <a:off x="2794" y="3184"/>
              <a:ext cx="31"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41" name="Oval 73"/>
            <p:cNvSpPr>
              <a:spLocks noChangeArrowheads="1"/>
            </p:cNvSpPr>
            <p:nvPr/>
          </p:nvSpPr>
          <p:spPr bwMode="auto">
            <a:xfrm>
              <a:off x="3121" y="3259"/>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242" name="Group 74"/>
          <p:cNvGrpSpPr>
            <a:grpSpLocks/>
          </p:cNvGrpSpPr>
          <p:nvPr/>
        </p:nvGrpSpPr>
        <p:grpSpPr bwMode="auto">
          <a:xfrm>
            <a:off x="3267075" y="1838325"/>
            <a:ext cx="1141413" cy="376238"/>
            <a:chOff x="2007" y="1158"/>
            <a:chExt cx="719" cy="237"/>
          </a:xfrm>
        </p:grpSpPr>
        <p:grpSp>
          <p:nvGrpSpPr>
            <p:cNvPr id="7243" name="Group 75"/>
            <p:cNvGrpSpPr>
              <a:grpSpLocks/>
            </p:cNvGrpSpPr>
            <p:nvPr/>
          </p:nvGrpSpPr>
          <p:grpSpPr bwMode="auto">
            <a:xfrm>
              <a:off x="2009" y="1321"/>
              <a:ext cx="169" cy="74"/>
              <a:chOff x="3767" y="5310"/>
              <a:chExt cx="852" cy="365"/>
            </a:xfrm>
          </p:grpSpPr>
          <p:sp>
            <p:nvSpPr>
              <p:cNvPr id="7244" name="Rectangle 76"/>
              <p:cNvSpPr>
                <a:spLocks noChangeArrowheads="1"/>
              </p:cNvSpPr>
              <p:nvPr/>
            </p:nvSpPr>
            <p:spPr bwMode="auto">
              <a:xfrm rot="10800000">
                <a:off x="3769" y="5310"/>
                <a:ext cx="850" cy="276"/>
              </a:xfrm>
              <a:prstGeom prst="rect">
                <a:avLst/>
              </a:prstGeom>
              <a:solidFill>
                <a:schemeClr val="bg1"/>
              </a:solidFill>
              <a:ln w="127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45" name="Line 77"/>
              <p:cNvSpPr>
                <a:spLocks noChangeShapeType="1"/>
              </p:cNvSpPr>
              <p:nvPr/>
            </p:nvSpPr>
            <p:spPr bwMode="auto">
              <a:xfrm rot="10800000" flipV="1">
                <a:off x="3767" y="5310"/>
                <a:ext cx="852" cy="272"/>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46" name="Line 78"/>
              <p:cNvSpPr>
                <a:spLocks noChangeShapeType="1"/>
              </p:cNvSpPr>
              <p:nvPr/>
            </p:nvSpPr>
            <p:spPr bwMode="auto">
              <a:xfrm rot="10800000">
                <a:off x="3767" y="5314"/>
                <a:ext cx="852" cy="272"/>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47" name="Line 79"/>
              <p:cNvSpPr>
                <a:spLocks noChangeShapeType="1"/>
              </p:cNvSpPr>
              <p:nvPr/>
            </p:nvSpPr>
            <p:spPr bwMode="auto">
              <a:xfrm rot="10800000" flipV="1">
                <a:off x="4191" y="5602"/>
                <a:ext cx="0" cy="73"/>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248" name="Group 80"/>
            <p:cNvGrpSpPr>
              <a:grpSpLocks/>
            </p:cNvGrpSpPr>
            <p:nvPr/>
          </p:nvGrpSpPr>
          <p:grpSpPr bwMode="auto">
            <a:xfrm>
              <a:off x="2557" y="1321"/>
              <a:ext cx="169" cy="74"/>
              <a:chOff x="3767" y="5310"/>
              <a:chExt cx="852" cy="365"/>
            </a:xfrm>
          </p:grpSpPr>
          <p:sp>
            <p:nvSpPr>
              <p:cNvPr id="7249" name="Rectangle 81"/>
              <p:cNvSpPr>
                <a:spLocks noChangeArrowheads="1"/>
              </p:cNvSpPr>
              <p:nvPr/>
            </p:nvSpPr>
            <p:spPr bwMode="auto">
              <a:xfrm rot="10800000">
                <a:off x="3769" y="5310"/>
                <a:ext cx="850" cy="276"/>
              </a:xfrm>
              <a:prstGeom prst="rect">
                <a:avLst/>
              </a:prstGeom>
              <a:solidFill>
                <a:schemeClr val="bg1"/>
              </a:solidFill>
              <a:ln w="127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50" name="Line 82"/>
              <p:cNvSpPr>
                <a:spLocks noChangeShapeType="1"/>
              </p:cNvSpPr>
              <p:nvPr/>
            </p:nvSpPr>
            <p:spPr bwMode="auto">
              <a:xfrm rot="10800000" flipV="1">
                <a:off x="3767" y="5310"/>
                <a:ext cx="852" cy="272"/>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51" name="Line 83"/>
              <p:cNvSpPr>
                <a:spLocks noChangeShapeType="1"/>
              </p:cNvSpPr>
              <p:nvPr/>
            </p:nvSpPr>
            <p:spPr bwMode="auto">
              <a:xfrm rot="10800000">
                <a:off x="3767" y="5314"/>
                <a:ext cx="852" cy="272"/>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52" name="Line 84"/>
              <p:cNvSpPr>
                <a:spLocks noChangeShapeType="1"/>
              </p:cNvSpPr>
              <p:nvPr/>
            </p:nvSpPr>
            <p:spPr bwMode="auto">
              <a:xfrm rot="10800000" flipV="1">
                <a:off x="4191" y="5602"/>
                <a:ext cx="0" cy="73"/>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253" name="Group 85"/>
            <p:cNvGrpSpPr>
              <a:grpSpLocks/>
            </p:cNvGrpSpPr>
            <p:nvPr/>
          </p:nvGrpSpPr>
          <p:grpSpPr bwMode="auto">
            <a:xfrm>
              <a:off x="2374" y="1321"/>
              <a:ext cx="169" cy="74"/>
              <a:chOff x="3767" y="5310"/>
              <a:chExt cx="852" cy="365"/>
            </a:xfrm>
          </p:grpSpPr>
          <p:sp>
            <p:nvSpPr>
              <p:cNvPr id="7254" name="Rectangle 86"/>
              <p:cNvSpPr>
                <a:spLocks noChangeArrowheads="1"/>
              </p:cNvSpPr>
              <p:nvPr/>
            </p:nvSpPr>
            <p:spPr bwMode="auto">
              <a:xfrm rot="10800000">
                <a:off x="3769" y="5310"/>
                <a:ext cx="850" cy="276"/>
              </a:xfrm>
              <a:prstGeom prst="rect">
                <a:avLst/>
              </a:prstGeom>
              <a:solidFill>
                <a:schemeClr val="bg1"/>
              </a:solidFill>
              <a:ln w="127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55" name="Line 87"/>
              <p:cNvSpPr>
                <a:spLocks noChangeShapeType="1"/>
              </p:cNvSpPr>
              <p:nvPr/>
            </p:nvSpPr>
            <p:spPr bwMode="auto">
              <a:xfrm rot="10800000" flipV="1">
                <a:off x="3767" y="5310"/>
                <a:ext cx="852" cy="272"/>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56" name="Line 88"/>
              <p:cNvSpPr>
                <a:spLocks noChangeShapeType="1"/>
              </p:cNvSpPr>
              <p:nvPr/>
            </p:nvSpPr>
            <p:spPr bwMode="auto">
              <a:xfrm rot="10800000">
                <a:off x="3767" y="5314"/>
                <a:ext cx="852" cy="272"/>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57" name="Line 89"/>
              <p:cNvSpPr>
                <a:spLocks noChangeShapeType="1"/>
              </p:cNvSpPr>
              <p:nvPr/>
            </p:nvSpPr>
            <p:spPr bwMode="auto">
              <a:xfrm rot="10800000" flipV="1">
                <a:off x="4191" y="5602"/>
                <a:ext cx="0" cy="73"/>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258" name="Group 90"/>
            <p:cNvGrpSpPr>
              <a:grpSpLocks/>
            </p:cNvGrpSpPr>
            <p:nvPr/>
          </p:nvGrpSpPr>
          <p:grpSpPr bwMode="auto">
            <a:xfrm>
              <a:off x="2192" y="1321"/>
              <a:ext cx="168" cy="74"/>
              <a:chOff x="3767" y="5310"/>
              <a:chExt cx="852" cy="365"/>
            </a:xfrm>
          </p:grpSpPr>
          <p:sp>
            <p:nvSpPr>
              <p:cNvPr id="7259" name="Rectangle 91"/>
              <p:cNvSpPr>
                <a:spLocks noChangeArrowheads="1"/>
              </p:cNvSpPr>
              <p:nvPr/>
            </p:nvSpPr>
            <p:spPr bwMode="auto">
              <a:xfrm rot="10800000">
                <a:off x="3769" y="5310"/>
                <a:ext cx="850" cy="276"/>
              </a:xfrm>
              <a:prstGeom prst="rect">
                <a:avLst/>
              </a:prstGeom>
              <a:solidFill>
                <a:schemeClr val="bg1"/>
              </a:solidFill>
              <a:ln w="127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60" name="Line 92"/>
              <p:cNvSpPr>
                <a:spLocks noChangeShapeType="1"/>
              </p:cNvSpPr>
              <p:nvPr/>
            </p:nvSpPr>
            <p:spPr bwMode="auto">
              <a:xfrm rot="10800000" flipV="1">
                <a:off x="3767" y="5310"/>
                <a:ext cx="852" cy="272"/>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61" name="Line 93"/>
              <p:cNvSpPr>
                <a:spLocks noChangeShapeType="1"/>
              </p:cNvSpPr>
              <p:nvPr/>
            </p:nvSpPr>
            <p:spPr bwMode="auto">
              <a:xfrm rot="10800000">
                <a:off x="3767" y="5314"/>
                <a:ext cx="852" cy="272"/>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62" name="Line 94"/>
              <p:cNvSpPr>
                <a:spLocks noChangeShapeType="1"/>
              </p:cNvSpPr>
              <p:nvPr/>
            </p:nvSpPr>
            <p:spPr bwMode="auto">
              <a:xfrm rot="10800000" flipV="1">
                <a:off x="4191" y="5602"/>
                <a:ext cx="0" cy="73"/>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263" name="Text Box 95"/>
            <p:cNvSpPr txBox="1">
              <a:spLocks noChangeArrowheads="1"/>
            </p:cNvSpPr>
            <p:nvPr/>
          </p:nvSpPr>
          <p:spPr bwMode="auto">
            <a:xfrm>
              <a:off x="2200" y="1158"/>
              <a:ext cx="33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pPr algn="ctr"/>
              <a:r>
                <a:rPr lang="en-US" altLang="en-US" sz="1000" b="1">
                  <a:solidFill>
                    <a:srgbClr val="000066"/>
                  </a:solidFill>
                </a:rPr>
                <a:t>Howard</a:t>
              </a:r>
            </a:p>
          </p:txBody>
        </p:sp>
        <p:sp>
          <p:nvSpPr>
            <p:cNvPr id="7264" name="Text Box 96"/>
            <p:cNvSpPr txBox="1">
              <a:spLocks noChangeArrowheads="1"/>
            </p:cNvSpPr>
            <p:nvPr/>
          </p:nvSpPr>
          <p:spPr bwMode="auto">
            <a:xfrm>
              <a:off x="2007" y="1224"/>
              <a:ext cx="168"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pPr algn="ctr"/>
              <a:r>
                <a:rPr lang="en-US" altLang="en-US" sz="800" b="1">
                  <a:solidFill>
                    <a:srgbClr val="000066"/>
                  </a:solidFill>
                </a:rPr>
                <a:t>1Md</a:t>
              </a:r>
            </a:p>
          </p:txBody>
        </p:sp>
        <p:sp>
          <p:nvSpPr>
            <p:cNvPr id="7265" name="Text Box 97"/>
            <p:cNvSpPr txBox="1">
              <a:spLocks noChangeArrowheads="1"/>
            </p:cNvSpPr>
            <p:nvPr/>
          </p:nvSpPr>
          <p:spPr bwMode="auto">
            <a:xfrm>
              <a:off x="2187" y="1224"/>
              <a:ext cx="168"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800" b="1">
                  <a:solidFill>
                    <a:srgbClr val="000066"/>
                  </a:solidFill>
                </a:rPr>
                <a:t>2Md</a:t>
              </a:r>
            </a:p>
          </p:txBody>
        </p:sp>
        <p:sp>
          <p:nvSpPr>
            <p:cNvPr id="7266" name="Text Box 98"/>
            <p:cNvSpPr txBox="1">
              <a:spLocks noChangeArrowheads="1"/>
            </p:cNvSpPr>
            <p:nvPr/>
          </p:nvSpPr>
          <p:spPr bwMode="auto">
            <a:xfrm>
              <a:off x="2388" y="1224"/>
              <a:ext cx="140"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800" b="1">
                  <a:solidFill>
                    <a:srgbClr val="000066"/>
                  </a:solidFill>
                </a:rPr>
                <a:t>Del</a:t>
              </a:r>
            </a:p>
          </p:txBody>
        </p:sp>
        <p:sp>
          <p:nvSpPr>
            <p:cNvPr id="7267" name="Text Box 99"/>
            <p:cNvSpPr txBox="1">
              <a:spLocks noChangeArrowheads="1"/>
            </p:cNvSpPr>
            <p:nvPr/>
          </p:nvSpPr>
          <p:spPr bwMode="auto">
            <a:xfrm>
              <a:off x="2556" y="1224"/>
              <a:ext cx="168"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800" b="1">
                  <a:solidFill>
                    <a:srgbClr val="000066"/>
                  </a:solidFill>
                </a:rPr>
                <a:t>3Md</a:t>
              </a:r>
            </a:p>
          </p:txBody>
        </p:sp>
      </p:grpSp>
      <p:grpSp>
        <p:nvGrpSpPr>
          <p:cNvPr id="7268" name="Group 100"/>
          <p:cNvGrpSpPr>
            <a:grpSpLocks/>
          </p:cNvGrpSpPr>
          <p:nvPr/>
        </p:nvGrpSpPr>
        <p:grpSpPr bwMode="auto">
          <a:xfrm>
            <a:off x="2035175" y="1963738"/>
            <a:ext cx="339725" cy="255587"/>
            <a:chOff x="1315" y="1237"/>
            <a:chExt cx="214" cy="161"/>
          </a:xfrm>
        </p:grpSpPr>
        <p:grpSp>
          <p:nvGrpSpPr>
            <p:cNvPr id="7269" name="Group 101"/>
            <p:cNvGrpSpPr>
              <a:grpSpLocks/>
            </p:cNvGrpSpPr>
            <p:nvPr/>
          </p:nvGrpSpPr>
          <p:grpSpPr bwMode="auto">
            <a:xfrm>
              <a:off x="1335" y="1325"/>
              <a:ext cx="169" cy="73"/>
              <a:chOff x="3767" y="5310"/>
              <a:chExt cx="852" cy="365"/>
            </a:xfrm>
          </p:grpSpPr>
          <p:sp>
            <p:nvSpPr>
              <p:cNvPr id="7270" name="Rectangle 102"/>
              <p:cNvSpPr>
                <a:spLocks noChangeArrowheads="1"/>
              </p:cNvSpPr>
              <p:nvPr/>
            </p:nvSpPr>
            <p:spPr bwMode="auto">
              <a:xfrm rot="10800000">
                <a:off x="3769" y="5310"/>
                <a:ext cx="850" cy="276"/>
              </a:xfrm>
              <a:prstGeom prst="rect">
                <a:avLst/>
              </a:prstGeom>
              <a:solidFill>
                <a:schemeClr val="bg1"/>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 name="Line 103"/>
              <p:cNvSpPr>
                <a:spLocks noChangeShapeType="1"/>
              </p:cNvSpPr>
              <p:nvPr/>
            </p:nvSpPr>
            <p:spPr bwMode="auto">
              <a:xfrm rot="10800000" flipV="1">
                <a:off x="3767" y="5310"/>
                <a:ext cx="852" cy="272"/>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 name="Line 104"/>
              <p:cNvSpPr>
                <a:spLocks noChangeShapeType="1"/>
              </p:cNvSpPr>
              <p:nvPr/>
            </p:nvSpPr>
            <p:spPr bwMode="auto">
              <a:xfrm rot="10800000">
                <a:off x="3767" y="5314"/>
                <a:ext cx="852" cy="272"/>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 name="Line 105"/>
              <p:cNvSpPr>
                <a:spLocks noChangeShapeType="1"/>
              </p:cNvSpPr>
              <p:nvPr/>
            </p:nvSpPr>
            <p:spPr bwMode="auto">
              <a:xfrm rot="10800000" flipV="1">
                <a:off x="4191" y="5602"/>
                <a:ext cx="0" cy="73"/>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274" name="Text Box 106"/>
            <p:cNvSpPr txBox="1">
              <a:spLocks noChangeArrowheads="1"/>
            </p:cNvSpPr>
            <p:nvPr/>
          </p:nvSpPr>
          <p:spPr bwMode="auto">
            <a:xfrm>
              <a:off x="1315" y="1237"/>
              <a:ext cx="214"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800" b="1">
                  <a:solidFill>
                    <a:srgbClr val="000066"/>
                  </a:solidFill>
                </a:rPr>
                <a:t>NCST</a:t>
              </a:r>
            </a:p>
          </p:txBody>
        </p:sp>
      </p:grpSp>
      <p:grpSp>
        <p:nvGrpSpPr>
          <p:cNvPr id="7275" name="Group 107"/>
          <p:cNvGrpSpPr>
            <a:grpSpLocks/>
          </p:cNvGrpSpPr>
          <p:nvPr/>
        </p:nvGrpSpPr>
        <p:grpSpPr bwMode="auto">
          <a:xfrm>
            <a:off x="2359025" y="1965325"/>
            <a:ext cx="284163" cy="250825"/>
            <a:chOff x="1552" y="1238"/>
            <a:chExt cx="179" cy="158"/>
          </a:xfrm>
        </p:grpSpPr>
        <p:grpSp>
          <p:nvGrpSpPr>
            <p:cNvPr id="7276" name="Group 108"/>
            <p:cNvGrpSpPr>
              <a:grpSpLocks/>
            </p:cNvGrpSpPr>
            <p:nvPr/>
          </p:nvGrpSpPr>
          <p:grpSpPr bwMode="auto">
            <a:xfrm>
              <a:off x="1555" y="1322"/>
              <a:ext cx="169" cy="74"/>
              <a:chOff x="3767" y="5310"/>
              <a:chExt cx="852" cy="365"/>
            </a:xfrm>
          </p:grpSpPr>
          <p:sp>
            <p:nvSpPr>
              <p:cNvPr id="7277" name="Rectangle 109"/>
              <p:cNvSpPr>
                <a:spLocks noChangeArrowheads="1"/>
              </p:cNvSpPr>
              <p:nvPr/>
            </p:nvSpPr>
            <p:spPr bwMode="auto">
              <a:xfrm rot="10800000">
                <a:off x="3769" y="5310"/>
                <a:ext cx="850" cy="276"/>
              </a:xfrm>
              <a:prstGeom prst="rect">
                <a:avLst/>
              </a:prstGeom>
              <a:solidFill>
                <a:schemeClr val="bg1"/>
              </a:solidFill>
              <a:ln w="127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8" name="Line 110"/>
              <p:cNvSpPr>
                <a:spLocks noChangeShapeType="1"/>
              </p:cNvSpPr>
              <p:nvPr/>
            </p:nvSpPr>
            <p:spPr bwMode="auto">
              <a:xfrm rot="10800000" flipV="1">
                <a:off x="3767" y="5310"/>
                <a:ext cx="852" cy="272"/>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9" name="Line 111"/>
              <p:cNvSpPr>
                <a:spLocks noChangeShapeType="1"/>
              </p:cNvSpPr>
              <p:nvPr/>
            </p:nvSpPr>
            <p:spPr bwMode="auto">
              <a:xfrm rot="10800000">
                <a:off x="3767" y="5314"/>
                <a:ext cx="852" cy="272"/>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80" name="Line 112"/>
              <p:cNvSpPr>
                <a:spLocks noChangeShapeType="1"/>
              </p:cNvSpPr>
              <p:nvPr/>
            </p:nvSpPr>
            <p:spPr bwMode="auto">
              <a:xfrm rot="10800000" flipV="1">
                <a:off x="4191" y="5602"/>
                <a:ext cx="0" cy="73"/>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281" name="Text Box 113"/>
            <p:cNvSpPr txBox="1">
              <a:spLocks noChangeArrowheads="1"/>
            </p:cNvSpPr>
            <p:nvPr/>
          </p:nvSpPr>
          <p:spPr bwMode="auto">
            <a:xfrm>
              <a:off x="1552" y="1238"/>
              <a:ext cx="17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800" b="1">
                  <a:solidFill>
                    <a:srgbClr val="000066"/>
                  </a:solidFill>
                </a:rPr>
                <a:t>VaLt</a:t>
              </a:r>
            </a:p>
          </p:txBody>
        </p:sp>
      </p:grpSp>
      <p:grpSp>
        <p:nvGrpSpPr>
          <p:cNvPr id="7282" name="Group 114"/>
          <p:cNvGrpSpPr>
            <a:grpSpLocks/>
          </p:cNvGrpSpPr>
          <p:nvPr/>
        </p:nvGrpSpPr>
        <p:grpSpPr bwMode="auto">
          <a:xfrm>
            <a:off x="2625725" y="1774825"/>
            <a:ext cx="319088" cy="257175"/>
            <a:chOff x="1693" y="1127"/>
            <a:chExt cx="201" cy="162"/>
          </a:xfrm>
        </p:grpSpPr>
        <p:grpSp>
          <p:nvGrpSpPr>
            <p:cNvPr id="7283" name="Group 115"/>
            <p:cNvGrpSpPr>
              <a:grpSpLocks/>
            </p:cNvGrpSpPr>
            <p:nvPr/>
          </p:nvGrpSpPr>
          <p:grpSpPr bwMode="auto">
            <a:xfrm>
              <a:off x="1721" y="1216"/>
              <a:ext cx="169" cy="73"/>
              <a:chOff x="3767" y="5310"/>
              <a:chExt cx="852" cy="365"/>
            </a:xfrm>
          </p:grpSpPr>
          <p:sp>
            <p:nvSpPr>
              <p:cNvPr id="7284" name="Rectangle 116"/>
              <p:cNvSpPr>
                <a:spLocks noChangeArrowheads="1"/>
              </p:cNvSpPr>
              <p:nvPr/>
            </p:nvSpPr>
            <p:spPr bwMode="auto">
              <a:xfrm rot="10800000">
                <a:off x="3769" y="5310"/>
                <a:ext cx="850" cy="276"/>
              </a:xfrm>
              <a:prstGeom prst="rect">
                <a:avLst/>
              </a:prstGeom>
              <a:solidFill>
                <a:schemeClr val="bg1"/>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5" name="Line 117"/>
              <p:cNvSpPr>
                <a:spLocks noChangeShapeType="1"/>
              </p:cNvSpPr>
              <p:nvPr/>
            </p:nvSpPr>
            <p:spPr bwMode="auto">
              <a:xfrm rot="10800000" flipV="1">
                <a:off x="3767" y="5310"/>
                <a:ext cx="852" cy="272"/>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86" name="Line 118"/>
              <p:cNvSpPr>
                <a:spLocks noChangeShapeType="1"/>
              </p:cNvSpPr>
              <p:nvPr/>
            </p:nvSpPr>
            <p:spPr bwMode="auto">
              <a:xfrm rot="10800000">
                <a:off x="3767" y="5314"/>
                <a:ext cx="852" cy="272"/>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87" name="Line 119"/>
              <p:cNvSpPr>
                <a:spLocks noChangeShapeType="1"/>
              </p:cNvSpPr>
              <p:nvPr/>
            </p:nvSpPr>
            <p:spPr bwMode="auto">
              <a:xfrm rot="10800000" flipV="1">
                <a:off x="4191" y="5602"/>
                <a:ext cx="0" cy="73"/>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288" name="Text Box 120"/>
            <p:cNvSpPr txBox="1">
              <a:spLocks noChangeArrowheads="1"/>
            </p:cNvSpPr>
            <p:nvPr/>
          </p:nvSpPr>
          <p:spPr bwMode="auto">
            <a:xfrm>
              <a:off x="1693" y="1127"/>
              <a:ext cx="201"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800" b="1">
                  <a:solidFill>
                    <a:srgbClr val="000066"/>
                  </a:solidFill>
                </a:rPr>
                <a:t>VaST</a:t>
              </a:r>
            </a:p>
          </p:txBody>
        </p:sp>
      </p:grpSp>
      <p:grpSp>
        <p:nvGrpSpPr>
          <p:cNvPr id="7289" name="Group 121"/>
          <p:cNvGrpSpPr>
            <a:grpSpLocks/>
          </p:cNvGrpSpPr>
          <p:nvPr/>
        </p:nvGrpSpPr>
        <p:grpSpPr bwMode="auto">
          <a:xfrm>
            <a:off x="2957513" y="1630363"/>
            <a:ext cx="276225" cy="258762"/>
            <a:chOff x="1887" y="1030"/>
            <a:chExt cx="174" cy="163"/>
          </a:xfrm>
        </p:grpSpPr>
        <p:grpSp>
          <p:nvGrpSpPr>
            <p:cNvPr id="7290" name="Group 122"/>
            <p:cNvGrpSpPr>
              <a:grpSpLocks/>
            </p:cNvGrpSpPr>
            <p:nvPr/>
          </p:nvGrpSpPr>
          <p:grpSpPr bwMode="auto">
            <a:xfrm>
              <a:off x="1892" y="1119"/>
              <a:ext cx="169" cy="74"/>
              <a:chOff x="3767" y="5310"/>
              <a:chExt cx="852" cy="365"/>
            </a:xfrm>
          </p:grpSpPr>
          <p:sp>
            <p:nvSpPr>
              <p:cNvPr id="7291" name="Rectangle 123"/>
              <p:cNvSpPr>
                <a:spLocks noChangeArrowheads="1"/>
              </p:cNvSpPr>
              <p:nvPr/>
            </p:nvSpPr>
            <p:spPr bwMode="auto">
              <a:xfrm rot="10800000">
                <a:off x="3769" y="5310"/>
                <a:ext cx="850" cy="276"/>
              </a:xfrm>
              <a:prstGeom prst="rect">
                <a:avLst/>
              </a:prstGeom>
              <a:solidFill>
                <a:schemeClr val="bg1"/>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2" name="Line 124"/>
              <p:cNvSpPr>
                <a:spLocks noChangeShapeType="1"/>
              </p:cNvSpPr>
              <p:nvPr/>
            </p:nvSpPr>
            <p:spPr bwMode="auto">
              <a:xfrm rot="10800000" flipV="1">
                <a:off x="3767" y="5310"/>
                <a:ext cx="852" cy="272"/>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93" name="Line 125"/>
              <p:cNvSpPr>
                <a:spLocks noChangeShapeType="1"/>
              </p:cNvSpPr>
              <p:nvPr/>
            </p:nvSpPr>
            <p:spPr bwMode="auto">
              <a:xfrm rot="10800000">
                <a:off x="3767" y="5314"/>
                <a:ext cx="852" cy="272"/>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94" name="Line 126"/>
              <p:cNvSpPr>
                <a:spLocks noChangeShapeType="1"/>
              </p:cNvSpPr>
              <p:nvPr/>
            </p:nvSpPr>
            <p:spPr bwMode="auto">
              <a:xfrm rot="10800000" flipV="1">
                <a:off x="4191" y="5602"/>
                <a:ext cx="0" cy="73"/>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295" name="Text Box 127"/>
            <p:cNvSpPr txBox="1">
              <a:spLocks noChangeArrowheads="1"/>
            </p:cNvSpPr>
            <p:nvPr/>
          </p:nvSpPr>
          <p:spPr bwMode="auto">
            <a:xfrm>
              <a:off x="1887" y="1030"/>
              <a:ext cx="172"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800" b="1">
                  <a:solidFill>
                    <a:srgbClr val="000066"/>
                  </a:solidFill>
                </a:rPr>
                <a:t>VaM</a:t>
              </a:r>
            </a:p>
          </p:txBody>
        </p:sp>
      </p:grpSp>
      <p:grpSp>
        <p:nvGrpSpPr>
          <p:cNvPr id="7296" name="Group 128"/>
          <p:cNvGrpSpPr>
            <a:grpSpLocks/>
          </p:cNvGrpSpPr>
          <p:nvPr/>
        </p:nvGrpSpPr>
        <p:grpSpPr bwMode="auto">
          <a:xfrm>
            <a:off x="4467225" y="1801813"/>
            <a:ext cx="268288" cy="115887"/>
            <a:chOff x="3767" y="5310"/>
            <a:chExt cx="852" cy="365"/>
          </a:xfrm>
        </p:grpSpPr>
        <p:sp>
          <p:nvSpPr>
            <p:cNvPr id="7297" name="Rectangle 129"/>
            <p:cNvSpPr>
              <a:spLocks noChangeArrowheads="1"/>
            </p:cNvSpPr>
            <p:nvPr/>
          </p:nvSpPr>
          <p:spPr bwMode="auto">
            <a:xfrm rot="10800000">
              <a:off x="3769" y="5310"/>
              <a:ext cx="850" cy="276"/>
            </a:xfrm>
            <a:prstGeom prst="rect">
              <a:avLst/>
            </a:prstGeom>
            <a:solidFill>
              <a:schemeClr val="bg1"/>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8" name="Line 130"/>
            <p:cNvSpPr>
              <a:spLocks noChangeShapeType="1"/>
            </p:cNvSpPr>
            <p:nvPr/>
          </p:nvSpPr>
          <p:spPr bwMode="auto">
            <a:xfrm rot="10800000" flipV="1">
              <a:off x="3767" y="5310"/>
              <a:ext cx="852" cy="272"/>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99" name="Line 131"/>
            <p:cNvSpPr>
              <a:spLocks noChangeShapeType="1"/>
            </p:cNvSpPr>
            <p:nvPr/>
          </p:nvSpPr>
          <p:spPr bwMode="auto">
            <a:xfrm rot="10800000">
              <a:off x="3767" y="5314"/>
              <a:ext cx="852" cy="272"/>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00" name="Line 132"/>
            <p:cNvSpPr>
              <a:spLocks noChangeShapeType="1"/>
            </p:cNvSpPr>
            <p:nvPr/>
          </p:nvSpPr>
          <p:spPr bwMode="auto">
            <a:xfrm rot="10800000" flipV="1">
              <a:off x="4191" y="5602"/>
              <a:ext cx="0" cy="73"/>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01" name="Group 133"/>
          <p:cNvGrpSpPr>
            <a:grpSpLocks/>
          </p:cNvGrpSpPr>
          <p:nvPr/>
        </p:nvGrpSpPr>
        <p:grpSpPr bwMode="auto">
          <a:xfrm>
            <a:off x="4764088" y="1935163"/>
            <a:ext cx="266700" cy="115887"/>
            <a:chOff x="3767" y="5310"/>
            <a:chExt cx="852" cy="365"/>
          </a:xfrm>
        </p:grpSpPr>
        <p:sp>
          <p:nvSpPr>
            <p:cNvPr id="7302" name="Rectangle 134"/>
            <p:cNvSpPr>
              <a:spLocks noChangeArrowheads="1"/>
            </p:cNvSpPr>
            <p:nvPr/>
          </p:nvSpPr>
          <p:spPr bwMode="auto">
            <a:xfrm rot="10800000">
              <a:off x="3769" y="5310"/>
              <a:ext cx="850" cy="276"/>
            </a:xfrm>
            <a:prstGeom prst="rect">
              <a:avLst/>
            </a:prstGeom>
            <a:solidFill>
              <a:schemeClr val="bg1"/>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3" name="Line 135"/>
            <p:cNvSpPr>
              <a:spLocks noChangeShapeType="1"/>
            </p:cNvSpPr>
            <p:nvPr/>
          </p:nvSpPr>
          <p:spPr bwMode="auto">
            <a:xfrm rot="10800000" flipV="1">
              <a:off x="3767" y="5310"/>
              <a:ext cx="852" cy="272"/>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04" name="Line 136"/>
            <p:cNvSpPr>
              <a:spLocks noChangeShapeType="1"/>
            </p:cNvSpPr>
            <p:nvPr/>
          </p:nvSpPr>
          <p:spPr bwMode="auto">
            <a:xfrm rot="10800000">
              <a:off x="3767" y="5314"/>
              <a:ext cx="852" cy="272"/>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05" name="Line 137"/>
            <p:cNvSpPr>
              <a:spLocks noChangeShapeType="1"/>
            </p:cNvSpPr>
            <p:nvPr/>
          </p:nvSpPr>
          <p:spPr bwMode="auto">
            <a:xfrm rot="10800000" flipV="1">
              <a:off x="4191" y="5602"/>
              <a:ext cx="0" cy="73"/>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06" name="Group 138"/>
          <p:cNvGrpSpPr>
            <a:grpSpLocks/>
          </p:cNvGrpSpPr>
          <p:nvPr/>
        </p:nvGrpSpPr>
        <p:grpSpPr bwMode="auto">
          <a:xfrm>
            <a:off x="5059363" y="2097088"/>
            <a:ext cx="266700" cy="115887"/>
            <a:chOff x="3767" y="5310"/>
            <a:chExt cx="852" cy="365"/>
          </a:xfrm>
        </p:grpSpPr>
        <p:sp>
          <p:nvSpPr>
            <p:cNvPr id="7307" name="Rectangle 139"/>
            <p:cNvSpPr>
              <a:spLocks noChangeArrowheads="1"/>
            </p:cNvSpPr>
            <p:nvPr/>
          </p:nvSpPr>
          <p:spPr bwMode="auto">
            <a:xfrm rot="10800000">
              <a:off x="3769" y="5310"/>
              <a:ext cx="850" cy="276"/>
            </a:xfrm>
            <a:prstGeom prst="rect">
              <a:avLst/>
            </a:prstGeom>
            <a:solidFill>
              <a:schemeClr val="bg1"/>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8" name="Line 140"/>
            <p:cNvSpPr>
              <a:spLocks noChangeShapeType="1"/>
            </p:cNvSpPr>
            <p:nvPr/>
          </p:nvSpPr>
          <p:spPr bwMode="auto">
            <a:xfrm rot="10800000" flipV="1">
              <a:off x="3767" y="5310"/>
              <a:ext cx="852" cy="272"/>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09" name="Line 141"/>
            <p:cNvSpPr>
              <a:spLocks noChangeShapeType="1"/>
            </p:cNvSpPr>
            <p:nvPr/>
          </p:nvSpPr>
          <p:spPr bwMode="auto">
            <a:xfrm rot="10800000">
              <a:off x="3767" y="5314"/>
              <a:ext cx="852" cy="272"/>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10" name="Line 142"/>
            <p:cNvSpPr>
              <a:spLocks noChangeShapeType="1"/>
            </p:cNvSpPr>
            <p:nvPr/>
          </p:nvSpPr>
          <p:spPr bwMode="auto">
            <a:xfrm rot="10800000" flipV="1">
              <a:off x="4191" y="5602"/>
              <a:ext cx="0" cy="73"/>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11" name="Group 143"/>
          <p:cNvGrpSpPr>
            <a:grpSpLocks/>
          </p:cNvGrpSpPr>
          <p:nvPr/>
        </p:nvGrpSpPr>
        <p:grpSpPr bwMode="auto">
          <a:xfrm>
            <a:off x="5354638" y="2097088"/>
            <a:ext cx="268287" cy="115887"/>
            <a:chOff x="3767" y="5310"/>
            <a:chExt cx="852" cy="365"/>
          </a:xfrm>
        </p:grpSpPr>
        <p:sp>
          <p:nvSpPr>
            <p:cNvPr id="7312" name="Rectangle 144"/>
            <p:cNvSpPr>
              <a:spLocks noChangeArrowheads="1"/>
            </p:cNvSpPr>
            <p:nvPr/>
          </p:nvSpPr>
          <p:spPr bwMode="auto">
            <a:xfrm rot="10800000">
              <a:off x="3769" y="5310"/>
              <a:ext cx="850" cy="276"/>
            </a:xfrm>
            <a:prstGeom prst="rect">
              <a:avLst/>
            </a:prstGeom>
            <a:solidFill>
              <a:schemeClr val="bg1"/>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3" name="Line 145"/>
            <p:cNvSpPr>
              <a:spLocks noChangeShapeType="1"/>
            </p:cNvSpPr>
            <p:nvPr/>
          </p:nvSpPr>
          <p:spPr bwMode="auto">
            <a:xfrm rot="10800000" flipV="1">
              <a:off x="3767" y="5310"/>
              <a:ext cx="852" cy="272"/>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14" name="Line 146"/>
            <p:cNvSpPr>
              <a:spLocks noChangeShapeType="1"/>
            </p:cNvSpPr>
            <p:nvPr/>
          </p:nvSpPr>
          <p:spPr bwMode="auto">
            <a:xfrm rot="10800000">
              <a:off x="3767" y="5314"/>
              <a:ext cx="852" cy="272"/>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15" name="Line 147"/>
            <p:cNvSpPr>
              <a:spLocks noChangeShapeType="1"/>
            </p:cNvSpPr>
            <p:nvPr/>
          </p:nvSpPr>
          <p:spPr bwMode="auto">
            <a:xfrm rot="10800000" flipV="1">
              <a:off x="4191" y="5602"/>
              <a:ext cx="0" cy="73"/>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16" name="Text Box 148"/>
          <p:cNvSpPr txBox="1">
            <a:spLocks noChangeArrowheads="1"/>
          </p:cNvSpPr>
          <p:nvPr/>
        </p:nvSpPr>
        <p:spPr bwMode="auto">
          <a:xfrm>
            <a:off x="4983163" y="1868488"/>
            <a:ext cx="493712"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pPr algn="ctr"/>
            <a:r>
              <a:rPr lang="en-US" altLang="en-US" sz="1000" b="1">
                <a:solidFill>
                  <a:srgbClr val="000066"/>
                </a:solidFill>
              </a:rPr>
              <a:t>Triplett</a:t>
            </a:r>
          </a:p>
        </p:txBody>
      </p:sp>
      <p:grpSp>
        <p:nvGrpSpPr>
          <p:cNvPr id="7317" name="Group 149"/>
          <p:cNvGrpSpPr>
            <a:grpSpLocks/>
          </p:cNvGrpSpPr>
          <p:nvPr/>
        </p:nvGrpSpPr>
        <p:grpSpPr bwMode="auto">
          <a:xfrm>
            <a:off x="3305175" y="6567488"/>
            <a:ext cx="752475" cy="190500"/>
            <a:chOff x="2082" y="3753"/>
            <a:chExt cx="474" cy="120"/>
          </a:xfrm>
        </p:grpSpPr>
        <p:grpSp>
          <p:nvGrpSpPr>
            <p:cNvPr id="7318" name="Group 150"/>
            <p:cNvGrpSpPr>
              <a:grpSpLocks/>
            </p:cNvGrpSpPr>
            <p:nvPr/>
          </p:nvGrpSpPr>
          <p:grpSpPr bwMode="auto">
            <a:xfrm>
              <a:off x="2163" y="3753"/>
              <a:ext cx="283" cy="95"/>
              <a:chOff x="6528" y="15510"/>
              <a:chExt cx="852" cy="366"/>
            </a:xfrm>
          </p:grpSpPr>
          <p:grpSp>
            <p:nvGrpSpPr>
              <p:cNvPr id="7319" name="Group 151"/>
              <p:cNvGrpSpPr>
                <a:grpSpLocks/>
              </p:cNvGrpSpPr>
              <p:nvPr/>
            </p:nvGrpSpPr>
            <p:grpSpPr bwMode="auto">
              <a:xfrm>
                <a:off x="6528" y="15600"/>
                <a:ext cx="852" cy="276"/>
                <a:chOff x="6528" y="15594"/>
                <a:chExt cx="852" cy="276"/>
              </a:xfrm>
            </p:grpSpPr>
            <p:sp>
              <p:nvSpPr>
                <p:cNvPr id="7320" name="Rectangle 152"/>
                <p:cNvSpPr>
                  <a:spLocks noChangeArrowheads="1"/>
                </p:cNvSpPr>
                <p:nvPr/>
              </p:nvSpPr>
              <p:spPr bwMode="auto">
                <a:xfrm>
                  <a:off x="6528" y="15594"/>
                  <a:ext cx="850" cy="276"/>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1" name="Line 153"/>
                <p:cNvSpPr>
                  <a:spLocks noChangeShapeType="1"/>
                </p:cNvSpPr>
                <p:nvPr/>
              </p:nvSpPr>
              <p:spPr bwMode="auto">
                <a:xfrm flipV="1">
                  <a:off x="6528" y="15598"/>
                  <a:ext cx="852" cy="27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22" name="Line 154"/>
                <p:cNvSpPr>
                  <a:spLocks noChangeShapeType="1"/>
                </p:cNvSpPr>
                <p:nvPr/>
              </p:nvSpPr>
              <p:spPr bwMode="auto">
                <a:xfrm>
                  <a:off x="6528" y="15594"/>
                  <a:ext cx="852" cy="27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23" name="Line 155"/>
              <p:cNvSpPr>
                <a:spLocks noChangeShapeType="1"/>
              </p:cNvSpPr>
              <p:nvPr/>
            </p:nvSpPr>
            <p:spPr bwMode="auto">
              <a:xfrm flipV="1">
                <a:off x="6907" y="15510"/>
                <a:ext cx="0" cy="7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24" name="Line 156"/>
              <p:cNvSpPr>
                <a:spLocks noChangeShapeType="1"/>
              </p:cNvSpPr>
              <p:nvPr/>
            </p:nvSpPr>
            <p:spPr bwMode="auto">
              <a:xfrm flipV="1">
                <a:off x="6992" y="15510"/>
                <a:ext cx="0" cy="7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25" name="Text Box 157"/>
            <p:cNvSpPr txBox="1">
              <a:spLocks noChangeArrowheads="1"/>
            </p:cNvSpPr>
            <p:nvPr/>
          </p:nvSpPr>
          <p:spPr bwMode="auto">
            <a:xfrm>
              <a:off x="2082" y="3770"/>
              <a:ext cx="76"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800" b="1">
                  <a:solidFill>
                    <a:srgbClr val="FF0000"/>
                  </a:solidFill>
                </a:rPr>
                <a:t>1</a:t>
              </a:r>
            </a:p>
          </p:txBody>
        </p:sp>
        <p:sp>
          <p:nvSpPr>
            <p:cNvPr id="7326" name="Text Box 158"/>
            <p:cNvSpPr txBox="1">
              <a:spLocks noChangeArrowheads="1"/>
            </p:cNvSpPr>
            <p:nvPr/>
          </p:nvSpPr>
          <p:spPr bwMode="auto">
            <a:xfrm>
              <a:off x="2444" y="3776"/>
              <a:ext cx="112"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800" b="1">
                  <a:solidFill>
                    <a:srgbClr val="FF0000"/>
                  </a:solidFill>
                </a:rPr>
                <a:t>71</a:t>
              </a:r>
            </a:p>
          </p:txBody>
        </p:sp>
      </p:grpSp>
      <p:grpSp>
        <p:nvGrpSpPr>
          <p:cNvPr id="7327" name="Group 159"/>
          <p:cNvGrpSpPr>
            <a:grpSpLocks/>
          </p:cNvGrpSpPr>
          <p:nvPr/>
        </p:nvGrpSpPr>
        <p:grpSpPr bwMode="auto">
          <a:xfrm>
            <a:off x="2959100" y="6235700"/>
            <a:ext cx="396875" cy="273050"/>
            <a:chOff x="1864" y="3544"/>
            <a:chExt cx="250" cy="172"/>
          </a:xfrm>
        </p:grpSpPr>
        <p:grpSp>
          <p:nvGrpSpPr>
            <p:cNvPr id="7328" name="Group 160"/>
            <p:cNvGrpSpPr>
              <a:grpSpLocks/>
            </p:cNvGrpSpPr>
            <p:nvPr/>
          </p:nvGrpSpPr>
          <p:grpSpPr bwMode="auto">
            <a:xfrm>
              <a:off x="1896" y="3544"/>
              <a:ext cx="192" cy="89"/>
              <a:chOff x="1452" y="3546"/>
              <a:chExt cx="300" cy="89"/>
            </a:xfrm>
          </p:grpSpPr>
          <p:sp>
            <p:nvSpPr>
              <p:cNvPr id="7329" name="Rectangle 161"/>
              <p:cNvSpPr>
                <a:spLocks noChangeArrowheads="1"/>
              </p:cNvSpPr>
              <p:nvPr/>
            </p:nvSpPr>
            <p:spPr bwMode="auto">
              <a:xfrm>
                <a:off x="1452" y="3572"/>
                <a:ext cx="300" cy="63"/>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0" name="Line 162"/>
              <p:cNvSpPr>
                <a:spLocks noChangeShapeType="1"/>
              </p:cNvSpPr>
              <p:nvPr/>
            </p:nvSpPr>
            <p:spPr bwMode="auto">
              <a:xfrm flipV="1">
                <a:off x="1452" y="3573"/>
                <a:ext cx="300" cy="6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31" name="Line 163"/>
              <p:cNvSpPr>
                <a:spLocks noChangeShapeType="1"/>
              </p:cNvSpPr>
              <p:nvPr/>
            </p:nvSpPr>
            <p:spPr bwMode="auto">
              <a:xfrm flipV="1">
                <a:off x="1610" y="3546"/>
                <a:ext cx="0" cy="2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32" name="Text Box 164"/>
            <p:cNvSpPr txBox="1">
              <a:spLocks noChangeArrowheads="1"/>
            </p:cNvSpPr>
            <p:nvPr/>
          </p:nvSpPr>
          <p:spPr bwMode="auto">
            <a:xfrm>
              <a:off x="1864" y="3619"/>
              <a:ext cx="250"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800" b="1">
                  <a:solidFill>
                    <a:srgbClr val="FF0000"/>
                  </a:solidFill>
                </a:rPr>
                <a:t>Legion</a:t>
              </a:r>
            </a:p>
          </p:txBody>
        </p:sp>
      </p:grpSp>
      <p:grpSp>
        <p:nvGrpSpPr>
          <p:cNvPr id="7333" name="Group 165"/>
          <p:cNvGrpSpPr>
            <a:grpSpLocks/>
          </p:cNvGrpSpPr>
          <p:nvPr/>
        </p:nvGrpSpPr>
        <p:grpSpPr bwMode="auto">
          <a:xfrm>
            <a:off x="5530850" y="6275388"/>
            <a:ext cx="430213" cy="188912"/>
            <a:chOff x="7512" y="14880"/>
            <a:chExt cx="1429" cy="458"/>
          </a:xfrm>
        </p:grpSpPr>
        <p:sp>
          <p:nvSpPr>
            <p:cNvPr id="7334" name="Rectangle 166"/>
            <p:cNvSpPr>
              <a:spLocks noChangeArrowheads="1"/>
            </p:cNvSpPr>
            <p:nvPr/>
          </p:nvSpPr>
          <p:spPr bwMode="auto">
            <a:xfrm>
              <a:off x="7512" y="14970"/>
              <a:ext cx="850" cy="276"/>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5" name="Line 167"/>
            <p:cNvSpPr>
              <a:spLocks noChangeShapeType="1"/>
            </p:cNvSpPr>
            <p:nvPr/>
          </p:nvSpPr>
          <p:spPr bwMode="auto">
            <a:xfrm flipV="1">
              <a:off x="7512" y="14974"/>
              <a:ext cx="852" cy="27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36" name="Line 168"/>
            <p:cNvSpPr>
              <a:spLocks noChangeShapeType="1"/>
            </p:cNvSpPr>
            <p:nvPr/>
          </p:nvSpPr>
          <p:spPr bwMode="auto">
            <a:xfrm flipV="1">
              <a:off x="7939" y="14880"/>
              <a:ext cx="0" cy="7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37" name="Text Box 169"/>
            <p:cNvSpPr txBox="1">
              <a:spLocks noChangeArrowheads="1"/>
            </p:cNvSpPr>
            <p:nvPr/>
          </p:nvSpPr>
          <p:spPr bwMode="auto">
            <a:xfrm>
              <a:off x="8351" y="14965"/>
              <a:ext cx="590" cy="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800" b="1">
                  <a:solidFill>
                    <a:srgbClr val="FF0000"/>
                  </a:solidFill>
                </a:rPr>
                <a:t>17</a:t>
              </a:r>
            </a:p>
          </p:txBody>
        </p:sp>
      </p:grpSp>
      <p:grpSp>
        <p:nvGrpSpPr>
          <p:cNvPr id="7338" name="Group 170"/>
          <p:cNvGrpSpPr>
            <a:grpSpLocks/>
          </p:cNvGrpSpPr>
          <p:nvPr/>
        </p:nvGrpSpPr>
        <p:grpSpPr bwMode="auto">
          <a:xfrm>
            <a:off x="3379788" y="6251575"/>
            <a:ext cx="582612" cy="184150"/>
            <a:chOff x="2129" y="3554"/>
            <a:chExt cx="367" cy="116"/>
          </a:xfrm>
        </p:grpSpPr>
        <p:grpSp>
          <p:nvGrpSpPr>
            <p:cNvPr id="7339" name="Group 171"/>
            <p:cNvGrpSpPr>
              <a:grpSpLocks/>
            </p:cNvGrpSpPr>
            <p:nvPr/>
          </p:nvGrpSpPr>
          <p:grpSpPr bwMode="auto">
            <a:xfrm>
              <a:off x="2210" y="3554"/>
              <a:ext cx="286" cy="97"/>
              <a:chOff x="6300" y="14952"/>
              <a:chExt cx="852" cy="390"/>
            </a:xfrm>
          </p:grpSpPr>
          <p:grpSp>
            <p:nvGrpSpPr>
              <p:cNvPr id="7340" name="Group 172"/>
              <p:cNvGrpSpPr>
                <a:grpSpLocks/>
              </p:cNvGrpSpPr>
              <p:nvPr/>
            </p:nvGrpSpPr>
            <p:grpSpPr bwMode="auto">
              <a:xfrm>
                <a:off x="6300" y="15066"/>
                <a:ext cx="852" cy="276"/>
                <a:chOff x="6528" y="15594"/>
                <a:chExt cx="852" cy="276"/>
              </a:xfrm>
            </p:grpSpPr>
            <p:sp>
              <p:nvSpPr>
                <p:cNvPr id="7341" name="Rectangle 173"/>
                <p:cNvSpPr>
                  <a:spLocks noChangeArrowheads="1"/>
                </p:cNvSpPr>
                <p:nvPr/>
              </p:nvSpPr>
              <p:spPr bwMode="auto">
                <a:xfrm>
                  <a:off x="6528" y="15594"/>
                  <a:ext cx="850" cy="276"/>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2" name="Line 174"/>
                <p:cNvSpPr>
                  <a:spLocks noChangeShapeType="1"/>
                </p:cNvSpPr>
                <p:nvPr/>
              </p:nvSpPr>
              <p:spPr bwMode="auto">
                <a:xfrm flipV="1">
                  <a:off x="6528" y="15598"/>
                  <a:ext cx="852" cy="27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43" name="Line 175"/>
                <p:cNvSpPr>
                  <a:spLocks noChangeShapeType="1"/>
                </p:cNvSpPr>
                <p:nvPr/>
              </p:nvSpPr>
              <p:spPr bwMode="auto">
                <a:xfrm>
                  <a:off x="6528" y="15594"/>
                  <a:ext cx="852" cy="27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44" name="Line 176"/>
              <p:cNvSpPr>
                <a:spLocks noChangeShapeType="1"/>
              </p:cNvSpPr>
              <p:nvPr/>
            </p:nvSpPr>
            <p:spPr bwMode="auto">
              <a:xfrm flipV="1">
                <a:off x="6624" y="14952"/>
                <a:ext cx="0" cy="96"/>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45" name="Line 177"/>
              <p:cNvSpPr>
                <a:spLocks noChangeShapeType="1"/>
              </p:cNvSpPr>
              <p:nvPr/>
            </p:nvSpPr>
            <p:spPr bwMode="auto">
              <a:xfrm flipV="1">
                <a:off x="6726" y="14952"/>
                <a:ext cx="0" cy="96"/>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46" name="Line 178"/>
              <p:cNvSpPr>
                <a:spLocks noChangeShapeType="1"/>
              </p:cNvSpPr>
              <p:nvPr/>
            </p:nvSpPr>
            <p:spPr bwMode="auto">
              <a:xfrm flipV="1">
                <a:off x="6810" y="14952"/>
                <a:ext cx="0" cy="96"/>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47" name="Text Box 179"/>
            <p:cNvSpPr txBox="1">
              <a:spLocks noChangeArrowheads="1"/>
            </p:cNvSpPr>
            <p:nvPr/>
          </p:nvSpPr>
          <p:spPr bwMode="auto">
            <a:xfrm>
              <a:off x="2129" y="3573"/>
              <a:ext cx="76"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800" b="1">
                  <a:solidFill>
                    <a:srgbClr val="FF0000"/>
                  </a:solidFill>
                </a:rPr>
                <a:t>7</a:t>
              </a:r>
            </a:p>
          </p:txBody>
        </p:sp>
      </p:grpSp>
      <p:grpSp>
        <p:nvGrpSpPr>
          <p:cNvPr id="7348" name="Group 180"/>
          <p:cNvGrpSpPr>
            <a:grpSpLocks/>
          </p:cNvGrpSpPr>
          <p:nvPr/>
        </p:nvGrpSpPr>
        <p:grpSpPr bwMode="auto">
          <a:xfrm>
            <a:off x="4999038" y="6257925"/>
            <a:ext cx="450850" cy="300038"/>
            <a:chOff x="3549" y="3558"/>
            <a:chExt cx="284" cy="189"/>
          </a:xfrm>
        </p:grpSpPr>
        <p:grpSp>
          <p:nvGrpSpPr>
            <p:cNvPr id="7349" name="Group 181"/>
            <p:cNvGrpSpPr>
              <a:grpSpLocks/>
            </p:cNvGrpSpPr>
            <p:nvPr/>
          </p:nvGrpSpPr>
          <p:grpSpPr bwMode="auto">
            <a:xfrm>
              <a:off x="3549" y="3558"/>
              <a:ext cx="284" cy="95"/>
              <a:chOff x="6528" y="15510"/>
              <a:chExt cx="852" cy="366"/>
            </a:xfrm>
          </p:grpSpPr>
          <p:grpSp>
            <p:nvGrpSpPr>
              <p:cNvPr id="7350" name="Group 182"/>
              <p:cNvGrpSpPr>
                <a:grpSpLocks/>
              </p:cNvGrpSpPr>
              <p:nvPr/>
            </p:nvGrpSpPr>
            <p:grpSpPr bwMode="auto">
              <a:xfrm>
                <a:off x="6528" y="15600"/>
                <a:ext cx="852" cy="276"/>
                <a:chOff x="6528" y="15594"/>
                <a:chExt cx="852" cy="276"/>
              </a:xfrm>
            </p:grpSpPr>
            <p:sp>
              <p:nvSpPr>
                <p:cNvPr id="7351" name="Rectangle 183"/>
                <p:cNvSpPr>
                  <a:spLocks noChangeArrowheads="1"/>
                </p:cNvSpPr>
                <p:nvPr/>
              </p:nvSpPr>
              <p:spPr bwMode="auto">
                <a:xfrm>
                  <a:off x="6528" y="15594"/>
                  <a:ext cx="850" cy="276"/>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 name="Line 184"/>
                <p:cNvSpPr>
                  <a:spLocks noChangeShapeType="1"/>
                </p:cNvSpPr>
                <p:nvPr/>
              </p:nvSpPr>
              <p:spPr bwMode="auto">
                <a:xfrm flipV="1">
                  <a:off x="6528" y="15598"/>
                  <a:ext cx="852" cy="27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53" name="Line 185"/>
                <p:cNvSpPr>
                  <a:spLocks noChangeShapeType="1"/>
                </p:cNvSpPr>
                <p:nvPr/>
              </p:nvSpPr>
              <p:spPr bwMode="auto">
                <a:xfrm>
                  <a:off x="6528" y="15594"/>
                  <a:ext cx="852" cy="27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54" name="Line 186"/>
              <p:cNvSpPr>
                <a:spLocks noChangeShapeType="1"/>
              </p:cNvSpPr>
              <p:nvPr/>
            </p:nvSpPr>
            <p:spPr bwMode="auto">
              <a:xfrm flipV="1">
                <a:off x="6907" y="15510"/>
                <a:ext cx="0" cy="7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55" name="Line 187"/>
              <p:cNvSpPr>
                <a:spLocks noChangeShapeType="1"/>
              </p:cNvSpPr>
              <p:nvPr/>
            </p:nvSpPr>
            <p:spPr bwMode="auto">
              <a:xfrm flipV="1">
                <a:off x="6992" y="15510"/>
                <a:ext cx="0" cy="7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56" name="Text Box 188"/>
            <p:cNvSpPr txBox="1">
              <a:spLocks noChangeArrowheads="1"/>
            </p:cNvSpPr>
            <p:nvPr/>
          </p:nvSpPr>
          <p:spPr bwMode="auto">
            <a:xfrm>
              <a:off x="3596" y="3650"/>
              <a:ext cx="196"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800" b="1">
                  <a:solidFill>
                    <a:srgbClr val="FF0000"/>
                  </a:solidFill>
                </a:rPr>
                <a:t>Light</a:t>
              </a:r>
            </a:p>
          </p:txBody>
        </p:sp>
      </p:grpSp>
      <p:grpSp>
        <p:nvGrpSpPr>
          <p:cNvPr id="7357" name="Group 189"/>
          <p:cNvGrpSpPr>
            <a:grpSpLocks/>
          </p:cNvGrpSpPr>
          <p:nvPr/>
        </p:nvGrpSpPr>
        <p:grpSpPr bwMode="auto">
          <a:xfrm>
            <a:off x="4394200" y="6257925"/>
            <a:ext cx="514350" cy="298450"/>
            <a:chOff x="5712" y="14220"/>
            <a:chExt cx="1152" cy="751"/>
          </a:xfrm>
        </p:grpSpPr>
        <p:grpSp>
          <p:nvGrpSpPr>
            <p:cNvPr id="7358" name="Group 190"/>
            <p:cNvGrpSpPr>
              <a:grpSpLocks/>
            </p:cNvGrpSpPr>
            <p:nvPr/>
          </p:nvGrpSpPr>
          <p:grpSpPr bwMode="auto">
            <a:xfrm>
              <a:off x="5712" y="14220"/>
              <a:ext cx="1152" cy="387"/>
              <a:chOff x="6528" y="15510"/>
              <a:chExt cx="852" cy="366"/>
            </a:xfrm>
          </p:grpSpPr>
          <p:grpSp>
            <p:nvGrpSpPr>
              <p:cNvPr id="7359" name="Group 191"/>
              <p:cNvGrpSpPr>
                <a:grpSpLocks/>
              </p:cNvGrpSpPr>
              <p:nvPr/>
            </p:nvGrpSpPr>
            <p:grpSpPr bwMode="auto">
              <a:xfrm>
                <a:off x="6528" y="15600"/>
                <a:ext cx="852" cy="276"/>
                <a:chOff x="6528" y="15594"/>
                <a:chExt cx="852" cy="276"/>
              </a:xfrm>
            </p:grpSpPr>
            <p:sp>
              <p:nvSpPr>
                <p:cNvPr id="7360" name="Rectangle 192"/>
                <p:cNvSpPr>
                  <a:spLocks noChangeArrowheads="1"/>
                </p:cNvSpPr>
                <p:nvPr/>
              </p:nvSpPr>
              <p:spPr bwMode="auto">
                <a:xfrm>
                  <a:off x="6528" y="15594"/>
                  <a:ext cx="850" cy="276"/>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1" name="Line 193"/>
                <p:cNvSpPr>
                  <a:spLocks noChangeShapeType="1"/>
                </p:cNvSpPr>
                <p:nvPr/>
              </p:nvSpPr>
              <p:spPr bwMode="auto">
                <a:xfrm flipV="1">
                  <a:off x="6528" y="15598"/>
                  <a:ext cx="852" cy="27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2" name="Line 194"/>
                <p:cNvSpPr>
                  <a:spLocks noChangeShapeType="1"/>
                </p:cNvSpPr>
                <p:nvPr/>
              </p:nvSpPr>
              <p:spPr bwMode="auto">
                <a:xfrm>
                  <a:off x="6528" y="15594"/>
                  <a:ext cx="852" cy="27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63" name="Line 195"/>
              <p:cNvSpPr>
                <a:spLocks noChangeShapeType="1"/>
              </p:cNvSpPr>
              <p:nvPr/>
            </p:nvSpPr>
            <p:spPr bwMode="auto">
              <a:xfrm flipV="1">
                <a:off x="6907" y="15510"/>
                <a:ext cx="0" cy="7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4" name="Line 196"/>
              <p:cNvSpPr>
                <a:spLocks noChangeShapeType="1"/>
              </p:cNvSpPr>
              <p:nvPr/>
            </p:nvSpPr>
            <p:spPr bwMode="auto">
              <a:xfrm flipV="1">
                <a:off x="6992" y="15510"/>
                <a:ext cx="0" cy="7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65" name="Text Box 197"/>
            <p:cNvSpPr txBox="1">
              <a:spLocks noChangeArrowheads="1"/>
            </p:cNvSpPr>
            <p:nvPr/>
          </p:nvSpPr>
          <p:spPr bwMode="auto">
            <a:xfrm>
              <a:off x="5922" y="14584"/>
              <a:ext cx="889"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800" b="1">
                  <a:solidFill>
                    <a:srgbClr val="FF0000"/>
                  </a:solidFill>
                </a:rPr>
                <a:t>Legion</a:t>
              </a:r>
            </a:p>
          </p:txBody>
        </p:sp>
      </p:grpSp>
      <p:grpSp>
        <p:nvGrpSpPr>
          <p:cNvPr id="7366" name="Group 198"/>
          <p:cNvGrpSpPr>
            <a:grpSpLocks/>
          </p:cNvGrpSpPr>
          <p:nvPr/>
        </p:nvGrpSpPr>
        <p:grpSpPr bwMode="auto">
          <a:xfrm>
            <a:off x="4044950" y="6253163"/>
            <a:ext cx="214313" cy="147637"/>
            <a:chOff x="7548" y="14064"/>
            <a:chExt cx="514" cy="420"/>
          </a:xfrm>
        </p:grpSpPr>
        <p:sp>
          <p:nvSpPr>
            <p:cNvPr id="7367" name="Rectangle 199"/>
            <p:cNvSpPr>
              <a:spLocks noChangeArrowheads="1"/>
            </p:cNvSpPr>
            <p:nvPr/>
          </p:nvSpPr>
          <p:spPr bwMode="auto">
            <a:xfrm>
              <a:off x="7548" y="14196"/>
              <a:ext cx="514" cy="288"/>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8" name="Oval 200"/>
            <p:cNvSpPr>
              <a:spLocks noChangeArrowheads="1"/>
            </p:cNvSpPr>
            <p:nvPr/>
          </p:nvSpPr>
          <p:spPr bwMode="auto">
            <a:xfrm>
              <a:off x="7764" y="14064"/>
              <a:ext cx="84" cy="84"/>
            </a:xfrm>
            <a:prstGeom prst="ellipse">
              <a:avLst/>
            </a:prstGeom>
            <a:solidFill>
              <a:srgbClr val="FF00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9" name="Oval 201"/>
            <p:cNvSpPr>
              <a:spLocks noChangeArrowheads="1"/>
            </p:cNvSpPr>
            <p:nvPr/>
          </p:nvSpPr>
          <p:spPr bwMode="auto">
            <a:xfrm>
              <a:off x="7722" y="14250"/>
              <a:ext cx="174" cy="174"/>
            </a:xfrm>
            <a:prstGeom prst="ellipse">
              <a:avLst/>
            </a:prstGeom>
            <a:solidFill>
              <a:srgbClr val="FF00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370" name="AutoShape 202"/>
          <p:cNvSpPr>
            <a:spLocks noChangeArrowheads="1"/>
          </p:cNvSpPr>
          <p:nvPr/>
        </p:nvSpPr>
        <p:spPr bwMode="auto">
          <a:xfrm>
            <a:off x="4587875" y="51879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1" name="AutoShape 203"/>
          <p:cNvSpPr>
            <a:spLocks noChangeArrowheads="1"/>
          </p:cNvSpPr>
          <p:nvPr/>
        </p:nvSpPr>
        <p:spPr bwMode="auto">
          <a:xfrm>
            <a:off x="3194050" y="51006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2" name="AutoShape 204"/>
          <p:cNvSpPr>
            <a:spLocks noChangeArrowheads="1"/>
          </p:cNvSpPr>
          <p:nvPr/>
        </p:nvSpPr>
        <p:spPr bwMode="auto">
          <a:xfrm>
            <a:off x="3636963" y="506412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 name="AutoShape 205"/>
          <p:cNvSpPr>
            <a:spLocks noChangeArrowheads="1"/>
          </p:cNvSpPr>
          <p:nvPr/>
        </p:nvSpPr>
        <p:spPr bwMode="auto">
          <a:xfrm>
            <a:off x="5053013" y="524510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374" name="Group 206"/>
          <p:cNvGrpSpPr>
            <a:grpSpLocks/>
          </p:cNvGrpSpPr>
          <p:nvPr/>
        </p:nvGrpSpPr>
        <p:grpSpPr bwMode="auto">
          <a:xfrm>
            <a:off x="5400675" y="3392488"/>
            <a:ext cx="1257300" cy="384175"/>
            <a:chOff x="2712" y="3084"/>
            <a:chExt cx="792" cy="242"/>
          </a:xfrm>
        </p:grpSpPr>
        <p:sp>
          <p:nvSpPr>
            <p:cNvPr id="7375" name="Text Box 207"/>
            <p:cNvSpPr txBox="1">
              <a:spLocks noChangeArrowheads="1"/>
            </p:cNvSpPr>
            <p:nvPr/>
          </p:nvSpPr>
          <p:spPr bwMode="auto">
            <a:xfrm rot="749505">
              <a:off x="2912" y="3084"/>
              <a:ext cx="43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pPr algn="ctr"/>
              <a:r>
                <a:rPr lang="en-US" altLang="en-US" sz="1000" b="1">
                  <a:solidFill>
                    <a:srgbClr val="000066"/>
                  </a:solidFill>
                </a:rPr>
                <a:t>Hammond</a:t>
              </a:r>
            </a:p>
          </p:txBody>
        </p:sp>
        <p:sp>
          <p:nvSpPr>
            <p:cNvPr id="7376" name="Oval 208"/>
            <p:cNvSpPr>
              <a:spLocks noChangeArrowheads="1"/>
            </p:cNvSpPr>
            <p:nvPr/>
          </p:nvSpPr>
          <p:spPr bwMode="auto">
            <a:xfrm>
              <a:off x="2946" y="3187"/>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7" name="Oval 209"/>
            <p:cNvSpPr>
              <a:spLocks noChangeArrowheads="1"/>
            </p:cNvSpPr>
            <p:nvPr/>
          </p:nvSpPr>
          <p:spPr bwMode="auto">
            <a:xfrm>
              <a:off x="2800" y="3143"/>
              <a:ext cx="31"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8" name="Oval 210"/>
            <p:cNvSpPr>
              <a:spLocks noChangeArrowheads="1"/>
            </p:cNvSpPr>
            <p:nvPr/>
          </p:nvSpPr>
          <p:spPr bwMode="auto">
            <a:xfrm>
              <a:off x="2724" y="3172"/>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9" name="Oval 211"/>
            <p:cNvSpPr>
              <a:spLocks noChangeArrowheads="1"/>
            </p:cNvSpPr>
            <p:nvPr/>
          </p:nvSpPr>
          <p:spPr bwMode="auto">
            <a:xfrm>
              <a:off x="2712" y="3128"/>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0" name="Oval 212"/>
            <p:cNvSpPr>
              <a:spLocks noChangeArrowheads="1"/>
            </p:cNvSpPr>
            <p:nvPr/>
          </p:nvSpPr>
          <p:spPr bwMode="auto">
            <a:xfrm>
              <a:off x="2978" y="3211"/>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1" name="Oval 213"/>
            <p:cNvSpPr>
              <a:spLocks noChangeArrowheads="1"/>
            </p:cNvSpPr>
            <p:nvPr/>
          </p:nvSpPr>
          <p:spPr bwMode="auto">
            <a:xfrm>
              <a:off x="3044" y="3203"/>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2" name="Oval 214"/>
            <p:cNvSpPr>
              <a:spLocks noChangeArrowheads="1"/>
            </p:cNvSpPr>
            <p:nvPr/>
          </p:nvSpPr>
          <p:spPr bwMode="auto">
            <a:xfrm>
              <a:off x="3040" y="3238"/>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 name="Oval 215"/>
            <p:cNvSpPr>
              <a:spLocks noChangeArrowheads="1"/>
            </p:cNvSpPr>
            <p:nvPr/>
          </p:nvSpPr>
          <p:spPr bwMode="auto">
            <a:xfrm>
              <a:off x="3099" y="3223"/>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4" name="Oval 216"/>
            <p:cNvSpPr>
              <a:spLocks noChangeArrowheads="1"/>
            </p:cNvSpPr>
            <p:nvPr/>
          </p:nvSpPr>
          <p:spPr bwMode="auto">
            <a:xfrm>
              <a:off x="3220" y="3266"/>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5" name="Oval 217"/>
            <p:cNvSpPr>
              <a:spLocks noChangeArrowheads="1"/>
            </p:cNvSpPr>
            <p:nvPr/>
          </p:nvSpPr>
          <p:spPr bwMode="auto">
            <a:xfrm>
              <a:off x="3443" y="3302"/>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6" name="Oval 218"/>
            <p:cNvSpPr>
              <a:spLocks noChangeArrowheads="1"/>
            </p:cNvSpPr>
            <p:nvPr/>
          </p:nvSpPr>
          <p:spPr bwMode="auto">
            <a:xfrm>
              <a:off x="3266" y="3257"/>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7" name="Oval 219"/>
            <p:cNvSpPr>
              <a:spLocks noChangeArrowheads="1"/>
            </p:cNvSpPr>
            <p:nvPr/>
          </p:nvSpPr>
          <p:spPr bwMode="auto">
            <a:xfrm>
              <a:off x="3359" y="3286"/>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8" name="Oval 220"/>
            <p:cNvSpPr>
              <a:spLocks noChangeArrowheads="1"/>
            </p:cNvSpPr>
            <p:nvPr/>
          </p:nvSpPr>
          <p:spPr bwMode="auto">
            <a:xfrm>
              <a:off x="3473" y="3278"/>
              <a:ext cx="31"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9" name="Oval 221"/>
            <p:cNvSpPr>
              <a:spLocks noChangeArrowheads="1"/>
            </p:cNvSpPr>
            <p:nvPr/>
          </p:nvSpPr>
          <p:spPr bwMode="auto">
            <a:xfrm>
              <a:off x="3169" y="3235"/>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90" name="Oval 222"/>
            <p:cNvSpPr>
              <a:spLocks noChangeArrowheads="1"/>
            </p:cNvSpPr>
            <p:nvPr/>
          </p:nvSpPr>
          <p:spPr bwMode="auto">
            <a:xfrm>
              <a:off x="2873" y="3176"/>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91" name="Oval 223"/>
            <p:cNvSpPr>
              <a:spLocks noChangeArrowheads="1"/>
            </p:cNvSpPr>
            <p:nvPr/>
          </p:nvSpPr>
          <p:spPr bwMode="auto">
            <a:xfrm>
              <a:off x="2794" y="3184"/>
              <a:ext cx="31"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92" name="Oval 224"/>
            <p:cNvSpPr>
              <a:spLocks noChangeArrowheads="1"/>
            </p:cNvSpPr>
            <p:nvPr/>
          </p:nvSpPr>
          <p:spPr bwMode="auto">
            <a:xfrm>
              <a:off x="3121" y="3259"/>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393" name="Group 225"/>
          <p:cNvGrpSpPr>
            <a:grpSpLocks/>
          </p:cNvGrpSpPr>
          <p:nvPr/>
        </p:nvGrpSpPr>
        <p:grpSpPr bwMode="auto">
          <a:xfrm>
            <a:off x="2365375" y="3194050"/>
            <a:ext cx="684213" cy="479425"/>
            <a:chOff x="1490" y="2012"/>
            <a:chExt cx="431" cy="302"/>
          </a:xfrm>
        </p:grpSpPr>
        <p:sp>
          <p:nvSpPr>
            <p:cNvPr id="7394" name="Text Box 226"/>
            <p:cNvSpPr txBox="1">
              <a:spLocks noChangeArrowheads="1"/>
            </p:cNvSpPr>
            <p:nvPr/>
          </p:nvSpPr>
          <p:spPr bwMode="auto">
            <a:xfrm>
              <a:off x="1513" y="2012"/>
              <a:ext cx="408"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pPr algn="ctr"/>
              <a:r>
                <a:rPr lang="en-US" altLang="en-US" sz="1000" b="1">
                  <a:solidFill>
                    <a:srgbClr val="000066"/>
                  </a:solidFill>
                </a:rPr>
                <a:t>McDowell</a:t>
              </a:r>
            </a:p>
          </p:txBody>
        </p:sp>
        <p:sp>
          <p:nvSpPr>
            <p:cNvPr id="7395" name="Oval 227"/>
            <p:cNvSpPr>
              <a:spLocks noChangeArrowheads="1"/>
            </p:cNvSpPr>
            <p:nvPr/>
          </p:nvSpPr>
          <p:spPr bwMode="auto">
            <a:xfrm>
              <a:off x="1506" y="2233"/>
              <a:ext cx="31" cy="25"/>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96" name="Oval 228"/>
            <p:cNvSpPr>
              <a:spLocks noChangeArrowheads="1"/>
            </p:cNvSpPr>
            <p:nvPr/>
          </p:nvSpPr>
          <p:spPr bwMode="auto">
            <a:xfrm>
              <a:off x="1679" y="2148"/>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97" name="Oval 229"/>
            <p:cNvSpPr>
              <a:spLocks noChangeArrowheads="1"/>
            </p:cNvSpPr>
            <p:nvPr/>
          </p:nvSpPr>
          <p:spPr bwMode="auto">
            <a:xfrm>
              <a:off x="1737" y="2203"/>
              <a:ext cx="32" cy="25"/>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98" name="Oval 230"/>
            <p:cNvSpPr>
              <a:spLocks noChangeArrowheads="1"/>
            </p:cNvSpPr>
            <p:nvPr/>
          </p:nvSpPr>
          <p:spPr bwMode="auto">
            <a:xfrm>
              <a:off x="1879" y="2225"/>
              <a:ext cx="31"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99" name="Oval 231"/>
            <p:cNvSpPr>
              <a:spLocks noChangeArrowheads="1"/>
            </p:cNvSpPr>
            <p:nvPr/>
          </p:nvSpPr>
          <p:spPr bwMode="auto">
            <a:xfrm>
              <a:off x="1804" y="2126"/>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00" name="Oval 232"/>
            <p:cNvSpPr>
              <a:spLocks noChangeArrowheads="1"/>
            </p:cNvSpPr>
            <p:nvPr/>
          </p:nvSpPr>
          <p:spPr bwMode="auto">
            <a:xfrm>
              <a:off x="1531" y="2290"/>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01" name="Oval 233"/>
            <p:cNvSpPr>
              <a:spLocks noChangeArrowheads="1"/>
            </p:cNvSpPr>
            <p:nvPr/>
          </p:nvSpPr>
          <p:spPr bwMode="auto">
            <a:xfrm>
              <a:off x="1635" y="2179"/>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02" name="Oval 234"/>
            <p:cNvSpPr>
              <a:spLocks noChangeArrowheads="1"/>
            </p:cNvSpPr>
            <p:nvPr/>
          </p:nvSpPr>
          <p:spPr bwMode="auto">
            <a:xfrm>
              <a:off x="1872" y="2160"/>
              <a:ext cx="32" cy="25"/>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03" name="Oval 235"/>
            <p:cNvSpPr>
              <a:spLocks noChangeArrowheads="1"/>
            </p:cNvSpPr>
            <p:nvPr/>
          </p:nvSpPr>
          <p:spPr bwMode="auto">
            <a:xfrm>
              <a:off x="1709" y="2181"/>
              <a:ext cx="31"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04" name="Oval 236"/>
            <p:cNvSpPr>
              <a:spLocks noChangeArrowheads="1"/>
            </p:cNvSpPr>
            <p:nvPr/>
          </p:nvSpPr>
          <p:spPr bwMode="auto">
            <a:xfrm>
              <a:off x="1576" y="2152"/>
              <a:ext cx="31"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05" name="Oval 237"/>
            <p:cNvSpPr>
              <a:spLocks noChangeArrowheads="1"/>
            </p:cNvSpPr>
            <p:nvPr/>
          </p:nvSpPr>
          <p:spPr bwMode="auto">
            <a:xfrm>
              <a:off x="1810" y="2163"/>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06" name="Oval 238"/>
            <p:cNvSpPr>
              <a:spLocks noChangeArrowheads="1"/>
            </p:cNvSpPr>
            <p:nvPr/>
          </p:nvSpPr>
          <p:spPr bwMode="auto">
            <a:xfrm>
              <a:off x="1550" y="2185"/>
              <a:ext cx="31"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07" name="Oval 239"/>
            <p:cNvSpPr>
              <a:spLocks noChangeArrowheads="1"/>
            </p:cNvSpPr>
            <p:nvPr/>
          </p:nvSpPr>
          <p:spPr bwMode="auto">
            <a:xfrm>
              <a:off x="1846" y="2188"/>
              <a:ext cx="31"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08" name="Oval 240"/>
            <p:cNvSpPr>
              <a:spLocks noChangeArrowheads="1"/>
            </p:cNvSpPr>
            <p:nvPr/>
          </p:nvSpPr>
          <p:spPr bwMode="auto">
            <a:xfrm>
              <a:off x="1490" y="2166"/>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09" name="Oval 241"/>
            <p:cNvSpPr>
              <a:spLocks noChangeArrowheads="1"/>
            </p:cNvSpPr>
            <p:nvPr/>
          </p:nvSpPr>
          <p:spPr bwMode="auto">
            <a:xfrm>
              <a:off x="1756" y="2149"/>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410" name="AutoShape 242"/>
          <p:cNvSpPr>
            <a:spLocks noChangeArrowheads="1"/>
          </p:cNvSpPr>
          <p:nvPr/>
        </p:nvSpPr>
        <p:spPr bwMode="auto">
          <a:xfrm>
            <a:off x="3636963" y="37925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11" name="AutoShape 243"/>
          <p:cNvSpPr>
            <a:spLocks noChangeArrowheads="1"/>
          </p:cNvSpPr>
          <p:nvPr/>
        </p:nvSpPr>
        <p:spPr bwMode="auto">
          <a:xfrm>
            <a:off x="4808538" y="37782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412" name="Group 244"/>
          <p:cNvGrpSpPr>
            <a:grpSpLocks/>
          </p:cNvGrpSpPr>
          <p:nvPr/>
        </p:nvGrpSpPr>
        <p:grpSpPr bwMode="auto">
          <a:xfrm>
            <a:off x="1990725" y="2740025"/>
            <a:ext cx="655638" cy="327025"/>
            <a:chOff x="1254" y="1726"/>
            <a:chExt cx="413" cy="206"/>
          </a:xfrm>
        </p:grpSpPr>
        <p:grpSp>
          <p:nvGrpSpPr>
            <p:cNvPr id="7413" name="Group 245"/>
            <p:cNvGrpSpPr>
              <a:grpSpLocks/>
            </p:cNvGrpSpPr>
            <p:nvPr/>
          </p:nvGrpSpPr>
          <p:grpSpPr bwMode="auto">
            <a:xfrm rot="8863461">
              <a:off x="1385" y="1842"/>
              <a:ext cx="282" cy="90"/>
              <a:chOff x="3048" y="12624"/>
              <a:chExt cx="2238" cy="564"/>
            </a:xfrm>
          </p:grpSpPr>
          <p:sp>
            <p:nvSpPr>
              <p:cNvPr id="7414" name="Rectangle 246"/>
              <p:cNvSpPr>
                <a:spLocks noChangeArrowheads="1"/>
              </p:cNvSpPr>
              <p:nvPr/>
            </p:nvSpPr>
            <p:spPr bwMode="auto">
              <a:xfrm>
                <a:off x="3048" y="12756"/>
                <a:ext cx="2232" cy="432"/>
              </a:xfrm>
              <a:prstGeom prst="rect">
                <a:avLst/>
              </a:prstGeom>
              <a:solidFill>
                <a:schemeClr val="bg1"/>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15" name="Line 247"/>
              <p:cNvSpPr>
                <a:spLocks noChangeShapeType="1"/>
              </p:cNvSpPr>
              <p:nvPr/>
            </p:nvSpPr>
            <p:spPr bwMode="auto">
              <a:xfrm flipV="1">
                <a:off x="3048" y="12762"/>
                <a:ext cx="2238" cy="426"/>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16" name="Line 248"/>
              <p:cNvSpPr>
                <a:spLocks noChangeShapeType="1"/>
              </p:cNvSpPr>
              <p:nvPr/>
            </p:nvSpPr>
            <p:spPr bwMode="auto">
              <a:xfrm>
                <a:off x="3048" y="12756"/>
                <a:ext cx="2238" cy="426"/>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17" name="Line 249"/>
              <p:cNvSpPr>
                <a:spLocks noChangeShapeType="1"/>
              </p:cNvSpPr>
              <p:nvPr/>
            </p:nvSpPr>
            <p:spPr bwMode="auto">
              <a:xfrm flipV="1">
                <a:off x="4044" y="12624"/>
                <a:ext cx="0" cy="114"/>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18" name="Line 250"/>
              <p:cNvSpPr>
                <a:spLocks noChangeShapeType="1"/>
              </p:cNvSpPr>
              <p:nvPr/>
            </p:nvSpPr>
            <p:spPr bwMode="auto">
              <a:xfrm flipV="1">
                <a:off x="4266" y="12624"/>
                <a:ext cx="0" cy="114"/>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419" name="Text Box 251"/>
            <p:cNvSpPr txBox="1">
              <a:spLocks noChangeArrowheads="1"/>
            </p:cNvSpPr>
            <p:nvPr/>
          </p:nvSpPr>
          <p:spPr bwMode="auto">
            <a:xfrm rot="-1816541">
              <a:off x="1254" y="1726"/>
              <a:ext cx="408"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pPr algn="ctr"/>
              <a:r>
                <a:rPr lang="en-US" altLang="en-US" sz="1000" b="1">
                  <a:solidFill>
                    <a:srgbClr val="000066"/>
                  </a:solidFill>
                </a:rPr>
                <a:t>McDowell</a:t>
              </a:r>
            </a:p>
          </p:txBody>
        </p:sp>
      </p:grpSp>
      <p:grpSp>
        <p:nvGrpSpPr>
          <p:cNvPr id="7420" name="Group 252"/>
          <p:cNvGrpSpPr>
            <a:grpSpLocks/>
          </p:cNvGrpSpPr>
          <p:nvPr/>
        </p:nvGrpSpPr>
        <p:grpSpPr bwMode="auto">
          <a:xfrm>
            <a:off x="5356225" y="611188"/>
            <a:ext cx="1466850" cy="784225"/>
            <a:chOff x="3374" y="385"/>
            <a:chExt cx="924" cy="494"/>
          </a:xfrm>
        </p:grpSpPr>
        <p:sp>
          <p:nvSpPr>
            <p:cNvPr id="7421" name="Oval 253"/>
            <p:cNvSpPr>
              <a:spLocks noChangeArrowheads="1"/>
            </p:cNvSpPr>
            <p:nvPr/>
          </p:nvSpPr>
          <p:spPr bwMode="auto">
            <a:xfrm>
              <a:off x="3374" y="385"/>
              <a:ext cx="924" cy="494"/>
            </a:xfrm>
            <a:prstGeom prst="ellipse">
              <a:avLst/>
            </a:prstGeom>
            <a:noFill/>
            <a:ln w="3810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2" name="Text Box 254"/>
            <p:cNvSpPr txBox="1">
              <a:spLocks noChangeArrowheads="1"/>
            </p:cNvSpPr>
            <p:nvPr/>
          </p:nvSpPr>
          <p:spPr bwMode="auto">
            <a:xfrm>
              <a:off x="3505" y="467"/>
              <a:ext cx="67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solidFill>
                    <a:srgbClr val="000066"/>
                  </a:solidFill>
                </a:rPr>
                <a:t>Militia</a:t>
              </a:r>
            </a:p>
            <a:p>
              <a:pPr algn="ctr"/>
              <a:r>
                <a:rPr lang="en-US" altLang="en-US" sz="1400" b="1">
                  <a:solidFill>
                    <a:srgbClr val="000066"/>
                  </a:solidFill>
                </a:rPr>
                <a:t>Reforming</a:t>
              </a:r>
            </a:p>
          </p:txBody>
        </p:sp>
      </p:grpSp>
      <p:grpSp>
        <p:nvGrpSpPr>
          <p:cNvPr id="7423" name="Group 255"/>
          <p:cNvGrpSpPr>
            <a:grpSpLocks/>
          </p:cNvGrpSpPr>
          <p:nvPr/>
        </p:nvGrpSpPr>
        <p:grpSpPr bwMode="auto">
          <a:xfrm>
            <a:off x="5548313" y="1855788"/>
            <a:ext cx="684212" cy="360362"/>
            <a:chOff x="3495" y="1169"/>
            <a:chExt cx="431" cy="227"/>
          </a:xfrm>
        </p:grpSpPr>
        <p:grpSp>
          <p:nvGrpSpPr>
            <p:cNvPr id="7424" name="Group 256"/>
            <p:cNvGrpSpPr>
              <a:grpSpLocks/>
            </p:cNvGrpSpPr>
            <p:nvPr/>
          </p:nvGrpSpPr>
          <p:grpSpPr bwMode="auto">
            <a:xfrm rot="10800000">
              <a:off x="3573" y="1306"/>
              <a:ext cx="282" cy="90"/>
              <a:chOff x="3048" y="12624"/>
              <a:chExt cx="2238" cy="564"/>
            </a:xfrm>
          </p:grpSpPr>
          <p:sp>
            <p:nvSpPr>
              <p:cNvPr id="7425" name="Rectangle 257"/>
              <p:cNvSpPr>
                <a:spLocks noChangeArrowheads="1"/>
              </p:cNvSpPr>
              <p:nvPr/>
            </p:nvSpPr>
            <p:spPr bwMode="auto">
              <a:xfrm>
                <a:off x="3048" y="12756"/>
                <a:ext cx="2232" cy="432"/>
              </a:xfrm>
              <a:prstGeom prst="rect">
                <a:avLst/>
              </a:prstGeom>
              <a:solidFill>
                <a:schemeClr val="bg1"/>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6" name="Line 258"/>
              <p:cNvSpPr>
                <a:spLocks noChangeShapeType="1"/>
              </p:cNvSpPr>
              <p:nvPr/>
            </p:nvSpPr>
            <p:spPr bwMode="auto">
              <a:xfrm flipV="1">
                <a:off x="3048" y="12762"/>
                <a:ext cx="2238" cy="426"/>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27" name="Line 259"/>
              <p:cNvSpPr>
                <a:spLocks noChangeShapeType="1"/>
              </p:cNvSpPr>
              <p:nvPr/>
            </p:nvSpPr>
            <p:spPr bwMode="auto">
              <a:xfrm>
                <a:off x="3048" y="12756"/>
                <a:ext cx="2238" cy="426"/>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28" name="Line 260"/>
              <p:cNvSpPr>
                <a:spLocks noChangeShapeType="1"/>
              </p:cNvSpPr>
              <p:nvPr/>
            </p:nvSpPr>
            <p:spPr bwMode="auto">
              <a:xfrm flipV="1">
                <a:off x="4044" y="12624"/>
                <a:ext cx="0" cy="114"/>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29" name="Line 261"/>
              <p:cNvSpPr>
                <a:spLocks noChangeShapeType="1"/>
              </p:cNvSpPr>
              <p:nvPr/>
            </p:nvSpPr>
            <p:spPr bwMode="auto">
              <a:xfrm flipV="1">
                <a:off x="4266" y="12624"/>
                <a:ext cx="0" cy="114"/>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430" name="Text Box 262"/>
            <p:cNvSpPr txBox="1">
              <a:spLocks noChangeArrowheads="1"/>
            </p:cNvSpPr>
            <p:nvPr/>
          </p:nvSpPr>
          <p:spPr bwMode="auto">
            <a:xfrm rot="29098">
              <a:off x="3495" y="1169"/>
              <a:ext cx="43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pPr algn="ctr"/>
              <a:r>
                <a:rPr lang="en-US" altLang="en-US" sz="1000" b="1">
                  <a:solidFill>
                    <a:srgbClr val="000066"/>
                  </a:solidFill>
                </a:rPr>
                <a:t>Hammond</a:t>
              </a:r>
            </a:p>
          </p:txBody>
        </p:sp>
      </p:grpSp>
      <p:grpSp>
        <p:nvGrpSpPr>
          <p:cNvPr id="7431" name="Group 263"/>
          <p:cNvGrpSpPr>
            <a:grpSpLocks/>
          </p:cNvGrpSpPr>
          <p:nvPr/>
        </p:nvGrpSpPr>
        <p:grpSpPr bwMode="auto">
          <a:xfrm>
            <a:off x="5921375" y="1598613"/>
            <a:ext cx="430213" cy="188912"/>
            <a:chOff x="7512" y="14880"/>
            <a:chExt cx="1429" cy="458"/>
          </a:xfrm>
        </p:grpSpPr>
        <p:sp>
          <p:nvSpPr>
            <p:cNvPr id="7432" name="Rectangle 264"/>
            <p:cNvSpPr>
              <a:spLocks noChangeArrowheads="1"/>
            </p:cNvSpPr>
            <p:nvPr/>
          </p:nvSpPr>
          <p:spPr bwMode="auto">
            <a:xfrm>
              <a:off x="7512" y="14970"/>
              <a:ext cx="850" cy="276"/>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33" name="Line 265"/>
            <p:cNvSpPr>
              <a:spLocks noChangeShapeType="1"/>
            </p:cNvSpPr>
            <p:nvPr/>
          </p:nvSpPr>
          <p:spPr bwMode="auto">
            <a:xfrm flipV="1">
              <a:off x="7512" y="14974"/>
              <a:ext cx="852" cy="27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34" name="Line 266"/>
            <p:cNvSpPr>
              <a:spLocks noChangeShapeType="1"/>
            </p:cNvSpPr>
            <p:nvPr/>
          </p:nvSpPr>
          <p:spPr bwMode="auto">
            <a:xfrm flipV="1">
              <a:off x="7939" y="14880"/>
              <a:ext cx="0" cy="7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35" name="Text Box 267"/>
            <p:cNvSpPr txBox="1">
              <a:spLocks noChangeArrowheads="1"/>
            </p:cNvSpPr>
            <p:nvPr/>
          </p:nvSpPr>
          <p:spPr bwMode="auto">
            <a:xfrm>
              <a:off x="8351" y="14965"/>
              <a:ext cx="590" cy="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800" b="1">
                  <a:solidFill>
                    <a:srgbClr val="FF0000"/>
                  </a:solidFill>
                </a:rPr>
                <a:t>17</a:t>
              </a:r>
            </a:p>
          </p:txBody>
        </p:sp>
      </p:grpSp>
      <p:grpSp>
        <p:nvGrpSpPr>
          <p:cNvPr id="7436" name="Group 268"/>
          <p:cNvGrpSpPr>
            <a:grpSpLocks/>
          </p:cNvGrpSpPr>
          <p:nvPr/>
        </p:nvGrpSpPr>
        <p:grpSpPr bwMode="auto">
          <a:xfrm>
            <a:off x="3513138" y="2479675"/>
            <a:ext cx="582612" cy="184150"/>
            <a:chOff x="2129" y="3554"/>
            <a:chExt cx="367" cy="116"/>
          </a:xfrm>
        </p:grpSpPr>
        <p:grpSp>
          <p:nvGrpSpPr>
            <p:cNvPr id="7437" name="Group 269"/>
            <p:cNvGrpSpPr>
              <a:grpSpLocks/>
            </p:cNvGrpSpPr>
            <p:nvPr/>
          </p:nvGrpSpPr>
          <p:grpSpPr bwMode="auto">
            <a:xfrm>
              <a:off x="2210" y="3554"/>
              <a:ext cx="286" cy="97"/>
              <a:chOff x="6300" y="14952"/>
              <a:chExt cx="852" cy="390"/>
            </a:xfrm>
          </p:grpSpPr>
          <p:grpSp>
            <p:nvGrpSpPr>
              <p:cNvPr id="7438" name="Group 270"/>
              <p:cNvGrpSpPr>
                <a:grpSpLocks/>
              </p:cNvGrpSpPr>
              <p:nvPr/>
            </p:nvGrpSpPr>
            <p:grpSpPr bwMode="auto">
              <a:xfrm>
                <a:off x="6300" y="15066"/>
                <a:ext cx="852" cy="276"/>
                <a:chOff x="6528" y="15594"/>
                <a:chExt cx="852" cy="276"/>
              </a:xfrm>
            </p:grpSpPr>
            <p:sp>
              <p:nvSpPr>
                <p:cNvPr id="7439" name="Rectangle 271"/>
                <p:cNvSpPr>
                  <a:spLocks noChangeArrowheads="1"/>
                </p:cNvSpPr>
                <p:nvPr/>
              </p:nvSpPr>
              <p:spPr bwMode="auto">
                <a:xfrm>
                  <a:off x="6528" y="15594"/>
                  <a:ext cx="850" cy="276"/>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40" name="Line 272"/>
                <p:cNvSpPr>
                  <a:spLocks noChangeShapeType="1"/>
                </p:cNvSpPr>
                <p:nvPr/>
              </p:nvSpPr>
              <p:spPr bwMode="auto">
                <a:xfrm flipV="1">
                  <a:off x="6528" y="15598"/>
                  <a:ext cx="852" cy="27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41" name="Line 273"/>
                <p:cNvSpPr>
                  <a:spLocks noChangeShapeType="1"/>
                </p:cNvSpPr>
                <p:nvPr/>
              </p:nvSpPr>
              <p:spPr bwMode="auto">
                <a:xfrm>
                  <a:off x="6528" y="15594"/>
                  <a:ext cx="852" cy="27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442" name="Line 274"/>
              <p:cNvSpPr>
                <a:spLocks noChangeShapeType="1"/>
              </p:cNvSpPr>
              <p:nvPr/>
            </p:nvSpPr>
            <p:spPr bwMode="auto">
              <a:xfrm flipV="1">
                <a:off x="6624" y="14952"/>
                <a:ext cx="0" cy="96"/>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43" name="Line 275"/>
              <p:cNvSpPr>
                <a:spLocks noChangeShapeType="1"/>
              </p:cNvSpPr>
              <p:nvPr/>
            </p:nvSpPr>
            <p:spPr bwMode="auto">
              <a:xfrm flipV="1">
                <a:off x="6726" y="14952"/>
                <a:ext cx="0" cy="96"/>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44" name="Line 276"/>
              <p:cNvSpPr>
                <a:spLocks noChangeShapeType="1"/>
              </p:cNvSpPr>
              <p:nvPr/>
            </p:nvSpPr>
            <p:spPr bwMode="auto">
              <a:xfrm flipV="1">
                <a:off x="6810" y="14952"/>
                <a:ext cx="0" cy="96"/>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445" name="Text Box 277"/>
            <p:cNvSpPr txBox="1">
              <a:spLocks noChangeArrowheads="1"/>
            </p:cNvSpPr>
            <p:nvPr/>
          </p:nvSpPr>
          <p:spPr bwMode="auto">
            <a:xfrm>
              <a:off x="2129" y="3573"/>
              <a:ext cx="76"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800" b="1">
                  <a:solidFill>
                    <a:srgbClr val="FF0000"/>
                  </a:solidFill>
                </a:rPr>
                <a:t>7</a:t>
              </a:r>
            </a:p>
          </p:txBody>
        </p:sp>
      </p:grpSp>
      <p:grpSp>
        <p:nvGrpSpPr>
          <p:cNvPr id="7446" name="Group 278"/>
          <p:cNvGrpSpPr>
            <a:grpSpLocks/>
          </p:cNvGrpSpPr>
          <p:nvPr/>
        </p:nvGrpSpPr>
        <p:grpSpPr bwMode="auto">
          <a:xfrm>
            <a:off x="4999038" y="2466975"/>
            <a:ext cx="450850" cy="300038"/>
            <a:chOff x="3549" y="3558"/>
            <a:chExt cx="284" cy="189"/>
          </a:xfrm>
        </p:grpSpPr>
        <p:grpSp>
          <p:nvGrpSpPr>
            <p:cNvPr id="7447" name="Group 279"/>
            <p:cNvGrpSpPr>
              <a:grpSpLocks/>
            </p:cNvGrpSpPr>
            <p:nvPr/>
          </p:nvGrpSpPr>
          <p:grpSpPr bwMode="auto">
            <a:xfrm>
              <a:off x="3549" y="3558"/>
              <a:ext cx="284" cy="95"/>
              <a:chOff x="6528" y="15510"/>
              <a:chExt cx="852" cy="366"/>
            </a:xfrm>
          </p:grpSpPr>
          <p:grpSp>
            <p:nvGrpSpPr>
              <p:cNvPr id="7448" name="Group 280"/>
              <p:cNvGrpSpPr>
                <a:grpSpLocks/>
              </p:cNvGrpSpPr>
              <p:nvPr/>
            </p:nvGrpSpPr>
            <p:grpSpPr bwMode="auto">
              <a:xfrm>
                <a:off x="6528" y="15600"/>
                <a:ext cx="852" cy="276"/>
                <a:chOff x="6528" y="15594"/>
                <a:chExt cx="852" cy="276"/>
              </a:xfrm>
            </p:grpSpPr>
            <p:sp>
              <p:nvSpPr>
                <p:cNvPr id="7449" name="Rectangle 281"/>
                <p:cNvSpPr>
                  <a:spLocks noChangeArrowheads="1"/>
                </p:cNvSpPr>
                <p:nvPr/>
              </p:nvSpPr>
              <p:spPr bwMode="auto">
                <a:xfrm>
                  <a:off x="6528" y="15594"/>
                  <a:ext cx="850" cy="276"/>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50" name="Line 282"/>
                <p:cNvSpPr>
                  <a:spLocks noChangeShapeType="1"/>
                </p:cNvSpPr>
                <p:nvPr/>
              </p:nvSpPr>
              <p:spPr bwMode="auto">
                <a:xfrm flipV="1">
                  <a:off x="6528" y="15598"/>
                  <a:ext cx="852" cy="27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51" name="Line 283"/>
                <p:cNvSpPr>
                  <a:spLocks noChangeShapeType="1"/>
                </p:cNvSpPr>
                <p:nvPr/>
              </p:nvSpPr>
              <p:spPr bwMode="auto">
                <a:xfrm>
                  <a:off x="6528" y="15594"/>
                  <a:ext cx="852" cy="27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452" name="Line 284"/>
              <p:cNvSpPr>
                <a:spLocks noChangeShapeType="1"/>
              </p:cNvSpPr>
              <p:nvPr/>
            </p:nvSpPr>
            <p:spPr bwMode="auto">
              <a:xfrm flipV="1">
                <a:off x="6907" y="15510"/>
                <a:ext cx="0" cy="7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53" name="Line 285"/>
              <p:cNvSpPr>
                <a:spLocks noChangeShapeType="1"/>
              </p:cNvSpPr>
              <p:nvPr/>
            </p:nvSpPr>
            <p:spPr bwMode="auto">
              <a:xfrm flipV="1">
                <a:off x="6992" y="15510"/>
                <a:ext cx="0" cy="7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454" name="Text Box 286"/>
            <p:cNvSpPr txBox="1">
              <a:spLocks noChangeArrowheads="1"/>
            </p:cNvSpPr>
            <p:nvPr/>
          </p:nvSpPr>
          <p:spPr bwMode="auto">
            <a:xfrm>
              <a:off x="3596" y="3650"/>
              <a:ext cx="196"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800" b="1">
                  <a:solidFill>
                    <a:srgbClr val="FF0000"/>
                  </a:solidFill>
                </a:rPr>
                <a:t>Light</a:t>
              </a:r>
            </a:p>
          </p:txBody>
        </p:sp>
      </p:grpSp>
      <p:grpSp>
        <p:nvGrpSpPr>
          <p:cNvPr id="7455" name="Group 287"/>
          <p:cNvGrpSpPr>
            <a:grpSpLocks/>
          </p:cNvGrpSpPr>
          <p:nvPr/>
        </p:nvGrpSpPr>
        <p:grpSpPr bwMode="auto">
          <a:xfrm>
            <a:off x="4422775" y="2476500"/>
            <a:ext cx="514350" cy="298450"/>
            <a:chOff x="5712" y="14220"/>
            <a:chExt cx="1152" cy="751"/>
          </a:xfrm>
        </p:grpSpPr>
        <p:grpSp>
          <p:nvGrpSpPr>
            <p:cNvPr id="7456" name="Group 288"/>
            <p:cNvGrpSpPr>
              <a:grpSpLocks/>
            </p:cNvGrpSpPr>
            <p:nvPr/>
          </p:nvGrpSpPr>
          <p:grpSpPr bwMode="auto">
            <a:xfrm>
              <a:off x="5712" y="14220"/>
              <a:ext cx="1152" cy="387"/>
              <a:chOff x="6528" y="15510"/>
              <a:chExt cx="852" cy="366"/>
            </a:xfrm>
          </p:grpSpPr>
          <p:grpSp>
            <p:nvGrpSpPr>
              <p:cNvPr id="7457" name="Group 289"/>
              <p:cNvGrpSpPr>
                <a:grpSpLocks/>
              </p:cNvGrpSpPr>
              <p:nvPr/>
            </p:nvGrpSpPr>
            <p:grpSpPr bwMode="auto">
              <a:xfrm>
                <a:off x="6528" y="15600"/>
                <a:ext cx="852" cy="276"/>
                <a:chOff x="6528" y="15594"/>
                <a:chExt cx="852" cy="276"/>
              </a:xfrm>
            </p:grpSpPr>
            <p:sp>
              <p:nvSpPr>
                <p:cNvPr id="7458" name="Rectangle 290"/>
                <p:cNvSpPr>
                  <a:spLocks noChangeArrowheads="1"/>
                </p:cNvSpPr>
                <p:nvPr/>
              </p:nvSpPr>
              <p:spPr bwMode="auto">
                <a:xfrm>
                  <a:off x="6528" y="15594"/>
                  <a:ext cx="850" cy="276"/>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59" name="Line 291"/>
                <p:cNvSpPr>
                  <a:spLocks noChangeShapeType="1"/>
                </p:cNvSpPr>
                <p:nvPr/>
              </p:nvSpPr>
              <p:spPr bwMode="auto">
                <a:xfrm flipV="1">
                  <a:off x="6528" y="15598"/>
                  <a:ext cx="852" cy="27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60" name="Line 292"/>
                <p:cNvSpPr>
                  <a:spLocks noChangeShapeType="1"/>
                </p:cNvSpPr>
                <p:nvPr/>
              </p:nvSpPr>
              <p:spPr bwMode="auto">
                <a:xfrm>
                  <a:off x="6528" y="15594"/>
                  <a:ext cx="852" cy="27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461" name="Line 293"/>
              <p:cNvSpPr>
                <a:spLocks noChangeShapeType="1"/>
              </p:cNvSpPr>
              <p:nvPr/>
            </p:nvSpPr>
            <p:spPr bwMode="auto">
              <a:xfrm flipV="1">
                <a:off x="6907" y="15510"/>
                <a:ext cx="0" cy="7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62" name="Line 294"/>
              <p:cNvSpPr>
                <a:spLocks noChangeShapeType="1"/>
              </p:cNvSpPr>
              <p:nvPr/>
            </p:nvSpPr>
            <p:spPr bwMode="auto">
              <a:xfrm flipV="1">
                <a:off x="6992" y="15510"/>
                <a:ext cx="0" cy="7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463" name="Text Box 295"/>
            <p:cNvSpPr txBox="1">
              <a:spLocks noChangeArrowheads="1"/>
            </p:cNvSpPr>
            <p:nvPr/>
          </p:nvSpPr>
          <p:spPr bwMode="auto">
            <a:xfrm>
              <a:off x="5922" y="14584"/>
              <a:ext cx="889"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800" b="1">
                  <a:solidFill>
                    <a:srgbClr val="FF0000"/>
                  </a:solidFill>
                </a:rPr>
                <a:t>Legion</a:t>
              </a:r>
            </a:p>
          </p:txBody>
        </p:sp>
      </p:grpSp>
      <p:grpSp>
        <p:nvGrpSpPr>
          <p:cNvPr id="7464" name="Group 296"/>
          <p:cNvGrpSpPr>
            <a:grpSpLocks/>
          </p:cNvGrpSpPr>
          <p:nvPr/>
        </p:nvGrpSpPr>
        <p:grpSpPr bwMode="auto">
          <a:xfrm>
            <a:off x="4159250" y="2481263"/>
            <a:ext cx="214313" cy="147637"/>
            <a:chOff x="7548" y="14064"/>
            <a:chExt cx="514" cy="420"/>
          </a:xfrm>
        </p:grpSpPr>
        <p:sp>
          <p:nvSpPr>
            <p:cNvPr id="7465" name="Rectangle 297"/>
            <p:cNvSpPr>
              <a:spLocks noChangeArrowheads="1"/>
            </p:cNvSpPr>
            <p:nvPr/>
          </p:nvSpPr>
          <p:spPr bwMode="auto">
            <a:xfrm>
              <a:off x="7548" y="14196"/>
              <a:ext cx="514" cy="288"/>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 name="Oval 298"/>
            <p:cNvSpPr>
              <a:spLocks noChangeArrowheads="1"/>
            </p:cNvSpPr>
            <p:nvPr/>
          </p:nvSpPr>
          <p:spPr bwMode="auto">
            <a:xfrm>
              <a:off x="7764" y="14064"/>
              <a:ext cx="84" cy="84"/>
            </a:xfrm>
            <a:prstGeom prst="ellipse">
              <a:avLst/>
            </a:prstGeom>
            <a:solidFill>
              <a:srgbClr val="FF00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7" name="Oval 299"/>
            <p:cNvSpPr>
              <a:spLocks noChangeArrowheads="1"/>
            </p:cNvSpPr>
            <p:nvPr/>
          </p:nvSpPr>
          <p:spPr bwMode="auto">
            <a:xfrm>
              <a:off x="7722" y="14250"/>
              <a:ext cx="174" cy="174"/>
            </a:xfrm>
            <a:prstGeom prst="ellipse">
              <a:avLst/>
            </a:prstGeom>
            <a:solidFill>
              <a:srgbClr val="FF00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468" name="Group 300"/>
          <p:cNvGrpSpPr>
            <a:grpSpLocks/>
          </p:cNvGrpSpPr>
          <p:nvPr/>
        </p:nvGrpSpPr>
        <p:grpSpPr bwMode="auto">
          <a:xfrm rot="-1966492">
            <a:off x="2244725" y="3187700"/>
            <a:ext cx="396875" cy="273050"/>
            <a:chOff x="1864" y="3544"/>
            <a:chExt cx="250" cy="172"/>
          </a:xfrm>
        </p:grpSpPr>
        <p:grpSp>
          <p:nvGrpSpPr>
            <p:cNvPr id="7469" name="Group 301"/>
            <p:cNvGrpSpPr>
              <a:grpSpLocks/>
            </p:cNvGrpSpPr>
            <p:nvPr/>
          </p:nvGrpSpPr>
          <p:grpSpPr bwMode="auto">
            <a:xfrm>
              <a:off x="1896" y="3544"/>
              <a:ext cx="192" cy="89"/>
              <a:chOff x="1452" y="3546"/>
              <a:chExt cx="300" cy="89"/>
            </a:xfrm>
          </p:grpSpPr>
          <p:sp>
            <p:nvSpPr>
              <p:cNvPr id="7470" name="Rectangle 302"/>
              <p:cNvSpPr>
                <a:spLocks noChangeArrowheads="1"/>
              </p:cNvSpPr>
              <p:nvPr/>
            </p:nvSpPr>
            <p:spPr bwMode="auto">
              <a:xfrm>
                <a:off x="1452" y="3572"/>
                <a:ext cx="300" cy="63"/>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1" name="Line 303"/>
              <p:cNvSpPr>
                <a:spLocks noChangeShapeType="1"/>
              </p:cNvSpPr>
              <p:nvPr/>
            </p:nvSpPr>
            <p:spPr bwMode="auto">
              <a:xfrm flipV="1">
                <a:off x="1452" y="3573"/>
                <a:ext cx="300" cy="6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2" name="Line 304"/>
              <p:cNvSpPr>
                <a:spLocks noChangeShapeType="1"/>
              </p:cNvSpPr>
              <p:nvPr/>
            </p:nvSpPr>
            <p:spPr bwMode="auto">
              <a:xfrm flipV="1">
                <a:off x="1610" y="3546"/>
                <a:ext cx="0" cy="2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473" name="Text Box 305"/>
            <p:cNvSpPr txBox="1">
              <a:spLocks noChangeArrowheads="1"/>
            </p:cNvSpPr>
            <p:nvPr/>
          </p:nvSpPr>
          <p:spPr bwMode="auto">
            <a:xfrm>
              <a:off x="1864" y="3619"/>
              <a:ext cx="250"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800" b="1">
                  <a:solidFill>
                    <a:srgbClr val="FF0000"/>
                  </a:solidFill>
                </a:rPr>
                <a:t>Legion</a:t>
              </a:r>
            </a:p>
          </p:txBody>
        </p:sp>
      </p:grpSp>
      <p:grpSp>
        <p:nvGrpSpPr>
          <p:cNvPr id="7474" name="Group 306"/>
          <p:cNvGrpSpPr>
            <a:grpSpLocks/>
          </p:cNvGrpSpPr>
          <p:nvPr/>
        </p:nvGrpSpPr>
        <p:grpSpPr bwMode="auto">
          <a:xfrm rot="-2077939">
            <a:off x="2571750" y="2938463"/>
            <a:ext cx="423863" cy="176212"/>
            <a:chOff x="4684" y="1451"/>
            <a:chExt cx="267" cy="111"/>
          </a:xfrm>
        </p:grpSpPr>
        <p:sp>
          <p:nvSpPr>
            <p:cNvPr id="7475" name="Rectangle 307"/>
            <p:cNvSpPr>
              <a:spLocks noChangeArrowheads="1"/>
            </p:cNvSpPr>
            <p:nvPr/>
          </p:nvSpPr>
          <p:spPr bwMode="auto">
            <a:xfrm>
              <a:off x="4684" y="1474"/>
              <a:ext cx="161" cy="72"/>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 name="Line 308"/>
            <p:cNvSpPr>
              <a:spLocks noChangeShapeType="1"/>
            </p:cNvSpPr>
            <p:nvPr/>
          </p:nvSpPr>
          <p:spPr bwMode="auto">
            <a:xfrm flipV="1">
              <a:off x="4684" y="1475"/>
              <a:ext cx="162" cy="71"/>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 name="Line 309"/>
            <p:cNvSpPr>
              <a:spLocks noChangeShapeType="1"/>
            </p:cNvSpPr>
            <p:nvPr/>
          </p:nvSpPr>
          <p:spPr bwMode="auto">
            <a:xfrm flipV="1">
              <a:off x="4765" y="1451"/>
              <a:ext cx="0" cy="19"/>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8" name="Text Box 310"/>
            <p:cNvSpPr txBox="1">
              <a:spLocks noChangeArrowheads="1"/>
            </p:cNvSpPr>
            <p:nvPr/>
          </p:nvSpPr>
          <p:spPr bwMode="auto">
            <a:xfrm>
              <a:off x="4839" y="1465"/>
              <a:ext cx="112"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800" b="1">
                  <a:solidFill>
                    <a:srgbClr val="FF0000"/>
                  </a:solidFill>
                </a:rPr>
                <a:t>71</a:t>
              </a:r>
            </a:p>
          </p:txBody>
        </p:sp>
        <p:sp>
          <p:nvSpPr>
            <p:cNvPr id="7479" name="Line 311"/>
            <p:cNvSpPr>
              <a:spLocks noChangeShapeType="1"/>
            </p:cNvSpPr>
            <p:nvPr/>
          </p:nvSpPr>
          <p:spPr bwMode="auto">
            <a:xfrm>
              <a:off x="4686" y="1480"/>
              <a:ext cx="164" cy="6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480" name="AutoShape 312"/>
          <p:cNvSpPr>
            <a:spLocks noChangeArrowheads="1"/>
          </p:cNvSpPr>
          <p:nvPr/>
        </p:nvSpPr>
        <p:spPr bwMode="auto">
          <a:xfrm>
            <a:off x="2357438" y="29273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1" name="AutoShape 313"/>
          <p:cNvSpPr>
            <a:spLocks noChangeArrowheads="1"/>
          </p:cNvSpPr>
          <p:nvPr/>
        </p:nvSpPr>
        <p:spPr bwMode="auto">
          <a:xfrm>
            <a:off x="3792538" y="21653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2" name="AutoShape 314"/>
          <p:cNvSpPr>
            <a:spLocks noChangeArrowheads="1"/>
          </p:cNvSpPr>
          <p:nvPr/>
        </p:nvSpPr>
        <p:spPr bwMode="auto">
          <a:xfrm>
            <a:off x="4948238" y="22034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483" name="Group 315"/>
          <p:cNvGrpSpPr>
            <a:grpSpLocks/>
          </p:cNvGrpSpPr>
          <p:nvPr/>
        </p:nvGrpSpPr>
        <p:grpSpPr bwMode="auto">
          <a:xfrm>
            <a:off x="2001838" y="2297113"/>
            <a:ext cx="396875" cy="273050"/>
            <a:chOff x="1864" y="3544"/>
            <a:chExt cx="250" cy="172"/>
          </a:xfrm>
        </p:grpSpPr>
        <p:grpSp>
          <p:nvGrpSpPr>
            <p:cNvPr id="7484" name="Group 316"/>
            <p:cNvGrpSpPr>
              <a:grpSpLocks/>
            </p:cNvGrpSpPr>
            <p:nvPr/>
          </p:nvGrpSpPr>
          <p:grpSpPr bwMode="auto">
            <a:xfrm>
              <a:off x="1896" y="3544"/>
              <a:ext cx="192" cy="89"/>
              <a:chOff x="1452" y="3546"/>
              <a:chExt cx="300" cy="89"/>
            </a:xfrm>
          </p:grpSpPr>
          <p:sp>
            <p:nvSpPr>
              <p:cNvPr id="7485" name="Rectangle 317"/>
              <p:cNvSpPr>
                <a:spLocks noChangeArrowheads="1"/>
              </p:cNvSpPr>
              <p:nvPr/>
            </p:nvSpPr>
            <p:spPr bwMode="auto">
              <a:xfrm>
                <a:off x="1452" y="3572"/>
                <a:ext cx="300" cy="63"/>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6" name="Line 318"/>
              <p:cNvSpPr>
                <a:spLocks noChangeShapeType="1"/>
              </p:cNvSpPr>
              <p:nvPr/>
            </p:nvSpPr>
            <p:spPr bwMode="auto">
              <a:xfrm flipV="1">
                <a:off x="1452" y="3573"/>
                <a:ext cx="300" cy="6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87" name="Line 319"/>
              <p:cNvSpPr>
                <a:spLocks noChangeShapeType="1"/>
              </p:cNvSpPr>
              <p:nvPr/>
            </p:nvSpPr>
            <p:spPr bwMode="auto">
              <a:xfrm flipV="1">
                <a:off x="1610" y="3546"/>
                <a:ext cx="0" cy="2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488" name="Text Box 320"/>
            <p:cNvSpPr txBox="1">
              <a:spLocks noChangeArrowheads="1"/>
            </p:cNvSpPr>
            <p:nvPr/>
          </p:nvSpPr>
          <p:spPr bwMode="auto">
            <a:xfrm>
              <a:off x="1864" y="3619"/>
              <a:ext cx="250"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800" b="1">
                  <a:solidFill>
                    <a:srgbClr val="FF0000"/>
                  </a:solidFill>
                </a:rPr>
                <a:t>Legion</a:t>
              </a:r>
            </a:p>
          </p:txBody>
        </p:sp>
      </p:grpSp>
      <p:sp>
        <p:nvSpPr>
          <p:cNvPr id="7489" name="AutoShape 321"/>
          <p:cNvSpPr>
            <a:spLocks noChangeArrowheads="1"/>
          </p:cNvSpPr>
          <p:nvPr/>
        </p:nvSpPr>
        <p:spPr bwMode="auto">
          <a:xfrm>
            <a:off x="2062163" y="208438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490" name="Group 322"/>
          <p:cNvGrpSpPr>
            <a:grpSpLocks/>
          </p:cNvGrpSpPr>
          <p:nvPr/>
        </p:nvGrpSpPr>
        <p:grpSpPr bwMode="auto">
          <a:xfrm>
            <a:off x="4422775" y="34925"/>
            <a:ext cx="790575" cy="304800"/>
            <a:chOff x="2786" y="22"/>
            <a:chExt cx="498" cy="192"/>
          </a:xfrm>
        </p:grpSpPr>
        <p:sp>
          <p:nvSpPr>
            <p:cNvPr id="7491" name="Text Box 323"/>
            <p:cNvSpPr txBox="1">
              <a:spLocks noChangeArrowheads="1"/>
            </p:cNvSpPr>
            <p:nvPr/>
          </p:nvSpPr>
          <p:spPr bwMode="auto">
            <a:xfrm>
              <a:off x="2786" y="22"/>
              <a:ext cx="498"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pPr algn="ctr"/>
              <a:r>
                <a:rPr lang="en-US" altLang="en-US" sz="1000" b="1">
                  <a:solidFill>
                    <a:srgbClr val="000066"/>
                  </a:solidFill>
                </a:rPr>
                <a:t>Washington</a:t>
              </a:r>
            </a:p>
          </p:txBody>
        </p:sp>
        <p:grpSp>
          <p:nvGrpSpPr>
            <p:cNvPr id="7492" name="Group 324"/>
            <p:cNvGrpSpPr>
              <a:grpSpLocks/>
            </p:cNvGrpSpPr>
            <p:nvPr/>
          </p:nvGrpSpPr>
          <p:grpSpPr bwMode="auto">
            <a:xfrm>
              <a:off x="2955" y="122"/>
              <a:ext cx="328" cy="92"/>
              <a:chOff x="6848" y="2360"/>
              <a:chExt cx="990" cy="366"/>
            </a:xfrm>
          </p:grpSpPr>
          <p:sp>
            <p:nvSpPr>
              <p:cNvPr id="7493" name="Rectangle 325"/>
              <p:cNvSpPr>
                <a:spLocks noChangeArrowheads="1"/>
              </p:cNvSpPr>
              <p:nvPr/>
            </p:nvSpPr>
            <p:spPr bwMode="auto">
              <a:xfrm rot="10800000">
                <a:off x="6850" y="2360"/>
                <a:ext cx="987" cy="280"/>
              </a:xfrm>
              <a:prstGeom prst="rect">
                <a:avLst/>
              </a:prstGeom>
              <a:solidFill>
                <a:schemeClr val="bg1"/>
              </a:solidFill>
              <a:ln w="952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4" name="Line 326"/>
              <p:cNvSpPr>
                <a:spLocks noChangeShapeType="1"/>
              </p:cNvSpPr>
              <p:nvPr/>
            </p:nvSpPr>
            <p:spPr bwMode="auto">
              <a:xfrm rot="10800000" flipV="1">
                <a:off x="6848" y="2360"/>
                <a:ext cx="990" cy="276"/>
              </a:xfrm>
              <a:prstGeom prst="line">
                <a:avLst/>
              </a:prstGeom>
              <a:noFill/>
              <a:ln w="952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95" name="Line 327"/>
              <p:cNvSpPr>
                <a:spLocks noChangeShapeType="1"/>
              </p:cNvSpPr>
              <p:nvPr/>
            </p:nvSpPr>
            <p:spPr bwMode="auto">
              <a:xfrm rot="10800000" flipV="1">
                <a:off x="7444" y="2652"/>
                <a:ext cx="0" cy="74"/>
              </a:xfrm>
              <a:prstGeom prst="line">
                <a:avLst/>
              </a:prstGeom>
              <a:noFill/>
              <a:ln w="952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96" name="Line 328"/>
              <p:cNvSpPr>
                <a:spLocks noChangeShapeType="1"/>
              </p:cNvSpPr>
              <p:nvPr/>
            </p:nvSpPr>
            <p:spPr bwMode="auto">
              <a:xfrm rot="10800000" flipV="1">
                <a:off x="7257" y="2652"/>
                <a:ext cx="0" cy="74"/>
              </a:xfrm>
              <a:prstGeom prst="line">
                <a:avLst/>
              </a:prstGeom>
              <a:noFill/>
              <a:ln w="952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97" name="Line 329"/>
              <p:cNvSpPr>
                <a:spLocks noChangeShapeType="1"/>
              </p:cNvSpPr>
              <p:nvPr/>
            </p:nvSpPr>
            <p:spPr bwMode="auto">
              <a:xfrm rot="10800000" flipV="1">
                <a:off x="7346" y="2652"/>
                <a:ext cx="0" cy="74"/>
              </a:xfrm>
              <a:prstGeom prst="line">
                <a:avLst/>
              </a:prstGeom>
              <a:noFill/>
              <a:ln w="952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7498" name="AutoShape 330"/>
          <p:cNvSpPr>
            <a:spLocks noChangeArrowheads="1"/>
          </p:cNvSpPr>
          <p:nvPr/>
        </p:nvSpPr>
        <p:spPr bwMode="auto">
          <a:xfrm>
            <a:off x="5926138" y="14160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499" name="Group 331"/>
          <p:cNvGrpSpPr>
            <a:grpSpLocks/>
          </p:cNvGrpSpPr>
          <p:nvPr/>
        </p:nvGrpSpPr>
        <p:grpSpPr bwMode="auto">
          <a:xfrm>
            <a:off x="3001963" y="3295650"/>
            <a:ext cx="581025" cy="830263"/>
            <a:chOff x="1891" y="2076"/>
            <a:chExt cx="366" cy="523"/>
          </a:xfrm>
        </p:grpSpPr>
        <p:sp>
          <p:nvSpPr>
            <p:cNvPr id="7500" name="Rectangle 332"/>
            <p:cNvSpPr>
              <a:spLocks noChangeArrowheads="1"/>
            </p:cNvSpPr>
            <p:nvPr/>
          </p:nvSpPr>
          <p:spPr bwMode="auto">
            <a:xfrm rot="-1532120">
              <a:off x="1965" y="2077"/>
              <a:ext cx="121" cy="522"/>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501" name="Group 333"/>
            <p:cNvGrpSpPr>
              <a:grpSpLocks/>
            </p:cNvGrpSpPr>
            <p:nvPr/>
          </p:nvGrpSpPr>
          <p:grpSpPr bwMode="auto">
            <a:xfrm>
              <a:off x="1891" y="2076"/>
              <a:ext cx="366" cy="520"/>
              <a:chOff x="1894" y="2076"/>
              <a:chExt cx="366" cy="520"/>
            </a:xfrm>
          </p:grpSpPr>
          <p:sp>
            <p:nvSpPr>
              <p:cNvPr id="7502" name="Line 334"/>
              <p:cNvSpPr>
                <a:spLocks noChangeShapeType="1"/>
              </p:cNvSpPr>
              <p:nvPr/>
            </p:nvSpPr>
            <p:spPr bwMode="auto">
              <a:xfrm rot="20067880" flipV="1">
                <a:off x="1971" y="2077"/>
                <a:ext cx="116" cy="519"/>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03" name="Line 335"/>
              <p:cNvSpPr>
                <a:spLocks noChangeShapeType="1"/>
              </p:cNvSpPr>
              <p:nvPr/>
            </p:nvSpPr>
            <p:spPr bwMode="auto">
              <a:xfrm rot="20067880" flipV="1">
                <a:off x="1895" y="2087"/>
                <a:ext cx="0" cy="19"/>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04" name="Text Box 336"/>
              <p:cNvSpPr txBox="1">
                <a:spLocks noChangeArrowheads="1"/>
              </p:cNvSpPr>
              <p:nvPr/>
            </p:nvSpPr>
            <p:spPr bwMode="auto">
              <a:xfrm rot="-1532120">
                <a:off x="2085" y="2240"/>
                <a:ext cx="175"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800" b="1">
                    <a:solidFill>
                      <a:srgbClr val="FF0000"/>
                    </a:solidFill>
                  </a:rPr>
                  <a:t>71(-)</a:t>
                </a:r>
              </a:p>
            </p:txBody>
          </p:sp>
          <p:sp>
            <p:nvSpPr>
              <p:cNvPr id="7505" name="Line 337"/>
              <p:cNvSpPr>
                <a:spLocks noChangeShapeType="1"/>
              </p:cNvSpPr>
              <p:nvPr/>
            </p:nvSpPr>
            <p:spPr bwMode="auto">
              <a:xfrm rot="-1532120">
                <a:off x="1965" y="2079"/>
                <a:ext cx="122" cy="517"/>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06" name="Line 338"/>
              <p:cNvSpPr>
                <a:spLocks noChangeShapeType="1"/>
              </p:cNvSpPr>
              <p:nvPr/>
            </p:nvSpPr>
            <p:spPr bwMode="auto">
              <a:xfrm rot="20067880" flipV="1">
                <a:off x="1919" y="2076"/>
                <a:ext cx="0" cy="19"/>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07" name="Text Box 339"/>
              <p:cNvSpPr txBox="1">
                <a:spLocks noChangeArrowheads="1"/>
              </p:cNvSpPr>
              <p:nvPr/>
            </p:nvSpPr>
            <p:spPr bwMode="auto">
              <a:xfrm rot="-1532120">
                <a:off x="1894" y="2369"/>
                <a:ext cx="76"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800" b="1">
                    <a:solidFill>
                      <a:srgbClr val="FF0000"/>
                    </a:solidFill>
                  </a:rPr>
                  <a:t>1</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327"/>
                                        </p:tgtEl>
                                        <p:attrNameLst>
                                          <p:attrName>style.visibility</p:attrName>
                                        </p:attrNameLst>
                                      </p:cBhvr>
                                      <p:to>
                                        <p:strVal val="visible"/>
                                      </p:to>
                                    </p:set>
                                    <p:animEffect transition="in" filter="wipe(left)">
                                      <p:cBhvr>
                                        <p:cTn id="7" dur="500"/>
                                        <p:tgtEl>
                                          <p:spTgt spid="7327"/>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7338"/>
                                        </p:tgtEl>
                                        <p:attrNameLst>
                                          <p:attrName>style.visibility</p:attrName>
                                        </p:attrNameLst>
                                      </p:cBhvr>
                                      <p:to>
                                        <p:strVal val="visible"/>
                                      </p:to>
                                    </p:set>
                                    <p:animEffect transition="in" filter="wipe(left)">
                                      <p:cBhvr>
                                        <p:cTn id="11" dur="500"/>
                                        <p:tgtEl>
                                          <p:spTgt spid="7338"/>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7366"/>
                                        </p:tgtEl>
                                        <p:attrNameLst>
                                          <p:attrName>style.visibility</p:attrName>
                                        </p:attrNameLst>
                                      </p:cBhvr>
                                      <p:to>
                                        <p:strVal val="visible"/>
                                      </p:to>
                                    </p:set>
                                    <p:animEffect transition="in" filter="wipe(left)">
                                      <p:cBhvr>
                                        <p:cTn id="15" dur="500"/>
                                        <p:tgtEl>
                                          <p:spTgt spid="7366"/>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7357"/>
                                        </p:tgtEl>
                                        <p:attrNameLst>
                                          <p:attrName>style.visibility</p:attrName>
                                        </p:attrNameLst>
                                      </p:cBhvr>
                                      <p:to>
                                        <p:strVal val="visible"/>
                                      </p:to>
                                    </p:set>
                                    <p:animEffect transition="in" filter="wipe(left)">
                                      <p:cBhvr>
                                        <p:cTn id="19" dur="500"/>
                                        <p:tgtEl>
                                          <p:spTgt spid="7357"/>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7348"/>
                                        </p:tgtEl>
                                        <p:attrNameLst>
                                          <p:attrName>style.visibility</p:attrName>
                                        </p:attrNameLst>
                                      </p:cBhvr>
                                      <p:to>
                                        <p:strVal val="visible"/>
                                      </p:to>
                                    </p:set>
                                    <p:animEffect transition="in" filter="wipe(left)">
                                      <p:cBhvr>
                                        <p:cTn id="23" dur="500"/>
                                        <p:tgtEl>
                                          <p:spTgt spid="7348"/>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7333"/>
                                        </p:tgtEl>
                                        <p:attrNameLst>
                                          <p:attrName>style.visibility</p:attrName>
                                        </p:attrNameLst>
                                      </p:cBhvr>
                                      <p:to>
                                        <p:strVal val="visible"/>
                                      </p:to>
                                    </p:set>
                                    <p:animEffect transition="in" filter="wipe(left)">
                                      <p:cBhvr>
                                        <p:cTn id="27" dur="500"/>
                                        <p:tgtEl>
                                          <p:spTgt spid="7333"/>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7317"/>
                                        </p:tgtEl>
                                        <p:attrNameLst>
                                          <p:attrName>style.visibility</p:attrName>
                                        </p:attrNameLst>
                                      </p:cBhvr>
                                      <p:to>
                                        <p:strVal val="visible"/>
                                      </p:to>
                                    </p:set>
                                    <p:animEffect transition="in" filter="wipe(left)">
                                      <p:cBhvr>
                                        <p:cTn id="31" dur="500"/>
                                        <p:tgtEl>
                                          <p:spTgt spid="731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0" presetClass="path" presetSubtype="0" accel="50000" decel="50000" fill="hold" nodeType="clickEffect">
                                  <p:stCondLst>
                                    <p:cond delay="0"/>
                                  </p:stCondLst>
                                  <p:childTnLst>
                                    <p:animMotion origin="layout" path="M 0 0 L 0.00156 -0.10833 " pathEditMode="relative" ptsTypes="AA">
                                      <p:cBhvr>
                                        <p:cTn id="35" dur="2000" fill="hold"/>
                                        <p:tgtEl>
                                          <p:spTgt spid="7327"/>
                                        </p:tgtEl>
                                        <p:attrNameLst>
                                          <p:attrName>ppt_x</p:attrName>
                                          <p:attrName>ppt_y</p:attrName>
                                        </p:attrNameLst>
                                      </p:cBhvr>
                                    </p:animMotion>
                                  </p:childTnLst>
                                </p:cTn>
                              </p:par>
                              <p:par>
                                <p:cTn id="36" presetID="0" presetClass="path" presetSubtype="0" accel="50000" decel="50000" fill="hold" nodeType="withEffect">
                                  <p:stCondLst>
                                    <p:cond delay="0"/>
                                  </p:stCondLst>
                                  <p:childTnLst>
                                    <p:animMotion origin="layout" path="M 0 0 L 0.00156 -0.10833 " pathEditMode="relative" ptsTypes="AA">
                                      <p:cBhvr>
                                        <p:cTn id="37" dur="2000" fill="hold"/>
                                        <p:tgtEl>
                                          <p:spTgt spid="7338"/>
                                        </p:tgtEl>
                                        <p:attrNameLst>
                                          <p:attrName>ppt_x</p:attrName>
                                          <p:attrName>ppt_y</p:attrName>
                                        </p:attrNameLst>
                                      </p:cBhvr>
                                    </p:animMotion>
                                  </p:childTnLst>
                                </p:cTn>
                              </p:par>
                              <p:par>
                                <p:cTn id="38" presetID="0" presetClass="path" presetSubtype="0" accel="50000" decel="50000" fill="hold" nodeType="withEffect">
                                  <p:stCondLst>
                                    <p:cond delay="0"/>
                                  </p:stCondLst>
                                  <p:childTnLst>
                                    <p:animMotion origin="layout" path="M 0 0 L 0.00156 -0.10833 " pathEditMode="relative" ptsTypes="AA">
                                      <p:cBhvr>
                                        <p:cTn id="39" dur="2000" fill="hold"/>
                                        <p:tgtEl>
                                          <p:spTgt spid="7366"/>
                                        </p:tgtEl>
                                        <p:attrNameLst>
                                          <p:attrName>ppt_x</p:attrName>
                                          <p:attrName>ppt_y</p:attrName>
                                        </p:attrNameLst>
                                      </p:cBhvr>
                                    </p:animMotion>
                                  </p:childTnLst>
                                </p:cTn>
                              </p:par>
                              <p:par>
                                <p:cTn id="40" presetID="0" presetClass="path" presetSubtype="0" accel="50000" decel="50000" fill="hold" nodeType="withEffect">
                                  <p:stCondLst>
                                    <p:cond delay="0"/>
                                  </p:stCondLst>
                                  <p:childTnLst>
                                    <p:animMotion origin="layout" path="M 0 0 L 0.00156 -0.10833 " pathEditMode="relative" ptsTypes="AA">
                                      <p:cBhvr>
                                        <p:cTn id="41" dur="2000" fill="hold"/>
                                        <p:tgtEl>
                                          <p:spTgt spid="7357"/>
                                        </p:tgtEl>
                                        <p:attrNameLst>
                                          <p:attrName>ppt_x</p:attrName>
                                          <p:attrName>ppt_y</p:attrName>
                                        </p:attrNameLst>
                                      </p:cBhvr>
                                    </p:animMotion>
                                  </p:childTnLst>
                                </p:cTn>
                              </p:par>
                              <p:par>
                                <p:cTn id="42" presetID="0" presetClass="path" presetSubtype="0" accel="50000" decel="50000" fill="hold" nodeType="withEffect">
                                  <p:stCondLst>
                                    <p:cond delay="0"/>
                                  </p:stCondLst>
                                  <p:childTnLst>
                                    <p:animMotion origin="layout" path="M 0 0 L 0.00156 -0.10833 " pathEditMode="relative" ptsTypes="AA">
                                      <p:cBhvr>
                                        <p:cTn id="43" dur="2000" fill="hold"/>
                                        <p:tgtEl>
                                          <p:spTgt spid="7348"/>
                                        </p:tgtEl>
                                        <p:attrNameLst>
                                          <p:attrName>ppt_x</p:attrName>
                                          <p:attrName>ppt_y</p:attrName>
                                        </p:attrNameLst>
                                      </p:cBhvr>
                                    </p:animMotion>
                                  </p:childTnLst>
                                </p:cTn>
                              </p:par>
                              <p:par>
                                <p:cTn id="44" presetID="0" presetClass="path" presetSubtype="0" accel="50000" decel="50000" fill="hold" nodeType="withEffect">
                                  <p:stCondLst>
                                    <p:cond delay="0"/>
                                  </p:stCondLst>
                                  <p:childTnLst>
                                    <p:animMotion origin="layout" path="M 0 0 L 0.00156 -0.10833 " pathEditMode="relative" ptsTypes="AA">
                                      <p:cBhvr>
                                        <p:cTn id="45" dur="2000" fill="hold"/>
                                        <p:tgtEl>
                                          <p:spTgt spid="7333"/>
                                        </p:tgtEl>
                                        <p:attrNameLst>
                                          <p:attrName>ppt_x</p:attrName>
                                          <p:attrName>ppt_y</p:attrName>
                                        </p:attrNameLst>
                                      </p:cBhvr>
                                    </p:animMotion>
                                  </p:childTnLst>
                                </p:cTn>
                              </p:par>
                              <p:par>
                                <p:cTn id="46" presetID="0" presetClass="path" presetSubtype="0" accel="50000" decel="50000" fill="hold" nodeType="withEffect">
                                  <p:stCondLst>
                                    <p:cond delay="0"/>
                                  </p:stCondLst>
                                  <p:childTnLst>
                                    <p:animMotion origin="layout" path="M 0 0 L 0.00156 -0.10833 " pathEditMode="relative" ptsTypes="AA">
                                      <p:cBhvr>
                                        <p:cTn id="47" dur="2000" fill="hold"/>
                                        <p:tgtEl>
                                          <p:spTgt spid="7317"/>
                                        </p:tgtEl>
                                        <p:attrNameLst>
                                          <p:attrName>ppt_x</p:attrName>
                                          <p:attrName>ppt_y</p:attrName>
                                        </p:attrNameLst>
                                      </p:cBhvr>
                                    </p:animMotion>
                                  </p:childTnLst>
                                </p:cTn>
                              </p:par>
                            </p:childTnLst>
                          </p:cTn>
                        </p:par>
                        <p:par>
                          <p:cTn id="48" fill="hold" nodeType="afterGroup">
                            <p:stCondLst>
                              <p:cond delay="2000"/>
                            </p:stCondLst>
                            <p:childTnLst>
                              <p:par>
                                <p:cTn id="49" presetID="1" presetClass="entr" presetSubtype="0" fill="hold" grpId="0" nodeType="afterEffect">
                                  <p:stCondLst>
                                    <p:cond delay="0"/>
                                  </p:stCondLst>
                                  <p:childTnLst>
                                    <p:set>
                                      <p:cBhvr>
                                        <p:cTn id="50" dur="1" fill="hold">
                                          <p:stCondLst>
                                            <p:cond delay="0"/>
                                          </p:stCondLst>
                                        </p:cTn>
                                        <p:tgtEl>
                                          <p:spTgt spid="737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explode.wav"/>
                                        </p:tgtEl>
                                      </p:cMediaNode>
                                    </p:audio>
                                  </p:subTnLst>
                                </p:cTn>
                              </p:par>
                              <p:par>
                                <p:cTn id="51" presetID="3" presetClass="exit" presetSubtype="10" fill="hold" grpId="1" nodeType="withEffect">
                                  <p:stCondLst>
                                    <p:cond delay="0"/>
                                  </p:stCondLst>
                                  <p:childTnLst>
                                    <p:animEffect transition="out" filter="blinds(horizontal)">
                                      <p:cBhvr>
                                        <p:cTn id="52" dur="500"/>
                                        <p:tgtEl>
                                          <p:spTgt spid="7370"/>
                                        </p:tgtEl>
                                      </p:cBhvr>
                                    </p:animEffect>
                                    <p:set>
                                      <p:cBhvr>
                                        <p:cTn id="53" dur="1" fill="hold">
                                          <p:stCondLst>
                                            <p:cond delay="499"/>
                                          </p:stCondLst>
                                        </p:cTn>
                                        <p:tgtEl>
                                          <p:spTgt spid="7370"/>
                                        </p:tgtEl>
                                        <p:attrNameLst>
                                          <p:attrName>style.visibility</p:attrName>
                                        </p:attrNameLst>
                                      </p:cBhvr>
                                      <p:to>
                                        <p:strVal val="hidden"/>
                                      </p:to>
                                    </p:set>
                                  </p:childTnLst>
                                </p:cTn>
                              </p:par>
                              <p:par>
                                <p:cTn id="54" presetID="1" presetClass="entr" presetSubtype="0" fill="hold" grpId="0" nodeType="withEffect">
                                  <p:stCondLst>
                                    <p:cond delay="0"/>
                                  </p:stCondLst>
                                  <p:childTnLst>
                                    <p:set>
                                      <p:cBhvr>
                                        <p:cTn id="55" dur="1" fill="hold">
                                          <p:stCondLst>
                                            <p:cond delay="0"/>
                                          </p:stCondLst>
                                        </p:cTn>
                                        <p:tgtEl>
                                          <p:spTgt spid="7371"/>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3" name="explode.wav"/>
                                        </p:tgtEl>
                                      </p:cMediaNode>
                                    </p:audio>
                                  </p:subTnLst>
                                </p:cTn>
                              </p:par>
                              <p:par>
                                <p:cTn id="56" presetID="3" presetClass="exit" presetSubtype="10" fill="hold" grpId="1" nodeType="withEffect">
                                  <p:stCondLst>
                                    <p:cond delay="0"/>
                                  </p:stCondLst>
                                  <p:childTnLst>
                                    <p:animEffect transition="out" filter="blinds(horizontal)">
                                      <p:cBhvr>
                                        <p:cTn id="57" dur="500"/>
                                        <p:tgtEl>
                                          <p:spTgt spid="7371"/>
                                        </p:tgtEl>
                                      </p:cBhvr>
                                    </p:animEffect>
                                    <p:set>
                                      <p:cBhvr>
                                        <p:cTn id="58" dur="1" fill="hold">
                                          <p:stCondLst>
                                            <p:cond delay="499"/>
                                          </p:stCondLst>
                                        </p:cTn>
                                        <p:tgtEl>
                                          <p:spTgt spid="7371"/>
                                        </p:tgtEl>
                                        <p:attrNameLst>
                                          <p:attrName>style.visibility</p:attrName>
                                        </p:attrNameLst>
                                      </p:cBhvr>
                                      <p:to>
                                        <p:strVal val="hidden"/>
                                      </p:to>
                                    </p:set>
                                  </p:childTnLst>
                                </p:cTn>
                              </p:par>
                            </p:childTnLst>
                          </p:cTn>
                        </p:par>
                        <p:par>
                          <p:cTn id="59" fill="hold" nodeType="afterGroup">
                            <p:stCondLst>
                              <p:cond delay="2500"/>
                            </p:stCondLst>
                            <p:childTnLst>
                              <p:par>
                                <p:cTn id="60" presetID="1" presetClass="entr" presetSubtype="0" fill="hold" grpId="0" nodeType="afterEffect">
                                  <p:stCondLst>
                                    <p:cond delay="0"/>
                                  </p:stCondLst>
                                  <p:childTnLst>
                                    <p:set>
                                      <p:cBhvr>
                                        <p:cTn id="61" dur="1" fill="hold">
                                          <p:stCondLst>
                                            <p:cond delay="0"/>
                                          </p:stCondLst>
                                        </p:cTn>
                                        <p:tgtEl>
                                          <p:spTgt spid="7372"/>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3" name="explode.wav"/>
                                        </p:tgtEl>
                                      </p:cMediaNode>
                                    </p:audio>
                                  </p:subTnLst>
                                </p:cTn>
                              </p:par>
                              <p:par>
                                <p:cTn id="62" presetID="3" presetClass="exit" presetSubtype="10" fill="hold" grpId="1" nodeType="withEffect">
                                  <p:stCondLst>
                                    <p:cond delay="0"/>
                                  </p:stCondLst>
                                  <p:childTnLst>
                                    <p:animEffect transition="out" filter="blinds(horizontal)">
                                      <p:cBhvr>
                                        <p:cTn id="63" dur="500"/>
                                        <p:tgtEl>
                                          <p:spTgt spid="7372"/>
                                        </p:tgtEl>
                                      </p:cBhvr>
                                    </p:animEffect>
                                    <p:set>
                                      <p:cBhvr>
                                        <p:cTn id="64" dur="1" fill="hold">
                                          <p:stCondLst>
                                            <p:cond delay="499"/>
                                          </p:stCondLst>
                                        </p:cTn>
                                        <p:tgtEl>
                                          <p:spTgt spid="7372"/>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737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3" name="explode.wav"/>
                                        </p:tgtEl>
                                      </p:cMediaNode>
                                    </p:audio>
                                  </p:subTnLst>
                                </p:cTn>
                              </p:par>
                              <p:par>
                                <p:cTn id="67" presetID="3" presetClass="exit" presetSubtype="10" fill="hold" grpId="1" nodeType="withEffect">
                                  <p:stCondLst>
                                    <p:cond delay="0"/>
                                  </p:stCondLst>
                                  <p:childTnLst>
                                    <p:animEffect transition="out" filter="blinds(horizontal)">
                                      <p:cBhvr>
                                        <p:cTn id="68" dur="500"/>
                                        <p:tgtEl>
                                          <p:spTgt spid="7373"/>
                                        </p:tgtEl>
                                      </p:cBhvr>
                                    </p:animEffect>
                                    <p:set>
                                      <p:cBhvr>
                                        <p:cTn id="69" dur="1" fill="hold">
                                          <p:stCondLst>
                                            <p:cond delay="499"/>
                                          </p:stCondLst>
                                        </p:cTn>
                                        <p:tgtEl>
                                          <p:spTgt spid="7373"/>
                                        </p:tgtEl>
                                        <p:attrNameLst>
                                          <p:attrName>style.visibility</p:attrName>
                                        </p:attrNameLst>
                                      </p:cBhvr>
                                      <p:to>
                                        <p:strVal val="hidden"/>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9" presetClass="exit" presetSubtype="0" fill="hold" nodeType="clickEffect">
                                  <p:stCondLst>
                                    <p:cond delay="0"/>
                                  </p:stCondLst>
                                  <p:childTnLst>
                                    <p:animEffect transition="out" filter="dissolve">
                                      <p:cBhvr>
                                        <p:cTn id="73" dur="500"/>
                                        <p:tgtEl>
                                          <p:spTgt spid="7223"/>
                                        </p:tgtEl>
                                      </p:cBhvr>
                                    </p:animEffect>
                                    <p:set>
                                      <p:cBhvr>
                                        <p:cTn id="74" dur="1" fill="hold">
                                          <p:stCondLst>
                                            <p:cond delay="499"/>
                                          </p:stCondLst>
                                        </p:cTn>
                                        <p:tgtEl>
                                          <p:spTgt spid="7223"/>
                                        </p:tgtEl>
                                        <p:attrNameLst>
                                          <p:attrName>style.visibility</p:attrName>
                                        </p:attrNameLst>
                                      </p:cBhvr>
                                      <p:to>
                                        <p:strVal val="hidden"/>
                                      </p:to>
                                    </p:set>
                                  </p:childTnLst>
                                </p:cTn>
                              </p:par>
                              <p:par>
                                <p:cTn id="75" presetID="9" presetClass="exit" presetSubtype="0" fill="hold" nodeType="withEffect">
                                  <p:stCondLst>
                                    <p:cond delay="0"/>
                                  </p:stCondLst>
                                  <p:childTnLst>
                                    <p:animEffect transition="out" filter="dissolve">
                                      <p:cBhvr>
                                        <p:cTn id="76" dur="500"/>
                                        <p:tgtEl>
                                          <p:spTgt spid="7206"/>
                                        </p:tgtEl>
                                      </p:cBhvr>
                                    </p:animEffect>
                                    <p:set>
                                      <p:cBhvr>
                                        <p:cTn id="77" dur="1" fill="hold">
                                          <p:stCondLst>
                                            <p:cond delay="499"/>
                                          </p:stCondLst>
                                        </p:cTn>
                                        <p:tgtEl>
                                          <p:spTgt spid="7206"/>
                                        </p:tgtEl>
                                        <p:attrNameLst>
                                          <p:attrName>style.visibility</p:attrName>
                                        </p:attrNameLst>
                                      </p:cBhvr>
                                      <p:to>
                                        <p:strVal val="hidden"/>
                                      </p:to>
                                    </p:set>
                                  </p:childTnLst>
                                </p:cTn>
                              </p:par>
                            </p:childTnLst>
                          </p:cTn>
                        </p:par>
                        <p:par>
                          <p:cTn id="78" fill="hold" nodeType="afterGroup">
                            <p:stCondLst>
                              <p:cond delay="500"/>
                            </p:stCondLst>
                            <p:childTnLst>
                              <p:par>
                                <p:cTn id="79" presetID="9" presetClass="entr" presetSubtype="0" fill="hold" nodeType="afterEffect">
                                  <p:stCondLst>
                                    <p:cond delay="0"/>
                                  </p:stCondLst>
                                  <p:childTnLst>
                                    <p:set>
                                      <p:cBhvr>
                                        <p:cTn id="80" dur="1" fill="hold">
                                          <p:stCondLst>
                                            <p:cond delay="0"/>
                                          </p:stCondLst>
                                        </p:cTn>
                                        <p:tgtEl>
                                          <p:spTgt spid="7374"/>
                                        </p:tgtEl>
                                        <p:attrNameLst>
                                          <p:attrName>style.visibility</p:attrName>
                                        </p:attrNameLst>
                                      </p:cBhvr>
                                      <p:to>
                                        <p:strVal val="visible"/>
                                      </p:to>
                                    </p:set>
                                    <p:animEffect transition="in" filter="dissolve">
                                      <p:cBhvr>
                                        <p:cTn id="81" dur="500"/>
                                        <p:tgtEl>
                                          <p:spTgt spid="7374"/>
                                        </p:tgtEl>
                                      </p:cBhvr>
                                    </p:animEffect>
                                  </p:childTnLst>
                                </p:cTn>
                              </p:par>
                              <p:par>
                                <p:cTn id="82" presetID="9" presetClass="entr" presetSubtype="0" fill="hold" nodeType="withEffect">
                                  <p:stCondLst>
                                    <p:cond delay="0"/>
                                  </p:stCondLst>
                                  <p:childTnLst>
                                    <p:set>
                                      <p:cBhvr>
                                        <p:cTn id="83" dur="1" fill="hold">
                                          <p:stCondLst>
                                            <p:cond delay="0"/>
                                          </p:stCondLst>
                                        </p:cTn>
                                        <p:tgtEl>
                                          <p:spTgt spid="7393"/>
                                        </p:tgtEl>
                                        <p:attrNameLst>
                                          <p:attrName>style.visibility</p:attrName>
                                        </p:attrNameLst>
                                      </p:cBhvr>
                                      <p:to>
                                        <p:strVal val="visible"/>
                                      </p:to>
                                    </p:set>
                                    <p:animEffect transition="in" filter="dissolve">
                                      <p:cBhvr>
                                        <p:cTn id="84" dur="500"/>
                                        <p:tgtEl>
                                          <p:spTgt spid="7393"/>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0" presetClass="path" presetSubtype="0" accel="50000" decel="50000" fill="hold" nodeType="clickEffect">
                                  <p:stCondLst>
                                    <p:cond delay="0"/>
                                  </p:stCondLst>
                                  <p:childTnLst>
                                    <p:animMotion origin="layout" path="M 0.00156 -0.10834 L 0.00208 -0.25139 L 0.00208 -0.29584 " pathEditMode="relative" rAng="0" ptsTypes="AAA">
                                      <p:cBhvr>
                                        <p:cTn id="88" dur="2000" fill="hold"/>
                                        <p:tgtEl>
                                          <p:spTgt spid="7327"/>
                                        </p:tgtEl>
                                        <p:attrNameLst>
                                          <p:attrName>ppt_x</p:attrName>
                                          <p:attrName>ppt_y</p:attrName>
                                        </p:attrNameLst>
                                      </p:cBhvr>
                                      <p:rCtr x="17" y="-9375"/>
                                    </p:animMotion>
                                  </p:childTnLst>
                                </p:cTn>
                              </p:par>
                              <p:par>
                                <p:cTn id="89" presetID="0" presetClass="path" presetSubtype="0" accel="50000" decel="50000" fill="hold" nodeType="withEffect">
                                  <p:stCondLst>
                                    <p:cond delay="0"/>
                                  </p:stCondLst>
                                  <p:childTnLst>
                                    <p:animMotion origin="layout" path="M 0.00156 -0.10833 L 0.00208 -0.25139 L 0.00208 -0.29583 " pathEditMode="relative" rAng="0" ptsTypes="AAA">
                                      <p:cBhvr>
                                        <p:cTn id="90" dur="2000" fill="hold"/>
                                        <p:tgtEl>
                                          <p:spTgt spid="7338"/>
                                        </p:tgtEl>
                                        <p:attrNameLst>
                                          <p:attrName>ppt_x</p:attrName>
                                          <p:attrName>ppt_y</p:attrName>
                                        </p:attrNameLst>
                                      </p:cBhvr>
                                      <p:rCtr x="17" y="-9375"/>
                                    </p:animMotion>
                                  </p:childTnLst>
                                </p:cTn>
                              </p:par>
                              <p:par>
                                <p:cTn id="91" presetID="0" presetClass="path" presetSubtype="0" accel="50000" decel="50000" fill="hold" nodeType="withEffect">
                                  <p:stCondLst>
                                    <p:cond delay="0"/>
                                  </p:stCondLst>
                                  <p:childTnLst>
                                    <p:animMotion origin="layout" path="M 0.00156 -0.10833 L 0.00208 -0.25139 L 0.00208 -0.29583 " pathEditMode="relative" rAng="0" ptsTypes="AAA">
                                      <p:cBhvr>
                                        <p:cTn id="92" dur="2000" fill="hold"/>
                                        <p:tgtEl>
                                          <p:spTgt spid="7366"/>
                                        </p:tgtEl>
                                        <p:attrNameLst>
                                          <p:attrName>ppt_x</p:attrName>
                                          <p:attrName>ppt_y</p:attrName>
                                        </p:attrNameLst>
                                      </p:cBhvr>
                                      <p:rCtr x="17" y="-9375"/>
                                    </p:animMotion>
                                  </p:childTnLst>
                                </p:cTn>
                              </p:par>
                              <p:par>
                                <p:cTn id="93" presetID="0" presetClass="path" presetSubtype="0" accel="50000" decel="50000" fill="hold" nodeType="withEffect">
                                  <p:stCondLst>
                                    <p:cond delay="0"/>
                                  </p:stCondLst>
                                  <p:childTnLst>
                                    <p:animMotion origin="layout" path="M 0.00156 -0.10834 L 0.00208 -0.25139 L 0.00208 -0.29584 " pathEditMode="relative" rAng="0" ptsTypes="AAA">
                                      <p:cBhvr>
                                        <p:cTn id="94" dur="2000" fill="hold"/>
                                        <p:tgtEl>
                                          <p:spTgt spid="7357"/>
                                        </p:tgtEl>
                                        <p:attrNameLst>
                                          <p:attrName>ppt_x</p:attrName>
                                          <p:attrName>ppt_y</p:attrName>
                                        </p:attrNameLst>
                                      </p:cBhvr>
                                      <p:rCtr x="17" y="-9375"/>
                                    </p:animMotion>
                                  </p:childTnLst>
                                </p:cTn>
                              </p:par>
                              <p:par>
                                <p:cTn id="95" presetID="0" presetClass="path" presetSubtype="0" accel="50000" decel="50000" fill="hold" nodeType="withEffect">
                                  <p:stCondLst>
                                    <p:cond delay="0"/>
                                  </p:stCondLst>
                                  <p:childTnLst>
                                    <p:animMotion origin="layout" path="M 0.00157 -0.10834 L 0.00209 -0.25139 L 0.00209 -0.29584 " pathEditMode="relative" rAng="0" ptsTypes="AAA">
                                      <p:cBhvr>
                                        <p:cTn id="96" dur="2000" fill="hold"/>
                                        <p:tgtEl>
                                          <p:spTgt spid="7348"/>
                                        </p:tgtEl>
                                        <p:attrNameLst>
                                          <p:attrName>ppt_x</p:attrName>
                                          <p:attrName>ppt_y</p:attrName>
                                        </p:attrNameLst>
                                      </p:cBhvr>
                                      <p:rCtr x="17" y="-9375"/>
                                    </p:animMotion>
                                  </p:childTnLst>
                                </p:cTn>
                              </p:par>
                              <p:par>
                                <p:cTn id="97" presetID="0" presetClass="path" presetSubtype="0" accel="50000" decel="50000" fill="hold" nodeType="withEffect">
                                  <p:stCondLst>
                                    <p:cond delay="0"/>
                                  </p:stCondLst>
                                  <p:childTnLst>
                                    <p:animMotion origin="layout" path="M 0.00156 -0.10833 L 0.00208 -0.25139 L 0.00208 -0.29583 " pathEditMode="relative" rAng="0" ptsTypes="AAA">
                                      <p:cBhvr>
                                        <p:cTn id="98" dur="2000" fill="hold"/>
                                        <p:tgtEl>
                                          <p:spTgt spid="7333"/>
                                        </p:tgtEl>
                                        <p:attrNameLst>
                                          <p:attrName>ppt_x</p:attrName>
                                          <p:attrName>ppt_y</p:attrName>
                                        </p:attrNameLst>
                                      </p:cBhvr>
                                      <p:rCtr x="17" y="-9375"/>
                                    </p:animMotion>
                                  </p:childTnLst>
                                </p:cTn>
                              </p:par>
                              <p:par>
                                <p:cTn id="99" presetID="0" presetClass="path" presetSubtype="0" accel="50000" decel="50000" fill="hold" nodeType="withEffect">
                                  <p:stCondLst>
                                    <p:cond delay="0"/>
                                  </p:stCondLst>
                                  <p:childTnLst>
                                    <p:animMotion origin="layout" path="M 0.00157 -0.10833 L 0.00209 -0.25139 L 0.00209 -0.29583 " pathEditMode="relative" rAng="0" ptsTypes="AAA">
                                      <p:cBhvr>
                                        <p:cTn id="100" dur="2000" fill="hold"/>
                                        <p:tgtEl>
                                          <p:spTgt spid="7317"/>
                                        </p:tgtEl>
                                        <p:attrNameLst>
                                          <p:attrName>ppt_x</p:attrName>
                                          <p:attrName>ppt_y</p:attrName>
                                        </p:attrNameLst>
                                      </p:cBhvr>
                                      <p:rCtr x="17" y="-9375"/>
                                    </p:animMotion>
                                  </p:childTnLst>
                                </p:cTn>
                              </p:par>
                            </p:childTnLst>
                          </p:cTn>
                        </p:par>
                        <p:par>
                          <p:cTn id="101" fill="hold" nodeType="afterGroup">
                            <p:stCondLst>
                              <p:cond delay="2000"/>
                            </p:stCondLst>
                            <p:childTnLst>
                              <p:par>
                                <p:cTn id="102" presetID="1" presetClass="entr" presetSubtype="0" fill="hold" grpId="0" nodeType="afterEffect">
                                  <p:stCondLst>
                                    <p:cond delay="0"/>
                                  </p:stCondLst>
                                  <p:childTnLst>
                                    <p:set>
                                      <p:cBhvr>
                                        <p:cTn id="103" dur="1" fill="hold">
                                          <p:stCondLst>
                                            <p:cond delay="0"/>
                                          </p:stCondLst>
                                        </p:cTn>
                                        <p:tgtEl>
                                          <p:spTgt spid="7410"/>
                                        </p:tgtEl>
                                        <p:attrNameLst>
                                          <p:attrName>style.visibility</p:attrName>
                                        </p:attrNameLst>
                                      </p:cBhvr>
                                      <p:to>
                                        <p:strVal val="visible"/>
                                      </p:to>
                                    </p:set>
                                  </p:childTnLst>
                                  <p:subTnLst>
                                    <p:audio>
                                      <p:cMediaNode>
                                        <p:cTn display="0" masterRel="sameClick">
                                          <p:stCondLst>
                                            <p:cond evt="begin" delay="0">
                                              <p:tn val="102"/>
                                            </p:cond>
                                          </p:stCondLst>
                                          <p:endCondLst>
                                            <p:cond evt="onStopAudio" delay="0">
                                              <p:tgtEl>
                                                <p:sldTgt/>
                                              </p:tgtEl>
                                            </p:cond>
                                          </p:endCondLst>
                                        </p:cTn>
                                        <p:tgtEl>
                                          <p:sndTgt r:embed="rId3" name="explode.wav"/>
                                        </p:tgtEl>
                                      </p:cMediaNode>
                                    </p:audio>
                                  </p:subTnLst>
                                </p:cTn>
                              </p:par>
                              <p:par>
                                <p:cTn id="104" presetID="3" presetClass="exit" presetSubtype="10" fill="hold" grpId="1" nodeType="withEffect">
                                  <p:stCondLst>
                                    <p:cond delay="0"/>
                                  </p:stCondLst>
                                  <p:childTnLst>
                                    <p:animEffect transition="out" filter="blinds(horizontal)">
                                      <p:cBhvr>
                                        <p:cTn id="105" dur="500"/>
                                        <p:tgtEl>
                                          <p:spTgt spid="7410"/>
                                        </p:tgtEl>
                                      </p:cBhvr>
                                    </p:animEffect>
                                    <p:set>
                                      <p:cBhvr>
                                        <p:cTn id="106" dur="1" fill="hold">
                                          <p:stCondLst>
                                            <p:cond delay="499"/>
                                          </p:stCondLst>
                                        </p:cTn>
                                        <p:tgtEl>
                                          <p:spTgt spid="7410"/>
                                        </p:tgtEl>
                                        <p:attrNameLst>
                                          <p:attrName>style.visibility</p:attrName>
                                        </p:attrNameLst>
                                      </p:cBhvr>
                                      <p:to>
                                        <p:strVal val="hidden"/>
                                      </p:to>
                                    </p:set>
                                  </p:childTnLst>
                                </p:cTn>
                              </p:par>
                            </p:childTnLst>
                          </p:cTn>
                        </p:par>
                        <p:par>
                          <p:cTn id="107" fill="hold" nodeType="afterGroup">
                            <p:stCondLst>
                              <p:cond delay="2500"/>
                            </p:stCondLst>
                            <p:childTnLst>
                              <p:par>
                                <p:cTn id="108" presetID="1" presetClass="entr" presetSubtype="0" fill="hold" grpId="0" nodeType="afterEffect">
                                  <p:stCondLst>
                                    <p:cond delay="0"/>
                                  </p:stCondLst>
                                  <p:childTnLst>
                                    <p:set>
                                      <p:cBhvr>
                                        <p:cTn id="109" dur="1" fill="hold">
                                          <p:stCondLst>
                                            <p:cond delay="0"/>
                                          </p:stCondLst>
                                        </p:cTn>
                                        <p:tgtEl>
                                          <p:spTgt spid="7411"/>
                                        </p:tgtEl>
                                        <p:attrNameLst>
                                          <p:attrName>style.visibility</p:attrName>
                                        </p:attrNameLst>
                                      </p:cBhvr>
                                      <p:to>
                                        <p:strVal val="visible"/>
                                      </p:to>
                                    </p:set>
                                  </p:childTnLst>
                                  <p:subTnLst>
                                    <p:audio>
                                      <p:cMediaNode>
                                        <p:cTn display="0" masterRel="sameClick">
                                          <p:stCondLst>
                                            <p:cond evt="begin" delay="0">
                                              <p:tn val="108"/>
                                            </p:cond>
                                          </p:stCondLst>
                                          <p:endCondLst>
                                            <p:cond evt="onStopAudio" delay="0">
                                              <p:tgtEl>
                                                <p:sldTgt/>
                                              </p:tgtEl>
                                            </p:cond>
                                          </p:endCondLst>
                                        </p:cTn>
                                        <p:tgtEl>
                                          <p:sndTgt r:embed="rId3" name="explode.wav"/>
                                        </p:tgtEl>
                                      </p:cMediaNode>
                                    </p:audio>
                                  </p:subTnLst>
                                </p:cTn>
                              </p:par>
                              <p:par>
                                <p:cTn id="110" presetID="3" presetClass="exit" presetSubtype="10" fill="hold" grpId="1" nodeType="withEffect">
                                  <p:stCondLst>
                                    <p:cond delay="0"/>
                                  </p:stCondLst>
                                  <p:childTnLst>
                                    <p:animEffect transition="out" filter="blinds(horizontal)">
                                      <p:cBhvr>
                                        <p:cTn id="111" dur="500"/>
                                        <p:tgtEl>
                                          <p:spTgt spid="7411"/>
                                        </p:tgtEl>
                                      </p:cBhvr>
                                    </p:animEffect>
                                    <p:set>
                                      <p:cBhvr>
                                        <p:cTn id="112" dur="1" fill="hold">
                                          <p:stCondLst>
                                            <p:cond delay="499"/>
                                          </p:stCondLst>
                                        </p:cTn>
                                        <p:tgtEl>
                                          <p:spTgt spid="7411"/>
                                        </p:tgtEl>
                                        <p:attrNameLst>
                                          <p:attrName>style.visibility</p:attrName>
                                        </p:attrNameLst>
                                      </p:cBhvr>
                                      <p:to>
                                        <p:strVal val="hidden"/>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9" presetClass="exit" presetSubtype="0" fill="hold" nodeType="clickEffect">
                                  <p:stCondLst>
                                    <p:cond delay="0"/>
                                  </p:stCondLst>
                                  <p:childTnLst>
                                    <p:animEffect transition="out" filter="dissolve">
                                      <p:cBhvr>
                                        <p:cTn id="116" dur="500"/>
                                        <p:tgtEl>
                                          <p:spTgt spid="7374"/>
                                        </p:tgtEl>
                                      </p:cBhvr>
                                    </p:animEffect>
                                    <p:set>
                                      <p:cBhvr>
                                        <p:cTn id="117" dur="1" fill="hold">
                                          <p:stCondLst>
                                            <p:cond delay="499"/>
                                          </p:stCondLst>
                                        </p:cTn>
                                        <p:tgtEl>
                                          <p:spTgt spid="7374"/>
                                        </p:tgtEl>
                                        <p:attrNameLst>
                                          <p:attrName>style.visibility</p:attrName>
                                        </p:attrNameLst>
                                      </p:cBhvr>
                                      <p:to>
                                        <p:strVal val="hidden"/>
                                      </p:to>
                                    </p:set>
                                  </p:childTnLst>
                                </p:cTn>
                              </p:par>
                            </p:childTnLst>
                          </p:cTn>
                        </p:par>
                        <p:par>
                          <p:cTn id="118" fill="hold" nodeType="afterGroup">
                            <p:stCondLst>
                              <p:cond delay="500"/>
                            </p:stCondLst>
                            <p:childTnLst>
                              <p:par>
                                <p:cTn id="119" presetID="9" presetClass="entr" presetSubtype="0" fill="hold" nodeType="afterEffect">
                                  <p:stCondLst>
                                    <p:cond delay="0"/>
                                  </p:stCondLst>
                                  <p:childTnLst>
                                    <p:set>
                                      <p:cBhvr>
                                        <p:cTn id="120" dur="1" fill="hold">
                                          <p:stCondLst>
                                            <p:cond delay="0"/>
                                          </p:stCondLst>
                                        </p:cTn>
                                        <p:tgtEl>
                                          <p:spTgt spid="7423"/>
                                        </p:tgtEl>
                                        <p:attrNameLst>
                                          <p:attrName>style.visibility</p:attrName>
                                        </p:attrNameLst>
                                      </p:cBhvr>
                                      <p:to>
                                        <p:strVal val="visible"/>
                                      </p:to>
                                    </p:set>
                                    <p:animEffect transition="in" filter="dissolve">
                                      <p:cBhvr>
                                        <p:cTn id="121" dur="500"/>
                                        <p:tgtEl>
                                          <p:spTgt spid="7423"/>
                                        </p:tgtEl>
                                      </p:cBhvr>
                                    </p:animEffect>
                                  </p:childTnLst>
                                </p:cTn>
                              </p:par>
                            </p:childTnLst>
                          </p:cTn>
                        </p:par>
                        <p:par>
                          <p:cTn id="122" fill="hold" nodeType="afterGroup">
                            <p:stCondLst>
                              <p:cond delay="1000"/>
                            </p:stCondLst>
                            <p:childTnLst>
                              <p:par>
                                <p:cTn id="123" presetID="0" presetClass="path" presetSubtype="0" accel="50000" decel="50000" fill="hold" nodeType="afterEffect">
                                  <p:stCondLst>
                                    <p:cond delay="0"/>
                                  </p:stCondLst>
                                  <p:childTnLst>
                                    <p:animMotion origin="layout" path="M -8.33333E-6 -5.92593E-6 L -0.04063 -0.20209 L 0.00312 -0.23473 L 0.07187 -0.30556 " pathEditMode="relative" rAng="0" ptsTypes="AAAA">
                                      <p:cBhvr>
                                        <p:cTn id="124" dur="2000" fill="hold"/>
                                        <p:tgtEl>
                                          <p:spTgt spid="7197"/>
                                        </p:tgtEl>
                                        <p:attrNameLst>
                                          <p:attrName>ppt_x</p:attrName>
                                          <p:attrName>ppt_y</p:attrName>
                                        </p:attrNameLst>
                                      </p:cBhvr>
                                      <p:rCtr x="0" y="0"/>
                                    </p:animMotion>
                                  </p:childTnLst>
                                </p:cTn>
                              </p:par>
                            </p:childTnLst>
                          </p:cTn>
                        </p:par>
                        <p:par>
                          <p:cTn id="125" fill="hold" nodeType="afterGroup">
                            <p:stCondLst>
                              <p:cond delay="3000"/>
                            </p:stCondLst>
                            <p:childTnLst>
                              <p:par>
                                <p:cTn id="126" presetID="9" presetClass="exit" presetSubtype="0" fill="hold" nodeType="afterEffect">
                                  <p:stCondLst>
                                    <p:cond delay="0"/>
                                  </p:stCondLst>
                                  <p:childTnLst>
                                    <p:animEffect transition="out" filter="dissolve">
                                      <p:cBhvr>
                                        <p:cTn id="127" dur="500"/>
                                        <p:tgtEl>
                                          <p:spTgt spid="7197"/>
                                        </p:tgtEl>
                                      </p:cBhvr>
                                    </p:animEffect>
                                    <p:set>
                                      <p:cBhvr>
                                        <p:cTn id="128" dur="1" fill="hold">
                                          <p:stCondLst>
                                            <p:cond delay="499"/>
                                          </p:stCondLst>
                                        </p:cTn>
                                        <p:tgtEl>
                                          <p:spTgt spid="7197"/>
                                        </p:tgtEl>
                                        <p:attrNameLst>
                                          <p:attrName>style.visibility</p:attrName>
                                        </p:attrNameLst>
                                      </p:cBhvr>
                                      <p:to>
                                        <p:strVal val="hidden"/>
                                      </p:to>
                                    </p:set>
                                  </p:childTnLst>
                                </p:cTn>
                              </p:par>
                            </p:childTnLst>
                          </p:cTn>
                        </p:par>
                        <p:par>
                          <p:cTn id="129" fill="hold" nodeType="afterGroup">
                            <p:stCondLst>
                              <p:cond delay="3500"/>
                            </p:stCondLst>
                            <p:childTnLst>
                              <p:par>
                                <p:cTn id="130" presetID="0" presetClass="path" presetSubtype="0" accel="50000" decel="50000" fill="hold" nodeType="afterEffect">
                                  <p:stCondLst>
                                    <p:cond delay="0"/>
                                  </p:stCondLst>
                                  <p:childTnLst>
                                    <p:animMotion origin="layout" path="M 8.33333E-7 -2.22222E-6 L 0.01406 -0.20208 L 0.11614 -0.30972 " pathEditMode="relative" ptsTypes="AAA">
                                      <p:cBhvr>
                                        <p:cTn id="131" dur="2000" fill="hold"/>
                                        <p:tgtEl>
                                          <p:spTgt spid="7188"/>
                                        </p:tgtEl>
                                        <p:attrNameLst>
                                          <p:attrName>ppt_x</p:attrName>
                                          <p:attrName>ppt_y</p:attrName>
                                        </p:attrNameLst>
                                      </p:cBhvr>
                                    </p:animMotion>
                                  </p:childTnLst>
                                </p:cTn>
                              </p:par>
                            </p:childTnLst>
                          </p:cTn>
                        </p:par>
                        <p:par>
                          <p:cTn id="132" fill="hold" nodeType="afterGroup">
                            <p:stCondLst>
                              <p:cond delay="5500"/>
                            </p:stCondLst>
                            <p:childTnLst>
                              <p:par>
                                <p:cTn id="133" presetID="9" presetClass="exit" presetSubtype="0" fill="hold" nodeType="afterEffect">
                                  <p:stCondLst>
                                    <p:cond delay="0"/>
                                  </p:stCondLst>
                                  <p:childTnLst>
                                    <p:animEffect transition="out" filter="dissolve">
                                      <p:cBhvr>
                                        <p:cTn id="134" dur="500"/>
                                        <p:tgtEl>
                                          <p:spTgt spid="7188"/>
                                        </p:tgtEl>
                                      </p:cBhvr>
                                    </p:animEffect>
                                    <p:set>
                                      <p:cBhvr>
                                        <p:cTn id="135" dur="1" fill="hold">
                                          <p:stCondLst>
                                            <p:cond delay="499"/>
                                          </p:stCondLst>
                                        </p:cTn>
                                        <p:tgtEl>
                                          <p:spTgt spid="7188"/>
                                        </p:tgtEl>
                                        <p:attrNameLst>
                                          <p:attrName>style.visibility</p:attrName>
                                        </p:attrNameLst>
                                      </p:cBhvr>
                                      <p:to>
                                        <p:strVal val="hidden"/>
                                      </p:to>
                                    </p:set>
                                  </p:childTnLst>
                                </p:cTn>
                              </p:par>
                            </p:childTnLst>
                          </p:cTn>
                        </p:par>
                        <p:par>
                          <p:cTn id="136" fill="hold" nodeType="afterGroup">
                            <p:stCondLst>
                              <p:cond delay="6000"/>
                            </p:stCondLst>
                            <p:childTnLst>
                              <p:par>
                                <p:cTn id="137" presetID="0" presetClass="path" presetSubtype="0" accel="50000" decel="50000" fill="hold" nodeType="afterEffect">
                                  <p:stCondLst>
                                    <p:cond delay="0"/>
                                  </p:stCondLst>
                                  <p:childTnLst>
                                    <p:animMotion origin="layout" path="M -2.77778E-6 2.22222E-6 L 0.07552 -0.21875 L 0.17448 -0.31389 " pathEditMode="relative" ptsTypes="AAA">
                                      <p:cBhvr>
                                        <p:cTn id="138" dur="2000" fill="hold"/>
                                        <p:tgtEl>
                                          <p:spTgt spid="7180"/>
                                        </p:tgtEl>
                                        <p:attrNameLst>
                                          <p:attrName>ppt_x</p:attrName>
                                          <p:attrName>ppt_y</p:attrName>
                                        </p:attrNameLst>
                                      </p:cBhvr>
                                    </p:animMotion>
                                  </p:childTnLst>
                                </p:cTn>
                              </p:par>
                            </p:childTnLst>
                          </p:cTn>
                        </p:par>
                        <p:par>
                          <p:cTn id="139" fill="hold" nodeType="afterGroup">
                            <p:stCondLst>
                              <p:cond delay="8000"/>
                            </p:stCondLst>
                            <p:childTnLst>
                              <p:par>
                                <p:cTn id="140" presetID="9" presetClass="exit" presetSubtype="0" fill="hold" nodeType="afterEffect">
                                  <p:stCondLst>
                                    <p:cond delay="0"/>
                                  </p:stCondLst>
                                  <p:childTnLst>
                                    <p:animEffect transition="out" filter="dissolve">
                                      <p:cBhvr>
                                        <p:cTn id="141" dur="500"/>
                                        <p:tgtEl>
                                          <p:spTgt spid="7180"/>
                                        </p:tgtEl>
                                      </p:cBhvr>
                                    </p:animEffect>
                                    <p:set>
                                      <p:cBhvr>
                                        <p:cTn id="142" dur="1" fill="hold">
                                          <p:stCondLst>
                                            <p:cond delay="499"/>
                                          </p:stCondLst>
                                        </p:cTn>
                                        <p:tgtEl>
                                          <p:spTgt spid="7180"/>
                                        </p:tgtEl>
                                        <p:attrNameLst>
                                          <p:attrName>style.visibility</p:attrName>
                                        </p:attrNameLst>
                                      </p:cBhvr>
                                      <p:to>
                                        <p:strVal val="hidden"/>
                                      </p:to>
                                    </p:set>
                                  </p:childTnLst>
                                </p:cTn>
                              </p:par>
                            </p:childTnLst>
                          </p:cTn>
                        </p:par>
                        <p:par>
                          <p:cTn id="143" fill="hold" nodeType="afterGroup">
                            <p:stCondLst>
                              <p:cond delay="8500"/>
                            </p:stCondLst>
                            <p:childTnLst>
                              <p:par>
                                <p:cTn id="144" presetID="0" presetClass="path" presetSubtype="0" accel="50000" decel="50000" fill="hold" nodeType="afterEffect">
                                  <p:stCondLst>
                                    <p:cond delay="0"/>
                                  </p:stCondLst>
                                  <p:childTnLst>
                                    <p:animMotion origin="layout" path="M -6.94444E-6 4.07407E-6 L -0.03334 -0.20834 L 0.07604 -0.28264 L 0.23072 -0.33403 " pathEditMode="relative" ptsTypes="AAAA">
                                      <p:cBhvr>
                                        <p:cTn id="145" dur="2000" fill="hold"/>
                                        <p:tgtEl>
                                          <p:spTgt spid="7172"/>
                                        </p:tgtEl>
                                        <p:attrNameLst>
                                          <p:attrName>ppt_x</p:attrName>
                                          <p:attrName>ppt_y</p:attrName>
                                        </p:attrNameLst>
                                      </p:cBhvr>
                                    </p:animMotion>
                                  </p:childTnLst>
                                </p:cTn>
                              </p:par>
                            </p:childTnLst>
                          </p:cTn>
                        </p:par>
                        <p:par>
                          <p:cTn id="146" fill="hold" nodeType="afterGroup">
                            <p:stCondLst>
                              <p:cond delay="10500"/>
                            </p:stCondLst>
                            <p:childTnLst>
                              <p:par>
                                <p:cTn id="147" presetID="9" presetClass="exit" presetSubtype="0" fill="hold" nodeType="afterEffect">
                                  <p:stCondLst>
                                    <p:cond delay="0"/>
                                  </p:stCondLst>
                                  <p:childTnLst>
                                    <p:animEffect transition="out" filter="dissolve">
                                      <p:cBhvr>
                                        <p:cTn id="148" dur="500"/>
                                        <p:tgtEl>
                                          <p:spTgt spid="7172"/>
                                        </p:tgtEl>
                                      </p:cBhvr>
                                    </p:animEffect>
                                    <p:set>
                                      <p:cBhvr>
                                        <p:cTn id="149" dur="1" fill="hold">
                                          <p:stCondLst>
                                            <p:cond delay="499"/>
                                          </p:stCondLst>
                                        </p:cTn>
                                        <p:tgtEl>
                                          <p:spTgt spid="7172"/>
                                        </p:tgtEl>
                                        <p:attrNameLst>
                                          <p:attrName>style.visibility</p:attrName>
                                        </p:attrNameLst>
                                      </p:cBhvr>
                                      <p:to>
                                        <p:strVal val="hidden"/>
                                      </p:to>
                                    </p:set>
                                  </p:childTnLst>
                                </p:cTn>
                              </p:par>
                            </p:childTnLst>
                          </p:cTn>
                        </p:par>
                        <p:par>
                          <p:cTn id="150" fill="hold" nodeType="afterGroup">
                            <p:stCondLst>
                              <p:cond delay="11000"/>
                            </p:stCondLst>
                            <p:childTnLst>
                              <p:par>
                                <p:cTn id="151" presetID="9" presetClass="entr" presetSubtype="0" fill="hold" nodeType="afterEffect">
                                  <p:stCondLst>
                                    <p:cond delay="0"/>
                                  </p:stCondLst>
                                  <p:childTnLst>
                                    <p:set>
                                      <p:cBhvr>
                                        <p:cTn id="152" dur="1" fill="hold">
                                          <p:stCondLst>
                                            <p:cond delay="0"/>
                                          </p:stCondLst>
                                        </p:cTn>
                                        <p:tgtEl>
                                          <p:spTgt spid="7420"/>
                                        </p:tgtEl>
                                        <p:attrNameLst>
                                          <p:attrName>style.visibility</p:attrName>
                                        </p:attrNameLst>
                                      </p:cBhvr>
                                      <p:to>
                                        <p:strVal val="visible"/>
                                      </p:to>
                                    </p:set>
                                    <p:animEffect transition="in" filter="dissolve">
                                      <p:cBhvr>
                                        <p:cTn id="153" dur="500"/>
                                        <p:tgtEl>
                                          <p:spTgt spid="7420"/>
                                        </p:tgtEl>
                                      </p:cBhvr>
                                    </p:animEffect>
                                  </p:childTnLst>
                                </p:cTn>
                              </p:par>
                            </p:childTnLst>
                          </p:cTn>
                        </p:par>
                        <p:par>
                          <p:cTn id="154" fill="hold" nodeType="afterGroup">
                            <p:stCondLst>
                              <p:cond delay="11500"/>
                            </p:stCondLst>
                            <p:childTnLst>
                              <p:par>
                                <p:cTn id="155" presetID="9" presetClass="exit" presetSubtype="0" fill="hold" nodeType="afterEffect">
                                  <p:stCondLst>
                                    <p:cond delay="0"/>
                                  </p:stCondLst>
                                  <p:childTnLst>
                                    <p:animEffect transition="out" filter="dissolve">
                                      <p:cBhvr>
                                        <p:cTn id="156" dur="500"/>
                                        <p:tgtEl>
                                          <p:spTgt spid="7393"/>
                                        </p:tgtEl>
                                      </p:cBhvr>
                                    </p:animEffect>
                                    <p:set>
                                      <p:cBhvr>
                                        <p:cTn id="157" dur="1" fill="hold">
                                          <p:stCondLst>
                                            <p:cond delay="499"/>
                                          </p:stCondLst>
                                        </p:cTn>
                                        <p:tgtEl>
                                          <p:spTgt spid="7393"/>
                                        </p:tgtEl>
                                        <p:attrNameLst>
                                          <p:attrName>style.visibility</p:attrName>
                                        </p:attrNameLst>
                                      </p:cBhvr>
                                      <p:to>
                                        <p:strVal val="hidden"/>
                                      </p:to>
                                    </p:set>
                                  </p:childTnLst>
                                </p:cTn>
                              </p:par>
                            </p:childTnLst>
                          </p:cTn>
                        </p:par>
                        <p:par>
                          <p:cTn id="158" fill="hold" nodeType="afterGroup">
                            <p:stCondLst>
                              <p:cond delay="12000"/>
                            </p:stCondLst>
                            <p:childTnLst>
                              <p:par>
                                <p:cTn id="159" presetID="9" presetClass="entr" presetSubtype="0" fill="hold" nodeType="afterEffect">
                                  <p:stCondLst>
                                    <p:cond delay="0"/>
                                  </p:stCondLst>
                                  <p:childTnLst>
                                    <p:set>
                                      <p:cBhvr>
                                        <p:cTn id="160" dur="1" fill="hold">
                                          <p:stCondLst>
                                            <p:cond delay="0"/>
                                          </p:stCondLst>
                                        </p:cTn>
                                        <p:tgtEl>
                                          <p:spTgt spid="7412"/>
                                        </p:tgtEl>
                                        <p:attrNameLst>
                                          <p:attrName>style.visibility</p:attrName>
                                        </p:attrNameLst>
                                      </p:cBhvr>
                                      <p:to>
                                        <p:strVal val="visible"/>
                                      </p:to>
                                    </p:set>
                                    <p:animEffect transition="in" filter="dissolve">
                                      <p:cBhvr>
                                        <p:cTn id="161" dur="500"/>
                                        <p:tgtEl>
                                          <p:spTgt spid="7412"/>
                                        </p:tgtEl>
                                      </p:cBhvr>
                                    </p:animEffect>
                                  </p:childTnLst>
                                </p:cTn>
                              </p:par>
                            </p:childTnLst>
                          </p:cTn>
                        </p:par>
                        <p:par>
                          <p:cTn id="162" fill="hold" nodeType="afterGroup">
                            <p:stCondLst>
                              <p:cond delay="12500"/>
                            </p:stCondLst>
                            <p:childTnLst>
                              <p:par>
                                <p:cTn id="163" presetID="0" presetClass="path" presetSubtype="0" accel="50000" decel="50000" fill="hold" nodeType="afterEffect">
                                  <p:stCondLst>
                                    <p:cond delay="0"/>
                                  </p:stCondLst>
                                  <p:childTnLst>
                                    <p:animMotion origin="layout" path="M 2.77778E-6 -7.40741E-7 L 0.00052 0.025 " pathEditMode="relative" ptsTypes="AA">
                                      <p:cBhvr>
                                        <p:cTn id="164" dur="2000" fill="hold"/>
                                        <p:tgtEl>
                                          <p:spTgt spid="7301"/>
                                        </p:tgtEl>
                                        <p:attrNameLst>
                                          <p:attrName>ppt_x</p:attrName>
                                          <p:attrName>ppt_y</p:attrName>
                                        </p:attrNameLst>
                                      </p:cBhvr>
                                    </p:animMotion>
                                  </p:childTnLst>
                                </p:cTn>
                              </p:par>
                              <p:par>
                                <p:cTn id="165" presetID="0" presetClass="path" presetSubtype="0" accel="50000" decel="50000" fill="hold" nodeType="withEffect">
                                  <p:stCondLst>
                                    <p:cond delay="0"/>
                                  </p:stCondLst>
                                  <p:childTnLst>
                                    <p:animMotion origin="layout" path="M 3.88889E-6 -1.48148E-6 L -0.00156 0.02778 " pathEditMode="relative" ptsTypes="AA">
                                      <p:cBhvr>
                                        <p:cTn id="166" dur="2000" fill="hold"/>
                                        <p:tgtEl>
                                          <p:spTgt spid="7282"/>
                                        </p:tgtEl>
                                        <p:attrNameLst>
                                          <p:attrName>ppt_x</p:attrName>
                                          <p:attrName>ppt_y</p:attrName>
                                        </p:attrNameLst>
                                      </p:cBhvr>
                                    </p:animMotion>
                                  </p:childTnLst>
                                </p:cTn>
                              </p:par>
                            </p:childTnLst>
                          </p:cTn>
                        </p:par>
                        <p:par>
                          <p:cTn id="167" fill="hold" nodeType="afterGroup">
                            <p:stCondLst>
                              <p:cond delay="14500"/>
                            </p:stCondLst>
                            <p:childTnLst>
                              <p:par>
                                <p:cTn id="168" presetID="0" presetClass="path" presetSubtype="0" accel="50000" decel="50000" fill="hold" nodeType="afterEffect">
                                  <p:stCondLst>
                                    <p:cond delay="0"/>
                                  </p:stCondLst>
                                  <p:childTnLst>
                                    <p:animMotion origin="layout" path="M -8.33333E-7 9.25926E-6 L -0.00052 0.04445 " pathEditMode="relative" ptsTypes="AA">
                                      <p:cBhvr>
                                        <p:cTn id="169" dur="2000" fill="hold"/>
                                        <p:tgtEl>
                                          <p:spTgt spid="7296"/>
                                        </p:tgtEl>
                                        <p:attrNameLst>
                                          <p:attrName>ppt_x</p:attrName>
                                          <p:attrName>ppt_y</p:attrName>
                                        </p:attrNameLst>
                                      </p:cBhvr>
                                    </p:animMotion>
                                  </p:childTnLst>
                                </p:cTn>
                              </p:par>
                              <p:par>
                                <p:cTn id="170" presetID="0" presetClass="path" presetSubtype="0" accel="50000" decel="50000" fill="hold" nodeType="withEffect">
                                  <p:stCondLst>
                                    <p:cond delay="0"/>
                                  </p:stCondLst>
                                  <p:childTnLst>
                                    <p:animMotion origin="layout" path="M -1.66667E-6 -1.85185E-6 L 0.00018 0.04792 " pathEditMode="relative" ptsTypes="AA">
                                      <p:cBhvr>
                                        <p:cTn id="171" dur="2000" fill="hold"/>
                                        <p:tgtEl>
                                          <p:spTgt spid="7289"/>
                                        </p:tgtEl>
                                        <p:attrNameLst>
                                          <p:attrName>ppt_x</p:attrName>
                                          <p:attrName>ppt_y</p:attrName>
                                        </p:attrNameLst>
                                      </p:cBhvr>
                                    </p:animMotion>
                                  </p:childTnLst>
                                </p:cTn>
                              </p:par>
                            </p:childTnLst>
                          </p:cTn>
                        </p:par>
                      </p:childTnLst>
                    </p:cTn>
                  </p:par>
                  <p:par>
                    <p:cTn id="172" fill="hold" nodeType="clickPar">
                      <p:stCondLst>
                        <p:cond delay="indefinite"/>
                      </p:stCondLst>
                      <p:childTnLst>
                        <p:par>
                          <p:cTn id="173" fill="hold" nodeType="withGroup">
                            <p:stCondLst>
                              <p:cond delay="0"/>
                            </p:stCondLst>
                            <p:childTnLst>
                              <p:par>
                                <p:cTn id="174" presetID="9" presetClass="exit" presetSubtype="0" fill="hold" nodeType="clickEffect">
                                  <p:stCondLst>
                                    <p:cond delay="0"/>
                                  </p:stCondLst>
                                  <p:childTnLst>
                                    <p:animEffect transition="out" filter="dissolve">
                                      <p:cBhvr>
                                        <p:cTn id="175" dur="500"/>
                                        <p:tgtEl>
                                          <p:spTgt spid="7327"/>
                                        </p:tgtEl>
                                      </p:cBhvr>
                                    </p:animEffect>
                                    <p:set>
                                      <p:cBhvr>
                                        <p:cTn id="176" dur="1" fill="hold">
                                          <p:stCondLst>
                                            <p:cond delay="499"/>
                                          </p:stCondLst>
                                        </p:cTn>
                                        <p:tgtEl>
                                          <p:spTgt spid="7327"/>
                                        </p:tgtEl>
                                        <p:attrNameLst>
                                          <p:attrName>style.visibility</p:attrName>
                                        </p:attrNameLst>
                                      </p:cBhvr>
                                      <p:to>
                                        <p:strVal val="hidden"/>
                                      </p:to>
                                    </p:set>
                                  </p:childTnLst>
                                </p:cTn>
                              </p:par>
                            </p:childTnLst>
                          </p:cTn>
                        </p:par>
                        <p:par>
                          <p:cTn id="177" fill="hold" nodeType="afterGroup">
                            <p:stCondLst>
                              <p:cond delay="500"/>
                            </p:stCondLst>
                            <p:childTnLst>
                              <p:par>
                                <p:cTn id="178" presetID="9" presetClass="exit" presetSubtype="0" fill="hold" nodeType="afterEffect">
                                  <p:stCondLst>
                                    <p:cond delay="0"/>
                                  </p:stCondLst>
                                  <p:childTnLst>
                                    <p:animEffect transition="out" filter="dissolve">
                                      <p:cBhvr>
                                        <p:cTn id="179" dur="500"/>
                                        <p:tgtEl>
                                          <p:spTgt spid="7338"/>
                                        </p:tgtEl>
                                      </p:cBhvr>
                                    </p:animEffect>
                                    <p:set>
                                      <p:cBhvr>
                                        <p:cTn id="180" dur="1" fill="hold">
                                          <p:stCondLst>
                                            <p:cond delay="499"/>
                                          </p:stCondLst>
                                        </p:cTn>
                                        <p:tgtEl>
                                          <p:spTgt spid="7338"/>
                                        </p:tgtEl>
                                        <p:attrNameLst>
                                          <p:attrName>style.visibility</p:attrName>
                                        </p:attrNameLst>
                                      </p:cBhvr>
                                      <p:to>
                                        <p:strVal val="hidden"/>
                                      </p:to>
                                    </p:set>
                                  </p:childTnLst>
                                </p:cTn>
                              </p:par>
                            </p:childTnLst>
                          </p:cTn>
                        </p:par>
                        <p:par>
                          <p:cTn id="181" fill="hold" nodeType="afterGroup">
                            <p:stCondLst>
                              <p:cond delay="1000"/>
                            </p:stCondLst>
                            <p:childTnLst>
                              <p:par>
                                <p:cTn id="182" presetID="9" presetClass="exit" presetSubtype="0" fill="hold" nodeType="afterEffect">
                                  <p:stCondLst>
                                    <p:cond delay="0"/>
                                  </p:stCondLst>
                                  <p:childTnLst>
                                    <p:animEffect transition="out" filter="dissolve">
                                      <p:cBhvr>
                                        <p:cTn id="183" dur="500"/>
                                        <p:tgtEl>
                                          <p:spTgt spid="7366"/>
                                        </p:tgtEl>
                                      </p:cBhvr>
                                    </p:animEffect>
                                    <p:set>
                                      <p:cBhvr>
                                        <p:cTn id="184" dur="1" fill="hold">
                                          <p:stCondLst>
                                            <p:cond delay="499"/>
                                          </p:stCondLst>
                                        </p:cTn>
                                        <p:tgtEl>
                                          <p:spTgt spid="7366"/>
                                        </p:tgtEl>
                                        <p:attrNameLst>
                                          <p:attrName>style.visibility</p:attrName>
                                        </p:attrNameLst>
                                      </p:cBhvr>
                                      <p:to>
                                        <p:strVal val="hidden"/>
                                      </p:to>
                                    </p:set>
                                  </p:childTnLst>
                                </p:cTn>
                              </p:par>
                            </p:childTnLst>
                          </p:cTn>
                        </p:par>
                        <p:par>
                          <p:cTn id="185" fill="hold" nodeType="afterGroup">
                            <p:stCondLst>
                              <p:cond delay="1500"/>
                            </p:stCondLst>
                            <p:childTnLst>
                              <p:par>
                                <p:cTn id="186" presetID="9" presetClass="exit" presetSubtype="0" fill="hold" nodeType="afterEffect">
                                  <p:stCondLst>
                                    <p:cond delay="0"/>
                                  </p:stCondLst>
                                  <p:childTnLst>
                                    <p:animEffect transition="out" filter="dissolve">
                                      <p:cBhvr>
                                        <p:cTn id="187" dur="500"/>
                                        <p:tgtEl>
                                          <p:spTgt spid="7357"/>
                                        </p:tgtEl>
                                      </p:cBhvr>
                                    </p:animEffect>
                                    <p:set>
                                      <p:cBhvr>
                                        <p:cTn id="188" dur="1" fill="hold">
                                          <p:stCondLst>
                                            <p:cond delay="499"/>
                                          </p:stCondLst>
                                        </p:cTn>
                                        <p:tgtEl>
                                          <p:spTgt spid="7357"/>
                                        </p:tgtEl>
                                        <p:attrNameLst>
                                          <p:attrName>style.visibility</p:attrName>
                                        </p:attrNameLst>
                                      </p:cBhvr>
                                      <p:to>
                                        <p:strVal val="hidden"/>
                                      </p:to>
                                    </p:set>
                                  </p:childTnLst>
                                </p:cTn>
                              </p:par>
                            </p:childTnLst>
                          </p:cTn>
                        </p:par>
                        <p:par>
                          <p:cTn id="189" fill="hold" nodeType="afterGroup">
                            <p:stCondLst>
                              <p:cond delay="2000"/>
                            </p:stCondLst>
                            <p:childTnLst>
                              <p:par>
                                <p:cTn id="190" presetID="9" presetClass="exit" presetSubtype="0" fill="hold" nodeType="afterEffect">
                                  <p:stCondLst>
                                    <p:cond delay="0"/>
                                  </p:stCondLst>
                                  <p:childTnLst>
                                    <p:animEffect transition="out" filter="dissolve">
                                      <p:cBhvr>
                                        <p:cTn id="191" dur="500"/>
                                        <p:tgtEl>
                                          <p:spTgt spid="7348"/>
                                        </p:tgtEl>
                                      </p:cBhvr>
                                    </p:animEffect>
                                    <p:set>
                                      <p:cBhvr>
                                        <p:cTn id="192" dur="1" fill="hold">
                                          <p:stCondLst>
                                            <p:cond delay="499"/>
                                          </p:stCondLst>
                                        </p:cTn>
                                        <p:tgtEl>
                                          <p:spTgt spid="7348"/>
                                        </p:tgtEl>
                                        <p:attrNameLst>
                                          <p:attrName>style.visibility</p:attrName>
                                        </p:attrNameLst>
                                      </p:cBhvr>
                                      <p:to>
                                        <p:strVal val="hidden"/>
                                      </p:to>
                                    </p:set>
                                  </p:childTnLst>
                                </p:cTn>
                              </p:par>
                            </p:childTnLst>
                          </p:cTn>
                        </p:par>
                        <p:par>
                          <p:cTn id="193" fill="hold" nodeType="afterGroup">
                            <p:stCondLst>
                              <p:cond delay="2500"/>
                            </p:stCondLst>
                            <p:childTnLst>
                              <p:par>
                                <p:cTn id="194" presetID="9" presetClass="exit" presetSubtype="0" fill="hold" nodeType="afterEffect">
                                  <p:stCondLst>
                                    <p:cond delay="0"/>
                                  </p:stCondLst>
                                  <p:childTnLst>
                                    <p:animEffect transition="out" filter="dissolve">
                                      <p:cBhvr>
                                        <p:cTn id="195" dur="500"/>
                                        <p:tgtEl>
                                          <p:spTgt spid="7333"/>
                                        </p:tgtEl>
                                      </p:cBhvr>
                                    </p:animEffect>
                                    <p:set>
                                      <p:cBhvr>
                                        <p:cTn id="196" dur="1" fill="hold">
                                          <p:stCondLst>
                                            <p:cond delay="499"/>
                                          </p:stCondLst>
                                        </p:cTn>
                                        <p:tgtEl>
                                          <p:spTgt spid="7333"/>
                                        </p:tgtEl>
                                        <p:attrNameLst>
                                          <p:attrName>style.visibility</p:attrName>
                                        </p:attrNameLst>
                                      </p:cBhvr>
                                      <p:to>
                                        <p:strVal val="hidden"/>
                                      </p:to>
                                    </p:set>
                                  </p:childTnLst>
                                </p:cTn>
                              </p:par>
                            </p:childTnLst>
                          </p:cTn>
                        </p:par>
                        <p:par>
                          <p:cTn id="197" fill="hold" nodeType="afterGroup">
                            <p:stCondLst>
                              <p:cond delay="3000"/>
                            </p:stCondLst>
                            <p:childTnLst>
                              <p:par>
                                <p:cTn id="198" presetID="9" presetClass="exit" presetSubtype="0" fill="hold" nodeType="afterEffect">
                                  <p:stCondLst>
                                    <p:cond delay="0"/>
                                  </p:stCondLst>
                                  <p:childTnLst>
                                    <p:animEffect transition="out" filter="dissolve">
                                      <p:cBhvr>
                                        <p:cTn id="199" dur="500"/>
                                        <p:tgtEl>
                                          <p:spTgt spid="7317"/>
                                        </p:tgtEl>
                                      </p:cBhvr>
                                    </p:animEffect>
                                    <p:set>
                                      <p:cBhvr>
                                        <p:cTn id="200" dur="1" fill="hold">
                                          <p:stCondLst>
                                            <p:cond delay="499"/>
                                          </p:stCondLst>
                                        </p:cTn>
                                        <p:tgtEl>
                                          <p:spTgt spid="7317"/>
                                        </p:tgtEl>
                                        <p:attrNameLst>
                                          <p:attrName>style.visibility</p:attrName>
                                        </p:attrNameLst>
                                      </p:cBhvr>
                                      <p:to>
                                        <p:strVal val="hidden"/>
                                      </p:to>
                                    </p:set>
                                  </p:childTnLst>
                                </p:cTn>
                              </p:par>
                            </p:childTnLst>
                          </p:cTn>
                        </p:par>
                        <p:par>
                          <p:cTn id="201" fill="hold" nodeType="afterGroup">
                            <p:stCondLst>
                              <p:cond delay="3500"/>
                            </p:stCondLst>
                            <p:childTnLst>
                              <p:par>
                                <p:cTn id="202" presetID="9" presetClass="entr" presetSubtype="0" fill="hold" nodeType="afterEffect">
                                  <p:stCondLst>
                                    <p:cond delay="0"/>
                                  </p:stCondLst>
                                  <p:childTnLst>
                                    <p:set>
                                      <p:cBhvr>
                                        <p:cTn id="203" dur="1" fill="hold">
                                          <p:stCondLst>
                                            <p:cond delay="0"/>
                                          </p:stCondLst>
                                        </p:cTn>
                                        <p:tgtEl>
                                          <p:spTgt spid="7468"/>
                                        </p:tgtEl>
                                        <p:attrNameLst>
                                          <p:attrName>style.visibility</p:attrName>
                                        </p:attrNameLst>
                                      </p:cBhvr>
                                      <p:to>
                                        <p:strVal val="visible"/>
                                      </p:to>
                                    </p:set>
                                    <p:animEffect transition="in" filter="dissolve">
                                      <p:cBhvr>
                                        <p:cTn id="204" dur="500"/>
                                        <p:tgtEl>
                                          <p:spTgt spid="7468"/>
                                        </p:tgtEl>
                                      </p:cBhvr>
                                    </p:animEffect>
                                  </p:childTnLst>
                                </p:cTn>
                              </p:par>
                              <p:par>
                                <p:cTn id="205" presetID="9" presetClass="entr" presetSubtype="0" fill="hold" nodeType="withEffect">
                                  <p:stCondLst>
                                    <p:cond delay="0"/>
                                  </p:stCondLst>
                                  <p:childTnLst>
                                    <p:set>
                                      <p:cBhvr>
                                        <p:cTn id="206" dur="1" fill="hold">
                                          <p:stCondLst>
                                            <p:cond delay="0"/>
                                          </p:stCondLst>
                                        </p:cTn>
                                        <p:tgtEl>
                                          <p:spTgt spid="7474"/>
                                        </p:tgtEl>
                                        <p:attrNameLst>
                                          <p:attrName>style.visibility</p:attrName>
                                        </p:attrNameLst>
                                      </p:cBhvr>
                                      <p:to>
                                        <p:strVal val="visible"/>
                                      </p:to>
                                    </p:set>
                                    <p:animEffect transition="in" filter="dissolve">
                                      <p:cBhvr>
                                        <p:cTn id="207" dur="500"/>
                                        <p:tgtEl>
                                          <p:spTgt spid="7474"/>
                                        </p:tgtEl>
                                      </p:cBhvr>
                                    </p:animEffect>
                                  </p:childTnLst>
                                </p:cTn>
                              </p:par>
                              <p:par>
                                <p:cTn id="208" presetID="9" presetClass="entr" presetSubtype="0" fill="hold" nodeType="withEffect">
                                  <p:stCondLst>
                                    <p:cond delay="0"/>
                                  </p:stCondLst>
                                  <p:childTnLst>
                                    <p:set>
                                      <p:cBhvr>
                                        <p:cTn id="209" dur="1" fill="hold">
                                          <p:stCondLst>
                                            <p:cond delay="0"/>
                                          </p:stCondLst>
                                        </p:cTn>
                                        <p:tgtEl>
                                          <p:spTgt spid="7499"/>
                                        </p:tgtEl>
                                        <p:attrNameLst>
                                          <p:attrName>style.visibility</p:attrName>
                                        </p:attrNameLst>
                                      </p:cBhvr>
                                      <p:to>
                                        <p:strVal val="visible"/>
                                      </p:to>
                                    </p:set>
                                    <p:animEffect transition="in" filter="dissolve">
                                      <p:cBhvr>
                                        <p:cTn id="210" dur="500"/>
                                        <p:tgtEl>
                                          <p:spTgt spid="7499"/>
                                        </p:tgtEl>
                                      </p:cBhvr>
                                    </p:animEffect>
                                  </p:childTnLst>
                                </p:cTn>
                              </p:par>
                            </p:childTnLst>
                          </p:cTn>
                        </p:par>
                        <p:par>
                          <p:cTn id="211" fill="hold" nodeType="afterGroup">
                            <p:stCondLst>
                              <p:cond delay="4000"/>
                            </p:stCondLst>
                            <p:childTnLst>
                              <p:par>
                                <p:cTn id="212" presetID="1" presetClass="entr" presetSubtype="0" fill="hold" grpId="0" nodeType="afterEffect">
                                  <p:stCondLst>
                                    <p:cond delay="0"/>
                                  </p:stCondLst>
                                  <p:childTnLst>
                                    <p:set>
                                      <p:cBhvr>
                                        <p:cTn id="213" dur="1" fill="hold">
                                          <p:stCondLst>
                                            <p:cond delay="0"/>
                                          </p:stCondLst>
                                        </p:cTn>
                                        <p:tgtEl>
                                          <p:spTgt spid="7480"/>
                                        </p:tgtEl>
                                        <p:attrNameLst>
                                          <p:attrName>style.visibility</p:attrName>
                                        </p:attrNameLst>
                                      </p:cBhvr>
                                      <p:to>
                                        <p:strVal val="visible"/>
                                      </p:to>
                                    </p:set>
                                  </p:childTnLst>
                                  <p:subTnLst>
                                    <p:audio>
                                      <p:cMediaNode>
                                        <p:cTn display="0" masterRel="sameClick">
                                          <p:stCondLst>
                                            <p:cond evt="begin" delay="0">
                                              <p:tn val="212"/>
                                            </p:cond>
                                          </p:stCondLst>
                                          <p:endCondLst>
                                            <p:cond evt="onStopAudio" delay="0">
                                              <p:tgtEl>
                                                <p:sldTgt/>
                                              </p:tgtEl>
                                            </p:cond>
                                          </p:endCondLst>
                                        </p:cTn>
                                        <p:tgtEl>
                                          <p:sndTgt r:embed="rId3" name="explode.wav"/>
                                        </p:tgtEl>
                                      </p:cMediaNode>
                                    </p:audio>
                                  </p:subTnLst>
                                </p:cTn>
                              </p:par>
                              <p:par>
                                <p:cTn id="214" presetID="3" presetClass="exit" presetSubtype="10" fill="hold" grpId="1" nodeType="withEffect">
                                  <p:stCondLst>
                                    <p:cond delay="0"/>
                                  </p:stCondLst>
                                  <p:childTnLst>
                                    <p:animEffect transition="out" filter="blinds(horizontal)">
                                      <p:cBhvr>
                                        <p:cTn id="215" dur="500"/>
                                        <p:tgtEl>
                                          <p:spTgt spid="7480"/>
                                        </p:tgtEl>
                                      </p:cBhvr>
                                    </p:animEffect>
                                    <p:set>
                                      <p:cBhvr>
                                        <p:cTn id="216" dur="1" fill="hold">
                                          <p:stCondLst>
                                            <p:cond delay="499"/>
                                          </p:stCondLst>
                                        </p:cTn>
                                        <p:tgtEl>
                                          <p:spTgt spid="7480"/>
                                        </p:tgtEl>
                                        <p:attrNameLst>
                                          <p:attrName>style.visibility</p:attrName>
                                        </p:attrNameLst>
                                      </p:cBhvr>
                                      <p:to>
                                        <p:strVal val="hidden"/>
                                      </p:to>
                                    </p:set>
                                  </p:childTnLst>
                                </p:cTn>
                              </p:par>
                            </p:childTnLst>
                          </p:cTn>
                        </p:par>
                        <p:par>
                          <p:cTn id="217" fill="hold" nodeType="afterGroup">
                            <p:stCondLst>
                              <p:cond delay="4500"/>
                            </p:stCondLst>
                            <p:childTnLst>
                              <p:par>
                                <p:cTn id="218" presetID="9" presetClass="entr" presetSubtype="0" fill="hold" nodeType="afterEffect">
                                  <p:stCondLst>
                                    <p:cond delay="0"/>
                                  </p:stCondLst>
                                  <p:childTnLst>
                                    <p:set>
                                      <p:cBhvr>
                                        <p:cTn id="219" dur="1" fill="hold">
                                          <p:stCondLst>
                                            <p:cond delay="0"/>
                                          </p:stCondLst>
                                        </p:cTn>
                                        <p:tgtEl>
                                          <p:spTgt spid="7436"/>
                                        </p:tgtEl>
                                        <p:attrNameLst>
                                          <p:attrName>style.visibility</p:attrName>
                                        </p:attrNameLst>
                                      </p:cBhvr>
                                      <p:to>
                                        <p:strVal val="visible"/>
                                      </p:to>
                                    </p:set>
                                    <p:animEffect transition="in" filter="dissolve">
                                      <p:cBhvr>
                                        <p:cTn id="220" dur="500"/>
                                        <p:tgtEl>
                                          <p:spTgt spid="7436"/>
                                        </p:tgtEl>
                                      </p:cBhvr>
                                    </p:animEffect>
                                  </p:childTnLst>
                                </p:cTn>
                              </p:par>
                            </p:childTnLst>
                          </p:cTn>
                        </p:par>
                        <p:par>
                          <p:cTn id="221" fill="hold" nodeType="afterGroup">
                            <p:stCondLst>
                              <p:cond delay="5000"/>
                            </p:stCondLst>
                            <p:childTnLst>
                              <p:par>
                                <p:cTn id="222" presetID="9" presetClass="entr" presetSubtype="0" fill="hold" nodeType="afterEffect">
                                  <p:stCondLst>
                                    <p:cond delay="0"/>
                                  </p:stCondLst>
                                  <p:childTnLst>
                                    <p:set>
                                      <p:cBhvr>
                                        <p:cTn id="223" dur="1" fill="hold">
                                          <p:stCondLst>
                                            <p:cond delay="0"/>
                                          </p:stCondLst>
                                        </p:cTn>
                                        <p:tgtEl>
                                          <p:spTgt spid="7464"/>
                                        </p:tgtEl>
                                        <p:attrNameLst>
                                          <p:attrName>style.visibility</p:attrName>
                                        </p:attrNameLst>
                                      </p:cBhvr>
                                      <p:to>
                                        <p:strVal val="visible"/>
                                      </p:to>
                                    </p:set>
                                    <p:animEffect transition="in" filter="dissolve">
                                      <p:cBhvr>
                                        <p:cTn id="224" dur="500"/>
                                        <p:tgtEl>
                                          <p:spTgt spid="7464"/>
                                        </p:tgtEl>
                                      </p:cBhvr>
                                    </p:animEffect>
                                  </p:childTnLst>
                                </p:cTn>
                              </p:par>
                            </p:childTnLst>
                          </p:cTn>
                        </p:par>
                        <p:par>
                          <p:cTn id="225" fill="hold" nodeType="afterGroup">
                            <p:stCondLst>
                              <p:cond delay="5500"/>
                            </p:stCondLst>
                            <p:childTnLst>
                              <p:par>
                                <p:cTn id="226" presetID="1" presetClass="entr" presetSubtype="0" fill="hold" grpId="0" nodeType="afterEffect">
                                  <p:stCondLst>
                                    <p:cond delay="0"/>
                                  </p:stCondLst>
                                  <p:childTnLst>
                                    <p:set>
                                      <p:cBhvr>
                                        <p:cTn id="227" dur="1" fill="hold">
                                          <p:stCondLst>
                                            <p:cond delay="0"/>
                                          </p:stCondLst>
                                        </p:cTn>
                                        <p:tgtEl>
                                          <p:spTgt spid="7481"/>
                                        </p:tgtEl>
                                        <p:attrNameLst>
                                          <p:attrName>style.visibility</p:attrName>
                                        </p:attrNameLst>
                                      </p:cBhvr>
                                      <p:to>
                                        <p:strVal val="visible"/>
                                      </p:to>
                                    </p:set>
                                  </p:childTnLst>
                                  <p:subTnLst>
                                    <p:audio>
                                      <p:cMediaNode>
                                        <p:cTn display="0" masterRel="sameClick">
                                          <p:stCondLst>
                                            <p:cond evt="begin" delay="0">
                                              <p:tn val="226"/>
                                            </p:cond>
                                          </p:stCondLst>
                                          <p:endCondLst>
                                            <p:cond evt="onStopAudio" delay="0">
                                              <p:tgtEl>
                                                <p:sldTgt/>
                                              </p:tgtEl>
                                            </p:cond>
                                          </p:endCondLst>
                                        </p:cTn>
                                        <p:tgtEl>
                                          <p:sndTgt r:embed="rId3" name="explode.wav"/>
                                        </p:tgtEl>
                                      </p:cMediaNode>
                                    </p:audio>
                                  </p:subTnLst>
                                </p:cTn>
                              </p:par>
                              <p:par>
                                <p:cTn id="228" presetID="3" presetClass="exit" presetSubtype="10" fill="hold" grpId="1" nodeType="withEffect">
                                  <p:stCondLst>
                                    <p:cond delay="0"/>
                                  </p:stCondLst>
                                  <p:childTnLst>
                                    <p:animEffect transition="out" filter="blinds(horizontal)">
                                      <p:cBhvr>
                                        <p:cTn id="229" dur="500"/>
                                        <p:tgtEl>
                                          <p:spTgt spid="7481"/>
                                        </p:tgtEl>
                                      </p:cBhvr>
                                    </p:animEffect>
                                    <p:set>
                                      <p:cBhvr>
                                        <p:cTn id="230" dur="1" fill="hold">
                                          <p:stCondLst>
                                            <p:cond delay="499"/>
                                          </p:stCondLst>
                                        </p:cTn>
                                        <p:tgtEl>
                                          <p:spTgt spid="7481"/>
                                        </p:tgtEl>
                                        <p:attrNameLst>
                                          <p:attrName>style.visibility</p:attrName>
                                        </p:attrNameLst>
                                      </p:cBhvr>
                                      <p:to>
                                        <p:strVal val="hidden"/>
                                      </p:to>
                                    </p:set>
                                  </p:childTnLst>
                                </p:cTn>
                              </p:par>
                            </p:childTnLst>
                          </p:cTn>
                        </p:par>
                        <p:par>
                          <p:cTn id="231" fill="hold" nodeType="afterGroup">
                            <p:stCondLst>
                              <p:cond delay="6000"/>
                            </p:stCondLst>
                            <p:childTnLst>
                              <p:par>
                                <p:cTn id="232" presetID="9" presetClass="entr" presetSubtype="0" fill="hold" nodeType="afterEffect">
                                  <p:stCondLst>
                                    <p:cond delay="0"/>
                                  </p:stCondLst>
                                  <p:childTnLst>
                                    <p:set>
                                      <p:cBhvr>
                                        <p:cTn id="233" dur="1" fill="hold">
                                          <p:stCondLst>
                                            <p:cond delay="0"/>
                                          </p:stCondLst>
                                        </p:cTn>
                                        <p:tgtEl>
                                          <p:spTgt spid="7455"/>
                                        </p:tgtEl>
                                        <p:attrNameLst>
                                          <p:attrName>style.visibility</p:attrName>
                                        </p:attrNameLst>
                                      </p:cBhvr>
                                      <p:to>
                                        <p:strVal val="visible"/>
                                      </p:to>
                                    </p:set>
                                    <p:animEffect transition="in" filter="dissolve">
                                      <p:cBhvr>
                                        <p:cTn id="234" dur="500"/>
                                        <p:tgtEl>
                                          <p:spTgt spid="7455"/>
                                        </p:tgtEl>
                                      </p:cBhvr>
                                    </p:animEffect>
                                  </p:childTnLst>
                                </p:cTn>
                              </p:par>
                            </p:childTnLst>
                          </p:cTn>
                        </p:par>
                        <p:par>
                          <p:cTn id="235" fill="hold" nodeType="afterGroup">
                            <p:stCondLst>
                              <p:cond delay="6500"/>
                            </p:stCondLst>
                            <p:childTnLst>
                              <p:par>
                                <p:cTn id="236" presetID="9" presetClass="entr" presetSubtype="0" fill="hold" nodeType="afterEffect">
                                  <p:stCondLst>
                                    <p:cond delay="0"/>
                                  </p:stCondLst>
                                  <p:childTnLst>
                                    <p:set>
                                      <p:cBhvr>
                                        <p:cTn id="237" dur="1" fill="hold">
                                          <p:stCondLst>
                                            <p:cond delay="0"/>
                                          </p:stCondLst>
                                        </p:cTn>
                                        <p:tgtEl>
                                          <p:spTgt spid="7446"/>
                                        </p:tgtEl>
                                        <p:attrNameLst>
                                          <p:attrName>style.visibility</p:attrName>
                                        </p:attrNameLst>
                                      </p:cBhvr>
                                      <p:to>
                                        <p:strVal val="visible"/>
                                      </p:to>
                                    </p:set>
                                    <p:animEffect transition="in" filter="dissolve">
                                      <p:cBhvr>
                                        <p:cTn id="238" dur="500"/>
                                        <p:tgtEl>
                                          <p:spTgt spid="7446"/>
                                        </p:tgtEl>
                                      </p:cBhvr>
                                    </p:animEffect>
                                  </p:childTnLst>
                                </p:cTn>
                              </p:par>
                            </p:childTnLst>
                          </p:cTn>
                        </p:par>
                        <p:par>
                          <p:cTn id="239" fill="hold" nodeType="afterGroup">
                            <p:stCondLst>
                              <p:cond delay="7000"/>
                            </p:stCondLst>
                            <p:childTnLst>
                              <p:par>
                                <p:cTn id="240" presetID="1" presetClass="entr" presetSubtype="0" fill="hold" grpId="0" nodeType="afterEffect">
                                  <p:stCondLst>
                                    <p:cond delay="0"/>
                                  </p:stCondLst>
                                  <p:childTnLst>
                                    <p:set>
                                      <p:cBhvr>
                                        <p:cTn id="241" dur="1" fill="hold">
                                          <p:stCondLst>
                                            <p:cond delay="0"/>
                                          </p:stCondLst>
                                        </p:cTn>
                                        <p:tgtEl>
                                          <p:spTgt spid="7482"/>
                                        </p:tgtEl>
                                        <p:attrNameLst>
                                          <p:attrName>style.visibility</p:attrName>
                                        </p:attrNameLst>
                                      </p:cBhvr>
                                      <p:to>
                                        <p:strVal val="visible"/>
                                      </p:to>
                                    </p:set>
                                  </p:childTnLst>
                                  <p:subTnLst>
                                    <p:audio>
                                      <p:cMediaNode>
                                        <p:cTn display="0" masterRel="sameClick">
                                          <p:stCondLst>
                                            <p:cond evt="begin" delay="0">
                                              <p:tn val="240"/>
                                            </p:cond>
                                          </p:stCondLst>
                                          <p:endCondLst>
                                            <p:cond evt="onStopAudio" delay="0">
                                              <p:tgtEl>
                                                <p:sldTgt/>
                                              </p:tgtEl>
                                            </p:cond>
                                          </p:endCondLst>
                                        </p:cTn>
                                        <p:tgtEl>
                                          <p:sndTgt r:embed="rId3" name="explode.wav"/>
                                        </p:tgtEl>
                                      </p:cMediaNode>
                                    </p:audio>
                                  </p:subTnLst>
                                </p:cTn>
                              </p:par>
                              <p:par>
                                <p:cTn id="242" presetID="3" presetClass="exit" presetSubtype="10" fill="hold" grpId="1" nodeType="withEffect">
                                  <p:stCondLst>
                                    <p:cond delay="0"/>
                                  </p:stCondLst>
                                  <p:childTnLst>
                                    <p:animEffect transition="out" filter="blinds(horizontal)">
                                      <p:cBhvr>
                                        <p:cTn id="243" dur="500"/>
                                        <p:tgtEl>
                                          <p:spTgt spid="7482"/>
                                        </p:tgtEl>
                                      </p:cBhvr>
                                    </p:animEffect>
                                    <p:set>
                                      <p:cBhvr>
                                        <p:cTn id="244" dur="1" fill="hold">
                                          <p:stCondLst>
                                            <p:cond delay="499"/>
                                          </p:stCondLst>
                                        </p:cTn>
                                        <p:tgtEl>
                                          <p:spTgt spid="7482"/>
                                        </p:tgtEl>
                                        <p:attrNameLst>
                                          <p:attrName>style.visibility</p:attrName>
                                        </p:attrNameLst>
                                      </p:cBhvr>
                                      <p:to>
                                        <p:strVal val="hidden"/>
                                      </p:to>
                                    </p:set>
                                  </p:childTnLst>
                                </p:cTn>
                              </p:par>
                            </p:childTnLst>
                          </p:cTn>
                        </p:par>
                        <p:par>
                          <p:cTn id="245" fill="hold" nodeType="afterGroup">
                            <p:stCondLst>
                              <p:cond delay="7500"/>
                            </p:stCondLst>
                            <p:childTnLst>
                              <p:par>
                                <p:cTn id="246" presetID="9" presetClass="entr" presetSubtype="0" fill="hold" nodeType="afterEffect">
                                  <p:stCondLst>
                                    <p:cond delay="0"/>
                                  </p:stCondLst>
                                  <p:childTnLst>
                                    <p:set>
                                      <p:cBhvr>
                                        <p:cTn id="247" dur="1" fill="hold">
                                          <p:stCondLst>
                                            <p:cond delay="0"/>
                                          </p:stCondLst>
                                        </p:cTn>
                                        <p:tgtEl>
                                          <p:spTgt spid="7431"/>
                                        </p:tgtEl>
                                        <p:attrNameLst>
                                          <p:attrName>style.visibility</p:attrName>
                                        </p:attrNameLst>
                                      </p:cBhvr>
                                      <p:to>
                                        <p:strVal val="visible"/>
                                      </p:to>
                                    </p:set>
                                    <p:animEffect transition="in" filter="dissolve">
                                      <p:cBhvr>
                                        <p:cTn id="248" dur="500"/>
                                        <p:tgtEl>
                                          <p:spTgt spid="7431"/>
                                        </p:tgtEl>
                                      </p:cBhvr>
                                    </p:animEffec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0" presetClass="path" presetSubtype="0" accel="50000" decel="50000" fill="hold" nodeType="clickEffect">
                                  <p:stCondLst>
                                    <p:cond delay="0"/>
                                  </p:stCondLst>
                                  <p:childTnLst>
                                    <p:animMotion origin="layout" path="M -4.72222E-6 7.77778E-6 L 0.02084 0.11297 L 0.11806 0.17408 " pathEditMode="relative" ptsTypes="AAA">
                                      <p:cBhvr>
                                        <p:cTn id="252" dur="2000" fill="hold"/>
                                        <p:tgtEl>
                                          <p:spTgt spid="7490"/>
                                        </p:tgtEl>
                                        <p:attrNameLst>
                                          <p:attrName>ppt_x</p:attrName>
                                          <p:attrName>ppt_y</p:attrName>
                                        </p:attrNameLst>
                                      </p:cBhvr>
                                    </p:animMotion>
                                  </p:childTnLst>
                                </p:cTn>
                              </p:par>
                            </p:childTnLst>
                          </p:cTn>
                        </p:par>
                        <p:par>
                          <p:cTn id="253" fill="hold" nodeType="afterGroup">
                            <p:stCondLst>
                              <p:cond delay="2000"/>
                            </p:stCondLst>
                            <p:childTnLst>
                              <p:par>
                                <p:cTn id="254" presetID="1" presetClass="entr" presetSubtype="0" fill="hold" grpId="0" nodeType="afterEffect">
                                  <p:stCondLst>
                                    <p:cond delay="0"/>
                                  </p:stCondLst>
                                  <p:childTnLst>
                                    <p:set>
                                      <p:cBhvr>
                                        <p:cTn id="255" dur="1" fill="hold">
                                          <p:stCondLst>
                                            <p:cond delay="0"/>
                                          </p:stCondLst>
                                        </p:cTn>
                                        <p:tgtEl>
                                          <p:spTgt spid="7498"/>
                                        </p:tgtEl>
                                        <p:attrNameLst>
                                          <p:attrName>style.visibility</p:attrName>
                                        </p:attrNameLst>
                                      </p:cBhvr>
                                      <p:to>
                                        <p:strVal val="visible"/>
                                      </p:to>
                                    </p:set>
                                  </p:childTnLst>
                                  <p:subTnLst>
                                    <p:audio>
                                      <p:cMediaNode>
                                        <p:cTn display="0" masterRel="sameClick">
                                          <p:stCondLst>
                                            <p:cond evt="begin" delay="0">
                                              <p:tn val="254"/>
                                            </p:cond>
                                          </p:stCondLst>
                                          <p:endCondLst>
                                            <p:cond evt="onStopAudio" delay="0">
                                              <p:tgtEl>
                                                <p:sldTgt/>
                                              </p:tgtEl>
                                            </p:cond>
                                          </p:endCondLst>
                                        </p:cTn>
                                        <p:tgtEl>
                                          <p:sndTgt r:embed="rId3" name="explode.wav"/>
                                        </p:tgtEl>
                                      </p:cMediaNode>
                                    </p:audio>
                                  </p:subTnLst>
                                </p:cTn>
                              </p:par>
                              <p:par>
                                <p:cTn id="256" presetID="3" presetClass="exit" presetSubtype="10" fill="hold" grpId="1" nodeType="withEffect">
                                  <p:stCondLst>
                                    <p:cond delay="0"/>
                                  </p:stCondLst>
                                  <p:childTnLst>
                                    <p:animEffect transition="out" filter="blinds(horizontal)">
                                      <p:cBhvr>
                                        <p:cTn id="257" dur="500"/>
                                        <p:tgtEl>
                                          <p:spTgt spid="7498"/>
                                        </p:tgtEl>
                                      </p:cBhvr>
                                    </p:animEffect>
                                    <p:set>
                                      <p:cBhvr>
                                        <p:cTn id="258" dur="1" fill="hold">
                                          <p:stCondLst>
                                            <p:cond delay="499"/>
                                          </p:stCondLst>
                                        </p:cTn>
                                        <p:tgtEl>
                                          <p:spTgt spid="7498"/>
                                        </p:tgtEl>
                                        <p:attrNameLst>
                                          <p:attrName>style.visibility</p:attrName>
                                        </p:attrNameLst>
                                      </p:cBhvr>
                                      <p:to>
                                        <p:strVal val="hidden"/>
                                      </p:to>
                                    </p:set>
                                  </p:childTnLst>
                                </p:cTn>
                              </p:par>
                            </p:childTnLst>
                          </p:cTn>
                        </p:par>
                        <p:par>
                          <p:cTn id="259" fill="hold" nodeType="afterGroup">
                            <p:stCondLst>
                              <p:cond delay="2500"/>
                            </p:stCondLst>
                            <p:childTnLst>
                              <p:par>
                                <p:cTn id="260" presetID="0" presetClass="path" presetSubtype="0" accel="50000" decel="50000" fill="hold" nodeType="afterEffect">
                                  <p:stCondLst>
                                    <p:cond delay="0"/>
                                  </p:stCondLst>
                                  <p:childTnLst>
                                    <p:animMotion origin="layout" path="M -7.5E-6 -2.96296E-6 L 0.01874 0.08334 L -0.07153 0.21111 L -0.16042 0.2963 " pathEditMode="relative" ptsTypes="AAAA">
                                      <p:cBhvr>
                                        <p:cTn id="261" dur="2000" fill="hold"/>
                                        <p:tgtEl>
                                          <p:spTgt spid="7431"/>
                                        </p:tgtEl>
                                        <p:attrNameLst>
                                          <p:attrName>ppt_x</p:attrName>
                                          <p:attrName>ppt_y</p:attrName>
                                        </p:attrNameLst>
                                      </p:cBhvr>
                                    </p:animMotion>
                                  </p:childTnLst>
                                </p:cTn>
                              </p:par>
                            </p:childTnLst>
                          </p:cTn>
                        </p:par>
                        <p:par>
                          <p:cTn id="262" fill="hold" nodeType="afterGroup">
                            <p:stCondLst>
                              <p:cond delay="4500"/>
                            </p:stCondLst>
                            <p:childTnLst>
                              <p:par>
                                <p:cTn id="263" presetID="9" presetClass="exit" presetSubtype="0" fill="hold" nodeType="afterEffect">
                                  <p:stCondLst>
                                    <p:cond delay="0"/>
                                  </p:stCondLst>
                                  <p:childTnLst>
                                    <p:animEffect transition="out" filter="dissolve">
                                      <p:cBhvr>
                                        <p:cTn id="264" dur="500"/>
                                        <p:tgtEl>
                                          <p:spTgt spid="7431"/>
                                        </p:tgtEl>
                                      </p:cBhvr>
                                    </p:animEffect>
                                    <p:set>
                                      <p:cBhvr>
                                        <p:cTn id="265" dur="1" fill="hold">
                                          <p:stCondLst>
                                            <p:cond delay="499"/>
                                          </p:stCondLst>
                                        </p:cTn>
                                        <p:tgtEl>
                                          <p:spTgt spid="7431"/>
                                        </p:tgtEl>
                                        <p:attrNameLst>
                                          <p:attrName>style.visibility</p:attrName>
                                        </p:attrNameLst>
                                      </p:cBhvr>
                                      <p:to>
                                        <p:strVal val="hidden"/>
                                      </p:to>
                                    </p:set>
                                  </p:childTnLst>
                                </p:cTn>
                              </p:par>
                            </p:childTnLst>
                          </p:cTn>
                        </p:par>
                      </p:childTnLst>
                    </p:cTn>
                  </p:par>
                  <p:par>
                    <p:cTn id="266" fill="hold" nodeType="clickPar">
                      <p:stCondLst>
                        <p:cond delay="indefinite"/>
                      </p:stCondLst>
                      <p:childTnLst>
                        <p:par>
                          <p:cTn id="267" fill="hold" nodeType="withGroup">
                            <p:stCondLst>
                              <p:cond delay="0"/>
                            </p:stCondLst>
                            <p:childTnLst>
                              <p:par>
                                <p:cTn id="268" presetID="9" presetClass="exit" presetSubtype="0" fill="hold" nodeType="clickEffect">
                                  <p:stCondLst>
                                    <p:cond delay="0"/>
                                  </p:stCondLst>
                                  <p:childTnLst>
                                    <p:animEffect transition="out" filter="dissolve">
                                      <p:cBhvr>
                                        <p:cTn id="269" dur="500"/>
                                        <p:tgtEl>
                                          <p:spTgt spid="7412"/>
                                        </p:tgtEl>
                                      </p:cBhvr>
                                    </p:animEffect>
                                    <p:set>
                                      <p:cBhvr>
                                        <p:cTn id="270" dur="1" fill="hold">
                                          <p:stCondLst>
                                            <p:cond delay="499"/>
                                          </p:stCondLst>
                                        </p:cTn>
                                        <p:tgtEl>
                                          <p:spTgt spid="7412"/>
                                        </p:tgtEl>
                                        <p:attrNameLst>
                                          <p:attrName>style.visibility</p:attrName>
                                        </p:attrNameLst>
                                      </p:cBhvr>
                                      <p:to>
                                        <p:strVal val="hidden"/>
                                      </p:to>
                                    </p:set>
                                  </p:childTnLst>
                                </p:cTn>
                              </p:par>
                            </p:childTnLst>
                          </p:cTn>
                        </p:par>
                        <p:par>
                          <p:cTn id="271" fill="hold" nodeType="afterGroup">
                            <p:stCondLst>
                              <p:cond delay="500"/>
                            </p:stCondLst>
                            <p:childTnLst>
                              <p:par>
                                <p:cTn id="272" presetID="9" presetClass="exit" presetSubtype="0" fill="hold" nodeType="afterEffect">
                                  <p:stCondLst>
                                    <p:cond delay="0"/>
                                  </p:stCondLst>
                                  <p:childTnLst>
                                    <p:animEffect transition="out" filter="dissolve">
                                      <p:cBhvr>
                                        <p:cTn id="273" dur="500"/>
                                        <p:tgtEl>
                                          <p:spTgt spid="7468"/>
                                        </p:tgtEl>
                                      </p:cBhvr>
                                    </p:animEffect>
                                    <p:set>
                                      <p:cBhvr>
                                        <p:cTn id="274" dur="1" fill="hold">
                                          <p:stCondLst>
                                            <p:cond delay="499"/>
                                          </p:stCondLst>
                                        </p:cTn>
                                        <p:tgtEl>
                                          <p:spTgt spid="7468"/>
                                        </p:tgtEl>
                                        <p:attrNameLst>
                                          <p:attrName>style.visibility</p:attrName>
                                        </p:attrNameLst>
                                      </p:cBhvr>
                                      <p:to>
                                        <p:strVal val="hidden"/>
                                      </p:to>
                                    </p:set>
                                  </p:childTnLst>
                                </p:cTn>
                              </p:par>
                            </p:childTnLst>
                          </p:cTn>
                        </p:par>
                        <p:par>
                          <p:cTn id="275" fill="hold" nodeType="afterGroup">
                            <p:stCondLst>
                              <p:cond delay="1000"/>
                            </p:stCondLst>
                            <p:childTnLst>
                              <p:par>
                                <p:cTn id="276" presetID="9" presetClass="entr" presetSubtype="0" fill="hold" nodeType="afterEffect">
                                  <p:stCondLst>
                                    <p:cond delay="0"/>
                                  </p:stCondLst>
                                  <p:childTnLst>
                                    <p:set>
                                      <p:cBhvr>
                                        <p:cTn id="277" dur="1" fill="hold">
                                          <p:stCondLst>
                                            <p:cond delay="0"/>
                                          </p:stCondLst>
                                        </p:cTn>
                                        <p:tgtEl>
                                          <p:spTgt spid="7483"/>
                                        </p:tgtEl>
                                        <p:attrNameLst>
                                          <p:attrName>style.visibility</p:attrName>
                                        </p:attrNameLst>
                                      </p:cBhvr>
                                      <p:to>
                                        <p:strVal val="visible"/>
                                      </p:to>
                                    </p:set>
                                    <p:animEffect transition="in" filter="dissolve">
                                      <p:cBhvr>
                                        <p:cTn id="278" dur="500"/>
                                        <p:tgtEl>
                                          <p:spTgt spid="7483"/>
                                        </p:tgtEl>
                                      </p:cBhvr>
                                    </p:animEffect>
                                  </p:childTnLst>
                                </p:cTn>
                              </p:par>
                            </p:childTnLst>
                          </p:cTn>
                        </p:par>
                        <p:par>
                          <p:cTn id="279" fill="hold" nodeType="afterGroup">
                            <p:stCondLst>
                              <p:cond delay="1500"/>
                            </p:stCondLst>
                            <p:childTnLst>
                              <p:par>
                                <p:cTn id="280" presetID="1" presetClass="entr" presetSubtype="0" fill="hold" grpId="0" nodeType="afterEffect">
                                  <p:stCondLst>
                                    <p:cond delay="0"/>
                                  </p:stCondLst>
                                  <p:childTnLst>
                                    <p:set>
                                      <p:cBhvr>
                                        <p:cTn id="281" dur="1" fill="hold">
                                          <p:stCondLst>
                                            <p:cond delay="0"/>
                                          </p:stCondLst>
                                        </p:cTn>
                                        <p:tgtEl>
                                          <p:spTgt spid="7489"/>
                                        </p:tgtEl>
                                        <p:attrNameLst>
                                          <p:attrName>style.visibility</p:attrName>
                                        </p:attrNameLst>
                                      </p:cBhvr>
                                      <p:to>
                                        <p:strVal val="visible"/>
                                      </p:to>
                                    </p:set>
                                  </p:childTnLst>
                                  <p:subTnLst>
                                    <p:audio>
                                      <p:cMediaNode>
                                        <p:cTn display="0" masterRel="sameClick">
                                          <p:stCondLst>
                                            <p:cond evt="begin" delay="0">
                                              <p:tn val="280"/>
                                            </p:cond>
                                          </p:stCondLst>
                                          <p:endCondLst>
                                            <p:cond evt="onStopAudio" delay="0">
                                              <p:tgtEl>
                                                <p:sldTgt/>
                                              </p:tgtEl>
                                            </p:cond>
                                          </p:endCondLst>
                                        </p:cTn>
                                        <p:tgtEl>
                                          <p:sndTgt r:embed="rId3" name="explode.wav"/>
                                        </p:tgtEl>
                                      </p:cMediaNode>
                                    </p:audio>
                                  </p:subTnLst>
                                </p:cTn>
                              </p:par>
                              <p:par>
                                <p:cTn id="282" presetID="3" presetClass="exit" presetSubtype="10" fill="hold" grpId="1" nodeType="withEffect">
                                  <p:stCondLst>
                                    <p:cond delay="0"/>
                                  </p:stCondLst>
                                  <p:childTnLst>
                                    <p:animEffect transition="out" filter="blinds(horizontal)">
                                      <p:cBhvr>
                                        <p:cTn id="283" dur="500"/>
                                        <p:tgtEl>
                                          <p:spTgt spid="7489"/>
                                        </p:tgtEl>
                                      </p:cBhvr>
                                    </p:animEffect>
                                    <p:set>
                                      <p:cBhvr>
                                        <p:cTn id="284" dur="1" fill="hold">
                                          <p:stCondLst>
                                            <p:cond delay="499"/>
                                          </p:stCondLst>
                                        </p:cTn>
                                        <p:tgtEl>
                                          <p:spTgt spid="7489"/>
                                        </p:tgtEl>
                                        <p:attrNameLst>
                                          <p:attrName>style.visibility</p:attrName>
                                        </p:attrNameLst>
                                      </p:cBhvr>
                                      <p:to>
                                        <p:strVal val="hidden"/>
                                      </p:to>
                                    </p:set>
                                  </p:childTnLst>
                                </p:cTn>
                              </p:par>
                            </p:childTnLst>
                          </p:cTn>
                        </p:par>
                        <p:par>
                          <p:cTn id="285" fill="hold" nodeType="afterGroup">
                            <p:stCondLst>
                              <p:cond delay="2000"/>
                            </p:stCondLst>
                            <p:childTnLst>
                              <p:par>
                                <p:cTn id="286" presetID="0" presetClass="path" presetSubtype="0" accel="50000" decel="50000" fill="hold" nodeType="afterEffect">
                                  <p:stCondLst>
                                    <p:cond delay="0"/>
                                  </p:stCondLst>
                                  <p:childTnLst>
                                    <p:animMotion origin="layout" path="M -8.33333E-6 -1.11111E-6 L 0.01302 -0.04097 L 0.15885 -0.1493 " pathEditMode="relative" ptsTypes="AAA">
                                      <p:cBhvr>
                                        <p:cTn id="287" dur="2000" fill="hold"/>
                                        <p:tgtEl>
                                          <p:spTgt spid="7268"/>
                                        </p:tgtEl>
                                        <p:attrNameLst>
                                          <p:attrName>ppt_x</p:attrName>
                                          <p:attrName>ppt_y</p:attrName>
                                        </p:attrNameLst>
                                      </p:cBhvr>
                                    </p:animMotion>
                                  </p:childTnLst>
                                </p:cTn>
                              </p:par>
                            </p:childTnLst>
                          </p:cTn>
                        </p:par>
                        <p:par>
                          <p:cTn id="288" fill="hold" nodeType="afterGroup">
                            <p:stCondLst>
                              <p:cond delay="4000"/>
                            </p:stCondLst>
                            <p:childTnLst>
                              <p:par>
                                <p:cTn id="289" presetID="9" presetClass="exit" presetSubtype="0" fill="hold" nodeType="afterEffect">
                                  <p:stCondLst>
                                    <p:cond delay="0"/>
                                  </p:stCondLst>
                                  <p:childTnLst>
                                    <p:animEffect transition="out" filter="dissolve">
                                      <p:cBhvr>
                                        <p:cTn id="290" dur="500"/>
                                        <p:tgtEl>
                                          <p:spTgt spid="7268"/>
                                        </p:tgtEl>
                                      </p:cBhvr>
                                    </p:animEffect>
                                    <p:set>
                                      <p:cBhvr>
                                        <p:cTn id="291" dur="1" fill="hold">
                                          <p:stCondLst>
                                            <p:cond delay="499"/>
                                          </p:stCondLst>
                                        </p:cTn>
                                        <p:tgtEl>
                                          <p:spTgt spid="7268"/>
                                        </p:tgtEl>
                                        <p:attrNameLst>
                                          <p:attrName>style.visibility</p:attrName>
                                        </p:attrNameLst>
                                      </p:cBhvr>
                                      <p:to>
                                        <p:strVal val="hidden"/>
                                      </p:to>
                                    </p:set>
                                  </p:childTnLst>
                                </p:cTn>
                              </p:par>
                            </p:childTnLst>
                          </p:cTn>
                        </p:par>
                      </p:childTnLst>
                    </p:cTn>
                  </p:par>
                  <p:par>
                    <p:cTn id="292" fill="hold" nodeType="clickPar">
                      <p:stCondLst>
                        <p:cond delay="indefinite"/>
                      </p:stCondLst>
                      <p:childTnLst>
                        <p:par>
                          <p:cTn id="293" fill="hold" nodeType="withGroup">
                            <p:stCondLst>
                              <p:cond delay="0"/>
                            </p:stCondLst>
                            <p:childTnLst>
                              <p:par>
                                <p:cTn id="294" presetID="9" presetClass="exit" presetSubtype="0" fill="hold" nodeType="clickEffect">
                                  <p:stCondLst>
                                    <p:cond delay="0"/>
                                  </p:stCondLst>
                                  <p:childTnLst>
                                    <p:animEffect transition="out" filter="dissolve">
                                      <p:cBhvr>
                                        <p:cTn id="295" dur="500"/>
                                        <p:tgtEl>
                                          <p:spTgt spid="7275"/>
                                        </p:tgtEl>
                                      </p:cBhvr>
                                    </p:animEffect>
                                    <p:set>
                                      <p:cBhvr>
                                        <p:cTn id="296" dur="1" fill="hold">
                                          <p:stCondLst>
                                            <p:cond delay="499"/>
                                          </p:stCondLst>
                                        </p:cTn>
                                        <p:tgtEl>
                                          <p:spTgt spid="7275"/>
                                        </p:tgtEl>
                                        <p:attrNameLst>
                                          <p:attrName>style.visibility</p:attrName>
                                        </p:attrNameLst>
                                      </p:cBhvr>
                                      <p:to>
                                        <p:strVal val="hidden"/>
                                      </p:to>
                                    </p:set>
                                  </p:childTnLst>
                                </p:cTn>
                              </p:par>
                            </p:childTnLst>
                          </p:cTn>
                        </p:par>
                        <p:par>
                          <p:cTn id="297" fill="hold" nodeType="afterGroup">
                            <p:stCondLst>
                              <p:cond delay="500"/>
                            </p:stCondLst>
                            <p:childTnLst>
                              <p:par>
                                <p:cTn id="298" presetID="9" presetClass="exit" presetSubtype="0" fill="hold" nodeType="afterEffect">
                                  <p:stCondLst>
                                    <p:cond delay="0"/>
                                  </p:stCondLst>
                                  <p:childTnLst>
                                    <p:animEffect transition="out" filter="dissolve">
                                      <p:cBhvr>
                                        <p:cTn id="299" dur="500"/>
                                        <p:tgtEl>
                                          <p:spTgt spid="7282"/>
                                        </p:tgtEl>
                                      </p:cBhvr>
                                    </p:animEffect>
                                    <p:set>
                                      <p:cBhvr>
                                        <p:cTn id="300" dur="1" fill="hold">
                                          <p:stCondLst>
                                            <p:cond delay="499"/>
                                          </p:stCondLst>
                                        </p:cTn>
                                        <p:tgtEl>
                                          <p:spTgt spid="7282"/>
                                        </p:tgtEl>
                                        <p:attrNameLst>
                                          <p:attrName>style.visibility</p:attrName>
                                        </p:attrNameLst>
                                      </p:cBhvr>
                                      <p:to>
                                        <p:strVal val="hidden"/>
                                      </p:to>
                                    </p:set>
                                  </p:childTnLst>
                                </p:cTn>
                              </p:par>
                            </p:childTnLst>
                          </p:cTn>
                        </p:par>
                        <p:par>
                          <p:cTn id="301" fill="hold" nodeType="afterGroup">
                            <p:stCondLst>
                              <p:cond delay="1000"/>
                            </p:stCondLst>
                            <p:childTnLst>
                              <p:par>
                                <p:cTn id="302" presetID="9" presetClass="exit" presetSubtype="0" fill="hold" nodeType="afterEffect">
                                  <p:stCondLst>
                                    <p:cond delay="0"/>
                                  </p:stCondLst>
                                  <p:childTnLst>
                                    <p:animEffect transition="out" filter="dissolve">
                                      <p:cBhvr>
                                        <p:cTn id="303" dur="500"/>
                                        <p:tgtEl>
                                          <p:spTgt spid="7289"/>
                                        </p:tgtEl>
                                      </p:cBhvr>
                                    </p:animEffect>
                                    <p:set>
                                      <p:cBhvr>
                                        <p:cTn id="304" dur="1" fill="hold">
                                          <p:stCondLst>
                                            <p:cond delay="499"/>
                                          </p:stCondLst>
                                        </p:cTn>
                                        <p:tgtEl>
                                          <p:spTgt spid="7289"/>
                                        </p:tgtEl>
                                        <p:attrNameLst>
                                          <p:attrName>style.visibility</p:attrName>
                                        </p:attrNameLst>
                                      </p:cBhvr>
                                      <p:to>
                                        <p:strVal val="hidden"/>
                                      </p:to>
                                    </p:set>
                                  </p:childTnLst>
                                </p:cTn>
                              </p:par>
                            </p:childTnLst>
                          </p:cTn>
                        </p:par>
                        <p:par>
                          <p:cTn id="305" fill="hold" nodeType="afterGroup">
                            <p:stCondLst>
                              <p:cond delay="1500"/>
                            </p:stCondLst>
                            <p:childTnLst>
                              <p:par>
                                <p:cTn id="306" presetID="9" presetClass="exit" presetSubtype="0" fill="hold" nodeType="afterEffect">
                                  <p:stCondLst>
                                    <p:cond delay="0"/>
                                  </p:stCondLst>
                                  <p:childTnLst>
                                    <p:animEffect transition="out" filter="dissolve">
                                      <p:cBhvr>
                                        <p:cTn id="307" dur="500"/>
                                        <p:tgtEl>
                                          <p:spTgt spid="7242"/>
                                        </p:tgtEl>
                                      </p:cBhvr>
                                    </p:animEffect>
                                    <p:set>
                                      <p:cBhvr>
                                        <p:cTn id="308" dur="1" fill="hold">
                                          <p:stCondLst>
                                            <p:cond delay="499"/>
                                          </p:stCondLst>
                                        </p:cTn>
                                        <p:tgtEl>
                                          <p:spTgt spid="7242"/>
                                        </p:tgtEl>
                                        <p:attrNameLst>
                                          <p:attrName>style.visibility</p:attrName>
                                        </p:attrNameLst>
                                      </p:cBhvr>
                                      <p:to>
                                        <p:strVal val="hidden"/>
                                      </p:to>
                                    </p:set>
                                  </p:childTnLst>
                                </p:cTn>
                              </p:par>
                            </p:childTnLst>
                          </p:cTn>
                        </p:par>
                        <p:par>
                          <p:cTn id="309" fill="hold" nodeType="afterGroup">
                            <p:stCondLst>
                              <p:cond delay="2000"/>
                            </p:stCondLst>
                            <p:childTnLst>
                              <p:par>
                                <p:cTn id="310" presetID="9" presetClass="exit" presetSubtype="0" fill="hold" nodeType="afterEffect">
                                  <p:stCondLst>
                                    <p:cond delay="0"/>
                                  </p:stCondLst>
                                  <p:childTnLst>
                                    <p:animEffect transition="out" filter="dissolve">
                                      <p:cBhvr>
                                        <p:cTn id="311" dur="500"/>
                                        <p:tgtEl>
                                          <p:spTgt spid="7296"/>
                                        </p:tgtEl>
                                      </p:cBhvr>
                                    </p:animEffect>
                                    <p:set>
                                      <p:cBhvr>
                                        <p:cTn id="312" dur="1" fill="hold">
                                          <p:stCondLst>
                                            <p:cond delay="499"/>
                                          </p:stCondLst>
                                        </p:cTn>
                                        <p:tgtEl>
                                          <p:spTgt spid="7296"/>
                                        </p:tgtEl>
                                        <p:attrNameLst>
                                          <p:attrName>style.visibility</p:attrName>
                                        </p:attrNameLst>
                                      </p:cBhvr>
                                      <p:to>
                                        <p:strVal val="hidden"/>
                                      </p:to>
                                    </p:set>
                                  </p:childTnLst>
                                </p:cTn>
                              </p:par>
                            </p:childTnLst>
                          </p:cTn>
                        </p:par>
                        <p:par>
                          <p:cTn id="313" fill="hold" nodeType="afterGroup">
                            <p:stCondLst>
                              <p:cond delay="2500"/>
                            </p:stCondLst>
                            <p:childTnLst>
                              <p:par>
                                <p:cTn id="314" presetID="9" presetClass="exit" presetSubtype="0" fill="hold" nodeType="afterEffect">
                                  <p:stCondLst>
                                    <p:cond delay="0"/>
                                  </p:stCondLst>
                                  <p:childTnLst>
                                    <p:animEffect transition="out" filter="dissolve">
                                      <p:cBhvr>
                                        <p:cTn id="315" dur="500"/>
                                        <p:tgtEl>
                                          <p:spTgt spid="7301"/>
                                        </p:tgtEl>
                                      </p:cBhvr>
                                    </p:animEffect>
                                    <p:set>
                                      <p:cBhvr>
                                        <p:cTn id="316" dur="1" fill="hold">
                                          <p:stCondLst>
                                            <p:cond delay="499"/>
                                          </p:stCondLst>
                                        </p:cTn>
                                        <p:tgtEl>
                                          <p:spTgt spid="7301"/>
                                        </p:tgtEl>
                                        <p:attrNameLst>
                                          <p:attrName>style.visibility</p:attrName>
                                        </p:attrNameLst>
                                      </p:cBhvr>
                                      <p:to>
                                        <p:strVal val="hidden"/>
                                      </p:to>
                                    </p:set>
                                  </p:childTnLst>
                                </p:cTn>
                              </p:par>
                            </p:childTnLst>
                          </p:cTn>
                        </p:par>
                        <p:par>
                          <p:cTn id="317" fill="hold" nodeType="afterGroup">
                            <p:stCondLst>
                              <p:cond delay="3000"/>
                            </p:stCondLst>
                            <p:childTnLst>
                              <p:par>
                                <p:cTn id="318" presetID="9" presetClass="exit" presetSubtype="0" fill="hold" nodeType="afterEffect">
                                  <p:stCondLst>
                                    <p:cond delay="0"/>
                                  </p:stCondLst>
                                  <p:childTnLst>
                                    <p:animEffect transition="out" filter="dissolve">
                                      <p:cBhvr>
                                        <p:cTn id="319" dur="500"/>
                                        <p:tgtEl>
                                          <p:spTgt spid="7306"/>
                                        </p:tgtEl>
                                      </p:cBhvr>
                                    </p:animEffect>
                                    <p:set>
                                      <p:cBhvr>
                                        <p:cTn id="320" dur="1" fill="hold">
                                          <p:stCondLst>
                                            <p:cond delay="499"/>
                                          </p:stCondLst>
                                        </p:cTn>
                                        <p:tgtEl>
                                          <p:spTgt spid="7306"/>
                                        </p:tgtEl>
                                        <p:attrNameLst>
                                          <p:attrName>style.visibility</p:attrName>
                                        </p:attrNameLst>
                                      </p:cBhvr>
                                      <p:to>
                                        <p:strVal val="hidden"/>
                                      </p:to>
                                    </p:set>
                                  </p:childTnLst>
                                </p:cTn>
                              </p:par>
                            </p:childTnLst>
                          </p:cTn>
                        </p:par>
                        <p:par>
                          <p:cTn id="321" fill="hold" nodeType="afterGroup">
                            <p:stCondLst>
                              <p:cond delay="3500"/>
                            </p:stCondLst>
                            <p:childTnLst>
                              <p:par>
                                <p:cTn id="322" presetID="9" presetClass="exit" presetSubtype="0" fill="hold" nodeType="afterEffect">
                                  <p:stCondLst>
                                    <p:cond delay="0"/>
                                  </p:stCondLst>
                                  <p:childTnLst>
                                    <p:animEffect transition="out" filter="dissolve">
                                      <p:cBhvr>
                                        <p:cTn id="323" dur="500"/>
                                        <p:tgtEl>
                                          <p:spTgt spid="7311"/>
                                        </p:tgtEl>
                                      </p:cBhvr>
                                    </p:animEffect>
                                    <p:set>
                                      <p:cBhvr>
                                        <p:cTn id="324" dur="1" fill="hold">
                                          <p:stCondLst>
                                            <p:cond delay="499"/>
                                          </p:stCondLst>
                                        </p:cTn>
                                        <p:tgtEl>
                                          <p:spTgt spid="7311"/>
                                        </p:tgtEl>
                                        <p:attrNameLst>
                                          <p:attrName>style.visibility</p:attrName>
                                        </p:attrNameLst>
                                      </p:cBhvr>
                                      <p:to>
                                        <p:strVal val="hidden"/>
                                      </p:to>
                                    </p:set>
                                  </p:childTnLst>
                                </p:cTn>
                              </p:par>
                              <p:par>
                                <p:cTn id="325" presetID="9" presetClass="exit" presetSubtype="0" fill="hold" grpId="0" nodeType="withEffect">
                                  <p:stCondLst>
                                    <p:cond delay="0"/>
                                  </p:stCondLst>
                                  <p:childTnLst>
                                    <p:animEffect transition="out" filter="dissolve">
                                      <p:cBhvr>
                                        <p:cTn id="326" dur="500"/>
                                        <p:tgtEl>
                                          <p:spTgt spid="7316"/>
                                        </p:tgtEl>
                                      </p:cBhvr>
                                    </p:animEffect>
                                    <p:set>
                                      <p:cBhvr>
                                        <p:cTn id="327" dur="1" fill="hold">
                                          <p:stCondLst>
                                            <p:cond delay="499"/>
                                          </p:stCondLst>
                                        </p:cTn>
                                        <p:tgtEl>
                                          <p:spTgt spid="7316"/>
                                        </p:tgtEl>
                                        <p:attrNameLst>
                                          <p:attrName>style.visibility</p:attrName>
                                        </p:attrNameLst>
                                      </p:cBhvr>
                                      <p:to>
                                        <p:strVal val="hidden"/>
                                      </p:to>
                                    </p:set>
                                  </p:childTnLst>
                                </p:cTn>
                              </p:par>
                            </p:childTnLst>
                          </p:cTn>
                        </p:par>
                        <p:par>
                          <p:cTn id="328" fill="hold" nodeType="afterGroup">
                            <p:stCondLst>
                              <p:cond delay="4000"/>
                            </p:stCondLst>
                            <p:childTnLst>
                              <p:par>
                                <p:cTn id="329" presetID="9" presetClass="exit" presetSubtype="0" fill="hold" nodeType="afterEffect">
                                  <p:stCondLst>
                                    <p:cond delay="0"/>
                                  </p:stCondLst>
                                  <p:childTnLst>
                                    <p:animEffect transition="out" filter="dissolve">
                                      <p:cBhvr>
                                        <p:cTn id="330" dur="500"/>
                                        <p:tgtEl>
                                          <p:spTgt spid="7423"/>
                                        </p:tgtEl>
                                      </p:cBhvr>
                                    </p:animEffect>
                                    <p:set>
                                      <p:cBhvr>
                                        <p:cTn id="331" dur="1" fill="hold">
                                          <p:stCondLst>
                                            <p:cond delay="499"/>
                                          </p:stCondLst>
                                        </p:cTn>
                                        <p:tgtEl>
                                          <p:spTgt spid="74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6" grpId="0"/>
      <p:bldP spid="7370" grpId="0" animBg="1"/>
      <p:bldP spid="7370" grpId="1" animBg="1"/>
      <p:bldP spid="7371" grpId="0" animBg="1"/>
      <p:bldP spid="7371" grpId="1" animBg="1"/>
      <p:bldP spid="7372" grpId="0" animBg="1"/>
      <p:bldP spid="7372" grpId="1" animBg="1"/>
      <p:bldP spid="7373" grpId="0" animBg="1"/>
      <p:bldP spid="7373" grpId="1" animBg="1"/>
      <p:bldP spid="7410" grpId="0" animBg="1"/>
      <p:bldP spid="7410" grpId="1" animBg="1"/>
      <p:bldP spid="7411" grpId="0" animBg="1"/>
      <p:bldP spid="7411" grpId="1" animBg="1"/>
      <p:bldP spid="7480" grpId="0" animBg="1"/>
      <p:bldP spid="7480" grpId="1" animBg="1"/>
      <p:bldP spid="7481" grpId="0" animBg="1"/>
      <p:bldP spid="7481" grpId="1" animBg="1"/>
      <p:bldP spid="7482" grpId="0" animBg="1"/>
      <p:bldP spid="7482" grpId="1" animBg="1"/>
      <p:bldP spid="7489" grpId="0" animBg="1"/>
      <p:bldP spid="7489" grpId="1" animBg="1"/>
      <p:bldP spid="7498" grpId="0" animBg="1"/>
      <p:bldP spid="7498"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38" name="Rectangle 218"/>
          <p:cNvSpPr>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9" tIns="45719" rIns="91439" bIns="45719"/>
          <a:lstStyle/>
          <a:p>
            <a:endParaRPr lang="en-US" altLang="en-US" sz="1400"/>
          </a:p>
        </p:txBody>
      </p:sp>
      <p:sp>
        <p:nvSpPr>
          <p:cNvPr id="5339" name="Rectangle 219"/>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9" tIns="45719" rIns="91439" bIns="45719"/>
          <a:lstStyle/>
          <a:p>
            <a:pPr algn="ctr"/>
            <a:endParaRPr lang="en-US" altLang="en-US" sz="1400"/>
          </a:p>
        </p:txBody>
      </p:sp>
      <p:sp>
        <p:nvSpPr>
          <p:cNvPr id="5340" name="Rectangle 220"/>
          <p:cNvSpPr>
            <a:spLocks noChangeArrowheads="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9" tIns="45719" rIns="91439" bIns="45719"/>
          <a:lstStyle/>
          <a:p>
            <a:pPr algn="r"/>
            <a:fld id="{0FAE1E97-F3D6-46C5-9EC6-0F528F756EAB}" type="slidenum">
              <a:rPr lang="en-US" altLang="en-US" sz="1400"/>
              <a:pPr algn="r"/>
              <a:t>4</a:t>
            </a:fld>
            <a:endParaRPr lang="en-US" altLang="en-US" sz="1400"/>
          </a:p>
        </p:txBody>
      </p:sp>
      <p:sp>
        <p:nvSpPr>
          <p:cNvPr id="5341" name="Rectangle 221"/>
          <p:cNvSpPr>
            <a:spLocks noChangeArrowheads="1"/>
          </p:cNvSpPr>
          <p:nvPr/>
        </p:nvSpPr>
        <p:spPr bwMode="auto">
          <a:xfrm>
            <a:off x="2017713" y="0"/>
            <a:ext cx="5114925" cy="6872288"/>
          </a:xfrm>
          <a:prstGeom prst="rect">
            <a:avLst/>
          </a:prstGeom>
          <a:solidFill>
            <a:srgbClr val="CCFFCC">
              <a:alpha val="49001"/>
            </a:srgb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nchor="ct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pPr algn="ctr"/>
            <a:endParaRPr lang="en-US" altLang="en-US" b="1" i="1">
              <a:solidFill>
                <a:srgbClr val="000066"/>
              </a:solidFill>
            </a:endParaRPr>
          </a:p>
        </p:txBody>
      </p:sp>
      <p:sp>
        <p:nvSpPr>
          <p:cNvPr id="5342" name="Freeform 222"/>
          <p:cNvSpPr>
            <a:spLocks/>
          </p:cNvSpPr>
          <p:nvPr/>
        </p:nvSpPr>
        <p:spPr bwMode="auto">
          <a:xfrm>
            <a:off x="2001838" y="0"/>
            <a:ext cx="169862" cy="138113"/>
          </a:xfrm>
          <a:custGeom>
            <a:avLst/>
            <a:gdLst>
              <a:gd name="T0" fmla="*/ 324 w 324"/>
              <a:gd name="T1" fmla="*/ 0 h 348"/>
              <a:gd name="T2" fmla="*/ 168 w 324"/>
              <a:gd name="T3" fmla="*/ 228 h 348"/>
              <a:gd name="T4" fmla="*/ 0 w 324"/>
              <a:gd name="T5" fmla="*/ 348 h 348"/>
            </a:gdLst>
            <a:ahLst/>
            <a:cxnLst>
              <a:cxn ang="0">
                <a:pos x="T0" y="T1"/>
              </a:cxn>
              <a:cxn ang="0">
                <a:pos x="T2" y="T3"/>
              </a:cxn>
              <a:cxn ang="0">
                <a:pos x="T4" y="T5"/>
              </a:cxn>
            </a:cxnLst>
            <a:rect l="0" t="0" r="r" b="b"/>
            <a:pathLst>
              <a:path w="324" h="348">
                <a:moveTo>
                  <a:pt x="324" y="0"/>
                </a:moveTo>
                <a:cubicBezTo>
                  <a:pt x="273" y="85"/>
                  <a:pt x="222" y="170"/>
                  <a:pt x="168" y="228"/>
                </a:cubicBezTo>
                <a:cubicBezTo>
                  <a:pt x="114" y="286"/>
                  <a:pt x="28" y="328"/>
                  <a:pt x="0" y="34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43" name="Freeform 223"/>
          <p:cNvSpPr>
            <a:spLocks/>
          </p:cNvSpPr>
          <p:nvPr/>
        </p:nvSpPr>
        <p:spPr bwMode="auto">
          <a:xfrm>
            <a:off x="2008188" y="4763"/>
            <a:ext cx="434975" cy="309562"/>
          </a:xfrm>
          <a:custGeom>
            <a:avLst/>
            <a:gdLst>
              <a:gd name="T0" fmla="*/ 828 w 828"/>
              <a:gd name="T1" fmla="*/ 0 h 780"/>
              <a:gd name="T2" fmla="*/ 684 w 828"/>
              <a:gd name="T3" fmla="*/ 108 h 780"/>
              <a:gd name="T4" fmla="*/ 588 w 828"/>
              <a:gd name="T5" fmla="*/ 312 h 780"/>
              <a:gd name="T6" fmla="*/ 432 w 828"/>
              <a:gd name="T7" fmla="*/ 480 h 780"/>
              <a:gd name="T8" fmla="*/ 240 w 828"/>
              <a:gd name="T9" fmla="*/ 636 h 780"/>
              <a:gd name="T10" fmla="*/ 0 w 828"/>
              <a:gd name="T11" fmla="*/ 780 h 780"/>
            </a:gdLst>
            <a:ahLst/>
            <a:cxnLst>
              <a:cxn ang="0">
                <a:pos x="T0" y="T1"/>
              </a:cxn>
              <a:cxn ang="0">
                <a:pos x="T2" y="T3"/>
              </a:cxn>
              <a:cxn ang="0">
                <a:pos x="T4" y="T5"/>
              </a:cxn>
              <a:cxn ang="0">
                <a:pos x="T6" y="T7"/>
              </a:cxn>
              <a:cxn ang="0">
                <a:pos x="T8" y="T9"/>
              </a:cxn>
              <a:cxn ang="0">
                <a:pos x="T10" y="T11"/>
              </a:cxn>
            </a:cxnLst>
            <a:rect l="0" t="0" r="r" b="b"/>
            <a:pathLst>
              <a:path w="828" h="780">
                <a:moveTo>
                  <a:pt x="828" y="0"/>
                </a:moveTo>
                <a:cubicBezTo>
                  <a:pt x="776" y="28"/>
                  <a:pt x="724" y="56"/>
                  <a:pt x="684" y="108"/>
                </a:cubicBezTo>
                <a:cubicBezTo>
                  <a:pt x="644" y="160"/>
                  <a:pt x="630" y="250"/>
                  <a:pt x="588" y="312"/>
                </a:cubicBezTo>
                <a:cubicBezTo>
                  <a:pt x="546" y="374"/>
                  <a:pt x="490" y="426"/>
                  <a:pt x="432" y="480"/>
                </a:cubicBezTo>
                <a:cubicBezTo>
                  <a:pt x="374" y="534"/>
                  <a:pt x="312" y="586"/>
                  <a:pt x="240" y="636"/>
                </a:cubicBezTo>
                <a:cubicBezTo>
                  <a:pt x="168" y="686"/>
                  <a:pt x="84" y="733"/>
                  <a:pt x="0" y="78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44" name="Freeform 224"/>
          <p:cNvSpPr>
            <a:spLocks/>
          </p:cNvSpPr>
          <p:nvPr/>
        </p:nvSpPr>
        <p:spPr bwMode="auto">
          <a:xfrm>
            <a:off x="2014538" y="0"/>
            <a:ext cx="573087" cy="473075"/>
          </a:xfrm>
          <a:custGeom>
            <a:avLst/>
            <a:gdLst>
              <a:gd name="T0" fmla="*/ 1092 w 1092"/>
              <a:gd name="T1" fmla="*/ 0 h 1188"/>
              <a:gd name="T2" fmla="*/ 912 w 1092"/>
              <a:gd name="T3" fmla="*/ 132 h 1188"/>
              <a:gd name="T4" fmla="*/ 828 w 1092"/>
              <a:gd name="T5" fmla="*/ 336 h 1188"/>
              <a:gd name="T6" fmla="*/ 768 w 1092"/>
              <a:gd name="T7" fmla="*/ 504 h 1188"/>
              <a:gd name="T8" fmla="*/ 504 w 1092"/>
              <a:gd name="T9" fmla="*/ 768 h 1188"/>
              <a:gd name="T10" fmla="*/ 300 w 1092"/>
              <a:gd name="T11" fmla="*/ 924 h 1188"/>
              <a:gd name="T12" fmla="*/ 96 w 1092"/>
              <a:gd name="T13" fmla="*/ 1080 h 1188"/>
              <a:gd name="T14" fmla="*/ 0 w 1092"/>
              <a:gd name="T15" fmla="*/ 1188 h 1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2" h="1188">
                <a:moveTo>
                  <a:pt x="1092" y="0"/>
                </a:moveTo>
                <a:cubicBezTo>
                  <a:pt x="1024" y="38"/>
                  <a:pt x="956" y="76"/>
                  <a:pt x="912" y="132"/>
                </a:cubicBezTo>
                <a:cubicBezTo>
                  <a:pt x="868" y="188"/>
                  <a:pt x="852" y="274"/>
                  <a:pt x="828" y="336"/>
                </a:cubicBezTo>
                <a:cubicBezTo>
                  <a:pt x="804" y="398"/>
                  <a:pt x="822" y="432"/>
                  <a:pt x="768" y="504"/>
                </a:cubicBezTo>
                <a:cubicBezTo>
                  <a:pt x="714" y="576"/>
                  <a:pt x="582" y="698"/>
                  <a:pt x="504" y="768"/>
                </a:cubicBezTo>
                <a:cubicBezTo>
                  <a:pt x="426" y="838"/>
                  <a:pt x="368" y="872"/>
                  <a:pt x="300" y="924"/>
                </a:cubicBezTo>
                <a:cubicBezTo>
                  <a:pt x="232" y="976"/>
                  <a:pt x="146" y="1036"/>
                  <a:pt x="96" y="1080"/>
                </a:cubicBezTo>
                <a:cubicBezTo>
                  <a:pt x="46" y="1124"/>
                  <a:pt x="23" y="1156"/>
                  <a:pt x="0" y="118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45" name="Freeform 225"/>
          <p:cNvSpPr>
            <a:spLocks/>
          </p:cNvSpPr>
          <p:nvPr/>
        </p:nvSpPr>
        <p:spPr bwMode="auto">
          <a:xfrm>
            <a:off x="2014538" y="9525"/>
            <a:ext cx="749300" cy="658813"/>
          </a:xfrm>
          <a:custGeom>
            <a:avLst/>
            <a:gdLst>
              <a:gd name="T0" fmla="*/ 1428 w 1428"/>
              <a:gd name="T1" fmla="*/ 0 h 1656"/>
              <a:gd name="T2" fmla="*/ 1272 w 1428"/>
              <a:gd name="T3" fmla="*/ 144 h 1656"/>
              <a:gd name="T4" fmla="*/ 1044 w 1428"/>
              <a:gd name="T5" fmla="*/ 468 h 1656"/>
              <a:gd name="T6" fmla="*/ 768 w 1428"/>
              <a:gd name="T7" fmla="*/ 816 h 1656"/>
              <a:gd name="T8" fmla="*/ 612 w 1428"/>
              <a:gd name="T9" fmla="*/ 1008 h 1656"/>
              <a:gd name="T10" fmla="*/ 420 w 1428"/>
              <a:gd name="T11" fmla="*/ 1164 h 1656"/>
              <a:gd name="T12" fmla="*/ 204 w 1428"/>
              <a:gd name="T13" fmla="*/ 1392 h 1656"/>
              <a:gd name="T14" fmla="*/ 96 w 1428"/>
              <a:gd name="T15" fmla="*/ 1524 h 1656"/>
              <a:gd name="T16" fmla="*/ 0 w 1428"/>
              <a:gd name="T17" fmla="*/ 1656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8" h="1656">
                <a:moveTo>
                  <a:pt x="1428" y="0"/>
                </a:moveTo>
                <a:cubicBezTo>
                  <a:pt x="1382" y="33"/>
                  <a:pt x="1336" y="66"/>
                  <a:pt x="1272" y="144"/>
                </a:cubicBezTo>
                <a:cubicBezTo>
                  <a:pt x="1208" y="222"/>
                  <a:pt x="1128" y="356"/>
                  <a:pt x="1044" y="468"/>
                </a:cubicBezTo>
                <a:cubicBezTo>
                  <a:pt x="960" y="580"/>
                  <a:pt x="840" y="726"/>
                  <a:pt x="768" y="816"/>
                </a:cubicBezTo>
                <a:cubicBezTo>
                  <a:pt x="696" y="906"/>
                  <a:pt x="670" y="950"/>
                  <a:pt x="612" y="1008"/>
                </a:cubicBezTo>
                <a:cubicBezTo>
                  <a:pt x="554" y="1066"/>
                  <a:pt x="488" y="1100"/>
                  <a:pt x="420" y="1164"/>
                </a:cubicBezTo>
                <a:cubicBezTo>
                  <a:pt x="352" y="1228"/>
                  <a:pt x="258" y="1332"/>
                  <a:pt x="204" y="1392"/>
                </a:cubicBezTo>
                <a:cubicBezTo>
                  <a:pt x="150" y="1452"/>
                  <a:pt x="130" y="1480"/>
                  <a:pt x="96" y="1524"/>
                </a:cubicBezTo>
                <a:cubicBezTo>
                  <a:pt x="62" y="1568"/>
                  <a:pt x="31" y="1612"/>
                  <a:pt x="0" y="165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46" name="Freeform 226"/>
          <p:cNvSpPr>
            <a:spLocks/>
          </p:cNvSpPr>
          <p:nvPr/>
        </p:nvSpPr>
        <p:spPr bwMode="auto">
          <a:xfrm>
            <a:off x="2008188" y="4763"/>
            <a:ext cx="1046162" cy="935037"/>
          </a:xfrm>
          <a:custGeom>
            <a:avLst/>
            <a:gdLst>
              <a:gd name="T0" fmla="*/ 1992 w 1992"/>
              <a:gd name="T1" fmla="*/ 0 h 2352"/>
              <a:gd name="T2" fmla="*/ 1680 w 1992"/>
              <a:gd name="T3" fmla="*/ 192 h 2352"/>
              <a:gd name="T4" fmla="*/ 1464 w 1992"/>
              <a:gd name="T5" fmla="*/ 408 h 2352"/>
              <a:gd name="T6" fmla="*/ 1296 w 1992"/>
              <a:gd name="T7" fmla="*/ 624 h 2352"/>
              <a:gd name="T8" fmla="*/ 1104 w 1992"/>
              <a:gd name="T9" fmla="*/ 864 h 2352"/>
              <a:gd name="T10" fmla="*/ 912 w 1992"/>
              <a:gd name="T11" fmla="*/ 1032 h 2352"/>
              <a:gd name="T12" fmla="*/ 720 w 1992"/>
              <a:gd name="T13" fmla="*/ 1248 h 2352"/>
              <a:gd name="T14" fmla="*/ 528 w 1992"/>
              <a:gd name="T15" fmla="*/ 1392 h 2352"/>
              <a:gd name="T16" fmla="*/ 300 w 1992"/>
              <a:gd name="T17" fmla="*/ 1608 h 2352"/>
              <a:gd name="T18" fmla="*/ 192 w 1992"/>
              <a:gd name="T19" fmla="*/ 1752 h 2352"/>
              <a:gd name="T20" fmla="*/ 84 w 1992"/>
              <a:gd name="T21" fmla="*/ 2052 h 2352"/>
              <a:gd name="T22" fmla="*/ 72 w 1992"/>
              <a:gd name="T23" fmla="*/ 2208 h 2352"/>
              <a:gd name="T24" fmla="*/ 0 w 1992"/>
              <a:gd name="T25" fmla="*/ 2352 h 2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2" h="2352">
                <a:moveTo>
                  <a:pt x="1992" y="0"/>
                </a:moveTo>
                <a:cubicBezTo>
                  <a:pt x="1880" y="62"/>
                  <a:pt x="1768" y="124"/>
                  <a:pt x="1680" y="192"/>
                </a:cubicBezTo>
                <a:cubicBezTo>
                  <a:pt x="1592" y="260"/>
                  <a:pt x="1528" y="336"/>
                  <a:pt x="1464" y="408"/>
                </a:cubicBezTo>
                <a:cubicBezTo>
                  <a:pt x="1400" y="480"/>
                  <a:pt x="1356" y="548"/>
                  <a:pt x="1296" y="624"/>
                </a:cubicBezTo>
                <a:cubicBezTo>
                  <a:pt x="1236" y="700"/>
                  <a:pt x="1168" y="796"/>
                  <a:pt x="1104" y="864"/>
                </a:cubicBezTo>
                <a:cubicBezTo>
                  <a:pt x="1040" y="932"/>
                  <a:pt x="976" y="968"/>
                  <a:pt x="912" y="1032"/>
                </a:cubicBezTo>
                <a:cubicBezTo>
                  <a:pt x="848" y="1096"/>
                  <a:pt x="784" y="1188"/>
                  <a:pt x="720" y="1248"/>
                </a:cubicBezTo>
                <a:cubicBezTo>
                  <a:pt x="656" y="1308"/>
                  <a:pt x="598" y="1332"/>
                  <a:pt x="528" y="1392"/>
                </a:cubicBezTo>
                <a:cubicBezTo>
                  <a:pt x="458" y="1452"/>
                  <a:pt x="356" y="1548"/>
                  <a:pt x="300" y="1608"/>
                </a:cubicBezTo>
                <a:cubicBezTo>
                  <a:pt x="244" y="1668"/>
                  <a:pt x="228" y="1678"/>
                  <a:pt x="192" y="1752"/>
                </a:cubicBezTo>
                <a:cubicBezTo>
                  <a:pt x="156" y="1826"/>
                  <a:pt x="104" y="1976"/>
                  <a:pt x="84" y="2052"/>
                </a:cubicBezTo>
                <a:cubicBezTo>
                  <a:pt x="64" y="2128"/>
                  <a:pt x="86" y="2158"/>
                  <a:pt x="72" y="2208"/>
                </a:cubicBezTo>
                <a:cubicBezTo>
                  <a:pt x="58" y="2258"/>
                  <a:pt x="29" y="2305"/>
                  <a:pt x="0" y="235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47" name="Freeform 227"/>
          <p:cNvSpPr>
            <a:spLocks/>
          </p:cNvSpPr>
          <p:nvPr/>
        </p:nvSpPr>
        <p:spPr bwMode="auto">
          <a:xfrm>
            <a:off x="2008188" y="4763"/>
            <a:ext cx="1292225" cy="1241425"/>
          </a:xfrm>
          <a:custGeom>
            <a:avLst/>
            <a:gdLst>
              <a:gd name="T0" fmla="*/ 2460 w 2460"/>
              <a:gd name="T1" fmla="*/ 0 h 3120"/>
              <a:gd name="T2" fmla="*/ 2076 w 2460"/>
              <a:gd name="T3" fmla="*/ 252 h 3120"/>
              <a:gd name="T4" fmla="*/ 1728 w 2460"/>
              <a:gd name="T5" fmla="*/ 564 h 3120"/>
              <a:gd name="T6" fmla="*/ 1584 w 2460"/>
              <a:gd name="T7" fmla="*/ 732 h 3120"/>
              <a:gd name="T8" fmla="*/ 1428 w 2460"/>
              <a:gd name="T9" fmla="*/ 1020 h 3120"/>
              <a:gd name="T10" fmla="*/ 1224 w 2460"/>
              <a:gd name="T11" fmla="*/ 1248 h 3120"/>
              <a:gd name="T12" fmla="*/ 924 w 2460"/>
              <a:gd name="T13" fmla="*/ 1500 h 3120"/>
              <a:gd name="T14" fmla="*/ 588 w 2460"/>
              <a:gd name="T15" fmla="*/ 1740 h 3120"/>
              <a:gd name="T16" fmla="*/ 444 w 2460"/>
              <a:gd name="T17" fmla="*/ 1848 h 3120"/>
              <a:gd name="T18" fmla="*/ 300 w 2460"/>
              <a:gd name="T19" fmla="*/ 2040 h 3120"/>
              <a:gd name="T20" fmla="*/ 252 w 2460"/>
              <a:gd name="T21" fmla="*/ 2388 h 3120"/>
              <a:gd name="T22" fmla="*/ 264 w 2460"/>
              <a:gd name="T23" fmla="*/ 2748 h 3120"/>
              <a:gd name="T24" fmla="*/ 156 w 2460"/>
              <a:gd name="T25" fmla="*/ 3000 h 3120"/>
              <a:gd name="T26" fmla="*/ 0 w 2460"/>
              <a:gd name="T27" fmla="*/ 3120 h 3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60" h="3120">
                <a:moveTo>
                  <a:pt x="2460" y="0"/>
                </a:moveTo>
                <a:cubicBezTo>
                  <a:pt x="2329" y="79"/>
                  <a:pt x="2198" y="158"/>
                  <a:pt x="2076" y="252"/>
                </a:cubicBezTo>
                <a:cubicBezTo>
                  <a:pt x="1954" y="346"/>
                  <a:pt x="1810" y="484"/>
                  <a:pt x="1728" y="564"/>
                </a:cubicBezTo>
                <a:cubicBezTo>
                  <a:pt x="1646" y="644"/>
                  <a:pt x="1634" y="656"/>
                  <a:pt x="1584" y="732"/>
                </a:cubicBezTo>
                <a:cubicBezTo>
                  <a:pt x="1534" y="808"/>
                  <a:pt x="1488" y="934"/>
                  <a:pt x="1428" y="1020"/>
                </a:cubicBezTo>
                <a:cubicBezTo>
                  <a:pt x="1368" y="1106"/>
                  <a:pt x="1308" y="1168"/>
                  <a:pt x="1224" y="1248"/>
                </a:cubicBezTo>
                <a:cubicBezTo>
                  <a:pt x="1140" y="1328"/>
                  <a:pt x="1030" y="1418"/>
                  <a:pt x="924" y="1500"/>
                </a:cubicBezTo>
                <a:cubicBezTo>
                  <a:pt x="818" y="1582"/>
                  <a:pt x="668" y="1682"/>
                  <a:pt x="588" y="1740"/>
                </a:cubicBezTo>
                <a:cubicBezTo>
                  <a:pt x="508" y="1798"/>
                  <a:pt x="492" y="1798"/>
                  <a:pt x="444" y="1848"/>
                </a:cubicBezTo>
                <a:cubicBezTo>
                  <a:pt x="396" y="1898"/>
                  <a:pt x="332" y="1950"/>
                  <a:pt x="300" y="2040"/>
                </a:cubicBezTo>
                <a:cubicBezTo>
                  <a:pt x="268" y="2130"/>
                  <a:pt x="258" y="2270"/>
                  <a:pt x="252" y="2388"/>
                </a:cubicBezTo>
                <a:cubicBezTo>
                  <a:pt x="246" y="2506"/>
                  <a:pt x="280" y="2646"/>
                  <a:pt x="264" y="2748"/>
                </a:cubicBezTo>
                <a:cubicBezTo>
                  <a:pt x="248" y="2850"/>
                  <a:pt x="200" y="2938"/>
                  <a:pt x="156" y="3000"/>
                </a:cubicBezTo>
                <a:cubicBezTo>
                  <a:pt x="112" y="3062"/>
                  <a:pt x="56" y="3091"/>
                  <a:pt x="0" y="312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48" name="Freeform 228"/>
          <p:cNvSpPr>
            <a:spLocks/>
          </p:cNvSpPr>
          <p:nvPr/>
        </p:nvSpPr>
        <p:spPr bwMode="auto">
          <a:xfrm>
            <a:off x="2020888" y="4763"/>
            <a:ext cx="1695450" cy="1360487"/>
          </a:xfrm>
          <a:custGeom>
            <a:avLst/>
            <a:gdLst>
              <a:gd name="T0" fmla="*/ 3228 w 3228"/>
              <a:gd name="T1" fmla="*/ 0 h 3420"/>
              <a:gd name="T2" fmla="*/ 2904 w 3228"/>
              <a:gd name="T3" fmla="*/ 240 h 3420"/>
              <a:gd name="T4" fmla="*/ 2652 w 3228"/>
              <a:gd name="T5" fmla="*/ 348 h 3420"/>
              <a:gd name="T6" fmla="*/ 2328 w 3228"/>
              <a:gd name="T7" fmla="*/ 504 h 3420"/>
              <a:gd name="T8" fmla="*/ 2040 w 3228"/>
              <a:gd name="T9" fmla="*/ 768 h 3420"/>
              <a:gd name="T10" fmla="*/ 1848 w 3228"/>
              <a:gd name="T11" fmla="*/ 1020 h 3420"/>
              <a:gd name="T12" fmla="*/ 1572 w 3228"/>
              <a:gd name="T13" fmla="*/ 1368 h 3420"/>
              <a:gd name="T14" fmla="*/ 1236 w 3228"/>
              <a:gd name="T15" fmla="*/ 1632 h 3420"/>
              <a:gd name="T16" fmla="*/ 972 w 3228"/>
              <a:gd name="T17" fmla="*/ 1752 h 3420"/>
              <a:gd name="T18" fmla="*/ 768 w 3228"/>
              <a:gd name="T19" fmla="*/ 1968 h 3420"/>
              <a:gd name="T20" fmla="*/ 624 w 3228"/>
              <a:gd name="T21" fmla="*/ 2220 h 3420"/>
              <a:gd name="T22" fmla="*/ 564 w 3228"/>
              <a:gd name="T23" fmla="*/ 2592 h 3420"/>
              <a:gd name="T24" fmla="*/ 516 w 3228"/>
              <a:gd name="T25" fmla="*/ 2928 h 3420"/>
              <a:gd name="T26" fmla="*/ 216 w 3228"/>
              <a:gd name="T27" fmla="*/ 3300 h 3420"/>
              <a:gd name="T28" fmla="*/ 0 w 3228"/>
              <a:gd name="T29" fmla="*/ 3420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28" h="3420">
                <a:moveTo>
                  <a:pt x="3228" y="0"/>
                </a:moveTo>
                <a:cubicBezTo>
                  <a:pt x="3114" y="91"/>
                  <a:pt x="3000" y="182"/>
                  <a:pt x="2904" y="240"/>
                </a:cubicBezTo>
                <a:cubicBezTo>
                  <a:pt x="2808" y="298"/>
                  <a:pt x="2748" y="304"/>
                  <a:pt x="2652" y="348"/>
                </a:cubicBezTo>
                <a:cubicBezTo>
                  <a:pt x="2556" y="392"/>
                  <a:pt x="2430" y="434"/>
                  <a:pt x="2328" y="504"/>
                </a:cubicBezTo>
                <a:cubicBezTo>
                  <a:pt x="2226" y="574"/>
                  <a:pt x="2120" y="682"/>
                  <a:pt x="2040" y="768"/>
                </a:cubicBezTo>
                <a:cubicBezTo>
                  <a:pt x="1960" y="854"/>
                  <a:pt x="1926" y="920"/>
                  <a:pt x="1848" y="1020"/>
                </a:cubicBezTo>
                <a:cubicBezTo>
                  <a:pt x="1770" y="1120"/>
                  <a:pt x="1674" y="1266"/>
                  <a:pt x="1572" y="1368"/>
                </a:cubicBezTo>
                <a:cubicBezTo>
                  <a:pt x="1470" y="1470"/>
                  <a:pt x="1336" y="1568"/>
                  <a:pt x="1236" y="1632"/>
                </a:cubicBezTo>
                <a:cubicBezTo>
                  <a:pt x="1136" y="1696"/>
                  <a:pt x="1050" y="1696"/>
                  <a:pt x="972" y="1752"/>
                </a:cubicBezTo>
                <a:cubicBezTo>
                  <a:pt x="894" y="1808"/>
                  <a:pt x="826" y="1890"/>
                  <a:pt x="768" y="1968"/>
                </a:cubicBezTo>
                <a:cubicBezTo>
                  <a:pt x="710" y="2046"/>
                  <a:pt x="658" y="2116"/>
                  <a:pt x="624" y="2220"/>
                </a:cubicBezTo>
                <a:cubicBezTo>
                  <a:pt x="590" y="2324"/>
                  <a:pt x="582" y="2474"/>
                  <a:pt x="564" y="2592"/>
                </a:cubicBezTo>
                <a:cubicBezTo>
                  <a:pt x="546" y="2710"/>
                  <a:pt x="574" y="2810"/>
                  <a:pt x="516" y="2928"/>
                </a:cubicBezTo>
                <a:cubicBezTo>
                  <a:pt x="458" y="3046"/>
                  <a:pt x="302" y="3218"/>
                  <a:pt x="216" y="3300"/>
                </a:cubicBezTo>
                <a:cubicBezTo>
                  <a:pt x="130" y="3382"/>
                  <a:pt x="65" y="3401"/>
                  <a:pt x="0" y="342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49" name="Freeform 229"/>
          <p:cNvSpPr>
            <a:spLocks/>
          </p:cNvSpPr>
          <p:nvPr/>
        </p:nvSpPr>
        <p:spPr bwMode="auto">
          <a:xfrm>
            <a:off x="2008188" y="4763"/>
            <a:ext cx="1922462" cy="1484312"/>
          </a:xfrm>
          <a:custGeom>
            <a:avLst/>
            <a:gdLst>
              <a:gd name="T0" fmla="*/ 3660 w 3660"/>
              <a:gd name="T1" fmla="*/ 0 h 3732"/>
              <a:gd name="T2" fmla="*/ 3432 w 3660"/>
              <a:gd name="T3" fmla="*/ 420 h 3732"/>
              <a:gd name="T4" fmla="*/ 3288 w 3660"/>
              <a:gd name="T5" fmla="*/ 684 h 3732"/>
              <a:gd name="T6" fmla="*/ 3180 w 3660"/>
              <a:gd name="T7" fmla="*/ 816 h 3732"/>
              <a:gd name="T8" fmla="*/ 3096 w 3660"/>
              <a:gd name="T9" fmla="*/ 732 h 3732"/>
              <a:gd name="T10" fmla="*/ 2976 w 3660"/>
              <a:gd name="T11" fmla="*/ 600 h 3732"/>
              <a:gd name="T12" fmla="*/ 2808 w 3660"/>
              <a:gd name="T13" fmla="*/ 564 h 3732"/>
              <a:gd name="T14" fmla="*/ 2580 w 3660"/>
              <a:gd name="T15" fmla="*/ 720 h 3732"/>
              <a:gd name="T16" fmla="*/ 2364 w 3660"/>
              <a:gd name="T17" fmla="*/ 972 h 3732"/>
              <a:gd name="T18" fmla="*/ 1884 w 3660"/>
              <a:gd name="T19" fmla="*/ 1476 h 3732"/>
              <a:gd name="T20" fmla="*/ 1680 w 3660"/>
              <a:gd name="T21" fmla="*/ 1704 h 3732"/>
              <a:gd name="T22" fmla="*/ 1380 w 3660"/>
              <a:gd name="T23" fmla="*/ 1920 h 3732"/>
              <a:gd name="T24" fmla="*/ 1080 w 3660"/>
              <a:gd name="T25" fmla="*/ 2424 h 3732"/>
              <a:gd name="T26" fmla="*/ 912 w 3660"/>
              <a:gd name="T27" fmla="*/ 2844 h 3732"/>
              <a:gd name="T28" fmla="*/ 636 w 3660"/>
              <a:gd name="T29" fmla="*/ 3312 h 3732"/>
              <a:gd name="T30" fmla="*/ 348 w 3660"/>
              <a:gd name="T31" fmla="*/ 3552 h 3732"/>
              <a:gd name="T32" fmla="*/ 0 w 3660"/>
              <a:gd name="T33" fmla="*/ 3732 h 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60" h="3732">
                <a:moveTo>
                  <a:pt x="3660" y="0"/>
                </a:moveTo>
                <a:cubicBezTo>
                  <a:pt x="3577" y="153"/>
                  <a:pt x="3494" y="306"/>
                  <a:pt x="3432" y="420"/>
                </a:cubicBezTo>
                <a:cubicBezTo>
                  <a:pt x="3370" y="534"/>
                  <a:pt x="3330" y="618"/>
                  <a:pt x="3288" y="684"/>
                </a:cubicBezTo>
                <a:cubicBezTo>
                  <a:pt x="3246" y="750"/>
                  <a:pt x="3212" y="808"/>
                  <a:pt x="3180" y="816"/>
                </a:cubicBezTo>
                <a:cubicBezTo>
                  <a:pt x="3148" y="824"/>
                  <a:pt x="3130" y="768"/>
                  <a:pt x="3096" y="732"/>
                </a:cubicBezTo>
                <a:cubicBezTo>
                  <a:pt x="3062" y="696"/>
                  <a:pt x="3024" y="628"/>
                  <a:pt x="2976" y="600"/>
                </a:cubicBezTo>
                <a:cubicBezTo>
                  <a:pt x="2928" y="572"/>
                  <a:pt x="2874" y="544"/>
                  <a:pt x="2808" y="564"/>
                </a:cubicBezTo>
                <a:cubicBezTo>
                  <a:pt x="2742" y="584"/>
                  <a:pt x="2654" y="652"/>
                  <a:pt x="2580" y="720"/>
                </a:cubicBezTo>
                <a:cubicBezTo>
                  <a:pt x="2506" y="788"/>
                  <a:pt x="2480" y="846"/>
                  <a:pt x="2364" y="972"/>
                </a:cubicBezTo>
                <a:cubicBezTo>
                  <a:pt x="2248" y="1098"/>
                  <a:pt x="1998" y="1354"/>
                  <a:pt x="1884" y="1476"/>
                </a:cubicBezTo>
                <a:cubicBezTo>
                  <a:pt x="1770" y="1598"/>
                  <a:pt x="1764" y="1630"/>
                  <a:pt x="1680" y="1704"/>
                </a:cubicBezTo>
                <a:cubicBezTo>
                  <a:pt x="1596" y="1778"/>
                  <a:pt x="1480" y="1800"/>
                  <a:pt x="1380" y="1920"/>
                </a:cubicBezTo>
                <a:cubicBezTo>
                  <a:pt x="1280" y="2040"/>
                  <a:pt x="1158" y="2270"/>
                  <a:pt x="1080" y="2424"/>
                </a:cubicBezTo>
                <a:cubicBezTo>
                  <a:pt x="1002" y="2578"/>
                  <a:pt x="986" y="2696"/>
                  <a:pt x="912" y="2844"/>
                </a:cubicBezTo>
                <a:cubicBezTo>
                  <a:pt x="838" y="2992"/>
                  <a:pt x="730" y="3194"/>
                  <a:pt x="636" y="3312"/>
                </a:cubicBezTo>
                <a:cubicBezTo>
                  <a:pt x="542" y="3430"/>
                  <a:pt x="454" y="3482"/>
                  <a:pt x="348" y="3552"/>
                </a:cubicBezTo>
                <a:cubicBezTo>
                  <a:pt x="242" y="3622"/>
                  <a:pt x="121" y="3677"/>
                  <a:pt x="0" y="373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0" name="Freeform 230"/>
          <p:cNvSpPr>
            <a:spLocks/>
          </p:cNvSpPr>
          <p:nvPr/>
        </p:nvSpPr>
        <p:spPr bwMode="auto">
          <a:xfrm>
            <a:off x="2014538" y="0"/>
            <a:ext cx="2092325" cy="1617663"/>
          </a:xfrm>
          <a:custGeom>
            <a:avLst/>
            <a:gdLst>
              <a:gd name="T0" fmla="*/ 3984 w 3984"/>
              <a:gd name="T1" fmla="*/ 0 h 4068"/>
              <a:gd name="T2" fmla="*/ 3936 w 3984"/>
              <a:gd name="T3" fmla="*/ 204 h 4068"/>
              <a:gd name="T4" fmla="*/ 3720 w 3984"/>
              <a:gd name="T5" fmla="*/ 408 h 4068"/>
              <a:gd name="T6" fmla="*/ 3552 w 3984"/>
              <a:gd name="T7" fmla="*/ 660 h 4068"/>
              <a:gd name="T8" fmla="*/ 3444 w 3984"/>
              <a:gd name="T9" fmla="*/ 828 h 4068"/>
              <a:gd name="T10" fmla="*/ 3372 w 3984"/>
              <a:gd name="T11" fmla="*/ 1068 h 4068"/>
              <a:gd name="T12" fmla="*/ 3324 w 3984"/>
              <a:gd name="T13" fmla="*/ 1224 h 4068"/>
              <a:gd name="T14" fmla="*/ 3276 w 3984"/>
              <a:gd name="T15" fmla="*/ 1332 h 4068"/>
              <a:gd name="T16" fmla="*/ 3192 w 3984"/>
              <a:gd name="T17" fmla="*/ 1176 h 4068"/>
              <a:gd name="T18" fmla="*/ 3192 w 3984"/>
              <a:gd name="T19" fmla="*/ 1068 h 4068"/>
              <a:gd name="T20" fmla="*/ 3120 w 3984"/>
              <a:gd name="T21" fmla="*/ 1020 h 4068"/>
              <a:gd name="T22" fmla="*/ 2856 w 3984"/>
              <a:gd name="T23" fmla="*/ 1068 h 4068"/>
              <a:gd name="T24" fmla="*/ 2544 w 3984"/>
              <a:gd name="T25" fmla="*/ 1284 h 4068"/>
              <a:gd name="T26" fmla="*/ 2208 w 3984"/>
              <a:gd name="T27" fmla="*/ 1560 h 4068"/>
              <a:gd name="T28" fmla="*/ 1836 w 3984"/>
              <a:gd name="T29" fmla="*/ 1884 h 4068"/>
              <a:gd name="T30" fmla="*/ 1548 w 3984"/>
              <a:gd name="T31" fmla="*/ 2196 h 4068"/>
              <a:gd name="T32" fmla="*/ 1284 w 3984"/>
              <a:gd name="T33" fmla="*/ 2712 h 4068"/>
              <a:gd name="T34" fmla="*/ 1020 w 3984"/>
              <a:gd name="T35" fmla="*/ 3156 h 4068"/>
              <a:gd name="T36" fmla="*/ 792 w 3984"/>
              <a:gd name="T37" fmla="*/ 3504 h 4068"/>
              <a:gd name="T38" fmla="*/ 504 w 3984"/>
              <a:gd name="T39" fmla="*/ 3804 h 4068"/>
              <a:gd name="T40" fmla="*/ 180 w 3984"/>
              <a:gd name="T41" fmla="*/ 4008 h 4068"/>
              <a:gd name="T42" fmla="*/ 0 w 3984"/>
              <a:gd name="T43" fmla="*/ 4068 h 4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84" h="4068">
                <a:moveTo>
                  <a:pt x="3984" y="0"/>
                </a:moveTo>
                <a:cubicBezTo>
                  <a:pt x="3982" y="68"/>
                  <a:pt x="3980" y="136"/>
                  <a:pt x="3936" y="204"/>
                </a:cubicBezTo>
                <a:cubicBezTo>
                  <a:pt x="3892" y="272"/>
                  <a:pt x="3784" y="332"/>
                  <a:pt x="3720" y="408"/>
                </a:cubicBezTo>
                <a:cubicBezTo>
                  <a:pt x="3656" y="484"/>
                  <a:pt x="3598" y="590"/>
                  <a:pt x="3552" y="660"/>
                </a:cubicBezTo>
                <a:cubicBezTo>
                  <a:pt x="3506" y="730"/>
                  <a:pt x="3474" y="760"/>
                  <a:pt x="3444" y="828"/>
                </a:cubicBezTo>
                <a:cubicBezTo>
                  <a:pt x="3414" y="896"/>
                  <a:pt x="3392" y="1002"/>
                  <a:pt x="3372" y="1068"/>
                </a:cubicBezTo>
                <a:cubicBezTo>
                  <a:pt x="3352" y="1134"/>
                  <a:pt x="3340" y="1180"/>
                  <a:pt x="3324" y="1224"/>
                </a:cubicBezTo>
                <a:cubicBezTo>
                  <a:pt x="3308" y="1268"/>
                  <a:pt x="3298" y="1340"/>
                  <a:pt x="3276" y="1332"/>
                </a:cubicBezTo>
                <a:cubicBezTo>
                  <a:pt x="3254" y="1324"/>
                  <a:pt x="3206" y="1220"/>
                  <a:pt x="3192" y="1176"/>
                </a:cubicBezTo>
                <a:cubicBezTo>
                  <a:pt x="3178" y="1132"/>
                  <a:pt x="3204" y="1094"/>
                  <a:pt x="3192" y="1068"/>
                </a:cubicBezTo>
                <a:cubicBezTo>
                  <a:pt x="3180" y="1042"/>
                  <a:pt x="3176" y="1020"/>
                  <a:pt x="3120" y="1020"/>
                </a:cubicBezTo>
                <a:cubicBezTo>
                  <a:pt x="3064" y="1020"/>
                  <a:pt x="2952" y="1024"/>
                  <a:pt x="2856" y="1068"/>
                </a:cubicBezTo>
                <a:cubicBezTo>
                  <a:pt x="2760" y="1112"/>
                  <a:pt x="2652" y="1202"/>
                  <a:pt x="2544" y="1284"/>
                </a:cubicBezTo>
                <a:cubicBezTo>
                  <a:pt x="2436" y="1366"/>
                  <a:pt x="2326" y="1460"/>
                  <a:pt x="2208" y="1560"/>
                </a:cubicBezTo>
                <a:cubicBezTo>
                  <a:pt x="2090" y="1660"/>
                  <a:pt x="1946" y="1778"/>
                  <a:pt x="1836" y="1884"/>
                </a:cubicBezTo>
                <a:cubicBezTo>
                  <a:pt x="1726" y="1990"/>
                  <a:pt x="1640" y="2058"/>
                  <a:pt x="1548" y="2196"/>
                </a:cubicBezTo>
                <a:cubicBezTo>
                  <a:pt x="1456" y="2334"/>
                  <a:pt x="1372" y="2552"/>
                  <a:pt x="1284" y="2712"/>
                </a:cubicBezTo>
                <a:cubicBezTo>
                  <a:pt x="1196" y="2872"/>
                  <a:pt x="1102" y="3024"/>
                  <a:pt x="1020" y="3156"/>
                </a:cubicBezTo>
                <a:cubicBezTo>
                  <a:pt x="938" y="3288"/>
                  <a:pt x="878" y="3396"/>
                  <a:pt x="792" y="3504"/>
                </a:cubicBezTo>
                <a:cubicBezTo>
                  <a:pt x="706" y="3612"/>
                  <a:pt x="606" y="3720"/>
                  <a:pt x="504" y="3804"/>
                </a:cubicBezTo>
                <a:cubicBezTo>
                  <a:pt x="402" y="3888"/>
                  <a:pt x="264" y="3964"/>
                  <a:pt x="180" y="4008"/>
                </a:cubicBezTo>
                <a:cubicBezTo>
                  <a:pt x="96" y="4052"/>
                  <a:pt x="48" y="4060"/>
                  <a:pt x="0" y="406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1" name="Freeform 231"/>
          <p:cNvSpPr>
            <a:spLocks/>
          </p:cNvSpPr>
          <p:nvPr/>
        </p:nvSpPr>
        <p:spPr bwMode="auto">
          <a:xfrm>
            <a:off x="2001838" y="9525"/>
            <a:ext cx="2408237" cy="1751013"/>
          </a:xfrm>
          <a:custGeom>
            <a:avLst/>
            <a:gdLst>
              <a:gd name="T0" fmla="*/ 4584 w 4584"/>
              <a:gd name="T1" fmla="*/ 0 h 4404"/>
              <a:gd name="T2" fmla="*/ 4440 w 4584"/>
              <a:gd name="T3" fmla="*/ 348 h 4404"/>
              <a:gd name="T4" fmla="*/ 4068 w 4584"/>
              <a:gd name="T5" fmla="*/ 648 h 4404"/>
              <a:gd name="T6" fmla="*/ 3828 w 4584"/>
              <a:gd name="T7" fmla="*/ 876 h 4404"/>
              <a:gd name="T8" fmla="*/ 3624 w 4584"/>
              <a:gd name="T9" fmla="*/ 1080 h 4404"/>
              <a:gd name="T10" fmla="*/ 3480 w 4584"/>
              <a:gd name="T11" fmla="*/ 1452 h 4404"/>
              <a:gd name="T12" fmla="*/ 3456 w 4584"/>
              <a:gd name="T13" fmla="*/ 1596 h 4404"/>
              <a:gd name="T14" fmla="*/ 3276 w 4584"/>
              <a:gd name="T15" fmla="*/ 1596 h 4404"/>
              <a:gd name="T16" fmla="*/ 3192 w 4584"/>
              <a:gd name="T17" fmla="*/ 1512 h 4404"/>
              <a:gd name="T18" fmla="*/ 3096 w 4584"/>
              <a:gd name="T19" fmla="*/ 1500 h 4404"/>
              <a:gd name="T20" fmla="*/ 2868 w 4584"/>
              <a:gd name="T21" fmla="*/ 1572 h 4404"/>
              <a:gd name="T22" fmla="*/ 2472 w 4584"/>
              <a:gd name="T23" fmla="*/ 1932 h 4404"/>
              <a:gd name="T24" fmla="*/ 2184 w 4584"/>
              <a:gd name="T25" fmla="*/ 2220 h 4404"/>
              <a:gd name="T26" fmla="*/ 1944 w 4584"/>
              <a:gd name="T27" fmla="*/ 2448 h 4404"/>
              <a:gd name="T28" fmla="*/ 1704 w 4584"/>
              <a:gd name="T29" fmla="*/ 2724 h 4404"/>
              <a:gd name="T30" fmla="*/ 1452 w 4584"/>
              <a:gd name="T31" fmla="*/ 3132 h 4404"/>
              <a:gd name="T32" fmla="*/ 1176 w 4584"/>
              <a:gd name="T33" fmla="*/ 3540 h 4404"/>
              <a:gd name="T34" fmla="*/ 864 w 4584"/>
              <a:gd name="T35" fmla="*/ 3924 h 4404"/>
              <a:gd name="T36" fmla="*/ 504 w 4584"/>
              <a:gd name="T37" fmla="*/ 4200 h 4404"/>
              <a:gd name="T38" fmla="*/ 192 w 4584"/>
              <a:gd name="T39" fmla="*/ 4356 h 4404"/>
              <a:gd name="T40" fmla="*/ 0 w 4584"/>
              <a:gd name="T41" fmla="*/ 4404 h 4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84" h="4404">
                <a:moveTo>
                  <a:pt x="4584" y="0"/>
                </a:moveTo>
                <a:cubicBezTo>
                  <a:pt x="4555" y="120"/>
                  <a:pt x="4526" y="240"/>
                  <a:pt x="4440" y="348"/>
                </a:cubicBezTo>
                <a:cubicBezTo>
                  <a:pt x="4354" y="456"/>
                  <a:pt x="4170" y="560"/>
                  <a:pt x="4068" y="648"/>
                </a:cubicBezTo>
                <a:cubicBezTo>
                  <a:pt x="3966" y="736"/>
                  <a:pt x="3902" y="804"/>
                  <a:pt x="3828" y="876"/>
                </a:cubicBezTo>
                <a:cubicBezTo>
                  <a:pt x="3754" y="948"/>
                  <a:pt x="3682" y="984"/>
                  <a:pt x="3624" y="1080"/>
                </a:cubicBezTo>
                <a:cubicBezTo>
                  <a:pt x="3566" y="1176"/>
                  <a:pt x="3508" y="1366"/>
                  <a:pt x="3480" y="1452"/>
                </a:cubicBezTo>
                <a:cubicBezTo>
                  <a:pt x="3452" y="1538"/>
                  <a:pt x="3490" y="1572"/>
                  <a:pt x="3456" y="1596"/>
                </a:cubicBezTo>
                <a:cubicBezTo>
                  <a:pt x="3422" y="1620"/>
                  <a:pt x="3320" y="1610"/>
                  <a:pt x="3276" y="1596"/>
                </a:cubicBezTo>
                <a:cubicBezTo>
                  <a:pt x="3232" y="1582"/>
                  <a:pt x="3222" y="1528"/>
                  <a:pt x="3192" y="1512"/>
                </a:cubicBezTo>
                <a:cubicBezTo>
                  <a:pt x="3162" y="1496"/>
                  <a:pt x="3150" y="1490"/>
                  <a:pt x="3096" y="1500"/>
                </a:cubicBezTo>
                <a:cubicBezTo>
                  <a:pt x="3042" y="1510"/>
                  <a:pt x="2972" y="1500"/>
                  <a:pt x="2868" y="1572"/>
                </a:cubicBezTo>
                <a:cubicBezTo>
                  <a:pt x="2764" y="1644"/>
                  <a:pt x="2586" y="1824"/>
                  <a:pt x="2472" y="1932"/>
                </a:cubicBezTo>
                <a:cubicBezTo>
                  <a:pt x="2358" y="2040"/>
                  <a:pt x="2272" y="2134"/>
                  <a:pt x="2184" y="2220"/>
                </a:cubicBezTo>
                <a:cubicBezTo>
                  <a:pt x="2096" y="2306"/>
                  <a:pt x="2024" y="2364"/>
                  <a:pt x="1944" y="2448"/>
                </a:cubicBezTo>
                <a:cubicBezTo>
                  <a:pt x="1864" y="2532"/>
                  <a:pt x="1786" y="2610"/>
                  <a:pt x="1704" y="2724"/>
                </a:cubicBezTo>
                <a:cubicBezTo>
                  <a:pt x="1622" y="2838"/>
                  <a:pt x="1540" y="2996"/>
                  <a:pt x="1452" y="3132"/>
                </a:cubicBezTo>
                <a:cubicBezTo>
                  <a:pt x="1364" y="3268"/>
                  <a:pt x="1274" y="3408"/>
                  <a:pt x="1176" y="3540"/>
                </a:cubicBezTo>
                <a:cubicBezTo>
                  <a:pt x="1078" y="3672"/>
                  <a:pt x="976" y="3814"/>
                  <a:pt x="864" y="3924"/>
                </a:cubicBezTo>
                <a:cubicBezTo>
                  <a:pt x="752" y="4034"/>
                  <a:pt x="616" y="4128"/>
                  <a:pt x="504" y="4200"/>
                </a:cubicBezTo>
                <a:cubicBezTo>
                  <a:pt x="392" y="4272"/>
                  <a:pt x="276" y="4322"/>
                  <a:pt x="192" y="4356"/>
                </a:cubicBezTo>
                <a:cubicBezTo>
                  <a:pt x="108" y="4390"/>
                  <a:pt x="54" y="4397"/>
                  <a:pt x="0" y="440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2" name="Freeform 232"/>
          <p:cNvSpPr>
            <a:spLocks/>
          </p:cNvSpPr>
          <p:nvPr/>
        </p:nvSpPr>
        <p:spPr bwMode="auto">
          <a:xfrm>
            <a:off x="2001838" y="14288"/>
            <a:ext cx="2716212" cy="1870075"/>
          </a:xfrm>
          <a:custGeom>
            <a:avLst/>
            <a:gdLst>
              <a:gd name="T0" fmla="*/ 5172 w 5172"/>
              <a:gd name="T1" fmla="*/ 0 h 4704"/>
              <a:gd name="T2" fmla="*/ 4968 w 5172"/>
              <a:gd name="T3" fmla="*/ 480 h 4704"/>
              <a:gd name="T4" fmla="*/ 4692 w 5172"/>
              <a:gd name="T5" fmla="*/ 840 h 4704"/>
              <a:gd name="T6" fmla="*/ 4236 w 5172"/>
              <a:gd name="T7" fmla="*/ 1056 h 4704"/>
              <a:gd name="T8" fmla="*/ 3876 w 5172"/>
              <a:gd name="T9" fmla="*/ 1284 h 4704"/>
              <a:gd name="T10" fmla="*/ 3636 w 5172"/>
              <a:gd name="T11" fmla="*/ 1620 h 4704"/>
              <a:gd name="T12" fmla="*/ 3552 w 5172"/>
              <a:gd name="T13" fmla="*/ 1860 h 4704"/>
              <a:gd name="T14" fmla="*/ 3288 w 5172"/>
              <a:gd name="T15" fmla="*/ 1884 h 4704"/>
              <a:gd name="T16" fmla="*/ 3156 w 5172"/>
              <a:gd name="T17" fmla="*/ 1944 h 4704"/>
              <a:gd name="T18" fmla="*/ 2760 w 5172"/>
              <a:gd name="T19" fmla="*/ 2328 h 4704"/>
              <a:gd name="T20" fmla="*/ 2460 w 5172"/>
              <a:gd name="T21" fmla="*/ 2724 h 4704"/>
              <a:gd name="T22" fmla="*/ 2172 w 5172"/>
              <a:gd name="T23" fmla="*/ 3012 h 4704"/>
              <a:gd name="T24" fmla="*/ 1932 w 5172"/>
              <a:gd name="T25" fmla="*/ 3288 h 4704"/>
              <a:gd name="T26" fmla="*/ 1608 w 5172"/>
              <a:gd name="T27" fmla="*/ 3600 h 4704"/>
              <a:gd name="T28" fmla="*/ 1416 w 5172"/>
              <a:gd name="T29" fmla="*/ 3804 h 4704"/>
              <a:gd name="T30" fmla="*/ 1128 w 5172"/>
              <a:gd name="T31" fmla="*/ 4068 h 4704"/>
              <a:gd name="T32" fmla="*/ 780 w 5172"/>
              <a:gd name="T33" fmla="*/ 4272 h 4704"/>
              <a:gd name="T34" fmla="*/ 396 w 5172"/>
              <a:gd name="T35" fmla="*/ 4500 h 4704"/>
              <a:gd name="T36" fmla="*/ 0 w 5172"/>
              <a:gd name="T37" fmla="*/ 4704 h 4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72" h="4704">
                <a:moveTo>
                  <a:pt x="5172" y="0"/>
                </a:moveTo>
                <a:cubicBezTo>
                  <a:pt x="5138" y="78"/>
                  <a:pt x="5048" y="340"/>
                  <a:pt x="4968" y="480"/>
                </a:cubicBezTo>
                <a:cubicBezTo>
                  <a:pt x="4888" y="620"/>
                  <a:pt x="4814" y="744"/>
                  <a:pt x="4692" y="840"/>
                </a:cubicBezTo>
                <a:cubicBezTo>
                  <a:pt x="4570" y="936"/>
                  <a:pt x="4372" y="982"/>
                  <a:pt x="4236" y="1056"/>
                </a:cubicBezTo>
                <a:cubicBezTo>
                  <a:pt x="4100" y="1130"/>
                  <a:pt x="3976" y="1190"/>
                  <a:pt x="3876" y="1284"/>
                </a:cubicBezTo>
                <a:cubicBezTo>
                  <a:pt x="3776" y="1378"/>
                  <a:pt x="3690" y="1524"/>
                  <a:pt x="3636" y="1620"/>
                </a:cubicBezTo>
                <a:cubicBezTo>
                  <a:pt x="3582" y="1716"/>
                  <a:pt x="3610" y="1816"/>
                  <a:pt x="3552" y="1860"/>
                </a:cubicBezTo>
                <a:cubicBezTo>
                  <a:pt x="3494" y="1904"/>
                  <a:pt x="3354" y="1870"/>
                  <a:pt x="3288" y="1884"/>
                </a:cubicBezTo>
                <a:cubicBezTo>
                  <a:pt x="3222" y="1898"/>
                  <a:pt x="3244" y="1870"/>
                  <a:pt x="3156" y="1944"/>
                </a:cubicBezTo>
                <a:cubicBezTo>
                  <a:pt x="3068" y="2018"/>
                  <a:pt x="2876" y="2198"/>
                  <a:pt x="2760" y="2328"/>
                </a:cubicBezTo>
                <a:cubicBezTo>
                  <a:pt x="2644" y="2458"/>
                  <a:pt x="2558" y="2610"/>
                  <a:pt x="2460" y="2724"/>
                </a:cubicBezTo>
                <a:cubicBezTo>
                  <a:pt x="2362" y="2838"/>
                  <a:pt x="2260" y="2918"/>
                  <a:pt x="2172" y="3012"/>
                </a:cubicBezTo>
                <a:cubicBezTo>
                  <a:pt x="2084" y="3106"/>
                  <a:pt x="2026" y="3190"/>
                  <a:pt x="1932" y="3288"/>
                </a:cubicBezTo>
                <a:cubicBezTo>
                  <a:pt x="1838" y="3386"/>
                  <a:pt x="1694" y="3514"/>
                  <a:pt x="1608" y="3600"/>
                </a:cubicBezTo>
                <a:cubicBezTo>
                  <a:pt x="1522" y="3686"/>
                  <a:pt x="1496" y="3726"/>
                  <a:pt x="1416" y="3804"/>
                </a:cubicBezTo>
                <a:cubicBezTo>
                  <a:pt x="1336" y="3882"/>
                  <a:pt x="1234" y="3990"/>
                  <a:pt x="1128" y="4068"/>
                </a:cubicBezTo>
                <a:cubicBezTo>
                  <a:pt x="1022" y="4146"/>
                  <a:pt x="902" y="4200"/>
                  <a:pt x="780" y="4272"/>
                </a:cubicBezTo>
                <a:cubicBezTo>
                  <a:pt x="658" y="4344"/>
                  <a:pt x="526" y="4428"/>
                  <a:pt x="396" y="4500"/>
                </a:cubicBezTo>
                <a:cubicBezTo>
                  <a:pt x="266" y="4572"/>
                  <a:pt x="133" y="4638"/>
                  <a:pt x="0" y="470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3" name="Freeform 233"/>
          <p:cNvSpPr>
            <a:spLocks/>
          </p:cNvSpPr>
          <p:nvPr/>
        </p:nvSpPr>
        <p:spPr bwMode="auto">
          <a:xfrm>
            <a:off x="2014538" y="201613"/>
            <a:ext cx="3833812" cy="2303462"/>
          </a:xfrm>
          <a:custGeom>
            <a:avLst/>
            <a:gdLst>
              <a:gd name="T0" fmla="*/ 0 w 7300"/>
              <a:gd name="T1" fmla="*/ 4558 h 5794"/>
              <a:gd name="T2" fmla="*/ 372 w 7300"/>
              <a:gd name="T3" fmla="*/ 4342 h 5794"/>
              <a:gd name="T4" fmla="*/ 828 w 7300"/>
              <a:gd name="T5" fmla="*/ 4078 h 5794"/>
              <a:gd name="T6" fmla="*/ 1356 w 7300"/>
              <a:gd name="T7" fmla="*/ 3814 h 5794"/>
              <a:gd name="T8" fmla="*/ 1800 w 7300"/>
              <a:gd name="T9" fmla="*/ 3622 h 5794"/>
              <a:gd name="T10" fmla="*/ 2088 w 7300"/>
              <a:gd name="T11" fmla="*/ 3466 h 5794"/>
              <a:gd name="T12" fmla="*/ 2460 w 7300"/>
              <a:gd name="T13" fmla="*/ 3202 h 5794"/>
              <a:gd name="T14" fmla="*/ 2760 w 7300"/>
              <a:gd name="T15" fmla="*/ 2926 h 5794"/>
              <a:gd name="T16" fmla="*/ 3084 w 7300"/>
              <a:gd name="T17" fmla="*/ 2614 h 5794"/>
              <a:gd name="T18" fmla="*/ 3240 w 7300"/>
              <a:gd name="T19" fmla="*/ 2362 h 5794"/>
              <a:gd name="T20" fmla="*/ 3444 w 7300"/>
              <a:gd name="T21" fmla="*/ 2014 h 5794"/>
              <a:gd name="T22" fmla="*/ 3756 w 7300"/>
              <a:gd name="T23" fmla="*/ 1678 h 5794"/>
              <a:gd name="T24" fmla="*/ 4200 w 7300"/>
              <a:gd name="T25" fmla="*/ 1378 h 5794"/>
              <a:gd name="T26" fmla="*/ 4416 w 7300"/>
              <a:gd name="T27" fmla="*/ 1210 h 5794"/>
              <a:gd name="T28" fmla="*/ 4776 w 7300"/>
              <a:gd name="T29" fmla="*/ 1030 h 5794"/>
              <a:gd name="T30" fmla="*/ 5088 w 7300"/>
              <a:gd name="T31" fmla="*/ 730 h 5794"/>
              <a:gd name="T32" fmla="*/ 5340 w 7300"/>
              <a:gd name="T33" fmla="*/ 442 h 5794"/>
              <a:gd name="T34" fmla="*/ 5688 w 7300"/>
              <a:gd name="T35" fmla="*/ 178 h 5794"/>
              <a:gd name="T36" fmla="*/ 6180 w 7300"/>
              <a:gd name="T37" fmla="*/ 70 h 5794"/>
              <a:gd name="T38" fmla="*/ 6600 w 7300"/>
              <a:gd name="T39" fmla="*/ 10 h 5794"/>
              <a:gd name="T40" fmla="*/ 7080 w 7300"/>
              <a:gd name="T41" fmla="*/ 10 h 5794"/>
              <a:gd name="T42" fmla="*/ 7296 w 7300"/>
              <a:gd name="T43" fmla="*/ 46 h 5794"/>
              <a:gd name="T44" fmla="*/ 7056 w 7300"/>
              <a:gd name="T45" fmla="*/ 274 h 5794"/>
              <a:gd name="T46" fmla="*/ 6840 w 7300"/>
              <a:gd name="T47" fmla="*/ 370 h 5794"/>
              <a:gd name="T48" fmla="*/ 6576 w 7300"/>
              <a:gd name="T49" fmla="*/ 430 h 5794"/>
              <a:gd name="T50" fmla="*/ 6288 w 7300"/>
              <a:gd name="T51" fmla="*/ 550 h 5794"/>
              <a:gd name="T52" fmla="*/ 6240 w 7300"/>
              <a:gd name="T53" fmla="*/ 706 h 5794"/>
              <a:gd name="T54" fmla="*/ 6348 w 7300"/>
              <a:gd name="T55" fmla="*/ 706 h 5794"/>
              <a:gd name="T56" fmla="*/ 6636 w 7300"/>
              <a:gd name="T57" fmla="*/ 586 h 5794"/>
              <a:gd name="T58" fmla="*/ 6960 w 7300"/>
              <a:gd name="T59" fmla="*/ 550 h 5794"/>
              <a:gd name="T60" fmla="*/ 7092 w 7300"/>
              <a:gd name="T61" fmla="*/ 646 h 5794"/>
              <a:gd name="T62" fmla="*/ 7044 w 7300"/>
              <a:gd name="T63" fmla="*/ 1054 h 5794"/>
              <a:gd name="T64" fmla="*/ 6924 w 7300"/>
              <a:gd name="T65" fmla="*/ 1282 h 5794"/>
              <a:gd name="T66" fmla="*/ 6684 w 7300"/>
              <a:gd name="T67" fmla="*/ 1582 h 5794"/>
              <a:gd name="T68" fmla="*/ 6456 w 7300"/>
              <a:gd name="T69" fmla="*/ 1654 h 5794"/>
              <a:gd name="T70" fmla="*/ 6216 w 7300"/>
              <a:gd name="T71" fmla="*/ 1606 h 5794"/>
              <a:gd name="T72" fmla="*/ 6024 w 7300"/>
              <a:gd name="T73" fmla="*/ 1462 h 5794"/>
              <a:gd name="T74" fmla="*/ 5820 w 7300"/>
              <a:gd name="T75" fmla="*/ 1354 h 5794"/>
              <a:gd name="T76" fmla="*/ 5652 w 7300"/>
              <a:gd name="T77" fmla="*/ 1258 h 5794"/>
              <a:gd name="T78" fmla="*/ 5460 w 7300"/>
              <a:gd name="T79" fmla="*/ 1234 h 5794"/>
              <a:gd name="T80" fmla="*/ 5364 w 7300"/>
              <a:gd name="T81" fmla="*/ 1258 h 5794"/>
              <a:gd name="T82" fmla="*/ 5316 w 7300"/>
              <a:gd name="T83" fmla="*/ 1366 h 5794"/>
              <a:gd name="T84" fmla="*/ 5376 w 7300"/>
              <a:gd name="T85" fmla="*/ 1558 h 5794"/>
              <a:gd name="T86" fmla="*/ 5496 w 7300"/>
              <a:gd name="T87" fmla="*/ 1798 h 5794"/>
              <a:gd name="T88" fmla="*/ 5520 w 7300"/>
              <a:gd name="T89" fmla="*/ 1954 h 5794"/>
              <a:gd name="T90" fmla="*/ 5316 w 7300"/>
              <a:gd name="T91" fmla="*/ 2206 h 5794"/>
              <a:gd name="T92" fmla="*/ 5016 w 7300"/>
              <a:gd name="T93" fmla="*/ 2482 h 5794"/>
              <a:gd name="T94" fmla="*/ 4896 w 7300"/>
              <a:gd name="T95" fmla="*/ 2674 h 5794"/>
              <a:gd name="T96" fmla="*/ 4824 w 7300"/>
              <a:gd name="T97" fmla="*/ 2962 h 5794"/>
              <a:gd name="T98" fmla="*/ 4776 w 7300"/>
              <a:gd name="T99" fmla="*/ 3190 h 5794"/>
              <a:gd name="T100" fmla="*/ 4788 w 7300"/>
              <a:gd name="T101" fmla="*/ 3586 h 5794"/>
              <a:gd name="T102" fmla="*/ 4824 w 7300"/>
              <a:gd name="T103" fmla="*/ 3850 h 5794"/>
              <a:gd name="T104" fmla="*/ 4788 w 7300"/>
              <a:gd name="T105" fmla="*/ 4078 h 5794"/>
              <a:gd name="T106" fmla="*/ 4500 w 7300"/>
              <a:gd name="T107" fmla="*/ 4402 h 5794"/>
              <a:gd name="T108" fmla="*/ 4140 w 7300"/>
              <a:gd name="T109" fmla="*/ 4666 h 5794"/>
              <a:gd name="T110" fmla="*/ 3816 w 7300"/>
              <a:gd name="T111" fmla="*/ 4846 h 5794"/>
              <a:gd name="T112" fmla="*/ 3360 w 7300"/>
              <a:gd name="T113" fmla="*/ 5422 h 5794"/>
              <a:gd name="T114" fmla="*/ 3108 w 7300"/>
              <a:gd name="T115" fmla="*/ 5794 h 5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00" h="5794">
                <a:moveTo>
                  <a:pt x="0" y="4558"/>
                </a:moveTo>
                <a:cubicBezTo>
                  <a:pt x="117" y="4490"/>
                  <a:pt x="234" y="4422"/>
                  <a:pt x="372" y="4342"/>
                </a:cubicBezTo>
                <a:cubicBezTo>
                  <a:pt x="510" y="4262"/>
                  <a:pt x="664" y="4166"/>
                  <a:pt x="828" y="4078"/>
                </a:cubicBezTo>
                <a:cubicBezTo>
                  <a:pt x="992" y="3990"/>
                  <a:pt x="1194" y="3890"/>
                  <a:pt x="1356" y="3814"/>
                </a:cubicBezTo>
                <a:cubicBezTo>
                  <a:pt x="1518" y="3738"/>
                  <a:pt x="1678" y="3680"/>
                  <a:pt x="1800" y="3622"/>
                </a:cubicBezTo>
                <a:cubicBezTo>
                  <a:pt x="1922" y="3564"/>
                  <a:pt x="1978" y="3536"/>
                  <a:pt x="2088" y="3466"/>
                </a:cubicBezTo>
                <a:cubicBezTo>
                  <a:pt x="2198" y="3396"/>
                  <a:pt x="2348" y="3292"/>
                  <a:pt x="2460" y="3202"/>
                </a:cubicBezTo>
                <a:cubicBezTo>
                  <a:pt x="2572" y="3112"/>
                  <a:pt x="2656" y="3024"/>
                  <a:pt x="2760" y="2926"/>
                </a:cubicBezTo>
                <a:cubicBezTo>
                  <a:pt x="2864" y="2828"/>
                  <a:pt x="3004" y="2708"/>
                  <a:pt x="3084" y="2614"/>
                </a:cubicBezTo>
                <a:cubicBezTo>
                  <a:pt x="3164" y="2520"/>
                  <a:pt x="3180" y="2462"/>
                  <a:pt x="3240" y="2362"/>
                </a:cubicBezTo>
                <a:cubicBezTo>
                  <a:pt x="3300" y="2262"/>
                  <a:pt x="3358" y="2128"/>
                  <a:pt x="3444" y="2014"/>
                </a:cubicBezTo>
                <a:cubicBezTo>
                  <a:pt x="3530" y="1900"/>
                  <a:pt x="3630" y="1784"/>
                  <a:pt x="3756" y="1678"/>
                </a:cubicBezTo>
                <a:cubicBezTo>
                  <a:pt x="3882" y="1572"/>
                  <a:pt x="4090" y="1456"/>
                  <a:pt x="4200" y="1378"/>
                </a:cubicBezTo>
                <a:cubicBezTo>
                  <a:pt x="4310" y="1300"/>
                  <a:pt x="4320" y="1268"/>
                  <a:pt x="4416" y="1210"/>
                </a:cubicBezTo>
                <a:cubicBezTo>
                  <a:pt x="4512" y="1152"/>
                  <a:pt x="4664" y="1110"/>
                  <a:pt x="4776" y="1030"/>
                </a:cubicBezTo>
                <a:cubicBezTo>
                  <a:pt x="4888" y="950"/>
                  <a:pt x="4994" y="828"/>
                  <a:pt x="5088" y="730"/>
                </a:cubicBezTo>
                <a:cubicBezTo>
                  <a:pt x="5182" y="632"/>
                  <a:pt x="5240" y="534"/>
                  <a:pt x="5340" y="442"/>
                </a:cubicBezTo>
                <a:cubicBezTo>
                  <a:pt x="5440" y="350"/>
                  <a:pt x="5548" y="240"/>
                  <a:pt x="5688" y="178"/>
                </a:cubicBezTo>
                <a:cubicBezTo>
                  <a:pt x="5828" y="116"/>
                  <a:pt x="6028" y="98"/>
                  <a:pt x="6180" y="70"/>
                </a:cubicBezTo>
                <a:cubicBezTo>
                  <a:pt x="6332" y="42"/>
                  <a:pt x="6450" y="20"/>
                  <a:pt x="6600" y="10"/>
                </a:cubicBezTo>
                <a:cubicBezTo>
                  <a:pt x="6750" y="0"/>
                  <a:pt x="6964" y="4"/>
                  <a:pt x="7080" y="10"/>
                </a:cubicBezTo>
                <a:cubicBezTo>
                  <a:pt x="7196" y="16"/>
                  <a:pt x="7300" y="2"/>
                  <a:pt x="7296" y="46"/>
                </a:cubicBezTo>
                <a:cubicBezTo>
                  <a:pt x="7292" y="90"/>
                  <a:pt x="7132" y="220"/>
                  <a:pt x="7056" y="274"/>
                </a:cubicBezTo>
                <a:cubicBezTo>
                  <a:pt x="6980" y="328"/>
                  <a:pt x="6920" y="344"/>
                  <a:pt x="6840" y="370"/>
                </a:cubicBezTo>
                <a:cubicBezTo>
                  <a:pt x="6760" y="396"/>
                  <a:pt x="6668" y="400"/>
                  <a:pt x="6576" y="430"/>
                </a:cubicBezTo>
                <a:cubicBezTo>
                  <a:pt x="6484" y="460"/>
                  <a:pt x="6344" y="504"/>
                  <a:pt x="6288" y="550"/>
                </a:cubicBezTo>
                <a:cubicBezTo>
                  <a:pt x="6232" y="596"/>
                  <a:pt x="6230" y="680"/>
                  <a:pt x="6240" y="706"/>
                </a:cubicBezTo>
                <a:cubicBezTo>
                  <a:pt x="6250" y="732"/>
                  <a:pt x="6282" y="726"/>
                  <a:pt x="6348" y="706"/>
                </a:cubicBezTo>
                <a:cubicBezTo>
                  <a:pt x="6414" y="686"/>
                  <a:pt x="6534" y="612"/>
                  <a:pt x="6636" y="586"/>
                </a:cubicBezTo>
                <a:cubicBezTo>
                  <a:pt x="6738" y="560"/>
                  <a:pt x="6884" y="540"/>
                  <a:pt x="6960" y="550"/>
                </a:cubicBezTo>
                <a:cubicBezTo>
                  <a:pt x="7036" y="560"/>
                  <a:pt x="7078" y="562"/>
                  <a:pt x="7092" y="646"/>
                </a:cubicBezTo>
                <a:cubicBezTo>
                  <a:pt x="7106" y="730"/>
                  <a:pt x="7072" y="948"/>
                  <a:pt x="7044" y="1054"/>
                </a:cubicBezTo>
                <a:cubicBezTo>
                  <a:pt x="7016" y="1160"/>
                  <a:pt x="6984" y="1194"/>
                  <a:pt x="6924" y="1282"/>
                </a:cubicBezTo>
                <a:cubicBezTo>
                  <a:pt x="6864" y="1370"/>
                  <a:pt x="6762" y="1520"/>
                  <a:pt x="6684" y="1582"/>
                </a:cubicBezTo>
                <a:cubicBezTo>
                  <a:pt x="6606" y="1644"/>
                  <a:pt x="6534" y="1650"/>
                  <a:pt x="6456" y="1654"/>
                </a:cubicBezTo>
                <a:cubicBezTo>
                  <a:pt x="6378" y="1658"/>
                  <a:pt x="6288" y="1638"/>
                  <a:pt x="6216" y="1606"/>
                </a:cubicBezTo>
                <a:cubicBezTo>
                  <a:pt x="6144" y="1574"/>
                  <a:pt x="6090" y="1504"/>
                  <a:pt x="6024" y="1462"/>
                </a:cubicBezTo>
                <a:cubicBezTo>
                  <a:pt x="5958" y="1420"/>
                  <a:pt x="5882" y="1388"/>
                  <a:pt x="5820" y="1354"/>
                </a:cubicBezTo>
                <a:cubicBezTo>
                  <a:pt x="5758" y="1320"/>
                  <a:pt x="5712" y="1278"/>
                  <a:pt x="5652" y="1258"/>
                </a:cubicBezTo>
                <a:cubicBezTo>
                  <a:pt x="5592" y="1238"/>
                  <a:pt x="5508" y="1234"/>
                  <a:pt x="5460" y="1234"/>
                </a:cubicBezTo>
                <a:cubicBezTo>
                  <a:pt x="5412" y="1234"/>
                  <a:pt x="5388" y="1236"/>
                  <a:pt x="5364" y="1258"/>
                </a:cubicBezTo>
                <a:cubicBezTo>
                  <a:pt x="5340" y="1280"/>
                  <a:pt x="5314" y="1316"/>
                  <a:pt x="5316" y="1366"/>
                </a:cubicBezTo>
                <a:cubicBezTo>
                  <a:pt x="5318" y="1416"/>
                  <a:pt x="5346" y="1486"/>
                  <a:pt x="5376" y="1558"/>
                </a:cubicBezTo>
                <a:cubicBezTo>
                  <a:pt x="5406" y="1630"/>
                  <a:pt x="5472" y="1732"/>
                  <a:pt x="5496" y="1798"/>
                </a:cubicBezTo>
                <a:cubicBezTo>
                  <a:pt x="5520" y="1864"/>
                  <a:pt x="5550" y="1886"/>
                  <a:pt x="5520" y="1954"/>
                </a:cubicBezTo>
                <a:cubicBezTo>
                  <a:pt x="5490" y="2022"/>
                  <a:pt x="5400" y="2118"/>
                  <a:pt x="5316" y="2206"/>
                </a:cubicBezTo>
                <a:cubicBezTo>
                  <a:pt x="5232" y="2294"/>
                  <a:pt x="5086" y="2404"/>
                  <a:pt x="5016" y="2482"/>
                </a:cubicBezTo>
                <a:cubicBezTo>
                  <a:pt x="4946" y="2560"/>
                  <a:pt x="4928" y="2594"/>
                  <a:pt x="4896" y="2674"/>
                </a:cubicBezTo>
                <a:cubicBezTo>
                  <a:pt x="4864" y="2754"/>
                  <a:pt x="4844" y="2876"/>
                  <a:pt x="4824" y="2962"/>
                </a:cubicBezTo>
                <a:cubicBezTo>
                  <a:pt x="4804" y="3048"/>
                  <a:pt x="4782" y="3086"/>
                  <a:pt x="4776" y="3190"/>
                </a:cubicBezTo>
                <a:cubicBezTo>
                  <a:pt x="4770" y="3294"/>
                  <a:pt x="4780" y="3476"/>
                  <a:pt x="4788" y="3586"/>
                </a:cubicBezTo>
                <a:cubicBezTo>
                  <a:pt x="4796" y="3696"/>
                  <a:pt x="4824" y="3768"/>
                  <a:pt x="4824" y="3850"/>
                </a:cubicBezTo>
                <a:cubicBezTo>
                  <a:pt x="4824" y="3932"/>
                  <a:pt x="4842" y="3986"/>
                  <a:pt x="4788" y="4078"/>
                </a:cubicBezTo>
                <a:cubicBezTo>
                  <a:pt x="4734" y="4170"/>
                  <a:pt x="4608" y="4304"/>
                  <a:pt x="4500" y="4402"/>
                </a:cubicBezTo>
                <a:cubicBezTo>
                  <a:pt x="4392" y="4500"/>
                  <a:pt x="4254" y="4592"/>
                  <a:pt x="4140" y="4666"/>
                </a:cubicBezTo>
                <a:cubicBezTo>
                  <a:pt x="4026" y="4740"/>
                  <a:pt x="3946" y="4720"/>
                  <a:pt x="3816" y="4846"/>
                </a:cubicBezTo>
                <a:cubicBezTo>
                  <a:pt x="3686" y="4972"/>
                  <a:pt x="3478" y="5264"/>
                  <a:pt x="3360" y="5422"/>
                </a:cubicBezTo>
                <a:cubicBezTo>
                  <a:pt x="3242" y="5580"/>
                  <a:pt x="3150" y="5728"/>
                  <a:pt x="3108" y="579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4" name="Freeform 234"/>
          <p:cNvSpPr>
            <a:spLocks/>
          </p:cNvSpPr>
          <p:nvPr/>
        </p:nvSpPr>
        <p:spPr bwMode="auto">
          <a:xfrm>
            <a:off x="1995488" y="2498725"/>
            <a:ext cx="1895475" cy="1892300"/>
          </a:xfrm>
          <a:custGeom>
            <a:avLst/>
            <a:gdLst>
              <a:gd name="T0" fmla="*/ 3148 w 3608"/>
              <a:gd name="T1" fmla="*/ 0 h 4756"/>
              <a:gd name="T2" fmla="*/ 3036 w 3608"/>
              <a:gd name="T3" fmla="*/ 244 h 4756"/>
              <a:gd name="T4" fmla="*/ 3000 w 3608"/>
              <a:gd name="T5" fmla="*/ 376 h 4756"/>
              <a:gd name="T6" fmla="*/ 3048 w 3608"/>
              <a:gd name="T7" fmla="*/ 748 h 4756"/>
              <a:gd name="T8" fmla="*/ 3048 w 3608"/>
              <a:gd name="T9" fmla="*/ 1156 h 4756"/>
              <a:gd name="T10" fmla="*/ 2964 w 3608"/>
              <a:gd name="T11" fmla="*/ 1504 h 4756"/>
              <a:gd name="T12" fmla="*/ 2844 w 3608"/>
              <a:gd name="T13" fmla="*/ 1768 h 4756"/>
              <a:gd name="T14" fmla="*/ 2808 w 3608"/>
              <a:gd name="T15" fmla="*/ 2008 h 4756"/>
              <a:gd name="T16" fmla="*/ 3000 w 3608"/>
              <a:gd name="T17" fmla="*/ 2176 h 4756"/>
              <a:gd name="T18" fmla="*/ 3216 w 3608"/>
              <a:gd name="T19" fmla="*/ 2320 h 4756"/>
              <a:gd name="T20" fmla="*/ 3372 w 3608"/>
              <a:gd name="T21" fmla="*/ 2572 h 4756"/>
              <a:gd name="T22" fmla="*/ 3456 w 3608"/>
              <a:gd name="T23" fmla="*/ 2968 h 4756"/>
              <a:gd name="T24" fmla="*/ 3504 w 3608"/>
              <a:gd name="T25" fmla="*/ 3364 h 4756"/>
              <a:gd name="T26" fmla="*/ 3600 w 3608"/>
              <a:gd name="T27" fmla="*/ 4072 h 4756"/>
              <a:gd name="T28" fmla="*/ 3552 w 3608"/>
              <a:gd name="T29" fmla="*/ 4504 h 4756"/>
              <a:gd name="T30" fmla="*/ 3300 w 3608"/>
              <a:gd name="T31" fmla="*/ 4720 h 4756"/>
              <a:gd name="T32" fmla="*/ 3060 w 3608"/>
              <a:gd name="T33" fmla="*/ 4708 h 4756"/>
              <a:gd name="T34" fmla="*/ 2796 w 3608"/>
              <a:gd name="T35" fmla="*/ 4432 h 4756"/>
              <a:gd name="T36" fmla="*/ 2592 w 3608"/>
              <a:gd name="T37" fmla="*/ 4192 h 4756"/>
              <a:gd name="T38" fmla="*/ 2520 w 3608"/>
              <a:gd name="T39" fmla="*/ 3964 h 4756"/>
              <a:gd name="T40" fmla="*/ 2364 w 3608"/>
              <a:gd name="T41" fmla="*/ 3724 h 4756"/>
              <a:gd name="T42" fmla="*/ 2208 w 3608"/>
              <a:gd name="T43" fmla="*/ 3544 h 4756"/>
              <a:gd name="T44" fmla="*/ 1932 w 3608"/>
              <a:gd name="T45" fmla="*/ 3328 h 4756"/>
              <a:gd name="T46" fmla="*/ 1692 w 3608"/>
              <a:gd name="T47" fmla="*/ 3208 h 4756"/>
              <a:gd name="T48" fmla="*/ 1524 w 3608"/>
              <a:gd name="T49" fmla="*/ 3100 h 4756"/>
              <a:gd name="T50" fmla="*/ 1464 w 3608"/>
              <a:gd name="T51" fmla="*/ 2944 h 4756"/>
              <a:gd name="T52" fmla="*/ 1368 w 3608"/>
              <a:gd name="T53" fmla="*/ 2848 h 4756"/>
              <a:gd name="T54" fmla="*/ 1284 w 3608"/>
              <a:gd name="T55" fmla="*/ 3028 h 4756"/>
              <a:gd name="T56" fmla="*/ 1116 w 3608"/>
              <a:gd name="T57" fmla="*/ 3352 h 4756"/>
              <a:gd name="T58" fmla="*/ 900 w 3608"/>
              <a:gd name="T59" fmla="*/ 3640 h 4756"/>
              <a:gd name="T60" fmla="*/ 648 w 3608"/>
              <a:gd name="T61" fmla="*/ 3892 h 4756"/>
              <a:gd name="T62" fmla="*/ 372 w 3608"/>
              <a:gd name="T63" fmla="*/ 3988 h 4756"/>
              <a:gd name="T64" fmla="*/ 216 w 3608"/>
              <a:gd name="T65" fmla="*/ 4036 h 4756"/>
              <a:gd name="T66" fmla="*/ 0 w 3608"/>
              <a:gd name="T67" fmla="*/ 4072 h 4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08" h="4756">
                <a:moveTo>
                  <a:pt x="3148" y="0"/>
                </a:moveTo>
                <a:cubicBezTo>
                  <a:pt x="3130" y="40"/>
                  <a:pt x="3061" y="181"/>
                  <a:pt x="3036" y="244"/>
                </a:cubicBezTo>
                <a:cubicBezTo>
                  <a:pt x="3011" y="307"/>
                  <a:pt x="2998" y="292"/>
                  <a:pt x="3000" y="376"/>
                </a:cubicBezTo>
                <a:cubicBezTo>
                  <a:pt x="3002" y="460"/>
                  <a:pt x="3040" y="618"/>
                  <a:pt x="3048" y="748"/>
                </a:cubicBezTo>
                <a:cubicBezTo>
                  <a:pt x="3056" y="878"/>
                  <a:pt x="3062" y="1030"/>
                  <a:pt x="3048" y="1156"/>
                </a:cubicBezTo>
                <a:cubicBezTo>
                  <a:pt x="3034" y="1282"/>
                  <a:pt x="2998" y="1402"/>
                  <a:pt x="2964" y="1504"/>
                </a:cubicBezTo>
                <a:cubicBezTo>
                  <a:pt x="2930" y="1606"/>
                  <a:pt x="2870" y="1684"/>
                  <a:pt x="2844" y="1768"/>
                </a:cubicBezTo>
                <a:cubicBezTo>
                  <a:pt x="2818" y="1852"/>
                  <a:pt x="2782" y="1940"/>
                  <a:pt x="2808" y="2008"/>
                </a:cubicBezTo>
                <a:cubicBezTo>
                  <a:pt x="2834" y="2076"/>
                  <a:pt x="2932" y="2124"/>
                  <a:pt x="3000" y="2176"/>
                </a:cubicBezTo>
                <a:cubicBezTo>
                  <a:pt x="3068" y="2228"/>
                  <a:pt x="3154" y="2254"/>
                  <a:pt x="3216" y="2320"/>
                </a:cubicBezTo>
                <a:cubicBezTo>
                  <a:pt x="3278" y="2386"/>
                  <a:pt x="3332" y="2464"/>
                  <a:pt x="3372" y="2572"/>
                </a:cubicBezTo>
                <a:cubicBezTo>
                  <a:pt x="3412" y="2680"/>
                  <a:pt x="3434" y="2836"/>
                  <a:pt x="3456" y="2968"/>
                </a:cubicBezTo>
                <a:cubicBezTo>
                  <a:pt x="3478" y="3100"/>
                  <a:pt x="3480" y="3180"/>
                  <a:pt x="3504" y="3364"/>
                </a:cubicBezTo>
                <a:cubicBezTo>
                  <a:pt x="3528" y="3548"/>
                  <a:pt x="3592" y="3882"/>
                  <a:pt x="3600" y="4072"/>
                </a:cubicBezTo>
                <a:cubicBezTo>
                  <a:pt x="3608" y="4262"/>
                  <a:pt x="3602" y="4396"/>
                  <a:pt x="3552" y="4504"/>
                </a:cubicBezTo>
                <a:cubicBezTo>
                  <a:pt x="3502" y="4612"/>
                  <a:pt x="3382" y="4686"/>
                  <a:pt x="3300" y="4720"/>
                </a:cubicBezTo>
                <a:cubicBezTo>
                  <a:pt x="3218" y="4754"/>
                  <a:pt x="3144" y="4756"/>
                  <a:pt x="3060" y="4708"/>
                </a:cubicBezTo>
                <a:cubicBezTo>
                  <a:pt x="2976" y="4660"/>
                  <a:pt x="2874" y="4518"/>
                  <a:pt x="2796" y="4432"/>
                </a:cubicBezTo>
                <a:cubicBezTo>
                  <a:pt x="2718" y="4346"/>
                  <a:pt x="2638" y="4270"/>
                  <a:pt x="2592" y="4192"/>
                </a:cubicBezTo>
                <a:cubicBezTo>
                  <a:pt x="2546" y="4114"/>
                  <a:pt x="2558" y="4042"/>
                  <a:pt x="2520" y="3964"/>
                </a:cubicBezTo>
                <a:cubicBezTo>
                  <a:pt x="2482" y="3886"/>
                  <a:pt x="2416" y="3794"/>
                  <a:pt x="2364" y="3724"/>
                </a:cubicBezTo>
                <a:cubicBezTo>
                  <a:pt x="2312" y="3654"/>
                  <a:pt x="2280" y="3610"/>
                  <a:pt x="2208" y="3544"/>
                </a:cubicBezTo>
                <a:cubicBezTo>
                  <a:pt x="2136" y="3478"/>
                  <a:pt x="2018" y="3384"/>
                  <a:pt x="1932" y="3328"/>
                </a:cubicBezTo>
                <a:cubicBezTo>
                  <a:pt x="1846" y="3272"/>
                  <a:pt x="1760" y="3246"/>
                  <a:pt x="1692" y="3208"/>
                </a:cubicBezTo>
                <a:cubicBezTo>
                  <a:pt x="1624" y="3170"/>
                  <a:pt x="1562" y="3144"/>
                  <a:pt x="1524" y="3100"/>
                </a:cubicBezTo>
                <a:cubicBezTo>
                  <a:pt x="1486" y="3056"/>
                  <a:pt x="1490" y="2986"/>
                  <a:pt x="1464" y="2944"/>
                </a:cubicBezTo>
                <a:cubicBezTo>
                  <a:pt x="1438" y="2902"/>
                  <a:pt x="1398" y="2834"/>
                  <a:pt x="1368" y="2848"/>
                </a:cubicBezTo>
                <a:cubicBezTo>
                  <a:pt x="1338" y="2862"/>
                  <a:pt x="1326" y="2944"/>
                  <a:pt x="1284" y="3028"/>
                </a:cubicBezTo>
                <a:cubicBezTo>
                  <a:pt x="1242" y="3112"/>
                  <a:pt x="1180" y="3250"/>
                  <a:pt x="1116" y="3352"/>
                </a:cubicBezTo>
                <a:cubicBezTo>
                  <a:pt x="1052" y="3454"/>
                  <a:pt x="978" y="3550"/>
                  <a:pt x="900" y="3640"/>
                </a:cubicBezTo>
                <a:cubicBezTo>
                  <a:pt x="822" y="3730"/>
                  <a:pt x="736" y="3834"/>
                  <a:pt x="648" y="3892"/>
                </a:cubicBezTo>
                <a:cubicBezTo>
                  <a:pt x="560" y="3950"/>
                  <a:pt x="444" y="3964"/>
                  <a:pt x="372" y="3988"/>
                </a:cubicBezTo>
                <a:cubicBezTo>
                  <a:pt x="300" y="4012"/>
                  <a:pt x="278" y="4022"/>
                  <a:pt x="216" y="4036"/>
                </a:cubicBezTo>
                <a:cubicBezTo>
                  <a:pt x="154" y="4050"/>
                  <a:pt x="77" y="4061"/>
                  <a:pt x="0" y="407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5" name="Freeform 235"/>
          <p:cNvSpPr>
            <a:spLocks/>
          </p:cNvSpPr>
          <p:nvPr/>
        </p:nvSpPr>
        <p:spPr bwMode="auto">
          <a:xfrm>
            <a:off x="2014538" y="1317625"/>
            <a:ext cx="2286000" cy="2566988"/>
          </a:xfrm>
          <a:custGeom>
            <a:avLst/>
            <a:gdLst>
              <a:gd name="T0" fmla="*/ 0 w 4352"/>
              <a:gd name="T1" fmla="*/ 2326 h 6454"/>
              <a:gd name="T2" fmla="*/ 204 w 4352"/>
              <a:gd name="T3" fmla="*/ 2206 h 6454"/>
              <a:gd name="T4" fmla="*/ 348 w 4352"/>
              <a:gd name="T5" fmla="*/ 2014 h 6454"/>
              <a:gd name="T6" fmla="*/ 456 w 4352"/>
              <a:gd name="T7" fmla="*/ 1762 h 6454"/>
              <a:gd name="T8" fmla="*/ 852 w 4352"/>
              <a:gd name="T9" fmla="*/ 1486 h 6454"/>
              <a:gd name="T10" fmla="*/ 1212 w 4352"/>
              <a:gd name="T11" fmla="*/ 1270 h 6454"/>
              <a:gd name="T12" fmla="*/ 1692 w 4352"/>
              <a:gd name="T13" fmla="*/ 1150 h 6454"/>
              <a:gd name="T14" fmla="*/ 2196 w 4352"/>
              <a:gd name="T15" fmla="*/ 934 h 6454"/>
              <a:gd name="T16" fmla="*/ 2616 w 4352"/>
              <a:gd name="T17" fmla="*/ 610 h 6454"/>
              <a:gd name="T18" fmla="*/ 2892 w 4352"/>
              <a:gd name="T19" fmla="*/ 310 h 6454"/>
              <a:gd name="T20" fmla="*/ 3192 w 4352"/>
              <a:gd name="T21" fmla="*/ 82 h 6454"/>
              <a:gd name="T22" fmla="*/ 3576 w 4352"/>
              <a:gd name="T23" fmla="*/ 34 h 6454"/>
              <a:gd name="T24" fmla="*/ 3888 w 4352"/>
              <a:gd name="T25" fmla="*/ 34 h 6454"/>
              <a:gd name="T26" fmla="*/ 4236 w 4352"/>
              <a:gd name="T27" fmla="*/ 238 h 6454"/>
              <a:gd name="T28" fmla="*/ 4344 w 4352"/>
              <a:gd name="T29" fmla="*/ 598 h 6454"/>
              <a:gd name="T30" fmla="*/ 4284 w 4352"/>
              <a:gd name="T31" fmla="*/ 982 h 6454"/>
              <a:gd name="T32" fmla="*/ 4068 w 4352"/>
              <a:gd name="T33" fmla="*/ 1294 h 6454"/>
              <a:gd name="T34" fmla="*/ 3720 w 4352"/>
              <a:gd name="T35" fmla="*/ 1522 h 6454"/>
              <a:gd name="T36" fmla="*/ 3420 w 4352"/>
              <a:gd name="T37" fmla="*/ 1618 h 6454"/>
              <a:gd name="T38" fmla="*/ 3228 w 4352"/>
              <a:gd name="T39" fmla="*/ 1930 h 6454"/>
              <a:gd name="T40" fmla="*/ 3048 w 4352"/>
              <a:gd name="T41" fmla="*/ 2410 h 6454"/>
              <a:gd name="T42" fmla="*/ 2772 w 4352"/>
              <a:gd name="T43" fmla="*/ 2854 h 6454"/>
              <a:gd name="T44" fmla="*/ 2496 w 4352"/>
              <a:gd name="T45" fmla="*/ 3214 h 6454"/>
              <a:gd name="T46" fmla="*/ 2316 w 4352"/>
              <a:gd name="T47" fmla="*/ 3682 h 6454"/>
              <a:gd name="T48" fmla="*/ 2304 w 4352"/>
              <a:gd name="T49" fmla="*/ 4270 h 6454"/>
              <a:gd name="T50" fmla="*/ 2352 w 4352"/>
              <a:gd name="T51" fmla="*/ 4582 h 6454"/>
              <a:gd name="T52" fmla="*/ 2532 w 4352"/>
              <a:gd name="T53" fmla="*/ 5050 h 6454"/>
              <a:gd name="T54" fmla="*/ 2808 w 4352"/>
              <a:gd name="T55" fmla="*/ 5398 h 6454"/>
              <a:gd name="T56" fmla="*/ 2880 w 4352"/>
              <a:gd name="T57" fmla="*/ 5902 h 6454"/>
              <a:gd name="T58" fmla="*/ 2700 w 4352"/>
              <a:gd name="T59" fmla="*/ 6202 h 6454"/>
              <a:gd name="T60" fmla="*/ 2436 w 4352"/>
              <a:gd name="T61" fmla="*/ 6214 h 6454"/>
              <a:gd name="T62" fmla="*/ 2220 w 4352"/>
              <a:gd name="T63" fmla="*/ 6106 h 6454"/>
              <a:gd name="T64" fmla="*/ 2028 w 4352"/>
              <a:gd name="T65" fmla="*/ 5830 h 6454"/>
              <a:gd name="T66" fmla="*/ 1944 w 4352"/>
              <a:gd name="T67" fmla="*/ 5734 h 6454"/>
              <a:gd name="T68" fmla="*/ 1788 w 4352"/>
              <a:gd name="T69" fmla="*/ 5590 h 6454"/>
              <a:gd name="T70" fmla="*/ 1572 w 4352"/>
              <a:gd name="T71" fmla="*/ 5626 h 6454"/>
              <a:gd name="T72" fmla="*/ 1440 w 4352"/>
              <a:gd name="T73" fmla="*/ 5698 h 6454"/>
              <a:gd name="T74" fmla="*/ 1368 w 4352"/>
              <a:gd name="T75" fmla="*/ 5614 h 6454"/>
              <a:gd name="T76" fmla="*/ 1224 w 4352"/>
              <a:gd name="T77" fmla="*/ 5734 h 6454"/>
              <a:gd name="T78" fmla="*/ 1056 w 4352"/>
              <a:gd name="T79" fmla="*/ 6046 h 6454"/>
              <a:gd name="T80" fmla="*/ 828 w 4352"/>
              <a:gd name="T81" fmla="*/ 6250 h 6454"/>
              <a:gd name="T82" fmla="*/ 612 w 4352"/>
              <a:gd name="T83" fmla="*/ 6454 h 6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52" h="6454">
                <a:moveTo>
                  <a:pt x="0" y="2326"/>
                </a:moveTo>
                <a:cubicBezTo>
                  <a:pt x="73" y="2292"/>
                  <a:pt x="146" y="2258"/>
                  <a:pt x="204" y="2206"/>
                </a:cubicBezTo>
                <a:cubicBezTo>
                  <a:pt x="262" y="2154"/>
                  <a:pt x="306" y="2088"/>
                  <a:pt x="348" y="2014"/>
                </a:cubicBezTo>
                <a:cubicBezTo>
                  <a:pt x="390" y="1940"/>
                  <a:pt x="372" y="1850"/>
                  <a:pt x="456" y="1762"/>
                </a:cubicBezTo>
                <a:cubicBezTo>
                  <a:pt x="540" y="1674"/>
                  <a:pt x="726" y="1568"/>
                  <a:pt x="852" y="1486"/>
                </a:cubicBezTo>
                <a:cubicBezTo>
                  <a:pt x="978" y="1404"/>
                  <a:pt x="1072" y="1326"/>
                  <a:pt x="1212" y="1270"/>
                </a:cubicBezTo>
                <a:cubicBezTo>
                  <a:pt x="1352" y="1214"/>
                  <a:pt x="1528" y="1206"/>
                  <a:pt x="1692" y="1150"/>
                </a:cubicBezTo>
                <a:cubicBezTo>
                  <a:pt x="1856" y="1094"/>
                  <a:pt x="2042" y="1024"/>
                  <a:pt x="2196" y="934"/>
                </a:cubicBezTo>
                <a:cubicBezTo>
                  <a:pt x="2350" y="844"/>
                  <a:pt x="2500" y="714"/>
                  <a:pt x="2616" y="610"/>
                </a:cubicBezTo>
                <a:cubicBezTo>
                  <a:pt x="2732" y="506"/>
                  <a:pt x="2796" y="398"/>
                  <a:pt x="2892" y="310"/>
                </a:cubicBezTo>
                <a:cubicBezTo>
                  <a:pt x="2988" y="222"/>
                  <a:pt x="3078" y="128"/>
                  <a:pt x="3192" y="82"/>
                </a:cubicBezTo>
                <a:cubicBezTo>
                  <a:pt x="3306" y="36"/>
                  <a:pt x="3460" y="42"/>
                  <a:pt x="3576" y="34"/>
                </a:cubicBezTo>
                <a:cubicBezTo>
                  <a:pt x="3692" y="26"/>
                  <a:pt x="3778" y="0"/>
                  <a:pt x="3888" y="34"/>
                </a:cubicBezTo>
                <a:cubicBezTo>
                  <a:pt x="3998" y="68"/>
                  <a:pt x="4160" y="144"/>
                  <a:pt x="4236" y="238"/>
                </a:cubicBezTo>
                <a:cubicBezTo>
                  <a:pt x="4312" y="332"/>
                  <a:pt x="4336" y="474"/>
                  <a:pt x="4344" y="598"/>
                </a:cubicBezTo>
                <a:cubicBezTo>
                  <a:pt x="4352" y="722"/>
                  <a:pt x="4330" y="866"/>
                  <a:pt x="4284" y="982"/>
                </a:cubicBezTo>
                <a:cubicBezTo>
                  <a:pt x="4238" y="1098"/>
                  <a:pt x="4162" y="1204"/>
                  <a:pt x="4068" y="1294"/>
                </a:cubicBezTo>
                <a:cubicBezTo>
                  <a:pt x="3974" y="1384"/>
                  <a:pt x="3828" y="1468"/>
                  <a:pt x="3720" y="1522"/>
                </a:cubicBezTo>
                <a:cubicBezTo>
                  <a:pt x="3612" y="1576"/>
                  <a:pt x="3502" y="1550"/>
                  <a:pt x="3420" y="1618"/>
                </a:cubicBezTo>
                <a:cubicBezTo>
                  <a:pt x="3338" y="1686"/>
                  <a:pt x="3290" y="1798"/>
                  <a:pt x="3228" y="1930"/>
                </a:cubicBezTo>
                <a:cubicBezTo>
                  <a:pt x="3166" y="2062"/>
                  <a:pt x="3124" y="2256"/>
                  <a:pt x="3048" y="2410"/>
                </a:cubicBezTo>
                <a:cubicBezTo>
                  <a:pt x="2972" y="2564"/>
                  <a:pt x="2864" y="2720"/>
                  <a:pt x="2772" y="2854"/>
                </a:cubicBezTo>
                <a:cubicBezTo>
                  <a:pt x="2680" y="2988"/>
                  <a:pt x="2572" y="3076"/>
                  <a:pt x="2496" y="3214"/>
                </a:cubicBezTo>
                <a:cubicBezTo>
                  <a:pt x="2420" y="3352"/>
                  <a:pt x="2348" y="3506"/>
                  <a:pt x="2316" y="3682"/>
                </a:cubicBezTo>
                <a:cubicBezTo>
                  <a:pt x="2284" y="3858"/>
                  <a:pt x="2298" y="4120"/>
                  <a:pt x="2304" y="4270"/>
                </a:cubicBezTo>
                <a:cubicBezTo>
                  <a:pt x="2310" y="4420"/>
                  <a:pt x="2314" y="4452"/>
                  <a:pt x="2352" y="4582"/>
                </a:cubicBezTo>
                <a:cubicBezTo>
                  <a:pt x="2390" y="4712"/>
                  <a:pt x="2456" y="4914"/>
                  <a:pt x="2532" y="5050"/>
                </a:cubicBezTo>
                <a:cubicBezTo>
                  <a:pt x="2608" y="5186"/>
                  <a:pt x="2750" y="5256"/>
                  <a:pt x="2808" y="5398"/>
                </a:cubicBezTo>
                <a:cubicBezTo>
                  <a:pt x="2866" y="5540"/>
                  <a:pt x="2898" y="5768"/>
                  <a:pt x="2880" y="5902"/>
                </a:cubicBezTo>
                <a:cubicBezTo>
                  <a:pt x="2862" y="6036"/>
                  <a:pt x="2774" y="6150"/>
                  <a:pt x="2700" y="6202"/>
                </a:cubicBezTo>
                <a:cubicBezTo>
                  <a:pt x="2626" y="6254"/>
                  <a:pt x="2516" y="6230"/>
                  <a:pt x="2436" y="6214"/>
                </a:cubicBezTo>
                <a:cubicBezTo>
                  <a:pt x="2356" y="6198"/>
                  <a:pt x="2288" y="6170"/>
                  <a:pt x="2220" y="6106"/>
                </a:cubicBezTo>
                <a:cubicBezTo>
                  <a:pt x="2152" y="6042"/>
                  <a:pt x="2074" y="5892"/>
                  <a:pt x="2028" y="5830"/>
                </a:cubicBezTo>
                <a:cubicBezTo>
                  <a:pt x="1982" y="5768"/>
                  <a:pt x="1984" y="5774"/>
                  <a:pt x="1944" y="5734"/>
                </a:cubicBezTo>
                <a:cubicBezTo>
                  <a:pt x="1904" y="5694"/>
                  <a:pt x="1850" y="5608"/>
                  <a:pt x="1788" y="5590"/>
                </a:cubicBezTo>
                <a:cubicBezTo>
                  <a:pt x="1726" y="5572"/>
                  <a:pt x="1630" y="5608"/>
                  <a:pt x="1572" y="5626"/>
                </a:cubicBezTo>
                <a:cubicBezTo>
                  <a:pt x="1514" y="5644"/>
                  <a:pt x="1474" y="5700"/>
                  <a:pt x="1440" y="5698"/>
                </a:cubicBezTo>
                <a:cubicBezTo>
                  <a:pt x="1406" y="5696"/>
                  <a:pt x="1404" y="5608"/>
                  <a:pt x="1368" y="5614"/>
                </a:cubicBezTo>
                <a:cubicBezTo>
                  <a:pt x="1332" y="5620"/>
                  <a:pt x="1276" y="5662"/>
                  <a:pt x="1224" y="5734"/>
                </a:cubicBezTo>
                <a:cubicBezTo>
                  <a:pt x="1172" y="5806"/>
                  <a:pt x="1122" y="5960"/>
                  <a:pt x="1056" y="6046"/>
                </a:cubicBezTo>
                <a:cubicBezTo>
                  <a:pt x="990" y="6132"/>
                  <a:pt x="902" y="6182"/>
                  <a:pt x="828" y="6250"/>
                </a:cubicBezTo>
                <a:cubicBezTo>
                  <a:pt x="754" y="6318"/>
                  <a:pt x="683" y="6386"/>
                  <a:pt x="612" y="645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6" name="Freeform 236"/>
          <p:cNvSpPr>
            <a:spLocks/>
          </p:cNvSpPr>
          <p:nvPr/>
        </p:nvSpPr>
        <p:spPr bwMode="auto">
          <a:xfrm>
            <a:off x="2014538" y="3879850"/>
            <a:ext cx="327025" cy="123825"/>
          </a:xfrm>
          <a:custGeom>
            <a:avLst/>
            <a:gdLst>
              <a:gd name="T0" fmla="*/ 624 w 624"/>
              <a:gd name="T1" fmla="*/ 0 h 312"/>
              <a:gd name="T2" fmla="*/ 396 w 624"/>
              <a:gd name="T3" fmla="*/ 168 h 312"/>
              <a:gd name="T4" fmla="*/ 216 w 624"/>
              <a:gd name="T5" fmla="*/ 252 h 312"/>
              <a:gd name="T6" fmla="*/ 0 w 624"/>
              <a:gd name="T7" fmla="*/ 312 h 312"/>
            </a:gdLst>
            <a:ahLst/>
            <a:cxnLst>
              <a:cxn ang="0">
                <a:pos x="T0" y="T1"/>
              </a:cxn>
              <a:cxn ang="0">
                <a:pos x="T2" y="T3"/>
              </a:cxn>
              <a:cxn ang="0">
                <a:pos x="T4" y="T5"/>
              </a:cxn>
              <a:cxn ang="0">
                <a:pos x="T6" y="T7"/>
              </a:cxn>
            </a:cxnLst>
            <a:rect l="0" t="0" r="r" b="b"/>
            <a:pathLst>
              <a:path w="624" h="312">
                <a:moveTo>
                  <a:pt x="624" y="0"/>
                </a:moveTo>
                <a:cubicBezTo>
                  <a:pt x="544" y="63"/>
                  <a:pt x="464" y="126"/>
                  <a:pt x="396" y="168"/>
                </a:cubicBezTo>
                <a:cubicBezTo>
                  <a:pt x="328" y="210"/>
                  <a:pt x="282" y="228"/>
                  <a:pt x="216" y="252"/>
                </a:cubicBezTo>
                <a:cubicBezTo>
                  <a:pt x="150" y="276"/>
                  <a:pt x="75" y="294"/>
                  <a:pt x="0" y="31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7" name="Freeform 237"/>
          <p:cNvSpPr>
            <a:spLocks/>
          </p:cNvSpPr>
          <p:nvPr/>
        </p:nvSpPr>
        <p:spPr bwMode="auto">
          <a:xfrm>
            <a:off x="2001838" y="1947863"/>
            <a:ext cx="1436687" cy="1879600"/>
          </a:xfrm>
          <a:custGeom>
            <a:avLst/>
            <a:gdLst>
              <a:gd name="T0" fmla="*/ 24 w 2736"/>
              <a:gd name="T1" fmla="*/ 1116 h 4728"/>
              <a:gd name="T2" fmla="*/ 336 w 2736"/>
              <a:gd name="T3" fmla="*/ 936 h 4728"/>
              <a:gd name="T4" fmla="*/ 720 w 2736"/>
              <a:gd name="T5" fmla="*/ 708 h 4728"/>
              <a:gd name="T6" fmla="*/ 1008 w 2736"/>
              <a:gd name="T7" fmla="*/ 516 h 4728"/>
              <a:gd name="T8" fmla="*/ 1344 w 2736"/>
              <a:gd name="T9" fmla="*/ 240 h 4728"/>
              <a:gd name="T10" fmla="*/ 1728 w 2736"/>
              <a:gd name="T11" fmla="*/ 60 h 4728"/>
              <a:gd name="T12" fmla="*/ 2052 w 2736"/>
              <a:gd name="T13" fmla="*/ 0 h 4728"/>
              <a:gd name="T14" fmla="*/ 2376 w 2736"/>
              <a:gd name="T15" fmla="*/ 60 h 4728"/>
              <a:gd name="T16" fmla="*/ 2664 w 2736"/>
              <a:gd name="T17" fmla="*/ 192 h 4728"/>
              <a:gd name="T18" fmla="*/ 2712 w 2736"/>
              <a:gd name="T19" fmla="*/ 588 h 4728"/>
              <a:gd name="T20" fmla="*/ 2520 w 2736"/>
              <a:gd name="T21" fmla="*/ 936 h 4728"/>
              <a:gd name="T22" fmla="*/ 2280 w 2736"/>
              <a:gd name="T23" fmla="*/ 1380 h 4728"/>
              <a:gd name="T24" fmla="*/ 2100 w 2736"/>
              <a:gd name="T25" fmla="*/ 1776 h 4728"/>
              <a:gd name="T26" fmla="*/ 1956 w 2736"/>
              <a:gd name="T27" fmla="*/ 2268 h 4728"/>
              <a:gd name="T28" fmla="*/ 1824 w 2736"/>
              <a:gd name="T29" fmla="*/ 2772 h 4728"/>
              <a:gd name="T30" fmla="*/ 1704 w 2736"/>
              <a:gd name="T31" fmla="*/ 3084 h 4728"/>
              <a:gd name="T32" fmla="*/ 1548 w 2736"/>
              <a:gd name="T33" fmla="*/ 3480 h 4728"/>
              <a:gd name="T34" fmla="*/ 1272 w 2736"/>
              <a:gd name="T35" fmla="*/ 3780 h 4728"/>
              <a:gd name="T36" fmla="*/ 984 w 2736"/>
              <a:gd name="T37" fmla="*/ 4092 h 4728"/>
              <a:gd name="T38" fmla="*/ 636 w 2736"/>
              <a:gd name="T39" fmla="*/ 4344 h 4728"/>
              <a:gd name="T40" fmla="*/ 312 w 2736"/>
              <a:gd name="T41" fmla="*/ 4560 h 4728"/>
              <a:gd name="T42" fmla="*/ 0 w 2736"/>
              <a:gd name="T43" fmla="*/ 4728 h 4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36" h="4728">
                <a:moveTo>
                  <a:pt x="24" y="1116"/>
                </a:moveTo>
                <a:cubicBezTo>
                  <a:pt x="122" y="1060"/>
                  <a:pt x="220" y="1004"/>
                  <a:pt x="336" y="936"/>
                </a:cubicBezTo>
                <a:cubicBezTo>
                  <a:pt x="452" y="868"/>
                  <a:pt x="608" y="778"/>
                  <a:pt x="720" y="708"/>
                </a:cubicBezTo>
                <a:cubicBezTo>
                  <a:pt x="832" y="638"/>
                  <a:pt x="904" y="594"/>
                  <a:pt x="1008" y="516"/>
                </a:cubicBezTo>
                <a:cubicBezTo>
                  <a:pt x="1112" y="438"/>
                  <a:pt x="1224" y="316"/>
                  <a:pt x="1344" y="240"/>
                </a:cubicBezTo>
                <a:cubicBezTo>
                  <a:pt x="1464" y="164"/>
                  <a:pt x="1610" y="100"/>
                  <a:pt x="1728" y="60"/>
                </a:cubicBezTo>
                <a:cubicBezTo>
                  <a:pt x="1846" y="20"/>
                  <a:pt x="1944" y="0"/>
                  <a:pt x="2052" y="0"/>
                </a:cubicBezTo>
                <a:cubicBezTo>
                  <a:pt x="2160" y="0"/>
                  <a:pt x="2274" y="28"/>
                  <a:pt x="2376" y="60"/>
                </a:cubicBezTo>
                <a:cubicBezTo>
                  <a:pt x="2478" y="92"/>
                  <a:pt x="2608" y="104"/>
                  <a:pt x="2664" y="192"/>
                </a:cubicBezTo>
                <a:cubicBezTo>
                  <a:pt x="2720" y="280"/>
                  <a:pt x="2736" y="464"/>
                  <a:pt x="2712" y="588"/>
                </a:cubicBezTo>
                <a:cubicBezTo>
                  <a:pt x="2688" y="712"/>
                  <a:pt x="2592" y="804"/>
                  <a:pt x="2520" y="936"/>
                </a:cubicBezTo>
                <a:cubicBezTo>
                  <a:pt x="2448" y="1068"/>
                  <a:pt x="2350" y="1240"/>
                  <a:pt x="2280" y="1380"/>
                </a:cubicBezTo>
                <a:cubicBezTo>
                  <a:pt x="2210" y="1520"/>
                  <a:pt x="2154" y="1628"/>
                  <a:pt x="2100" y="1776"/>
                </a:cubicBezTo>
                <a:cubicBezTo>
                  <a:pt x="2046" y="1924"/>
                  <a:pt x="2002" y="2102"/>
                  <a:pt x="1956" y="2268"/>
                </a:cubicBezTo>
                <a:cubicBezTo>
                  <a:pt x="1910" y="2434"/>
                  <a:pt x="1866" y="2636"/>
                  <a:pt x="1824" y="2772"/>
                </a:cubicBezTo>
                <a:cubicBezTo>
                  <a:pt x="1782" y="2908"/>
                  <a:pt x="1750" y="2966"/>
                  <a:pt x="1704" y="3084"/>
                </a:cubicBezTo>
                <a:cubicBezTo>
                  <a:pt x="1658" y="3202"/>
                  <a:pt x="1620" y="3364"/>
                  <a:pt x="1548" y="3480"/>
                </a:cubicBezTo>
                <a:cubicBezTo>
                  <a:pt x="1476" y="3596"/>
                  <a:pt x="1366" y="3678"/>
                  <a:pt x="1272" y="3780"/>
                </a:cubicBezTo>
                <a:cubicBezTo>
                  <a:pt x="1178" y="3882"/>
                  <a:pt x="1090" y="3998"/>
                  <a:pt x="984" y="4092"/>
                </a:cubicBezTo>
                <a:cubicBezTo>
                  <a:pt x="878" y="4186"/>
                  <a:pt x="748" y="4266"/>
                  <a:pt x="636" y="4344"/>
                </a:cubicBezTo>
                <a:cubicBezTo>
                  <a:pt x="524" y="4422"/>
                  <a:pt x="418" y="4496"/>
                  <a:pt x="312" y="4560"/>
                </a:cubicBezTo>
                <a:cubicBezTo>
                  <a:pt x="206" y="4624"/>
                  <a:pt x="103" y="4676"/>
                  <a:pt x="0" y="472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8" name="Freeform 238"/>
          <p:cNvSpPr>
            <a:spLocks/>
          </p:cNvSpPr>
          <p:nvPr/>
        </p:nvSpPr>
        <p:spPr bwMode="auto">
          <a:xfrm>
            <a:off x="2001838" y="2295525"/>
            <a:ext cx="712787" cy="1370013"/>
          </a:xfrm>
          <a:custGeom>
            <a:avLst/>
            <a:gdLst>
              <a:gd name="T0" fmla="*/ 12 w 1358"/>
              <a:gd name="T1" fmla="*/ 710 h 3446"/>
              <a:gd name="T2" fmla="*/ 348 w 1358"/>
              <a:gd name="T3" fmla="*/ 398 h 3446"/>
              <a:gd name="T4" fmla="*/ 708 w 1358"/>
              <a:gd name="T5" fmla="*/ 110 h 3446"/>
              <a:gd name="T6" fmla="*/ 984 w 1358"/>
              <a:gd name="T7" fmla="*/ 2 h 3446"/>
              <a:gd name="T8" fmla="*/ 1272 w 1358"/>
              <a:gd name="T9" fmla="*/ 98 h 3446"/>
              <a:gd name="T10" fmla="*/ 1344 w 1358"/>
              <a:gd name="T11" fmla="*/ 470 h 3446"/>
              <a:gd name="T12" fmla="*/ 1356 w 1358"/>
              <a:gd name="T13" fmla="*/ 1058 h 3446"/>
              <a:gd name="T14" fmla="*/ 1356 w 1358"/>
              <a:gd name="T15" fmla="*/ 1442 h 3446"/>
              <a:gd name="T16" fmla="*/ 1344 w 1358"/>
              <a:gd name="T17" fmla="*/ 1886 h 3446"/>
              <a:gd name="T18" fmla="*/ 1308 w 1358"/>
              <a:gd name="T19" fmla="*/ 2186 h 3446"/>
              <a:gd name="T20" fmla="*/ 1068 w 1358"/>
              <a:gd name="T21" fmla="*/ 2618 h 3446"/>
              <a:gd name="T22" fmla="*/ 684 w 1358"/>
              <a:gd name="T23" fmla="*/ 3014 h 3446"/>
              <a:gd name="T24" fmla="*/ 336 w 1358"/>
              <a:gd name="T25" fmla="*/ 3326 h 3446"/>
              <a:gd name="T26" fmla="*/ 108 w 1358"/>
              <a:gd name="T27" fmla="*/ 3422 h 3446"/>
              <a:gd name="T28" fmla="*/ 0 w 1358"/>
              <a:gd name="T29" fmla="*/ 3446 h 3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8" h="3446">
                <a:moveTo>
                  <a:pt x="12" y="710"/>
                </a:moveTo>
                <a:cubicBezTo>
                  <a:pt x="122" y="604"/>
                  <a:pt x="232" y="498"/>
                  <a:pt x="348" y="398"/>
                </a:cubicBezTo>
                <a:cubicBezTo>
                  <a:pt x="464" y="298"/>
                  <a:pt x="602" y="176"/>
                  <a:pt x="708" y="110"/>
                </a:cubicBezTo>
                <a:cubicBezTo>
                  <a:pt x="814" y="44"/>
                  <a:pt x="890" y="4"/>
                  <a:pt x="984" y="2"/>
                </a:cubicBezTo>
                <a:cubicBezTo>
                  <a:pt x="1078" y="0"/>
                  <a:pt x="1212" y="20"/>
                  <a:pt x="1272" y="98"/>
                </a:cubicBezTo>
                <a:cubicBezTo>
                  <a:pt x="1332" y="176"/>
                  <a:pt x="1330" y="310"/>
                  <a:pt x="1344" y="470"/>
                </a:cubicBezTo>
                <a:cubicBezTo>
                  <a:pt x="1358" y="630"/>
                  <a:pt x="1354" y="896"/>
                  <a:pt x="1356" y="1058"/>
                </a:cubicBezTo>
                <a:cubicBezTo>
                  <a:pt x="1358" y="1220"/>
                  <a:pt x="1358" y="1304"/>
                  <a:pt x="1356" y="1442"/>
                </a:cubicBezTo>
                <a:cubicBezTo>
                  <a:pt x="1354" y="1580"/>
                  <a:pt x="1352" y="1762"/>
                  <a:pt x="1344" y="1886"/>
                </a:cubicBezTo>
                <a:cubicBezTo>
                  <a:pt x="1336" y="2010"/>
                  <a:pt x="1354" y="2064"/>
                  <a:pt x="1308" y="2186"/>
                </a:cubicBezTo>
                <a:cubicBezTo>
                  <a:pt x="1262" y="2308"/>
                  <a:pt x="1172" y="2480"/>
                  <a:pt x="1068" y="2618"/>
                </a:cubicBezTo>
                <a:cubicBezTo>
                  <a:pt x="964" y="2756"/>
                  <a:pt x="806" y="2896"/>
                  <a:pt x="684" y="3014"/>
                </a:cubicBezTo>
                <a:cubicBezTo>
                  <a:pt x="562" y="3132"/>
                  <a:pt x="432" y="3258"/>
                  <a:pt x="336" y="3326"/>
                </a:cubicBezTo>
                <a:cubicBezTo>
                  <a:pt x="240" y="3394"/>
                  <a:pt x="164" y="3402"/>
                  <a:pt x="108" y="3422"/>
                </a:cubicBezTo>
                <a:cubicBezTo>
                  <a:pt x="52" y="3442"/>
                  <a:pt x="26" y="3444"/>
                  <a:pt x="0" y="344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9" name="Freeform 239"/>
          <p:cNvSpPr>
            <a:spLocks/>
          </p:cNvSpPr>
          <p:nvPr/>
        </p:nvSpPr>
        <p:spPr bwMode="auto">
          <a:xfrm>
            <a:off x="2012950" y="2774950"/>
            <a:ext cx="631825" cy="430213"/>
          </a:xfrm>
          <a:custGeom>
            <a:avLst/>
            <a:gdLst>
              <a:gd name="T0" fmla="*/ 290 w 1202"/>
              <a:gd name="T1" fmla="*/ 128 h 1082"/>
              <a:gd name="T2" fmla="*/ 446 w 1202"/>
              <a:gd name="T3" fmla="*/ 32 h 1082"/>
              <a:gd name="T4" fmla="*/ 758 w 1202"/>
              <a:gd name="T5" fmla="*/ 20 h 1082"/>
              <a:gd name="T6" fmla="*/ 998 w 1202"/>
              <a:gd name="T7" fmla="*/ 152 h 1082"/>
              <a:gd name="T8" fmla="*/ 1166 w 1202"/>
              <a:gd name="T9" fmla="*/ 368 h 1082"/>
              <a:gd name="T10" fmla="*/ 1166 w 1202"/>
              <a:gd name="T11" fmla="*/ 776 h 1082"/>
              <a:gd name="T12" fmla="*/ 950 w 1202"/>
              <a:gd name="T13" fmla="*/ 1028 h 1082"/>
              <a:gd name="T14" fmla="*/ 638 w 1202"/>
              <a:gd name="T15" fmla="*/ 1076 h 1082"/>
              <a:gd name="T16" fmla="*/ 362 w 1202"/>
              <a:gd name="T17" fmla="*/ 1064 h 1082"/>
              <a:gd name="T18" fmla="*/ 242 w 1202"/>
              <a:gd name="T19" fmla="*/ 1004 h 1082"/>
              <a:gd name="T20" fmla="*/ 62 w 1202"/>
              <a:gd name="T21" fmla="*/ 872 h 1082"/>
              <a:gd name="T22" fmla="*/ 2 w 1202"/>
              <a:gd name="T23" fmla="*/ 644 h 1082"/>
              <a:gd name="T24" fmla="*/ 50 w 1202"/>
              <a:gd name="T25" fmla="*/ 392 h 1082"/>
              <a:gd name="T26" fmla="*/ 182 w 1202"/>
              <a:gd name="T27" fmla="*/ 212 h 1082"/>
              <a:gd name="T28" fmla="*/ 290 w 1202"/>
              <a:gd name="T29" fmla="*/ 128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2" h="1082">
                <a:moveTo>
                  <a:pt x="290" y="128"/>
                </a:moveTo>
                <a:cubicBezTo>
                  <a:pt x="334" y="98"/>
                  <a:pt x="368" y="50"/>
                  <a:pt x="446" y="32"/>
                </a:cubicBezTo>
                <a:cubicBezTo>
                  <a:pt x="524" y="14"/>
                  <a:pt x="666" y="0"/>
                  <a:pt x="758" y="20"/>
                </a:cubicBezTo>
                <a:cubicBezTo>
                  <a:pt x="850" y="40"/>
                  <a:pt x="930" y="94"/>
                  <a:pt x="998" y="152"/>
                </a:cubicBezTo>
                <a:cubicBezTo>
                  <a:pt x="1066" y="210"/>
                  <a:pt x="1138" y="264"/>
                  <a:pt x="1166" y="368"/>
                </a:cubicBezTo>
                <a:cubicBezTo>
                  <a:pt x="1194" y="472"/>
                  <a:pt x="1202" y="666"/>
                  <a:pt x="1166" y="776"/>
                </a:cubicBezTo>
                <a:cubicBezTo>
                  <a:pt x="1130" y="886"/>
                  <a:pt x="1038" y="978"/>
                  <a:pt x="950" y="1028"/>
                </a:cubicBezTo>
                <a:cubicBezTo>
                  <a:pt x="862" y="1078"/>
                  <a:pt x="736" y="1070"/>
                  <a:pt x="638" y="1076"/>
                </a:cubicBezTo>
                <a:cubicBezTo>
                  <a:pt x="540" y="1082"/>
                  <a:pt x="428" y="1076"/>
                  <a:pt x="362" y="1064"/>
                </a:cubicBezTo>
                <a:cubicBezTo>
                  <a:pt x="296" y="1052"/>
                  <a:pt x="292" y="1036"/>
                  <a:pt x="242" y="1004"/>
                </a:cubicBezTo>
                <a:cubicBezTo>
                  <a:pt x="192" y="972"/>
                  <a:pt x="102" y="932"/>
                  <a:pt x="62" y="872"/>
                </a:cubicBezTo>
                <a:cubicBezTo>
                  <a:pt x="22" y="812"/>
                  <a:pt x="4" y="724"/>
                  <a:pt x="2" y="644"/>
                </a:cubicBezTo>
                <a:cubicBezTo>
                  <a:pt x="0" y="564"/>
                  <a:pt x="20" y="464"/>
                  <a:pt x="50" y="392"/>
                </a:cubicBezTo>
                <a:cubicBezTo>
                  <a:pt x="80" y="320"/>
                  <a:pt x="136" y="258"/>
                  <a:pt x="182" y="212"/>
                </a:cubicBezTo>
                <a:cubicBezTo>
                  <a:pt x="228" y="166"/>
                  <a:pt x="246" y="158"/>
                  <a:pt x="290" y="128"/>
                </a:cubicBezTo>
                <a:close/>
              </a:path>
            </a:pathLst>
          </a:cu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60" name="Freeform 240"/>
          <p:cNvSpPr>
            <a:spLocks/>
          </p:cNvSpPr>
          <p:nvPr/>
        </p:nvSpPr>
        <p:spPr bwMode="auto">
          <a:xfrm>
            <a:off x="5219700" y="538163"/>
            <a:ext cx="287338" cy="188912"/>
          </a:xfrm>
          <a:custGeom>
            <a:avLst/>
            <a:gdLst>
              <a:gd name="T0" fmla="*/ 222 w 546"/>
              <a:gd name="T1" fmla="*/ 4 h 476"/>
              <a:gd name="T2" fmla="*/ 366 w 546"/>
              <a:gd name="T3" fmla="*/ 40 h 476"/>
              <a:gd name="T4" fmla="*/ 498 w 546"/>
              <a:gd name="T5" fmla="*/ 148 h 476"/>
              <a:gd name="T6" fmla="*/ 534 w 546"/>
              <a:gd name="T7" fmla="*/ 232 h 476"/>
              <a:gd name="T8" fmla="*/ 426 w 546"/>
              <a:gd name="T9" fmla="*/ 436 h 476"/>
              <a:gd name="T10" fmla="*/ 258 w 546"/>
              <a:gd name="T11" fmla="*/ 472 h 476"/>
              <a:gd name="T12" fmla="*/ 114 w 546"/>
              <a:gd name="T13" fmla="*/ 436 h 476"/>
              <a:gd name="T14" fmla="*/ 18 w 546"/>
              <a:gd name="T15" fmla="*/ 364 h 476"/>
              <a:gd name="T16" fmla="*/ 6 w 546"/>
              <a:gd name="T17" fmla="*/ 256 h 476"/>
              <a:gd name="T18" fmla="*/ 30 w 546"/>
              <a:gd name="T19" fmla="*/ 136 h 476"/>
              <a:gd name="T20" fmla="*/ 102 w 546"/>
              <a:gd name="T21" fmla="*/ 64 h 476"/>
              <a:gd name="T22" fmla="*/ 222 w 546"/>
              <a:gd name="T23" fmla="*/ 4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6" h="476">
                <a:moveTo>
                  <a:pt x="222" y="4"/>
                </a:moveTo>
                <a:cubicBezTo>
                  <a:pt x="266" y="0"/>
                  <a:pt x="320" y="16"/>
                  <a:pt x="366" y="40"/>
                </a:cubicBezTo>
                <a:cubicBezTo>
                  <a:pt x="412" y="64"/>
                  <a:pt x="470" y="116"/>
                  <a:pt x="498" y="148"/>
                </a:cubicBezTo>
                <a:cubicBezTo>
                  <a:pt x="526" y="180"/>
                  <a:pt x="546" y="184"/>
                  <a:pt x="534" y="232"/>
                </a:cubicBezTo>
                <a:cubicBezTo>
                  <a:pt x="522" y="280"/>
                  <a:pt x="472" y="396"/>
                  <a:pt x="426" y="436"/>
                </a:cubicBezTo>
                <a:cubicBezTo>
                  <a:pt x="380" y="476"/>
                  <a:pt x="310" y="472"/>
                  <a:pt x="258" y="472"/>
                </a:cubicBezTo>
                <a:cubicBezTo>
                  <a:pt x="206" y="472"/>
                  <a:pt x="154" y="454"/>
                  <a:pt x="114" y="436"/>
                </a:cubicBezTo>
                <a:cubicBezTo>
                  <a:pt x="74" y="418"/>
                  <a:pt x="36" y="394"/>
                  <a:pt x="18" y="364"/>
                </a:cubicBezTo>
                <a:cubicBezTo>
                  <a:pt x="0" y="334"/>
                  <a:pt x="4" y="294"/>
                  <a:pt x="6" y="256"/>
                </a:cubicBezTo>
                <a:cubicBezTo>
                  <a:pt x="8" y="218"/>
                  <a:pt x="14" y="168"/>
                  <a:pt x="30" y="136"/>
                </a:cubicBezTo>
                <a:cubicBezTo>
                  <a:pt x="46" y="104"/>
                  <a:pt x="68" y="84"/>
                  <a:pt x="102" y="64"/>
                </a:cubicBezTo>
                <a:cubicBezTo>
                  <a:pt x="136" y="44"/>
                  <a:pt x="178" y="8"/>
                  <a:pt x="222" y="4"/>
                </a:cubicBezTo>
                <a:close/>
              </a:path>
            </a:pathLst>
          </a:cu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61" name="Freeform 241"/>
          <p:cNvSpPr>
            <a:spLocks/>
          </p:cNvSpPr>
          <p:nvPr/>
        </p:nvSpPr>
        <p:spPr bwMode="auto">
          <a:xfrm>
            <a:off x="3854450" y="9525"/>
            <a:ext cx="2314575" cy="2609850"/>
          </a:xfrm>
          <a:custGeom>
            <a:avLst/>
            <a:gdLst>
              <a:gd name="T0" fmla="*/ 4404 w 4404"/>
              <a:gd name="T1" fmla="*/ 0 h 6564"/>
              <a:gd name="T2" fmla="*/ 4212 w 4404"/>
              <a:gd name="T3" fmla="*/ 504 h 6564"/>
              <a:gd name="T4" fmla="*/ 4020 w 4404"/>
              <a:gd name="T5" fmla="*/ 924 h 6564"/>
              <a:gd name="T6" fmla="*/ 3768 w 4404"/>
              <a:gd name="T7" fmla="*/ 1500 h 6564"/>
              <a:gd name="T8" fmla="*/ 3480 w 4404"/>
              <a:gd name="T9" fmla="*/ 1920 h 6564"/>
              <a:gd name="T10" fmla="*/ 3192 w 4404"/>
              <a:gd name="T11" fmla="*/ 2184 h 6564"/>
              <a:gd name="T12" fmla="*/ 2952 w 4404"/>
              <a:gd name="T13" fmla="*/ 2280 h 6564"/>
              <a:gd name="T14" fmla="*/ 2736 w 4404"/>
              <a:gd name="T15" fmla="*/ 2244 h 6564"/>
              <a:gd name="T16" fmla="*/ 2592 w 4404"/>
              <a:gd name="T17" fmla="*/ 2172 h 6564"/>
              <a:gd name="T18" fmla="*/ 2496 w 4404"/>
              <a:gd name="T19" fmla="*/ 2088 h 6564"/>
              <a:gd name="T20" fmla="*/ 2352 w 4404"/>
              <a:gd name="T21" fmla="*/ 1980 h 6564"/>
              <a:gd name="T22" fmla="*/ 2268 w 4404"/>
              <a:gd name="T23" fmla="*/ 1908 h 6564"/>
              <a:gd name="T24" fmla="*/ 2112 w 4404"/>
              <a:gd name="T25" fmla="*/ 1944 h 6564"/>
              <a:gd name="T26" fmla="*/ 2064 w 4404"/>
              <a:gd name="T27" fmla="*/ 2124 h 6564"/>
              <a:gd name="T28" fmla="*/ 2148 w 4404"/>
              <a:gd name="T29" fmla="*/ 2316 h 6564"/>
              <a:gd name="T30" fmla="*/ 2196 w 4404"/>
              <a:gd name="T31" fmla="*/ 2580 h 6564"/>
              <a:gd name="T32" fmla="*/ 2052 w 4404"/>
              <a:gd name="T33" fmla="*/ 2868 h 6564"/>
              <a:gd name="T34" fmla="*/ 1824 w 4404"/>
              <a:gd name="T35" fmla="*/ 3048 h 6564"/>
              <a:gd name="T36" fmla="*/ 1596 w 4404"/>
              <a:gd name="T37" fmla="*/ 3312 h 6564"/>
              <a:gd name="T38" fmla="*/ 1476 w 4404"/>
              <a:gd name="T39" fmla="*/ 3636 h 6564"/>
              <a:gd name="T40" fmla="*/ 1452 w 4404"/>
              <a:gd name="T41" fmla="*/ 3984 h 6564"/>
              <a:gd name="T42" fmla="*/ 1416 w 4404"/>
              <a:gd name="T43" fmla="*/ 4404 h 6564"/>
              <a:gd name="T44" fmla="*/ 1440 w 4404"/>
              <a:gd name="T45" fmla="*/ 4716 h 6564"/>
              <a:gd name="T46" fmla="*/ 1356 w 4404"/>
              <a:gd name="T47" fmla="*/ 5136 h 6564"/>
              <a:gd name="T48" fmla="*/ 1188 w 4404"/>
              <a:gd name="T49" fmla="*/ 5460 h 6564"/>
              <a:gd name="T50" fmla="*/ 828 w 4404"/>
              <a:gd name="T51" fmla="*/ 5772 h 6564"/>
              <a:gd name="T52" fmla="*/ 456 w 4404"/>
              <a:gd name="T53" fmla="*/ 5976 h 6564"/>
              <a:gd name="T54" fmla="*/ 192 w 4404"/>
              <a:gd name="T55" fmla="*/ 6264 h 6564"/>
              <a:gd name="T56" fmla="*/ 0 w 4404"/>
              <a:gd name="T57" fmla="*/ 6564 h 6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04" h="6564">
                <a:moveTo>
                  <a:pt x="4404" y="0"/>
                </a:moveTo>
                <a:cubicBezTo>
                  <a:pt x="4374" y="84"/>
                  <a:pt x="4276" y="350"/>
                  <a:pt x="4212" y="504"/>
                </a:cubicBezTo>
                <a:cubicBezTo>
                  <a:pt x="4148" y="658"/>
                  <a:pt x="4094" y="758"/>
                  <a:pt x="4020" y="924"/>
                </a:cubicBezTo>
                <a:cubicBezTo>
                  <a:pt x="3946" y="1090"/>
                  <a:pt x="3858" y="1334"/>
                  <a:pt x="3768" y="1500"/>
                </a:cubicBezTo>
                <a:cubicBezTo>
                  <a:pt x="3678" y="1666"/>
                  <a:pt x="3576" y="1806"/>
                  <a:pt x="3480" y="1920"/>
                </a:cubicBezTo>
                <a:cubicBezTo>
                  <a:pt x="3384" y="2034"/>
                  <a:pt x="3280" y="2124"/>
                  <a:pt x="3192" y="2184"/>
                </a:cubicBezTo>
                <a:cubicBezTo>
                  <a:pt x="3104" y="2244"/>
                  <a:pt x="3028" y="2270"/>
                  <a:pt x="2952" y="2280"/>
                </a:cubicBezTo>
                <a:cubicBezTo>
                  <a:pt x="2876" y="2290"/>
                  <a:pt x="2796" y="2262"/>
                  <a:pt x="2736" y="2244"/>
                </a:cubicBezTo>
                <a:cubicBezTo>
                  <a:pt x="2676" y="2226"/>
                  <a:pt x="2632" y="2198"/>
                  <a:pt x="2592" y="2172"/>
                </a:cubicBezTo>
                <a:cubicBezTo>
                  <a:pt x="2552" y="2146"/>
                  <a:pt x="2536" y="2120"/>
                  <a:pt x="2496" y="2088"/>
                </a:cubicBezTo>
                <a:cubicBezTo>
                  <a:pt x="2456" y="2056"/>
                  <a:pt x="2390" y="2010"/>
                  <a:pt x="2352" y="1980"/>
                </a:cubicBezTo>
                <a:cubicBezTo>
                  <a:pt x="2314" y="1950"/>
                  <a:pt x="2308" y="1914"/>
                  <a:pt x="2268" y="1908"/>
                </a:cubicBezTo>
                <a:cubicBezTo>
                  <a:pt x="2228" y="1902"/>
                  <a:pt x="2146" y="1908"/>
                  <a:pt x="2112" y="1944"/>
                </a:cubicBezTo>
                <a:cubicBezTo>
                  <a:pt x="2078" y="1980"/>
                  <a:pt x="2058" y="2062"/>
                  <a:pt x="2064" y="2124"/>
                </a:cubicBezTo>
                <a:cubicBezTo>
                  <a:pt x="2070" y="2186"/>
                  <a:pt x="2126" y="2240"/>
                  <a:pt x="2148" y="2316"/>
                </a:cubicBezTo>
                <a:cubicBezTo>
                  <a:pt x="2170" y="2392"/>
                  <a:pt x="2212" y="2488"/>
                  <a:pt x="2196" y="2580"/>
                </a:cubicBezTo>
                <a:cubicBezTo>
                  <a:pt x="2180" y="2672"/>
                  <a:pt x="2114" y="2790"/>
                  <a:pt x="2052" y="2868"/>
                </a:cubicBezTo>
                <a:cubicBezTo>
                  <a:pt x="1990" y="2946"/>
                  <a:pt x="1900" y="2974"/>
                  <a:pt x="1824" y="3048"/>
                </a:cubicBezTo>
                <a:cubicBezTo>
                  <a:pt x="1748" y="3122"/>
                  <a:pt x="1654" y="3214"/>
                  <a:pt x="1596" y="3312"/>
                </a:cubicBezTo>
                <a:cubicBezTo>
                  <a:pt x="1538" y="3410"/>
                  <a:pt x="1500" y="3524"/>
                  <a:pt x="1476" y="3636"/>
                </a:cubicBezTo>
                <a:cubicBezTo>
                  <a:pt x="1452" y="3748"/>
                  <a:pt x="1462" y="3856"/>
                  <a:pt x="1452" y="3984"/>
                </a:cubicBezTo>
                <a:cubicBezTo>
                  <a:pt x="1442" y="4112"/>
                  <a:pt x="1418" y="4282"/>
                  <a:pt x="1416" y="4404"/>
                </a:cubicBezTo>
                <a:cubicBezTo>
                  <a:pt x="1414" y="4526"/>
                  <a:pt x="1450" y="4594"/>
                  <a:pt x="1440" y="4716"/>
                </a:cubicBezTo>
                <a:cubicBezTo>
                  <a:pt x="1430" y="4838"/>
                  <a:pt x="1398" y="5012"/>
                  <a:pt x="1356" y="5136"/>
                </a:cubicBezTo>
                <a:cubicBezTo>
                  <a:pt x="1314" y="5260"/>
                  <a:pt x="1276" y="5354"/>
                  <a:pt x="1188" y="5460"/>
                </a:cubicBezTo>
                <a:cubicBezTo>
                  <a:pt x="1100" y="5566"/>
                  <a:pt x="950" y="5686"/>
                  <a:pt x="828" y="5772"/>
                </a:cubicBezTo>
                <a:cubicBezTo>
                  <a:pt x="706" y="5858"/>
                  <a:pt x="562" y="5894"/>
                  <a:pt x="456" y="5976"/>
                </a:cubicBezTo>
                <a:cubicBezTo>
                  <a:pt x="350" y="6058"/>
                  <a:pt x="268" y="6166"/>
                  <a:pt x="192" y="6264"/>
                </a:cubicBezTo>
                <a:cubicBezTo>
                  <a:pt x="116" y="6362"/>
                  <a:pt x="32" y="6514"/>
                  <a:pt x="0" y="656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62" name="Freeform 242"/>
          <p:cNvSpPr>
            <a:spLocks/>
          </p:cNvSpPr>
          <p:nvPr/>
        </p:nvSpPr>
        <p:spPr bwMode="auto">
          <a:xfrm>
            <a:off x="2001838" y="2616200"/>
            <a:ext cx="2138362" cy="1990725"/>
          </a:xfrm>
          <a:custGeom>
            <a:avLst/>
            <a:gdLst>
              <a:gd name="T0" fmla="*/ 3532 w 4072"/>
              <a:gd name="T1" fmla="*/ 0 h 5002"/>
              <a:gd name="T2" fmla="*/ 3432 w 4072"/>
              <a:gd name="T3" fmla="*/ 428 h 5002"/>
              <a:gd name="T4" fmla="*/ 3372 w 4072"/>
              <a:gd name="T5" fmla="*/ 800 h 5002"/>
              <a:gd name="T6" fmla="*/ 3348 w 4072"/>
              <a:gd name="T7" fmla="*/ 1328 h 5002"/>
              <a:gd name="T8" fmla="*/ 3504 w 4072"/>
              <a:gd name="T9" fmla="*/ 2024 h 5002"/>
              <a:gd name="T10" fmla="*/ 3756 w 4072"/>
              <a:gd name="T11" fmla="*/ 2648 h 5002"/>
              <a:gd name="T12" fmla="*/ 3972 w 4072"/>
              <a:gd name="T13" fmla="*/ 3080 h 5002"/>
              <a:gd name="T14" fmla="*/ 4008 w 4072"/>
              <a:gd name="T15" fmla="*/ 3464 h 5002"/>
              <a:gd name="T16" fmla="*/ 4020 w 4072"/>
              <a:gd name="T17" fmla="*/ 3992 h 5002"/>
              <a:gd name="T18" fmla="*/ 3696 w 4072"/>
              <a:gd name="T19" fmla="*/ 4556 h 5002"/>
              <a:gd name="T20" fmla="*/ 3372 w 4072"/>
              <a:gd name="T21" fmla="*/ 4844 h 5002"/>
              <a:gd name="T22" fmla="*/ 3048 w 4072"/>
              <a:gd name="T23" fmla="*/ 4988 h 5002"/>
              <a:gd name="T24" fmla="*/ 2628 w 4072"/>
              <a:gd name="T25" fmla="*/ 4928 h 5002"/>
              <a:gd name="T26" fmla="*/ 2388 w 4072"/>
              <a:gd name="T27" fmla="*/ 4688 h 5002"/>
              <a:gd name="T28" fmla="*/ 2208 w 4072"/>
              <a:gd name="T29" fmla="*/ 4436 h 5002"/>
              <a:gd name="T30" fmla="*/ 2148 w 4072"/>
              <a:gd name="T31" fmla="*/ 4256 h 5002"/>
              <a:gd name="T32" fmla="*/ 2004 w 4072"/>
              <a:gd name="T33" fmla="*/ 3860 h 5002"/>
              <a:gd name="T34" fmla="*/ 1884 w 4072"/>
              <a:gd name="T35" fmla="*/ 3584 h 5002"/>
              <a:gd name="T36" fmla="*/ 1776 w 4072"/>
              <a:gd name="T37" fmla="*/ 3464 h 5002"/>
              <a:gd name="T38" fmla="*/ 1668 w 4072"/>
              <a:gd name="T39" fmla="*/ 3332 h 5002"/>
              <a:gd name="T40" fmla="*/ 1596 w 4072"/>
              <a:gd name="T41" fmla="*/ 3260 h 5002"/>
              <a:gd name="T42" fmla="*/ 1548 w 4072"/>
              <a:gd name="T43" fmla="*/ 3080 h 5002"/>
              <a:gd name="T44" fmla="*/ 1476 w 4072"/>
              <a:gd name="T45" fmla="*/ 2888 h 5002"/>
              <a:gd name="T46" fmla="*/ 1308 w 4072"/>
              <a:gd name="T47" fmla="*/ 2936 h 5002"/>
              <a:gd name="T48" fmla="*/ 1128 w 4072"/>
              <a:gd name="T49" fmla="*/ 3272 h 5002"/>
              <a:gd name="T50" fmla="*/ 1008 w 4072"/>
              <a:gd name="T51" fmla="*/ 3620 h 5002"/>
              <a:gd name="T52" fmla="*/ 720 w 4072"/>
              <a:gd name="T53" fmla="*/ 3884 h 5002"/>
              <a:gd name="T54" fmla="*/ 324 w 4072"/>
              <a:gd name="T55" fmla="*/ 4028 h 5002"/>
              <a:gd name="T56" fmla="*/ 0 w 4072"/>
              <a:gd name="T57" fmla="*/ 4088 h 5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2" h="5002">
                <a:moveTo>
                  <a:pt x="3532" y="0"/>
                </a:moveTo>
                <a:cubicBezTo>
                  <a:pt x="3514" y="72"/>
                  <a:pt x="3459" y="295"/>
                  <a:pt x="3432" y="428"/>
                </a:cubicBezTo>
                <a:cubicBezTo>
                  <a:pt x="3405" y="561"/>
                  <a:pt x="3386" y="650"/>
                  <a:pt x="3372" y="800"/>
                </a:cubicBezTo>
                <a:cubicBezTo>
                  <a:pt x="3358" y="950"/>
                  <a:pt x="3326" y="1124"/>
                  <a:pt x="3348" y="1328"/>
                </a:cubicBezTo>
                <a:cubicBezTo>
                  <a:pt x="3370" y="1532"/>
                  <a:pt x="3436" y="1804"/>
                  <a:pt x="3504" y="2024"/>
                </a:cubicBezTo>
                <a:cubicBezTo>
                  <a:pt x="3572" y="2244"/>
                  <a:pt x="3678" y="2472"/>
                  <a:pt x="3756" y="2648"/>
                </a:cubicBezTo>
                <a:cubicBezTo>
                  <a:pt x="3834" y="2824"/>
                  <a:pt x="3930" y="2944"/>
                  <a:pt x="3972" y="3080"/>
                </a:cubicBezTo>
                <a:cubicBezTo>
                  <a:pt x="4014" y="3216"/>
                  <a:pt x="4000" y="3312"/>
                  <a:pt x="4008" y="3464"/>
                </a:cubicBezTo>
                <a:cubicBezTo>
                  <a:pt x="4016" y="3616"/>
                  <a:pt x="4072" y="3810"/>
                  <a:pt x="4020" y="3992"/>
                </a:cubicBezTo>
                <a:cubicBezTo>
                  <a:pt x="3968" y="4174"/>
                  <a:pt x="3804" y="4414"/>
                  <a:pt x="3696" y="4556"/>
                </a:cubicBezTo>
                <a:cubicBezTo>
                  <a:pt x="3588" y="4698"/>
                  <a:pt x="3480" y="4772"/>
                  <a:pt x="3372" y="4844"/>
                </a:cubicBezTo>
                <a:cubicBezTo>
                  <a:pt x="3264" y="4916"/>
                  <a:pt x="3172" y="4974"/>
                  <a:pt x="3048" y="4988"/>
                </a:cubicBezTo>
                <a:cubicBezTo>
                  <a:pt x="2924" y="5002"/>
                  <a:pt x="2738" y="4978"/>
                  <a:pt x="2628" y="4928"/>
                </a:cubicBezTo>
                <a:cubicBezTo>
                  <a:pt x="2518" y="4878"/>
                  <a:pt x="2458" y="4770"/>
                  <a:pt x="2388" y="4688"/>
                </a:cubicBezTo>
                <a:cubicBezTo>
                  <a:pt x="2318" y="4606"/>
                  <a:pt x="2248" y="4508"/>
                  <a:pt x="2208" y="4436"/>
                </a:cubicBezTo>
                <a:cubicBezTo>
                  <a:pt x="2168" y="4364"/>
                  <a:pt x="2182" y="4352"/>
                  <a:pt x="2148" y="4256"/>
                </a:cubicBezTo>
                <a:cubicBezTo>
                  <a:pt x="2114" y="4160"/>
                  <a:pt x="2048" y="3972"/>
                  <a:pt x="2004" y="3860"/>
                </a:cubicBezTo>
                <a:cubicBezTo>
                  <a:pt x="1960" y="3748"/>
                  <a:pt x="1922" y="3650"/>
                  <a:pt x="1884" y="3584"/>
                </a:cubicBezTo>
                <a:cubicBezTo>
                  <a:pt x="1846" y="3518"/>
                  <a:pt x="1812" y="3506"/>
                  <a:pt x="1776" y="3464"/>
                </a:cubicBezTo>
                <a:cubicBezTo>
                  <a:pt x="1740" y="3422"/>
                  <a:pt x="1698" y="3366"/>
                  <a:pt x="1668" y="3332"/>
                </a:cubicBezTo>
                <a:cubicBezTo>
                  <a:pt x="1638" y="3298"/>
                  <a:pt x="1616" y="3302"/>
                  <a:pt x="1596" y="3260"/>
                </a:cubicBezTo>
                <a:cubicBezTo>
                  <a:pt x="1576" y="3218"/>
                  <a:pt x="1568" y="3142"/>
                  <a:pt x="1548" y="3080"/>
                </a:cubicBezTo>
                <a:cubicBezTo>
                  <a:pt x="1528" y="3018"/>
                  <a:pt x="1516" y="2912"/>
                  <a:pt x="1476" y="2888"/>
                </a:cubicBezTo>
                <a:cubicBezTo>
                  <a:pt x="1436" y="2864"/>
                  <a:pt x="1366" y="2872"/>
                  <a:pt x="1308" y="2936"/>
                </a:cubicBezTo>
                <a:cubicBezTo>
                  <a:pt x="1250" y="3000"/>
                  <a:pt x="1178" y="3158"/>
                  <a:pt x="1128" y="3272"/>
                </a:cubicBezTo>
                <a:cubicBezTo>
                  <a:pt x="1078" y="3386"/>
                  <a:pt x="1076" y="3518"/>
                  <a:pt x="1008" y="3620"/>
                </a:cubicBezTo>
                <a:cubicBezTo>
                  <a:pt x="940" y="3722"/>
                  <a:pt x="834" y="3816"/>
                  <a:pt x="720" y="3884"/>
                </a:cubicBezTo>
                <a:cubicBezTo>
                  <a:pt x="606" y="3952"/>
                  <a:pt x="444" y="3994"/>
                  <a:pt x="324" y="4028"/>
                </a:cubicBezTo>
                <a:cubicBezTo>
                  <a:pt x="204" y="4062"/>
                  <a:pt x="102" y="4075"/>
                  <a:pt x="0" y="408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63" name="Freeform 243"/>
          <p:cNvSpPr>
            <a:spLocks/>
          </p:cNvSpPr>
          <p:nvPr/>
        </p:nvSpPr>
        <p:spPr bwMode="auto">
          <a:xfrm>
            <a:off x="4786313" y="9525"/>
            <a:ext cx="1722437" cy="2514600"/>
          </a:xfrm>
          <a:custGeom>
            <a:avLst/>
            <a:gdLst>
              <a:gd name="T0" fmla="*/ 3280 w 3280"/>
              <a:gd name="T1" fmla="*/ 0 h 6324"/>
              <a:gd name="T2" fmla="*/ 3004 w 3280"/>
              <a:gd name="T3" fmla="*/ 396 h 6324"/>
              <a:gd name="T4" fmla="*/ 2692 w 3280"/>
              <a:gd name="T5" fmla="*/ 1032 h 6324"/>
              <a:gd name="T6" fmla="*/ 2440 w 3280"/>
              <a:gd name="T7" fmla="*/ 1500 h 6324"/>
              <a:gd name="T8" fmla="*/ 2104 w 3280"/>
              <a:gd name="T9" fmla="*/ 1920 h 6324"/>
              <a:gd name="T10" fmla="*/ 1744 w 3280"/>
              <a:gd name="T11" fmla="*/ 2268 h 6324"/>
              <a:gd name="T12" fmla="*/ 1432 w 3280"/>
              <a:gd name="T13" fmla="*/ 2448 h 6324"/>
              <a:gd name="T14" fmla="*/ 1168 w 3280"/>
              <a:gd name="T15" fmla="*/ 2448 h 6324"/>
              <a:gd name="T16" fmla="*/ 892 w 3280"/>
              <a:gd name="T17" fmla="*/ 2400 h 6324"/>
              <a:gd name="T18" fmla="*/ 724 w 3280"/>
              <a:gd name="T19" fmla="*/ 2364 h 6324"/>
              <a:gd name="T20" fmla="*/ 676 w 3280"/>
              <a:gd name="T21" fmla="*/ 2472 h 6324"/>
              <a:gd name="T22" fmla="*/ 724 w 3280"/>
              <a:gd name="T23" fmla="*/ 2712 h 6324"/>
              <a:gd name="T24" fmla="*/ 544 w 3280"/>
              <a:gd name="T25" fmla="*/ 3000 h 6324"/>
              <a:gd name="T26" fmla="*/ 256 w 3280"/>
              <a:gd name="T27" fmla="*/ 3288 h 6324"/>
              <a:gd name="T28" fmla="*/ 112 w 3280"/>
              <a:gd name="T29" fmla="*/ 3540 h 6324"/>
              <a:gd name="T30" fmla="*/ 28 w 3280"/>
              <a:gd name="T31" fmla="*/ 3756 h 6324"/>
              <a:gd name="T32" fmla="*/ 28 w 3280"/>
              <a:gd name="T33" fmla="*/ 4056 h 6324"/>
              <a:gd name="T34" fmla="*/ 196 w 3280"/>
              <a:gd name="T35" fmla="*/ 4452 h 6324"/>
              <a:gd name="T36" fmla="*/ 436 w 3280"/>
              <a:gd name="T37" fmla="*/ 4644 h 6324"/>
              <a:gd name="T38" fmla="*/ 424 w 3280"/>
              <a:gd name="T39" fmla="*/ 4944 h 6324"/>
              <a:gd name="T40" fmla="*/ 352 w 3280"/>
              <a:gd name="T41" fmla="*/ 5316 h 6324"/>
              <a:gd name="T42" fmla="*/ 376 w 3280"/>
              <a:gd name="T43" fmla="*/ 5592 h 6324"/>
              <a:gd name="T44" fmla="*/ 280 w 3280"/>
              <a:gd name="T45" fmla="*/ 5964 h 6324"/>
              <a:gd name="T46" fmla="*/ 196 w 3280"/>
              <a:gd name="T47" fmla="*/ 6324 h 6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80" h="6324">
                <a:moveTo>
                  <a:pt x="3280" y="0"/>
                </a:moveTo>
                <a:cubicBezTo>
                  <a:pt x="3191" y="112"/>
                  <a:pt x="3102" y="224"/>
                  <a:pt x="3004" y="396"/>
                </a:cubicBezTo>
                <a:cubicBezTo>
                  <a:pt x="2906" y="568"/>
                  <a:pt x="2786" y="848"/>
                  <a:pt x="2692" y="1032"/>
                </a:cubicBezTo>
                <a:cubicBezTo>
                  <a:pt x="2598" y="1216"/>
                  <a:pt x="2538" y="1352"/>
                  <a:pt x="2440" y="1500"/>
                </a:cubicBezTo>
                <a:cubicBezTo>
                  <a:pt x="2342" y="1648"/>
                  <a:pt x="2220" y="1792"/>
                  <a:pt x="2104" y="1920"/>
                </a:cubicBezTo>
                <a:cubicBezTo>
                  <a:pt x="1988" y="2048"/>
                  <a:pt x="1856" y="2180"/>
                  <a:pt x="1744" y="2268"/>
                </a:cubicBezTo>
                <a:cubicBezTo>
                  <a:pt x="1632" y="2356"/>
                  <a:pt x="1528" y="2418"/>
                  <a:pt x="1432" y="2448"/>
                </a:cubicBezTo>
                <a:cubicBezTo>
                  <a:pt x="1336" y="2478"/>
                  <a:pt x="1258" y="2456"/>
                  <a:pt x="1168" y="2448"/>
                </a:cubicBezTo>
                <a:cubicBezTo>
                  <a:pt x="1078" y="2440"/>
                  <a:pt x="966" y="2414"/>
                  <a:pt x="892" y="2400"/>
                </a:cubicBezTo>
                <a:cubicBezTo>
                  <a:pt x="818" y="2386"/>
                  <a:pt x="760" y="2352"/>
                  <a:pt x="724" y="2364"/>
                </a:cubicBezTo>
                <a:cubicBezTo>
                  <a:pt x="688" y="2376"/>
                  <a:pt x="676" y="2414"/>
                  <a:pt x="676" y="2472"/>
                </a:cubicBezTo>
                <a:cubicBezTo>
                  <a:pt x="676" y="2530"/>
                  <a:pt x="746" y="2624"/>
                  <a:pt x="724" y="2712"/>
                </a:cubicBezTo>
                <a:cubicBezTo>
                  <a:pt x="702" y="2800"/>
                  <a:pt x="622" y="2904"/>
                  <a:pt x="544" y="3000"/>
                </a:cubicBezTo>
                <a:cubicBezTo>
                  <a:pt x="466" y="3096"/>
                  <a:pt x="328" y="3198"/>
                  <a:pt x="256" y="3288"/>
                </a:cubicBezTo>
                <a:cubicBezTo>
                  <a:pt x="184" y="3378"/>
                  <a:pt x="150" y="3462"/>
                  <a:pt x="112" y="3540"/>
                </a:cubicBezTo>
                <a:cubicBezTo>
                  <a:pt x="74" y="3618"/>
                  <a:pt x="42" y="3670"/>
                  <a:pt x="28" y="3756"/>
                </a:cubicBezTo>
                <a:cubicBezTo>
                  <a:pt x="14" y="3842"/>
                  <a:pt x="0" y="3940"/>
                  <a:pt x="28" y="4056"/>
                </a:cubicBezTo>
                <a:cubicBezTo>
                  <a:pt x="56" y="4172"/>
                  <a:pt x="128" y="4354"/>
                  <a:pt x="196" y="4452"/>
                </a:cubicBezTo>
                <a:cubicBezTo>
                  <a:pt x="264" y="4550"/>
                  <a:pt x="398" y="4562"/>
                  <a:pt x="436" y="4644"/>
                </a:cubicBezTo>
                <a:cubicBezTo>
                  <a:pt x="474" y="4726"/>
                  <a:pt x="438" y="4832"/>
                  <a:pt x="424" y="4944"/>
                </a:cubicBezTo>
                <a:cubicBezTo>
                  <a:pt x="410" y="5056"/>
                  <a:pt x="360" y="5208"/>
                  <a:pt x="352" y="5316"/>
                </a:cubicBezTo>
                <a:cubicBezTo>
                  <a:pt x="344" y="5424"/>
                  <a:pt x="388" y="5484"/>
                  <a:pt x="376" y="5592"/>
                </a:cubicBezTo>
                <a:cubicBezTo>
                  <a:pt x="364" y="5700"/>
                  <a:pt x="310" y="5842"/>
                  <a:pt x="280" y="5964"/>
                </a:cubicBezTo>
                <a:cubicBezTo>
                  <a:pt x="250" y="6086"/>
                  <a:pt x="223" y="6205"/>
                  <a:pt x="196" y="632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64" name="Freeform 244"/>
          <p:cNvSpPr>
            <a:spLocks/>
          </p:cNvSpPr>
          <p:nvPr/>
        </p:nvSpPr>
        <p:spPr bwMode="auto">
          <a:xfrm>
            <a:off x="2001838" y="2514600"/>
            <a:ext cx="2892425" cy="2397125"/>
          </a:xfrm>
          <a:custGeom>
            <a:avLst/>
            <a:gdLst>
              <a:gd name="T0" fmla="*/ 5508 w 5508"/>
              <a:gd name="T1" fmla="*/ 0 h 6028"/>
              <a:gd name="T2" fmla="*/ 5424 w 5508"/>
              <a:gd name="T3" fmla="*/ 264 h 6028"/>
              <a:gd name="T4" fmla="*/ 5280 w 5508"/>
              <a:gd name="T5" fmla="*/ 432 h 6028"/>
              <a:gd name="T6" fmla="*/ 4980 w 5508"/>
              <a:gd name="T7" fmla="*/ 588 h 6028"/>
              <a:gd name="T8" fmla="*/ 4716 w 5508"/>
              <a:gd name="T9" fmla="*/ 732 h 6028"/>
              <a:gd name="T10" fmla="*/ 4476 w 5508"/>
              <a:gd name="T11" fmla="*/ 876 h 6028"/>
              <a:gd name="T12" fmla="*/ 4308 w 5508"/>
              <a:gd name="T13" fmla="*/ 1092 h 6028"/>
              <a:gd name="T14" fmla="*/ 4200 w 5508"/>
              <a:gd name="T15" fmla="*/ 1704 h 6028"/>
              <a:gd name="T16" fmla="*/ 4296 w 5508"/>
              <a:gd name="T17" fmla="*/ 2124 h 6028"/>
              <a:gd name="T18" fmla="*/ 4356 w 5508"/>
              <a:gd name="T19" fmla="*/ 2544 h 6028"/>
              <a:gd name="T20" fmla="*/ 4464 w 5508"/>
              <a:gd name="T21" fmla="*/ 2880 h 6028"/>
              <a:gd name="T22" fmla="*/ 4620 w 5508"/>
              <a:gd name="T23" fmla="*/ 3072 h 6028"/>
              <a:gd name="T24" fmla="*/ 4668 w 5508"/>
              <a:gd name="T25" fmla="*/ 3444 h 6028"/>
              <a:gd name="T26" fmla="*/ 4620 w 5508"/>
              <a:gd name="T27" fmla="*/ 4152 h 6028"/>
              <a:gd name="T28" fmla="*/ 4620 w 5508"/>
              <a:gd name="T29" fmla="*/ 4344 h 6028"/>
              <a:gd name="T30" fmla="*/ 4356 w 5508"/>
              <a:gd name="T31" fmla="*/ 4524 h 6028"/>
              <a:gd name="T32" fmla="*/ 4188 w 5508"/>
              <a:gd name="T33" fmla="*/ 4716 h 6028"/>
              <a:gd name="T34" fmla="*/ 3984 w 5508"/>
              <a:gd name="T35" fmla="*/ 5148 h 6028"/>
              <a:gd name="T36" fmla="*/ 3708 w 5508"/>
              <a:gd name="T37" fmla="*/ 5640 h 6028"/>
              <a:gd name="T38" fmla="*/ 3420 w 5508"/>
              <a:gd name="T39" fmla="*/ 5904 h 6028"/>
              <a:gd name="T40" fmla="*/ 2952 w 5508"/>
              <a:gd name="T41" fmla="*/ 6024 h 6028"/>
              <a:gd name="T42" fmla="*/ 2616 w 5508"/>
              <a:gd name="T43" fmla="*/ 5928 h 6028"/>
              <a:gd name="T44" fmla="*/ 2352 w 5508"/>
              <a:gd name="T45" fmla="*/ 5712 h 6028"/>
              <a:gd name="T46" fmla="*/ 2088 w 5508"/>
              <a:gd name="T47" fmla="*/ 5388 h 6028"/>
              <a:gd name="T48" fmla="*/ 1884 w 5508"/>
              <a:gd name="T49" fmla="*/ 4956 h 6028"/>
              <a:gd name="T50" fmla="*/ 1728 w 5508"/>
              <a:gd name="T51" fmla="*/ 4644 h 6028"/>
              <a:gd name="T52" fmla="*/ 1620 w 5508"/>
              <a:gd name="T53" fmla="*/ 4476 h 6028"/>
              <a:gd name="T54" fmla="*/ 1548 w 5508"/>
              <a:gd name="T55" fmla="*/ 4272 h 6028"/>
              <a:gd name="T56" fmla="*/ 1500 w 5508"/>
              <a:gd name="T57" fmla="*/ 4104 h 6028"/>
              <a:gd name="T58" fmla="*/ 1416 w 5508"/>
              <a:gd name="T59" fmla="*/ 3936 h 6028"/>
              <a:gd name="T60" fmla="*/ 1320 w 5508"/>
              <a:gd name="T61" fmla="*/ 4092 h 6028"/>
              <a:gd name="T62" fmla="*/ 1128 w 5508"/>
              <a:gd name="T63" fmla="*/ 4092 h 6028"/>
              <a:gd name="T64" fmla="*/ 1044 w 5508"/>
              <a:gd name="T65" fmla="*/ 4308 h 6028"/>
              <a:gd name="T66" fmla="*/ 768 w 5508"/>
              <a:gd name="T67" fmla="*/ 4440 h 6028"/>
              <a:gd name="T68" fmla="*/ 372 w 5508"/>
              <a:gd name="T69" fmla="*/ 4548 h 6028"/>
              <a:gd name="T70" fmla="*/ 0 w 5508"/>
              <a:gd name="T71" fmla="*/ 4584 h 6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08" h="6028">
                <a:moveTo>
                  <a:pt x="5508" y="0"/>
                </a:moveTo>
                <a:cubicBezTo>
                  <a:pt x="5485" y="96"/>
                  <a:pt x="5462" y="192"/>
                  <a:pt x="5424" y="264"/>
                </a:cubicBezTo>
                <a:cubicBezTo>
                  <a:pt x="5386" y="336"/>
                  <a:pt x="5354" y="378"/>
                  <a:pt x="5280" y="432"/>
                </a:cubicBezTo>
                <a:cubicBezTo>
                  <a:pt x="5206" y="486"/>
                  <a:pt x="5074" y="538"/>
                  <a:pt x="4980" y="588"/>
                </a:cubicBezTo>
                <a:cubicBezTo>
                  <a:pt x="4886" y="638"/>
                  <a:pt x="4800" y="684"/>
                  <a:pt x="4716" y="732"/>
                </a:cubicBezTo>
                <a:cubicBezTo>
                  <a:pt x="4632" y="780"/>
                  <a:pt x="4544" y="816"/>
                  <a:pt x="4476" y="876"/>
                </a:cubicBezTo>
                <a:cubicBezTo>
                  <a:pt x="4408" y="936"/>
                  <a:pt x="4354" y="954"/>
                  <a:pt x="4308" y="1092"/>
                </a:cubicBezTo>
                <a:cubicBezTo>
                  <a:pt x="4262" y="1230"/>
                  <a:pt x="4202" y="1532"/>
                  <a:pt x="4200" y="1704"/>
                </a:cubicBezTo>
                <a:cubicBezTo>
                  <a:pt x="4198" y="1876"/>
                  <a:pt x="4270" y="1984"/>
                  <a:pt x="4296" y="2124"/>
                </a:cubicBezTo>
                <a:cubicBezTo>
                  <a:pt x="4322" y="2264"/>
                  <a:pt x="4328" y="2418"/>
                  <a:pt x="4356" y="2544"/>
                </a:cubicBezTo>
                <a:cubicBezTo>
                  <a:pt x="4384" y="2670"/>
                  <a:pt x="4420" y="2792"/>
                  <a:pt x="4464" y="2880"/>
                </a:cubicBezTo>
                <a:cubicBezTo>
                  <a:pt x="4508" y="2968"/>
                  <a:pt x="4586" y="2978"/>
                  <a:pt x="4620" y="3072"/>
                </a:cubicBezTo>
                <a:cubicBezTo>
                  <a:pt x="4654" y="3166"/>
                  <a:pt x="4668" y="3264"/>
                  <a:pt x="4668" y="3444"/>
                </a:cubicBezTo>
                <a:cubicBezTo>
                  <a:pt x="4668" y="3624"/>
                  <a:pt x="4628" y="4002"/>
                  <a:pt x="4620" y="4152"/>
                </a:cubicBezTo>
                <a:cubicBezTo>
                  <a:pt x="4612" y="4302"/>
                  <a:pt x="4664" y="4282"/>
                  <a:pt x="4620" y="4344"/>
                </a:cubicBezTo>
                <a:cubicBezTo>
                  <a:pt x="4576" y="4406"/>
                  <a:pt x="4428" y="4462"/>
                  <a:pt x="4356" y="4524"/>
                </a:cubicBezTo>
                <a:cubicBezTo>
                  <a:pt x="4284" y="4586"/>
                  <a:pt x="4250" y="4612"/>
                  <a:pt x="4188" y="4716"/>
                </a:cubicBezTo>
                <a:cubicBezTo>
                  <a:pt x="4126" y="4820"/>
                  <a:pt x="4064" y="4994"/>
                  <a:pt x="3984" y="5148"/>
                </a:cubicBezTo>
                <a:cubicBezTo>
                  <a:pt x="3904" y="5302"/>
                  <a:pt x="3802" y="5514"/>
                  <a:pt x="3708" y="5640"/>
                </a:cubicBezTo>
                <a:cubicBezTo>
                  <a:pt x="3614" y="5766"/>
                  <a:pt x="3546" y="5840"/>
                  <a:pt x="3420" y="5904"/>
                </a:cubicBezTo>
                <a:cubicBezTo>
                  <a:pt x="3294" y="5968"/>
                  <a:pt x="3086" y="6020"/>
                  <a:pt x="2952" y="6024"/>
                </a:cubicBezTo>
                <a:cubicBezTo>
                  <a:pt x="2818" y="6028"/>
                  <a:pt x="2716" y="5980"/>
                  <a:pt x="2616" y="5928"/>
                </a:cubicBezTo>
                <a:cubicBezTo>
                  <a:pt x="2516" y="5876"/>
                  <a:pt x="2440" y="5802"/>
                  <a:pt x="2352" y="5712"/>
                </a:cubicBezTo>
                <a:cubicBezTo>
                  <a:pt x="2264" y="5622"/>
                  <a:pt x="2166" y="5514"/>
                  <a:pt x="2088" y="5388"/>
                </a:cubicBezTo>
                <a:cubicBezTo>
                  <a:pt x="2010" y="5262"/>
                  <a:pt x="1944" y="5080"/>
                  <a:pt x="1884" y="4956"/>
                </a:cubicBezTo>
                <a:cubicBezTo>
                  <a:pt x="1824" y="4832"/>
                  <a:pt x="1772" y="4724"/>
                  <a:pt x="1728" y="4644"/>
                </a:cubicBezTo>
                <a:cubicBezTo>
                  <a:pt x="1684" y="4564"/>
                  <a:pt x="1650" y="4538"/>
                  <a:pt x="1620" y="4476"/>
                </a:cubicBezTo>
                <a:cubicBezTo>
                  <a:pt x="1590" y="4414"/>
                  <a:pt x="1568" y="4334"/>
                  <a:pt x="1548" y="4272"/>
                </a:cubicBezTo>
                <a:cubicBezTo>
                  <a:pt x="1528" y="4210"/>
                  <a:pt x="1522" y="4160"/>
                  <a:pt x="1500" y="4104"/>
                </a:cubicBezTo>
                <a:cubicBezTo>
                  <a:pt x="1478" y="4048"/>
                  <a:pt x="1446" y="3938"/>
                  <a:pt x="1416" y="3936"/>
                </a:cubicBezTo>
                <a:cubicBezTo>
                  <a:pt x="1386" y="3934"/>
                  <a:pt x="1368" y="4066"/>
                  <a:pt x="1320" y="4092"/>
                </a:cubicBezTo>
                <a:cubicBezTo>
                  <a:pt x="1272" y="4118"/>
                  <a:pt x="1174" y="4056"/>
                  <a:pt x="1128" y="4092"/>
                </a:cubicBezTo>
                <a:cubicBezTo>
                  <a:pt x="1082" y="4128"/>
                  <a:pt x="1104" y="4250"/>
                  <a:pt x="1044" y="4308"/>
                </a:cubicBezTo>
                <a:cubicBezTo>
                  <a:pt x="984" y="4366"/>
                  <a:pt x="880" y="4400"/>
                  <a:pt x="768" y="4440"/>
                </a:cubicBezTo>
                <a:cubicBezTo>
                  <a:pt x="656" y="4480"/>
                  <a:pt x="500" y="4524"/>
                  <a:pt x="372" y="4548"/>
                </a:cubicBezTo>
                <a:cubicBezTo>
                  <a:pt x="244" y="4572"/>
                  <a:pt x="122" y="4578"/>
                  <a:pt x="0" y="458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65" name="Freeform 245"/>
          <p:cNvSpPr>
            <a:spLocks/>
          </p:cNvSpPr>
          <p:nvPr/>
        </p:nvSpPr>
        <p:spPr bwMode="auto">
          <a:xfrm>
            <a:off x="5014913" y="23813"/>
            <a:ext cx="2073275" cy="2705100"/>
          </a:xfrm>
          <a:custGeom>
            <a:avLst/>
            <a:gdLst>
              <a:gd name="T0" fmla="*/ 3948 w 3948"/>
              <a:gd name="T1" fmla="*/ 0 h 6800"/>
              <a:gd name="T2" fmla="*/ 3552 w 3948"/>
              <a:gd name="T3" fmla="*/ 120 h 6800"/>
              <a:gd name="T4" fmla="*/ 3276 w 3948"/>
              <a:gd name="T5" fmla="*/ 396 h 6800"/>
              <a:gd name="T6" fmla="*/ 3024 w 3948"/>
              <a:gd name="T7" fmla="*/ 696 h 6800"/>
              <a:gd name="T8" fmla="*/ 2724 w 3948"/>
              <a:gd name="T9" fmla="*/ 1020 h 6800"/>
              <a:gd name="T10" fmla="*/ 2496 w 3948"/>
              <a:gd name="T11" fmla="*/ 1284 h 6800"/>
              <a:gd name="T12" fmla="*/ 2304 w 3948"/>
              <a:gd name="T13" fmla="*/ 1320 h 6800"/>
              <a:gd name="T14" fmla="*/ 2364 w 3948"/>
              <a:gd name="T15" fmla="*/ 1464 h 6800"/>
              <a:gd name="T16" fmla="*/ 2460 w 3948"/>
              <a:gd name="T17" fmla="*/ 1632 h 6800"/>
              <a:gd name="T18" fmla="*/ 2436 w 3948"/>
              <a:gd name="T19" fmla="*/ 1860 h 6800"/>
              <a:gd name="T20" fmla="*/ 2052 w 3948"/>
              <a:gd name="T21" fmla="*/ 2136 h 6800"/>
              <a:gd name="T22" fmla="*/ 1800 w 3948"/>
              <a:gd name="T23" fmla="*/ 2448 h 6800"/>
              <a:gd name="T24" fmla="*/ 1632 w 3948"/>
              <a:gd name="T25" fmla="*/ 2844 h 6800"/>
              <a:gd name="T26" fmla="*/ 1524 w 3948"/>
              <a:gd name="T27" fmla="*/ 3072 h 6800"/>
              <a:gd name="T28" fmla="*/ 1176 w 3948"/>
              <a:gd name="T29" fmla="*/ 3180 h 6800"/>
              <a:gd name="T30" fmla="*/ 792 w 3948"/>
              <a:gd name="T31" fmla="*/ 3276 h 6800"/>
              <a:gd name="T32" fmla="*/ 504 w 3948"/>
              <a:gd name="T33" fmla="*/ 3612 h 6800"/>
              <a:gd name="T34" fmla="*/ 288 w 3948"/>
              <a:gd name="T35" fmla="*/ 4224 h 6800"/>
              <a:gd name="T36" fmla="*/ 132 w 3948"/>
              <a:gd name="T37" fmla="*/ 4704 h 6800"/>
              <a:gd name="T38" fmla="*/ 156 w 3948"/>
              <a:gd name="T39" fmla="*/ 5172 h 6800"/>
              <a:gd name="T40" fmla="*/ 336 w 3948"/>
              <a:gd name="T41" fmla="*/ 5472 h 6800"/>
              <a:gd name="T42" fmla="*/ 444 w 3948"/>
              <a:gd name="T43" fmla="*/ 5796 h 6800"/>
              <a:gd name="T44" fmla="*/ 276 w 3948"/>
              <a:gd name="T45" fmla="*/ 6384 h 6800"/>
              <a:gd name="T46" fmla="*/ 0 w 3948"/>
              <a:gd name="T47" fmla="*/ 6800 h 6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48" h="6800">
                <a:moveTo>
                  <a:pt x="3948" y="0"/>
                </a:moveTo>
                <a:cubicBezTo>
                  <a:pt x="3806" y="27"/>
                  <a:pt x="3664" y="54"/>
                  <a:pt x="3552" y="120"/>
                </a:cubicBezTo>
                <a:cubicBezTo>
                  <a:pt x="3440" y="186"/>
                  <a:pt x="3364" y="300"/>
                  <a:pt x="3276" y="396"/>
                </a:cubicBezTo>
                <a:cubicBezTo>
                  <a:pt x="3188" y="492"/>
                  <a:pt x="3116" y="592"/>
                  <a:pt x="3024" y="696"/>
                </a:cubicBezTo>
                <a:cubicBezTo>
                  <a:pt x="2932" y="800"/>
                  <a:pt x="2812" y="922"/>
                  <a:pt x="2724" y="1020"/>
                </a:cubicBezTo>
                <a:cubicBezTo>
                  <a:pt x="2636" y="1118"/>
                  <a:pt x="2566" y="1234"/>
                  <a:pt x="2496" y="1284"/>
                </a:cubicBezTo>
                <a:cubicBezTo>
                  <a:pt x="2426" y="1334"/>
                  <a:pt x="2326" y="1290"/>
                  <a:pt x="2304" y="1320"/>
                </a:cubicBezTo>
                <a:cubicBezTo>
                  <a:pt x="2282" y="1350"/>
                  <a:pt x="2338" y="1412"/>
                  <a:pt x="2364" y="1464"/>
                </a:cubicBezTo>
                <a:cubicBezTo>
                  <a:pt x="2390" y="1516"/>
                  <a:pt x="2448" y="1566"/>
                  <a:pt x="2460" y="1632"/>
                </a:cubicBezTo>
                <a:cubicBezTo>
                  <a:pt x="2472" y="1698"/>
                  <a:pt x="2504" y="1776"/>
                  <a:pt x="2436" y="1860"/>
                </a:cubicBezTo>
                <a:cubicBezTo>
                  <a:pt x="2368" y="1944"/>
                  <a:pt x="2158" y="2038"/>
                  <a:pt x="2052" y="2136"/>
                </a:cubicBezTo>
                <a:cubicBezTo>
                  <a:pt x="1946" y="2234"/>
                  <a:pt x="1870" y="2330"/>
                  <a:pt x="1800" y="2448"/>
                </a:cubicBezTo>
                <a:cubicBezTo>
                  <a:pt x="1730" y="2566"/>
                  <a:pt x="1678" y="2740"/>
                  <a:pt x="1632" y="2844"/>
                </a:cubicBezTo>
                <a:cubicBezTo>
                  <a:pt x="1586" y="2948"/>
                  <a:pt x="1600" y="3016"/>
                  <a:pt x="1524" y="3072"/>
                </a:cubicBezTo>
                <a:cubicBezTo>
                  <a:pt x="1448" y="3128"/>
                  <a:pt x="1298" y="3146"/>
                  <a:pt x="1176" y="3180"/>
                </a:cubicBezTo>
                <a:cubicBezTo>
                  <a:pt x="1054" y="3214"/>
                  <a:pt x="904" y="3204"/>
                  <a:pt x="792" y="3276"/>
                </a:cubicBezTo>
                <a:cubicBezTo>
                  <a:pt x="680" y="3348"/>
                  <a:pt x="588" y="3454"/>
                  <a:pt x="504" y="3612"/>
                </a:cubicBezTo>
                <a:cubicBezTo>
                  <a:pt x="420" y="3770"/>
                  <a:pt x="350" y="4042"/>
                  <a:pt x="288" y="4224"/>
                </a:cubicBezTo>
                <a:cubicBezTo>
                  <a:pt x="226" y="4406"/>
                  <a:pt x="154" y="4546"/>
                  <a:pt x="132" y="4704"/>
                </a:cubicBezTo>
                <a:cubicBezTo>
                  <a:pt x="110" y="4862"/>
                  <a:pt x="122" y="5044"/>
                  <a:pt x="156" y="5172"/>
                </a:cubicBezTo>
                <a:cubicBezTo>
                  <a:pt x="190" y="5300"/>
                  <a:pt x="288" y="5368"/>
                  <a:pt x="336" y="5472"/>
                </a:cubicBezTo>
                <a:cubicBezTo>
                  <a:pt x="384" y="5576"/>
                  <a:pt x="454" y="5644"/>
                  <a:pt x="444" y="5796"/>
                </a:cubicBezTo>
                <a:cubicBezTo>
                  <a:pt x="434" y="5948"/>
                  <a:pt x="350" y="6217"/>
                  <a:pt x="276" y="6384"/>
                </a:cubicBezTo>
                <a:cubicBezTo>
                  <a:pt x="202" y="6551"/>
                  <a:pt x="58" y="6713"/>
                  <a:pt x="0" y="680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66" name="Freeform 246"/>
          <p:cNvSpPr>
            <a:spLocks/>
          </p:cNvSpPr>
          <p:nvPr/>
        </p:nvSpPr>
        <p:spPr bwMode="auto">
          <a:xfrm>
            <a:off x="2020888" y="2725738"/>
            <a:ext cx="2995612" cy="2306637"/>
          </a:xfrm>
          <a:custGeom>
            <a:avLst/>
            <a:gdLst>
              <a:gd name="T0" fmla="*/ 5704 w 5704"/>
              <a:gd name="T1" fmla="*/ 0 h 5802"/>
              <a:gd name="T2" fmla="*/ 5484 w 5704"/>
              <a:gd name="T3" fmla="*/ 240 h 5802"/>
              <a:gd name="T4" fmla="*/ 5184 w 5704"/>
              <a:gd name="T5" fmla="*/ 480 h 5802"/>
              <a:gd name="T6" fmla="*/ 4920 w 5704"/>
              <a:gd name="T7" fmla="*/ 804 h 5802"/>
              <a:gd name="T8" fmla="*/ 4776 w 5704"/>
              <a:gd name="T9" fmla="*/ 1296 h 5802"/>
              <a:gd name="T10" fmla="*/ 4776 w 5704"/>
              <a:gd name="T11" fmla="*/ 1836 h 5802"/>
              <a:gd name="T12" fmla="*/ 4788 w 5704"/>
              <a:gd name="T13" fmla="*/ 2568 h 5802"/>
              <a:gd name="T14" fmla="*/ 4776 w 5704"/>
              <a:gd name="T15" fmla="*/ 3084 h 5802"/>
              <a:gd name="T16" fmla="*/ 5004 w 5704"/>
              <a:gd name="T17" fmla="*/ 3672 h 5802"/>
              <a:gd name="T18" fmla="*/ 5124 w 5704"/>
              <a:gd name="T19" fmla="*/ 3864 h 5802"/>
              <a:gd name="T20" fmla="*/ 5136 w 5704"/>
              <a:gd name="T21" fmla="*/ 4152 h 5802"/>
              <a:gd name="T22" fmla="*/ 5076 w 5704"/>
              <a:gd name="T23" fmla="*/ 4452 h 5802"/>
              <a:gd name="T24" fmla="*/ 4956 w 5704"/>
              <a:gd name="T25" fmla="*/ 4632 h 5802"/>
              <a:gd name="T26" fmla="*/ 4380 w 5704"/>
              <a:gd name="T27" fmla="*/ 4908 h 5802"/>
              <a:gd name="T28" fmla="*/ 3924 w 5704"/>
              <a:gd name="T29" fmla="*/ 5088 h 5802"/>
              <a:gd name="T30" fmla="*/ 3672 w 5704"/>
              <a:gd name="T31" fmla="*/ 5328 h 5802"/>
              <a:gd name="T32" fmla="*/ 3456 w 5704"/>
              <a:gd name="T33" fmla="*/ 5532 h 5802"/>
              <a:gd name="T34" fmla="*/ 3108 w 5704"/>
              <a:gd name="T35" fmla="*/ 5760 h 5802"/>
              <a:gd name="T36" fmla="*/ 2580 w 5704"/>
              <a:gd name="T37" fmla="*/ 5784 h 5802"/>
              <a:gd name="T38" fmla="*/ 2292 w 5704"/>
              <a:gd name="T39" fmla="*/ 5700 h 5802"/>
              <a:gd name="T40" fmla="*/ 2052 w 5704"/>
              <a:gd name="T41" fmla="*/ 5520 h 5802"/>
              <a:gd name="T42" fmla="*/ 1944 w 5704"/>
              <a:gd name="T43" fmla="*/ 5352 h 5802"/>
              <a:gd name="T44" fmla="*/ 1788 w 5704"/>
              <a:gd name="T45" fmla="*/ 5148 h 5802"/>
              <a:gd name="T46" fmla="*/ 1668 w 5704"/>
              <a:gd name="T47" fmla="*/ 4944 h 5802"/>
              <a:gd name="T48" fmla="*/ 1572 w 5704"/>
              <a:gd name="T49" fmla="*/ 4704 h 5802"/>
              <a:gd name="T50" fmla="*/ 1512 w 5704"/>
              <a:gd name="T51" fmla="*/ 4488 h 5802"/>
              <a:gd name="T52" fmla="*/ 1452 w 5704"/>
              <a:gd name="T53" fmla="*/ 4248 h 5802"/>
              <a:gd name="T54" fmla="*/ 1428 w 5704"/>
              <a:gd name="T55" fmla="*/ 4068 h 5802"/>
              <a:gd name="T56" fmla="*/ 1356 w 5704"/>
              <a:gd name="T57" fmla="*/ 3948 h 5802"/>
              <a:gd name="T58" fmla="*/ 1236 w 5704"/>
              <a:gd name="T59" fmla="*/ 4152 h 5802"/>
              <a:gd name="T60" fmla="*/ 1116 w 5704"/>
              <a:gd name="T61" fmla="*/ 4056 h 5802"/>
              <a:gd name="T62" fmla="*/ 816 w 5704"/>
              <a:gd name="T63" fmla="*/ 4272 h 5802"/>
              <a:gd name="T64" fmla="*/ 456 w 5704"/>
              <a:gd name="T65" fmla="*/ 4332 h 5802"/>
              <a:gd name="T66" fmla="*/ 96 w 5704"/>
              <a:gd name="T67" fmla="*/ 4404 h 5802"/>
              <a:gd name="T68" fmla="*/ 0 w 5704"/>
              <a:gd name="T69" fmla="*/ 4440 h 5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04" h="5802">
                <a:moveTo>
                  <a:pt x="5704" y="0"/>
                </a:moveTo>
                <a:cubicBezTo>
                  <a:pt x="5668" y="40"/>
                  <a:pt x="5571" y="160"/>
                  <a:pt x="5484" y="240"/>
                </a:cubicBezTo>
                <a:cubicBezTo>
                  <a:pt x="5397" y="320"/>
                  <a:pt x="5278" y="386"/>
                  <a:pt x="5184" y="480"/>
                </a:cubicBezTo>
                <a:cubicBezTo>
                  <a:pt x="5090" y="574"/>
                  <a:pt x="4988" y="668"/>
                  <a:pt x="4920" y="804"/>
                </a:cubicBezTo>
                <a:cubicBezTo>
                  <a:pt x="4852" y="940"/>
                  <a:pt x="4800" y="1124"/>
                  <a:pt x="4776" y="1296"/>
                </a:cubicBezTo>
                <a:cubicBezTo>
                  <a:pt x="4752" y="1468"/>
                  <a:pt x="4774" y="1624"/>
                  <a:pt x="4776" y="1836"/>
                </a:cubicBezTo>
                <a:cubicBezTo>
                  <a:pt x="4778" y="2048"/>
                  <a:pt x="4788" y="2360"/>
                  <a:pt x="4788" y="2568"/>
                </a:cubicBezTo>
                <a:cubicBezTo>
                  <a:pt x="4788" y="2776"/>
                  <a:pt x="4740" y="2900"/>
                  <a:pt x="4776" y="3084"/>
                </a:cubicBezTo>
                <a:cubicBezTo>
                  <a:pt x="4812" y="3268"/>
                  <a:pt x="4946" y="3542"/>
                  <a:pt x="5004" y="3672"/>
                </a:cubicBezTo>
                <a:cubicBezTo>
                  <a:pt x="5062" y="3802"/>
                  <a:pt x="5102" y="3784"/>
                  <a:pt x="5124" y="3864"/>
                </a:cubicBezTo>
                <a:cubicBezTo>
                  <a:pt x="5146" y="3944"/>
                  <a:pt x="5144" y="4054"/>
                  <a:pt x="5136" y="4152"/>
                </a:cubicBezTo>
                <a:cubicBezTo>
                  <a:pt x="5128" y="4250"/>
                  <a:pt x="5106" y="4372"/>
                  <a:pt x="5076" y="4452"/>
                </a:cubicBezTo>
                <a:cubicBezTo>
                  <a:pt x="5046" y="4532"/>
                  <a:pt x="5072" y="4556"/>
                  <a:pt x="4956" y="4632"/>
                </a:cubicBezTo>
                <a:cubicBezTo>
                  <a:pt x="4840" y="4708"/>
                  <a:pt x="4552" y="4832"/>
                  <a:pt x="4380" y="4908"/>
                </a:cubicBezTo>
                <a:cubicBezTo>
                  <a:pt x="4208" y="4984"/>
                  <a:pt x="4042" y="5018"/>
                  <a:pt x="3924" y="5088"/>
                </a:cubicBezTo>
                <a:cubicBezTo>
                  <a:pt x="3806" y="5158"/>
                  <a:pt x="3750" y="5254"/>
                  <a:pt x="3672" y="5328"/>
                </a:cubicBezTo>
                <a:cubicBezTo>
                  <a:pt x="3594" y="5402"/>
                  <a:pt x="3550" y="5460"/>
                  <a:pt x="3456" y="5532"/>
                </a:cubicBezTo>
                <a:cubicBezTo>
                  <a:pt x="3362" y="5604"/>
                  <a:pt x="3254" y="5718"/>
                  <a:pt x="3108" y="5760"/>
                </a:cubicBezTo>
                <a:cubicBezTo>
                  <a:pt x="2962" y="5802"/>
                  <a:pt x="2716" y="5794"/>
                  <a:pt x="2580" y="5784"/>
                </a:cubicBezTo>
                <a:cubicBezTo>
                  <a:pt x="2444" y="5774"/>
                  <a:pt x="2380" y="5744"/>
                  <a:pt x="2292" y="5700"/>
                </a:cubicBezTo>
                <a:cubicBezTo>
                  <a:pt x="2204" y="5656"/>
                  <a:pt x="2110" y="5578"/>
                  <a:pt x="2052" y="5520"/>
                </a:cubicBezTo>
                <a:cubicBezTo>
                  <a:pt x="1994" y="5462"/>
                  <a:pt x="1988" y="5414"/>
                  <a:pt x="1944" y="5352"/>
                </a:cubicBezTo>
                <a:cubicBezTo>
                  <a:pt x="1900" y="5290"/>
                  <a:pt x="1834" y="5216"/>
                  <a:pt x="1788" y="5148"/>
                </a:cubicBezTo>
                <a:cubicBezTo>
                  <a:pt x="1742" y="5080"/>
                  <a:pt x="1704" y="5018"/>
                  <a:pt x="1668" y="4944"/>
                </a:cubicBezTo>
                <a:cubicBezTo>
                  <a:pt x="1632" y="4870"/>
                  <a:pt x="1598" y="4780"/>
                  <a:pt x="1572" y="4704"/>
                </a:cubicBezTo>
                <a:cubicBezTo>
                  <a:pt x="1546" y="4628"/>
                  <a:pt x="1532" y="4564"/>
                  <a:pt x="1512" y="4488"/>
                </a:cubicBezTo>
                <a:cubicBezTo>
                  <a:pt x="1492" y="4412"/>
                  <a:pt x="1466" y="4318"/>
                  <a:pt x="1452" y="4248"/>
                </a:cubicBezTo>
                <a:cubicBezTo>
                  <a:pt x="1438" y="4178"/>
                  <a:pt x="1444" y="4118"/>
                  <a:pt x="1428" y="4068"/>
                </a:cubicBezTo>
                <a:cubicBezTo>
                  <a:pt x="1412" y="4018"/>
                  <a:pt x="1388" y="3934"/>
                  <a:pt x="1356" y="3948"/>
                </a:cubicBezTo>
                <a:cubicBezTo>
                  <a:pt x="1324" y="3962"/>
                  <a:pt x="1276" y="4134"/>
                  <a:pt x="1236" y="4152"/>
                </a:cubicBezTo>
                <a:cubicBezTo>
                  <a:pt x="1196" y="4170"/>
                  <a:pt x="1186" y="4036"/>
                  <a:pt x="1116" y="4056"/>
                </a:cubicBezTo>
                <a:cubicBezTo>
                  <a:pt x="1046" y="4076"/>
                  <a:pt x="926" y="4226"/>
                  <a:pt x="816" y="4272"/>
                </a:cubicBezTo>
                <a:cubicBezTo>
                  <a:pt x="706" y="4318"/>
                  <a:pt x="576" y="4310"/>
                  <a:pt x="456" y="4332"/>
                </a:cubicBezTo>
                <a:cubicBezTo>
                  <a:pt x="336" y="4354"/>
                  <a:pt x="172" y="4386"/>
                  <a:pt x="96" y="4404"/>
                </a:cubicBezTo>
                <a:cubicBezTo>
                  <a:pt x="20" y="4422"/>
                  <a:pt x="10" y="4431"/>
                  <a:pt x="0" y="444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67" name="Freeform 247"/>
          <p:cNvSpPr>
            <a:spLocks/>
          </p:cNvSpPr>
          <p:nvPr/>
        </p:nvSpPr>
        <p:spPr bwMode="auto">
          <a:xfrm>
            <a:off x="4995863" y="219075"/>
            <a:ext cx="2098675" cy="2703513"/>
          </a:xfrm>
          <a:custGeom>
            <a:avLst/>
            <a:gdLst>
              <a:gd name="T0" fmla="*/ 3996 w 3996"/>
              <a:gd name="T1" fmla="*/ 0 h 6796"/>
              <a:gd name="T2" fmla="*/ 3624 w 3996"/>
              <a:gd name="T3" fmla="*/ 84 h 6796"/>
              <a:gd name="T4" fmla="*/ 3264 w 3996"/>
              <a:gd name="T5" fmla="*/ 336 h 6796"/>
              <a:gd name="T6" fmla="*/ 3072 w 3996"/>
              <a:gd name="T7" fmla="*/ 588 h 6796"/>
              <a:gd name="T8" fmla="*/ 2988 w 3996"/>
              <a:gd name="T9" fmla="*/ 708 h 6796"/>
              <a:gd name="T10" fmla="*/ 2868 w 3996"/>
              <a:gd name="T11" fmla="*/ 876 h 6796"/>
              <a:gd name="T12" fmla="*/ 2580 w 3996"/>
              <a:gd name="T13" fmla="*/ 936 h 6796"/>
              <a:gd name="T14" fmla="*/ 2496 w 3996"/>
              <a:gd name="T15" fmla="*/ 936 h 6796"/>
              <a:gd name="T16" fmla="*/ 2676 w 3996"/>
              <a:gd name="T17" fmla="*/ 1128 h 6796"/>
              <a:gd name="T18" fmla="*/ 2772 w 3996"/>
              <a:gd name="T19" fmla="*/ 1308 h 6796"/>
              <a:gd name="T20" fmla="*/ 2664 w 3996"/>
              <a:gd name="T21" fmla="*/ 1596 h 6796"/>
              <a:gd name="T22" fmla="*/ 2388 w 3996"/>
              <a:gd name="T23" fmla="*/ 1812 h 6796"/>
              <a:gd name="T24" fmla="*/ 2040 w 3996"/>
              <a:gd name="T25" fmla="*/ 2076 h 6796"/>
              <a:gd name="T26" fmla="*/ 1800 w 3996"/>
              <a:gd name="T27" fmla="*/ 2400 h 6796"/>
              <a:gd name="T28" fmla="*/ 1620 w 3996"/>
              <a:gd name="T29" fmla="*/ 2724 h 6796"/>
              <a:gd name="T30" fmla="*/ 1476 w 3996"/>
              <a:gd name="T31" fmla="*/ 3072 h 6796"/>
              <a:gd name="T32" fmla="*/ 1416 w 3996"/>
              <a:gd name="T33" fmla="*/ 3192 h 6796"/>
              <a:gd name="T34" fmla="*/ 1212 w 3996"/>
              <a:gd name="T35" fmla="*/ 3192 h 6796"/>
              <a:gd name="T36" fmla="*/ 876 w 3996"/>
              <a:gd name="T37" fmla="*/ 3252 h 6796"/>
              <a:gd name="T38" fmla="*/ 672 w 3996"/>
              <a:gd name="T39" fmla="*/ 3432 h 6796"/>
              <a:gd name="T40" fmla="*/ 600 w 3996"/>
              <a:gd name="T41" fmla="*/ 3888 h 6796"/>
              <a:gd name="T42" fmla="*/ 684 w 3996"/>
              <a:gd name="T43" fmla="*/ 4716 h 6796"/>
              <a:gd name="T44" fmla="*/ 672 w 3996"/>
              <a:gd name="T45" fmla="*/ 5436 h 6796"/>
              <a:gd name="T46" fmla="*/ 408 w 3996"/>
              <a:gd name="T47" fmla="*/ 6192 h 6796"/>
              <a:gd name="T48" fmla="*/ 144 w 3996"/>
              <a:gd name="T49" fmla="*/ 6648 h 6796"/>
              <a:gd name="T50" fmla="*/ 0 w 3996"/>
              <a:gd name="T51" fmla="*/ 6796 h 6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96" h="6796">
                <a:moveTo>
                  <a:pt x="3996" y="0"/>
                </a:moveTo>
                <a:cubicBezTo>
                  <a:pt x="3871" y="14"/>
                  <a:pt x="3746" y="28"/>
                  <a:pt x="3624" y="84"/>
                </a:cubicBezTo>
                <a:cubicBezTo>
                  <a:pt x="3502" y="140"/>
                  <a:pt x="3356" y="252"/>
                  <a:pt x="3264" y="336"/>
                </a:cubicBezTo>
                <a:cubicBezTo>
                  <a:pt x="3172" y="420"/>
                  <a:pt x="3118" y="526"/>
                  <a:pt x="3072" y="588"/>
                </a:cubicBezTo>
                <a:cubicBezTo>
                  <a:pt x="3026" y="650"/>
                  <a:pt x="3022" y="660"/>
                  <a:pt x="2988" y="708"/>
                </a:cubicBezTo>
                <a:cubicBezTo>
                  <a:pt x="2954" y="756"/>
                  <a:pt x="2936" y="838"/>
                  <a:pt x="2868" y="876"/>
                </a:cubicBezTo>
                <a:cubicBezTo>
                  <a:pt x="2800" y="914"/>
                  <a:pt x="2642" y="926"/>
                  <a:pt x="2580" y="936"/>
                </a:cubicBezTo>
                <a:cubicBezTo>
                  <a:pt x="2518" y="946"/>
                  <a:pt x="2480" y="904"/>
                  <a:pt x="2496" y="936"/>
                </a:cubicBezTo>
                <a:cubicBezTo>
                  <a:pt x="2512" y="968"/>
                  <a:pt x="2630" y="1066"/>
                  <a:pt x="2676" y="1128"/>
                </a:cubicBezTo>
                <a:cubicBezTo>
                  <a:pt x="2722" y="1190"/>
                  <a:pt x="2774" y="1230"/>
                  <a:pt x="2772" y="1308"/>
                </a:cubicBezTo>
                <a:cubicBezTo>
                  <a:pt x="2770" y="1386"/>
                  <a:pt x="2728" y="1512"/>
                  <a:pt x="2664" y="1596"/>
                </a:cubicBezTo>
                <a:cubicBezTo>
                  <a:pt x="2600" y="1680"/>
                  <a:pt x="2492" y="1732"/>
                  <a:pt x="2388" y="1812"/>
                </a:cubicBezTo>
                <a:cubicBezTo>
                  <a:pt x="2284" y="1892"/>
                  <a:pt x="2138" y="1978"/>
                  <a:pt x="2040" y="2076"/>
                </a:cubicBezTo>
                <a:cubicBezTo>
                  <a:pt x="1942" y="2174"/>
                  <a:pt x="1870" y="2292"/>
                  <a:pt x="1800" y="2400"/>
                </a:cubicBezTo>
                <a:cubicBezTo>
                  <a:pt x="1730" y="2508"/>
                  <a:pt x="1674" y="2612"/>
                  <a:pt x="1620" y="2724"/>
                </a:cubicBezTo>
                <a:cubicBezTo>
                  <a:pt x="1566" y="2836"/>
                  <a:pt x="1510" y="2994"/>
                  <a:pt x="1476" y="3072"/>
                </a:cubicBezTo>
                <a:cubicBezTo>
                  <a:pt x="1442" y="3150"/>
                  <a:pt x="1460" y="3172"/>
                  <a:pt x="1416" y="3192"/>
                </a:cubicBezTo>
                <a:cubicBezTo>
                  <a:pt x="1372" y="3212"/>
                  <a:pt x="1302" y="3182"/>
                  <a:pt x="1212" y="3192"/>
                </a:cubicBezTo>
                <a:cubicBezTo>
                  <a:pt x="1122" y="3202"/>
                  <a:pt x="966" y="3212"/>
                  <a:pt x="876" y="3252"/>
                </a:cubicBezTo>
                <a:cubicBezTo>
                  <a:pt x="786" y="3292"/>
                  <a:pt x="718" y="3326"/>
                  <a:pt x="672" y="3432"/>
                </a:cubicBezTo>
                <a:cubicBezTo>
                  <a:pt x="626" y="3538"/>
                  <a:pt x="598" y="3674"/>
                  <a:pt x="600" y="3888"/>
                </a:cubicBezTo>
                <a:cubicBezTo>
                  <a:pt x="602" y="4102"/>
                  <a:pt x="672" y="4458"/>
                  <a:pt x="684" y="4716"/>
                </a:cubicBezTo>
                <a:cubicBezTo>
                  <a:pt x="696" y="4974"/>
                  <a:pt x="718" y="5190"/>
                  <a:pt x="672" y="5436"/>
                </a:cubicBezTo>
                <a:cubicBezTo>
                  <a:pt x="626" y="5682"/>
                  <a:pt x="496" y="5990"/>
                  <a:pt x="408" y="6192"/>
                </a:cubicBezTo>
                <a:cubicBezTo>
                  <a:pt x="320" y="6394"/>
                  <a:pt x="212" y="6547"/>
                  <a:pt x="144" y="6648"/>
                </a:cubicBezTo>
                <a:cubicBezTo>
                  <a:pt x="76" y="6749"/>
                  <a:pt x="30" y="6765"/>
                  <a:pt x="0" y="679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68" name="Freeform 248"/>
          <p:cNvSpPr>
            <a:spLocks/>
          </p:cNvSpPr>
          <p:nvPr/>
        </p:nvSpPr>
        <p:spPr bwMode="auto">
          <a:xfrm>
            <a:off x="4705350" y="2921000"/>
            <a:ext cx="2395538" cy="2667000"/>
          </a:xfrm>
          <a:custGeom>
            <a:avLst/>
            <a:gdLst>
              <a:gd name="T0" fmla="*/ 552 w 4560"/>
              <a:gd name="T1" fmla="*/ 0 h 6708"/>
              <a:gd name="T2" fmla="*/ 420 w 4560"/>
              <a:gd name="T3" fmla="*/ 156 h 6708"/>
              <a:gd name="T4" fmla="*/ 360 w 4560"/>
              <a:gd name="T5" fmla="*/ 456 h 6708"/>
              <a:gd name="T6" fmla="*/ 276 w 4560"/>
              <a:gd name="T7" fmla="*/ 828 h 6708"/>
              <a:gd name="T8" fmla="*/ 108 w 4560"/>
              <a:gd name="T9" fmla="*/ 1356 h 6708"/>
              <a:gd name="T10" fmla="*/ 12 w 4560"/>
              <a:gd name="T11" fmla="*/ 1728 h 6708"/>
              <a:gd name="T12" fmla="*/ 36 w 4560"/>
              <a:gd name="T13" fmla="*/ 2220 h 6708"/>
              <a:gd name="T14" fmla="*/ 132 w 4560"/>
              <a:gd name="T15" fmla="*/ 2652 h 6708"/>
              <a:gd name="T16" fmla="*/ 516 w 4560"/>
              <a:gd name="T17" fmla="*/ 3408 h 6708"/>
              <a:gd name="T18" fmla="*/ 972 w 4560"/>
              <a:gd name="T19" fmla="*/ 3912 h 6708"/>
              <a:gd name="T20" fmla="*/ 1380 w 4560"/>
              <a:gd name="T21" fmla="*/ 4608 h 6708"/>
              <a:gd name="T22" fmla="*/ 1800 w 4560"/>
              <a:gd name="T23" fmla="*/ 5208 h 6708"/>
              <a:gd name="T24" fmla="*/ 2088 w 4560"/>
              <a:gd name="T25" fmla="*/ 5424 h 6708"/>
              <a:gd name="T26" fmla="*/ 2304 w 4560"/>
              <a:gd name="T27" fmla="*/ 5688 h 6708"/>
              <a:gd name="T28" fmla="*/ 2388 w 4560"/>
              <a:gd name="T29" fmla="*/ 5868 h 6708"/>
              <a:gd name="T30" fmla="*/ 2604 w 4560"/>
              <a:gd name="T31" fmla="*/ 6072 h 6708"/>
              <a:gd name="T32" fmla="*/ 2916 w 4560"/>
              <a:gd name="T33" fmla="*/ 6156 h 6708"/>
              <a:gd name="T34" fmla="*/ 3480 w 4560"/>
              <a:gd name="T35" fmla="*/ 6492 h 6708"/>
              <a:gd name="T36" fmla="*/ 3804 w 4560"/>
              <a:gd name="T37" fmla="*/ 6636 h 6708"/>
              <a:gd name="T38" fmla="*/ 4560 w 4560"/>
              <a:gd name="T39" fmla="*/ 6708 h 6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60" h="6708">
                <a:moveTo>
                  <a:pt x="552" y="0"/>
                </a:moveTo>
                <a:cubicBezTo>
                  <a:pt x="502" y="40"/>
                  <a:pt x="452" y="80"/>
                  <a:pt x="420" y="156"/>
                </a:cubicBezTo>
                <a:cubicBezTo>
                  <a:pt x="388" y="232"/>
                  <a:pt x="384" y="344"/>
                  <a:pt x="360" y="456"/>
                </a:cubicBezTo>
                <a:cubicBezTo>
                  <a:pt x="336" y="568"/>
                  <a:pt x="318" y="678"/>
                  <a:pt x="276" y="828"/>
                </a:cubicBezTo>
                <a:cubicBezTo>
                  <a:pt x="234" y="978"/>
                  <a:pt x="152" y="1206"/>
                  <a:pt x="108" y="1356"/>
                </a:cubicBezTo>
                <a:cubicBezTo>
                  <a:pt x="64" y="1506"/>
                  <a:pt x="24" y="1584"/>
                  <a:pt x="12" y="1728"/>
                </a:cubicBezTo>
                <a:cubicBezTo>
                  <a:pt x="0" y="1872"/>
                  <a:pt x="16" y="2066"/>
                  <a:pt x="36" y="2220"/>
                </a:cubicBezTo>
                <a:cubicBezTo>
                  <a:pt x="56" y="2374"/>
                  <a:pt x="52" y="2454"/>
                  <a:pt x="132" y="2652"/>
                </a:cubicBezTo>
                <a:cubicBezTo>
                  <a:pt x="212" y="2850"/>
                  <a:pt x="376" y="3198"/>
                  <a:pt x="516" y="3408"/>
                </a:cubicBezTo>
                <a:cubicBezTo>
                  <a:pt x="656" y="3618"/>
                  <a:pt x="828" y="3712"/>
                  <a:pt x="972" y="3912"/>
                </a:cubicBezTo>
                <a:cubicBezTo>
                  <a:pt x="1116" y="4112"/>
                  <a:pt x="1242" y="4392"/>
                  <a:pt x="1380" y="4608"/>
                </a:cubicBezTo>
                <a:cubicBezTo>
                  <a:pt x="1518" y="4824"/>
                  <a:pt x="1682" y="5072"/>
                  <a:pt x="1800" y="5208"/>
                </a:cubicBezTo>
                <a:cubicBezTo>
                  <a:pt x="1918" y="5344"/>
                  <a:pt x="2004" y="5344"/>
                  <a:pt x="2088" y="5424"/>
                </a:cubicBezTo>
                <a:cubicBezTo>
                  <a:pt x="2172" y="5504"/>
                  <a:pt x="2254" y="5614"/>
                  <a:pt x="2304" y="5688"/>
                </a:cubicBezTo>
                <a:cubicBezTo>
                  <a:pt x="2354" y="5762"/>
                  <a:pt x="2338" y="5804"/>
                  <a:pt x="2388" y="5868"/>
                </a:cubicBezTo>
                <a:cubicBezTo>
                  <a:pt x="2438" y="5932"/>
                  <a:pt x="2516" y="6024"/>
                  <a:pt x="2604" y="6072"/>
                </a:cubicBezTo>
                <a:cubicBezTo>
                  <a:pt x="2692" y="6120"/>
                  <a:pt x="2770" y="6086"/>
                  <a:pt x="2916" y="6156"/>
                </a:cubicBezTo>
                <a:cubicBezTo>
                  <a:pt x="3062" y="6226"/>
                  <a:pt x="3332" y="6412"/>
                  <a:pt x="3480" y="6492"/>
                </a:cubicBezTo>
                <a:cubicBezTo>
                  <a:pt x="3628" y="6572"/>
                  <a:pt x="3624" y="6600"/>
                  <a:pt x="3804" y="6636"/>
                </a:cubicBezTo>
                <a:cubicBezTo>
                  <a:pt x="3984" y="6672"/>
                  <a:pt x="4403" y="6693"/>
                  <a:pt x="4560" y="670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69" name="Freeform 249"/>
          <p:cNvSpPr>
            <a:spLocks/>
          </p:cNvSpPr>
          <p:nvPr/>
        </p:nvSpPr>
        <p:spPr bwMode="auto">
          <a:xfrm>
            <a:off x="5203825" y="314325"/>
            <a:ext cx="1878013" cy="2606675"/>
          </a:xfrm>
          <a:custGeom>
            <a:avLst/>
            <a:gdLst>
              <a:gd name="T0" fmla="*/ 3576 w 3576"/>
              <a:gd name="T1" fmla="*/ 0 h 6552"/>
              <a:gd name="T2" fmla="*/ 3300 w 3576"/>
              <a:gd name="T3" fmla="*/ 48 h 6552"/>
              <a:gd name="T4" fmla="*/ 3048 w 3576"/>
              <a:gd name="T5" fmla="*/ 240 h 6552"/>
              <a:gd name="T6" fmla="*/ 2856 w 3576"/>
              <a:gd name="T7" fmla="*/ 492 h 6552"/>
              <a:gd name="T8" fmla="*/ 2712 w 3576"/>
              <a:gd name="T9" fmla="*/ 696 h 6552"/>
              <a:gd name="T10" fmla="*/ 2688 w 3576"/>
              <a:gd name="T11" fmla="*/ 912 h 6552"/>
              <a:gd name="T12" fmla="*/ 2604 w 3576"/>
              <a:gd name="T13" fmla="*/ 936 h 6552"/>
              <a:gd name="T14" fmla="*/ 2484 w 3576"/>
              <a:gd name="T15" fmla="*/ 912 h 6552"/>
              <a:gd name="T16" fmla="*/ 2412 w 3576"/>
              <a:gd name="T17" fmla="*/ 900 h 6552"/>
              <a:gd name="T18" fmla="*/ 2484 w 3576"/>
              <a:gd name="T19" fmla="*/ 1068 h 6552"/>
              <a:gd name="T20" fmla="*/ 2544 w 3576"/>
              <a:gd name="T21" fmla="*/ 1140 h 6552"/>
              <a:gd name="T22" fmla="*/ 2508 w 3576"/>
              <a:gd name="T23" fmla="*/ 1356 h 6552"/>
              <a:gd name="T24" fmla="*/ 2340 w 3576"/>
              <a:gd name="T25" fmla="*/ 1572 h 6552"/>
              <a:gd name="T26" fmla="*/ 1884 w 3576"/>
              <a:gd name="T27" fmla="*/ 1836 h 6552"/>
              <a:gd name="T28" fmla="*/ 1548 w 3576"/>
              <a:gd name="T29" fmla="*/ 2172 h 6552"/>
              <a:gd name="T30" fmla="*/ 1212 w 3576"/>
              <a:gd name="T31" fmla="*/ 2808 h 6552"/>
              <a:gd name="T32" fmla="*/ 1068 w 3576"/>
              <a:gd name="T33" fmla="*/ 3024 h 6552"/>
              <a:gd name="T34" fmla="*/ 924 w 3576"/>
              <a:gd name="T35" fmla="*/ 3732 h 6552"/>
              <a:gd name="T36" fmla="*/ 780 w 3576"/>
              <a:gd name="T37" fmla="*/ 4608 h 6552"/>
              <a:gd name="T38" fmla="*/ 480 w 3576"/>
              <a:gd name="T39" fmla="*/ 5688 h 6552"/>
              <a:gd name="T40" fmla="*/ 144 w 3576"/>
              <a:gd name="T41" fmla="*/ 6360 h 6552"/>
              <a:gd name="T42" fmla="*/ 0 w 3576"/>
              <a:gd name="T43" fmla="*/ 6552 h 6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76" h="6552">
                <a:moveTo>
                  <a:pt x="3576" y="0"/>
                </a:moveTo>
                <a:cubicBezTo>
                  <a:pt x="3482" y="4"/>
                  <a:pt x="3388" y="8"/>
                  <a:pt x="3300" y="48"/>
                </a:cubicBezTo>
                <a:cubicBezTo>
                  <a:pt x="3212" y="88"/>
                  <a:pt x="3122" y="166"/>
                  <a:pt x="3048" y="240"/>
                </a:cubicBezTo>
                <a:cubicBezTo>
                  <a:pt x="2974" y="314"/>
                  <a:pt x="2912" y="416"/>
                  <a:pt x="2856" y="492"/>
                </a:cubicBezTo>
                <a:cubicBezTo>
                  <a:pt x="2800" y="568"/>
                  <a:pt x="2740" y="626"/>
                  <a:pt x="2712" y="696"/>
                </a:cubicBezTo>
                <a:cubicBezTo>
                  <a:pt x="2684" y="766"/>
                  <a:pt x="2706" y="872"/>
                  <a:pt x="2688" y="912"/>
                </a:cubicBezTo>
                <a:cubicBezTo>
                  <a:pt x="2670" y="952"/>
                  <a:pt x="2638" y="936"/>
                  <a:pt x="2604" y="936"/>
                </a:cubicBezTo>
                <a:cubicBezTo>
                  <a:pt x="2570" y="936"/>
                  <a:pt x="2516" y="918"/>
                  <a:pt x="2484" y="912"/>
                </a:cubicBezTo>
                <a:cubicBezTo>
                  <a:pt x="2452" y="906"/>
                  <a:pt x="2412" y="874"/>
                  <a:pt x="2412" y="900"/>
                </a:cubicBezTo>
                <a:cubicBezTo>
                  <a:pt x="2412" y="926"/>
                  <a:pt x="2462" y="1028"/>
                  <a:pt x="2484" y="1068"/>
                </a:cubicBezTo>
                <a:cubicBezTo>
                  <a:pt x="2506" y="1108"/>
                  <a:pt x="2540" y="1092"/>
                  <a:pt x="2544" y="1140"/>
                </a:cubicBezTo>
                <a:cubicBezTo>
                  <a:pt x="2548" y="1188"/>
                  <a:pt x="2542" y="1284"/>
                  <a:pt x="2508" y="1356"/>
                </a:cubicBezTo>
                <a:cubicBezTo>
                  <a:pt x="2474" y="1428"/>
                  <a:pt x="2444" y="1492"/>
                  <a:pt x="2340" y="1572"/>
                </a:cubicBezTo>
                <a:cubicBezTo>
                  <a:pt x="2236" y="1652"/>
                  <a:pt x="2016" y="1736"/>
                  <a:pt x="1884" y="1836"/>
                </a:cubicBezTo>
                <a:cubicBezTo>
                  <a:pt x="1752" y="1936"/>
                  <a:pt x="1660" y="2010"/>
                  <a:pt x="1548" y="2172"/>
                </a:cubicBezTo>
                <a:cubicBezTo>
                  <a:pt x="1436" y="2334"/>
                  <a:pt x="1292" y="2666"/>
                  <a:pt x="1212" y="2808"/>
                </a:cubicBezTo>
                <a:cubicBezTo>
                  <a:pt x="1132" y="2950"/>
                  <a:pt x="1116" y="2870"/>
                  <a:pt x="1068" y="3024"/>
                </a:cubicBezTo>
                <a:cubicBezTo>
                  <a:pt x="1020" y="3178"/>
                  <a:pt x="972" y="3468"/>
                  <a:pt x="924" y="3732"/>
                </a:cubicBezTo>
                <a:cubicBezTo>
                  <a:pt x="876" y="3996"/>
                  <a:pt x="854" y="4282"/>
                  <a:pt x="780" y="4608"/>
                </a:cubicBezTo>
                <a:cubicBezTo>
                  <a:pt x="706" y="4934"/>
                  <a:pt x="586" y="5396"/>
                  <a:pt x="480" y="5688"/>
                </a:cubicBezTo>
                <a:cubicBezTo>
                  <a:pt x="374" y="5980"/>
                  <a:pt x="224" y="6216"/>
                  <a:pt x="144" y="6360"/>
                </a:cubicBezTo>
                <a:cubicBezTo>
                  <a:pt x="64" y="6504"/>
                  <a:pt x="32" y="6528"/>
                  <a:pt x="0" y="655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70" name="Freeform 250"/>
          <p:cNvSpPr>
            <a:spLocks/>
          </p:cNvSpPr>
          <p:nvPr/>
        </p:nvSpPr>
        <p:spPr bwMode="auto">
          <a:xfrm>
            <a:off x="4945063" y="2916238"/>
            <a:ext cx="2162175" cy="2566987"/>
          </a:xfrm>
          <a:custGeom>
            <a:avLst/>
            <a:gdLst>
              <a:gd name="T0" fmla="*/ 504 w 4116"/>
              <a:gd name="T1" fmla="*/ 0 h 6456"/>
              <a:gd name="T2" fmla="*/ 252 w 4116"/>
              <a:gd name="T3" fmla="*/ 552 h 6456"/>
              <a:gd name="T4" fmla="*/ 60 w 4116"/>
              <a:gd name="T5" fmla="*/ 1236 h 6456"/>
              <a:gd name="T6" fmla="*/ 36 w 4116"/>
              <a:gd name="T7" fmla="*/ 1776 h 6456"/>
              <a:gd name="T8" fmla="*/ 276 w 4116"/>
              <a:gd name="T9" fmla="*/ 2676 h 6456"/>
              <a:gd name="T10" fmla="*/ 720 w 4116"/>
              <a:gd name="T11" fmla="*/ 3624 h 6456"/>
              <a:gd name="T12" fmla="*/ 1092 w 4116"/>
              <a:gd name="T13" fmla="*/ 4236 h 6456"/>
              <a:gd name="T14" fmla="*/ 1236 w 4116"/>
              <a:gd name="T15" fmla="*/ 4548 h 6456"/>
              <a:gd name="T16" fmla="*/ 1716 w 4116"/>
              <a:gd name="T17" fmla="*/ 5040 h 6456"/>
              <a:gd name="T18" fmla="*/ 2076 w 4116"/>
              <a:gd name="T19" fmla="*/ 5364 h 6456"/>
              <a:gd name="T20" fmla="*/ 2304 w 4116"/>
              <a:gd name="T21" fmla="*/ 5700 h 6456"/>
              <a:gd name="T22" fmla="*/ 2928 w 4116"/>
              <a:gd name="T23" fmla="*/ 6072 h 6456"/>
              <a:gd name="T24" fmla="*/ 3456 w 4116"/>
              <a:gd name="T25" fmla="*/ 6252 h 6456"/>
              <a:gd name="T26" fmla="*/ 4116 w 4116"/>
              <a:gd name="T27" fmla="*/ 6456 h 6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16" h="6456">
                <a:moveTo>
                  <a:pt x="504" y="0"/>
                </a:moveTo>
                <a:cubicBezTo>
                  <a:pt x="462" y="92"/>
                  <a:pt x="326" y="346"/>
                  <a:pt x="252" y="552"/>
                </a:cubicBezTo>
                <a:cubicBezTo>
                  <a:pt x="178" y="758"/>
                  <a:pt x="96" y="1032"/>
                  <a:pt x="60" y="1236"/>
                </a:cubicBezTo>
                <a:cubicBezTo>
                  <a:pt x="24" y="1440"/>
                  <a:pt x="0" y="1536"/>
                  <a:pt x="36" y="1776"/>
                </a:cubicBezTo>
                <a:cubicBezTo>
                  <a:pt x="72" y="2016"/>
                  <a:pt x="162" y="2368"/>
                  <a:pt x="276" y="2676"/>
                </a:cubicBezTo>
                <a:cubicBezTo>
                  <a:pt x="390" y="2984"/>
                  <a:pt x="584" y="3364"/>
                  <a:pt x="720" y="3624"/>
                </a:cubicBezTo>
                <a:cubicBezTo>
                  <a:pt x="856" y="3884"/>
                  <a:pt x="1006" y="4082"/>
                  <a:pt x="1092" y="4236"/>
                </a:cubicBezTo>
                <a:cubicBezTo>
                  <a:pt x="1178" y="4390"/>
                  <a:pt x="1132" y="4414"/>
                  <a:pt x="1236" y="4548"/>
                </a:cubicBezTo>
                <a:cubicBezTo>
                  <a:pt x="1340" y="4682"/>
                  <a:pt x="1576" y="4904"/>
                  <a:pt x="1716" y="5040"/>
                </a:cubicBezTo>
                <a:cubicBezTo>
                  <a:pt x="1856" y="5176"/>
                  <a:pt x="1978" y="5254"/>
                  <a:pt x="2076" y="5364"/>
                </a:cubicBezTo>
                <a:cubicBezTo>
                  <a:pt x="2174" y="5474"/>
                  <a:pt x="2162" y="5582"/>
                  <a:pt x="2304" y="5700"/>
                </a:cubicBezTo>
                <a:cubicBezTo>
                  <a:pt x="2446" y="5818"/>
                  <a:pt x="2736" y="5980"/>
                  <a:pt x="2928" y="6072"/>
                </a:cubicBezTo>
                <a:cubicBezTo>
                  <a:pt x="3120" y="6164"/>
                  <a:pt x="3258" y="6188"/>
                  <a:pt x="3456" y="6252"/>
                </a:cubicBezTo>
                <a:cubicBezTo>
                  <a:pt x="3654" y="6316"/>
                  <a:pt x="3885" y="6386"/>
                  <a:pt x="4116" y="645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71" name="Freeform 251"/>
          <p:cNvSpPr>
            <a:spLocks/>
          </p:cNvSpPr>
          <p:nvPr/>
        </p:nvSpPr>
        <p:spPr bwMode="auto">
          <a:xfrm>
            <a:off x="5316538" y="454025"/>
            <a:ext cx="1765300" cy="2566988"/>
          </a:xfrm>
          <a:custGeom>
            <a:avLst/>
            <a:gdLst>
              <a:gd name="T0" fmla="*/ 3360 w 3360"/>
              <a:gd name="T1" fmla="*/ 0 h 6456"/>
              <a:gd name="T2" fmla="*/ 3084 w 3360"/>
              <a:gd name="T3" fmla="*/ 108 h 6456"/>
              <a:gd name="T4" fmla="*/ 2880 w 3360"/>
              <a:gd name="T5" fmla="*/ 396 h 6456"/>
              <a:gd name="T6" fmla="*/ 2700 w 3360"/>
              <a:gd name="T7" fmla="*/ 600 h 6456"/>
              <a:gd name="T8" fmla="*/ 2508 w 3360"/>
              <a:gd name="T9" fmla="*/ 744 h 6456"/>
              <a:gd name="T10" fmla="*/ 2592 w 3360"/>
              <a:gd name="T11" fmla="*/ 864 h 6456"/>
              <a:gd name="T12" fmla="*/ 2616 w 3360"/>
              <a:gd name="T13" fmla="*/ 1128 h 6456"/>
              <a:gd name="T14" fmla="*/ 2340 w 3360"/>
              <a:gd name="T15" fmla="*/ 1524 h 6456"/>
              <a:gd name="T16" fmla="*/ 1872 w 3360"/>
              <a:gd name="T17" fmla="*/ 1920 h 6456"/>
              <a:gd name="T18" fmla="*/ 1464 w 3360"/>
              <a:gd name="T19" fmla="*/ 2268 h 6456"/>
              <a:gd name="T20" fmla="*/ 1080 w 3360"/>
              <a:gd name="T21" fmla="*/ 2676 h 6456"/>
              <a:gd name="T22" fmla="*/ 984 w 3360"/>
              <a:gd name="T23" fmla="*/ 2868 h 6456"/>
              <a:gd name="T24" fmla="*/ 852 w 3360"/>
              <a:gd name="T25" fmla="*/ 3288 h 6456"/>
              <a:gd name="T26" fmla="*/ 768 w 3360"/>
              <a:gd name="T27" fmla="*/ 3972 h 6456"/>
              <a:gd name="T28" fmla="*/ 648 w 3360"/>
              <a:gd name="T29" fmla="*/ 4716 h 6456"/>
              <a:gd name="T30" fmla="*/ 420 w 3360"/>
              <a:gd name="T31" fmla="*/ 5472 h 6456"/>
              <a:gd name="T32" fmla="*/ 0 w 3360"/>
              <a:gd name="T33" fmla="*/ 6456 h 6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60" h="6456">
                <a:moveTo>
                  <a:pt x="3360" y="0"/>
                </a:moveTo>
                <a:cubicBezTo>
                  <a:pt x="3262" y="21"/>
                  <a:pt x="3164" y="42"/>
                  <a:pt x="3084" y="108"/>
                </a:cubicBezTo>
                <a:cubicBezTo>
                  <a:pt x="3004" y="174"/>
                  <a:pt x="2944" y="314"/>
                  <a:pt x="2880" y="396"/>
                </a:cubicBezTo>
                <a:cubicBezTo>
                  <a:pt x="2816" y="478"/>
                  <a:pt x="2762" y="542"/>
                  <a:pt x="2700" y="600"/>
                </a:cubicBezTo>
                <a:cubicBezTo>
                  <a:pt x="2638" y="658"/>
                  <a:pt x="2526" y="700"/>
                  <a:pt x="2508" y="744"/>
                </a:cubicBezTo>
                <a:cubicBezTo>
                  <a:pt x="2490" y="788"/>
                  <a:pt x="2574" y="800"/>
                  <a:pt x="2592" y="864"/>
                </a:cubicBezTo>
                <a:cubicBezTo>
                  <a:pt x="2610" y="928"/>
                  <a:pt x="2658" y="1018"/>
                  <a:pt x="2616" y="1128"/>
                </a:cubicBezTo>
                <a:cubicBezTo>
                  <a:pt x="2574" y="1238"/>
                  <a:pt x="2464" y="1392"/>
                  <a:pt x="2340" y="1524"/>
                </a:cubicBezTo>
                <a:cubicBezTo>
                  <a:pt x="2216" y="1656"/>
                  <a:pt x="2018" y="1796"/>
                  <a:pt x="1872" y="1920"/>
                </a:cubicBezTo>
                <a:cubicBezTo>
                  <a:pt x="1726" y="2044"/>
                  <a:pt x="1596" y="2142"/>
                  <a:pt x="1464" y="2268"/>
                </a:cubicBezTo>
                <a:cubicBezTo>
                  <a:pt x="1332" y="2394"/>
                  <a:pt x="1160" y="2576"/>
                  <a:pt x="1080" y="2676"/>
                </a:cubicBezTo>
                <a:cubicBezTo>
                  <a:pt x="1000" y="2776"/>
                  <a:pt x="1022" y="2766"/>
                  <a:pt x="984" y="2868"/>
                </a:cubicBezTo>
                <a:cubicBezTo>
                  <a:pt x="946" y="2970"/>
                  <a:pt x="888" y="3104"/>
                  <a:pt x="852" y="3288"/>
                </a:cubicBezTo>
                <a:cubicBezTo>
                  <a:pt x="816" y="3472"/>
                  <a:pt x="802" y="3734"/>
                  <a:pt x="768" y="3972"/>
                </a:cubicBezTo>
                <a:cubicBezTo>
                  <a:pt x="734" y="4210"/>
                  <a:pt x="706" y="4466"/>
                  <a:pt x="648" y="4716"/>
                </a:cubicBezTo>
                <a:cubicBezTo>
                  <a:pt x="590" y="4966"/>
                  <a:pt x="528" y="5182"/>
                  <a:pt x="420" y="5472"/>
                </a:cubicBezTo>
                <a:cubicBezTo>
                  <a:pt x="312" y="5762"/>
                  <a:pt x="156" y="6109"/>
                  <a:pt x="0" y="645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72" name="Freeform 252"/>
          <p:cNvSpPr>
            <a:spLocks/>
          </p:cNvSpPr>
          <p:nvPr/>
        </p:nvSpPr>
        <p:spPr bwMode="auto">
          <a:xfrm>
            <a:off x="5249863" y="3013075"/>
            <a:ext cx="1863725" cy="2374900"/>
          </a:xfrm>
          <a:custGeom>
            <a:avLst/>
            <a:gdLst>
              <a:gd name="T0" fmla="*/ 135 w 3547"/>
              <a:gd name="T1" fmla="*/ 0 h 5972"/>
              <a:gd name="T2" fmla="*/ 19 w 3547"/>
              <a:gd name="T3" fmla="*/ 416 h 5972"/>
              <a:gd name="T4" fmla="*/ 19 w 3547"/>
              <a:gd name="T5" fmla="*/ 1088 h 5972"/>
              <a:gd name="T6" fmla="*/ 127 w 3547"/>
              <a:gd name="T7" fmla="*/ 2096 h 5972"/>
              <a:gd name="T8" fmla="*/ 403 w 3547"/>
              <a:gd name="T9" fmla="*/ 2732 h 5972"/>
              <a:gd name="T10" fmla="*/ 991 w 3547"/>
              <a:gd name="T11" fmla="*/ 3200 h 5972"/>
              <a:gd name="T12" fmla="*/ 1375 w 3547"/>
              <a:gd name="T13" fmla="*/ 3152 h 5972"/>
              <a:gd name="T14" fmla="*/ 1783 w 3547"/>
              <a:gd name="T15" fmla="*/ 2792 h 5972"/>
              <a:gd name="T16" fmla="*/ 2215 w 3547"/>
              <a:gd name="T17" fmla="*/ 2408 h 5972"/>
              <a:gd name="T18" fmla="*/ 2575 w 3547"/>
              <a:gd name="T19" fmla="*/ 2432 h 5972"/>
              <a:gd name="T20" fmla="*/ 2767 w 3547"/>
              <a:gd name="T21" fmla="*/ 2756 h 5972"/>
              <a:gd name="T22" fmla="*/ 2755 w 3547"/>
              <a:gd name="T23" fmla="*/ 2960 h 5972"/>
              <a:gd name="T24" fmla="*/ 2719 w 3547"/>
              <a:gd name="T25" fmla="*/ 3200 h 5972"/>
              <a:gd name="T26" fmla="*/ 2491 w 3547"/>
              <a:gd name="T27" fmla="*/ 3476 h 5972"/>
              <a:gd name="T28" fmla="*/ 2491 w 3547"/>
              <a:gd name="T29" fmla="*/ 3500 h 5972"/>
              <a:gd name="T30" fmla="*/ 2311 w 3547"/>
              <a:gd name="T31" fmla="*/ 3824 h 5972"/>
              <a:gd name="T32" fmla="*/ 2023 w 3547"/>
              <a:gd name="T33" fmla="*/ 4748 h 5972"/>
              <a:gd name="T34" fmla="*/ 1987 w 3547"/>
              <a:gd name="T35" fmla="*/ 5216 h 5972"/>
              <a:gd name="T36" fmla="*/ 2203 w 3547"/>
              <a:gd name="T37" fmla="*/ 5540 h 5972"/>
              <a:gd name="T38" fmla="*/ 2647 w 3547"/>
              <a:gd name="T39" fmla="*/ 5744 h 5972"/>
              <a:gd name="T40" fmla="*/ 3547 w 3547"/>
              <a:gd name="T41" fmla="*/ 5972 h 5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7" h="5972">
                <a:moveTo>
                  <a:pt x="135" y="0"/>
                </a:moveTo>
                <a:cubicBezTo>
                  <a:pt x="116" y="69"/>
                  <a:pt x="38" y="235"/>
                  <a:pt x="19" y="416"/>
                </a:cubicBezTo>
                <a:cubicBezTo>
                  <a:pt x="0" y="597"/>
                  <a:pt x="1" y="808"/>
                  <a:pt x="19" y="1088"/>
                </a:cubicBezTo>
                <a:cubicBezTo>
                  <a:pt x="37" y="1368"/>
                  <a:pt x="63" y="1822"/>
                  <a:pt x="127" y="2096"/>
                </a:cubicBezTo>
                <a:cubicBezTo>
                  <a:pt x="191" y="2370"/>
                  <a:pt x="259" y="2548"/>
                  <a:pt x="403" y="2732"/>
                </a:cubicBezTo>
                <a:cubicBezTo>
                  <a:pt x="547" y="2916"/>
                  <a:pt x="829" y="3130"/>
                  <a:pt x="991" y="3200"/>
                </a:cubicBezTo>
                <a:cubicBezTo>
                  <a:pt x="1153" y="3270"/>
                  <a:pt x="1243" y="3220"/>
                  <a:pt x="1375" y="3152"/>
                </a:cubicBezTo>
                <a:cubicBezTo>
                  <a:pt x="1507" y="3084"/>
                  <a:pt x="1643" y="2916"/>
                  <a:pt x="1783" y="2792"/>
                </a:cubicBezTo>
                <a:cubicBezTo>
                  <a:pt x="1923" y="2668"/>
                  <a:pt x="2083" y="2468"/>
                  <a:pt x="2215" y="2408"/>
                </a:cubicBezTo>
                <a:cubicBezTo>
                  <a:pt x="2347" y="2348"/>
                  <a:pt x="2483" y="2374"/>
                  <a:pt x="2575" y="2432"/>
                </a:cubicBezTo>
                <a:cubicBezTo>
                  <a:pt x="2667" y="2490"/>
                  <a:pt x="2737" y="2668"/>
                  <a:pt x="2767" y="2756"/>
                </a:cubicBezTo>
                <a:cubicBezTo>
                  <a:pt x="2797" y="2844"/>
                  <a:pt x="2763" y="2886"/>
                  <a:pt x="2755" y="2960"/>
                </a:cubicBezTo>
                <a:cubicBezTo>
                  <a:pt x="2747" y="3034"/>
                  <a:pt x="2763" y="3114"/>
                  <a:pt x="2719" y="3200"/>
                </a:cubicBezTo>
                <a:cubicBezTo>
                  <a:pt x="2675" y="3286"/>
                  <a:pt x="2529" y="3426"/>
                  <a:pt x="2491" y="3476"/>
                </a:cubicBezTo>
                <a:cubicBezTo>
                  <a:pt x="2453" y="3526"/>
                  <a:pt x="2521" y="3442"/>
                  <a:pt x="2491" y="3500"/>
                </a:cubicBezTo>
                <a:cubicBezTo>
                  <a:pt x="2461" y="3558"/>
                  <a:pt x="2389" y="3616"/>
                  <a:pt x="2311" y="3824"/>
                </a:cubicBezTo>
                <a:cubicBezTo>
                  <a:pt x="2233" y="4032"/>
                  <a:pt x="2077" y="4516"/>
                  <a:pt x="2023" y="4748"/>
                </a:cubicBezTo>
                <a:cubicBezTo>
                  <a:pt x="1969" y="4980"/>
                  <a:pt x="1957" y="5084"/>
                  <a:pt x="1987" y="5216"/>
                </a:cubicBezTo>
                <a:cubicBezTo>
                  <a:pt x="2017" y="5348"/>
                  <a:pt x="2093" y="5452"/>
                  <a:pt x="2203" y="5540"/>
                </a:cubicBezTo>
                <a:cubicBezTo>
                  <a:pt x="2313" y="5628"/>
                  <a:pt x="2423" y="5672"/>
                  <a:pt x="2647" y="5744"/>
                </a:cubicBezTo>
                <a:cubicBezTo>
                  <a:pt x="2871" y="5816"/>
                  <a:pt x="3209" y="5894"/>
                  <a:pt x="3547" y="597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73" name="Freeform 253"/>
          <p:cNvSpPr>
            <a:spLocks/>
          </p:cNvSpPr>
          <p:nvPr/>
        </p:nvSpPr>
        <p:spPr bwMode="auto">
          <a:xfrm>
            <a:off x="5316538" y="615950"/>
            <a:ext cx="1778000" cy="2571750"/>
          </a:xfrm>
          <a:custGeom>
            <a:avLst/>
            <a:gdLst>
              <a:gd name="T0" fmla="*/ 3384 w 3384"/>
              <a:gd name="T1" fmla="*/ 0 h 6468"/>
              <a:gd name="T2" fmla="*/ 3216 w 3384"/>
              <a:gd name="T3" fmla="*/ 156 h 6468"/>
              <a:gd name="T4" fmla="*/ 3156 w 3384"/>
              <a:gd name="T5" fmla="*/ 420 h 6468"/>
              <a:gd name="T6" fmla="*/ 2892 w 3384"/>
              <a:gd name="T7" fmla="*/ 852 h 6468"/>
              <a:gd name="T8" fmla="*/ 2304 w 3384"/>
              <a:gd name="T9" fmla="*/ 1536 h 6468"/>
              <a:gd name="T10" fmla="*/ 2088 w 3384"/>
              <a:gd name="T11" fmla="*/ 1740 h 6468"/>
              <a:gd name="T12" fmla="*/ 1980 w 3384"/>
              <a:gd name="T13" fmla="*/ 1944 h 6468"/>
              <a:gd name="T14" fmla="*/ 1908 w 3384"/>
              <a:gd name="T15" fmla="*/ 2052 h 6468"/>
              <a:gd name="T16" fmla="*/ 1536 w 3384"/>
              <a:gd name="T17" fmla="*/ 2256 h 6468"/>
              <a:gd name="T18" fmla="*/ 1332 w 3384"/>
              <a:gd name="T19" fmla="*/ 2520 h 6468"/>
              <a:gd name="T20" fmla="*/ 1236 w 3384"/>
              <a:gd name="T21" fmla="*/ 3096 h 6468"/>
              <a:gd name="T22" fmla="*/ 1188 w 3384"/>
              <a:gd name="T23" fmla="*/ 3876 h 6468"/>
              <a:gd name="T24" fmla="*/ 972 w 3384"/>
              <a:gd name="T25" fmla="*/ 4344 h 6468"/>
              <a:gd name="T26" fmla="*/ 612 w 3384"/>
              <a:gd name="T27" fmla="*/ 4872 h 6468"/>
              <a:gd name="T28" fmla="*/ 300 w 3384"/>
              <a:gd name="T29" fmla="*/ 5604 h 6468"/>
              <a:gd name="T30" fmla="*/ 60 w 3384"/>
              <a:gd name="T31" fmla="*/ 6168 h 6468"/>
              <a:gd name="T32" fmla="*/ 0 w 3384"/>
              <a:gd name="T33" fmla="*/ 6468 h 6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84" h="6468">
                <a:moveTo>
                  <a:pt x="3384" y="0"/>
                </a:moveTo>
                <a:cubicBezTo>
                  <a:pt x="3356" y="26"/>
                  <a:pt x="3254" y="86"/>
                  <a:pt x="3216" y="156"/>
                </a:cubicBezTo>
                <a:cubicBezTo>
                  <a:pt x="3178" y="226"/>
                  <a:pt x="3210" y="304"/>
                  <a:pt x="3156" y="420"/>
                </a:cubicBezTo>
                <a:cubicBezTo>
                  <a:pt x="3102" y="536"/>
                  <a:pt x="3034" y="666"/>
                  <a:pt x="2892" y="852"/>
                </a:cubicBezTo>
                <a:cubicBezTo>
                  <a:pt x="2750" y="1038"/>
                  <a:pt x="2438" y="1388"/>
                  <a:pt x="2304" y="1536"/>
                </a:cubicBezTo>
                <a:cubicBezTo>
                  <a:pt x="2170" y="1684"/>
                  <a:pt x="2142" y="1672"/>
                  <a:pt x="2088" y="1740"/>
                </a:cubicBezTo>
                <a:cubicBezTo>
                  <a:pt x="2034" y="1808"/>
                  <a:pt x="2010" y="1892"/>
                  <a:pt x="1980" y="1944"/>
                </a:cubicBezTo>
                <a:cubicBezTo>
                  <a:pt x="1950" y="1996"/>
                  <a:pt x="1982" y="2000"/>
                  <a:pt x="1908" y="2052"/>
                </a:cubicBezTo>
                <a:cubicBezTo>
                  <a:pt x="1834" y="2104"/>
                  <a:pt x="1632" y="2178"/>
                  <a:pt x="1536" y="2256"/>
                </a:cubicBezTo>
                <a:cubicBezTo>
                  <a:pt x="1440" y="2334"/>
                  <a:pt x="1382" y="2380"/>
                  <a:pt x="1332" y="2520"/>
                </a:cubicBezTo>
                <a:cubicBezTo>
                  <a:pt x="1282" y="2660"/>
                  <a:pt x="1260" y="2870"/>
                  <a:pt x="1236" y="3096"/>
                </a:cubicBezTo>
                <a:cubicBezTo>
                  <a:pt x="1212" y="3322"/>
                  <a:pt x="1232" y="3668"/>
                  <a:pt x="1188" y="3876"/>
                </a:cubicBezTo>
                <a:cubicBezTo>
                  <a:pt x="1144" y="4084"/>
                  <a:pt x="1068" y="4178"/>
                  <a:pt x="972" y="4344"/>
                </a:cubicBezTo>
                <a:cubicBezTo>
                  <a:pt x="876" y="4510"/>
                  <a:pt x="724" y="4662"/>
                  <a:pt x="612" y="4872"/>
                </a:cubicBezTo>
                <a:cubicBezTo>
                  <a:pt x="500" y="5082"/>
                  <a:pt x="392" y="5388"/>
                  <a:pt x="300" y="5604"/>
                </a:cubicBezTo>
                <a:cubicBezTo>
                  <a:pt x="208" y="5820"/>
                  <a:pt x="110" y="6024"/>
                  <a:pt x="60" y="6168"/>
                </a:cubicBezTo>
                <a:cubicBezTo>
                  <a:pt x="10" y="6312"/>
                  <a:pt x="5" y="6390"/>
                  <a:pt x="0" y="646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74" name="Freeform 254"/>
          <p:cNvSpPr>
            <a:spLocks/>
          </p:cNvSpPr>
          <p:nvPr/>
        </p:nvSpPr>
        <p:spPr bwMode="auto">
          <a:xfrm>
            <a:off x="5295900" y="3187700"/>
            <a:ext cx="1785938" cy="2074863"/>
          </a:xfrm>
          <a:custGeom>
            <a:avLst/>
            <a:gdLst>
              <a:gd name="T0" fmla="*/ 42 w 3402"/>
              <a:gd name="T1" fmla="*/ 0 h 5216"/>
              <a:gd name="T2" fmla="*/ 6 w 3402"/>
              <a:gd name="T3" fmla="*/ 492 h 5216"/>
              <a:gd name="T4" fmla="*/ 54 w 3402"/>
              <a:gd name="T5" fmla="*/ 876 h 5216"/>
              <a:gd name="T6" fmla="*/ 330 w 3402"/>
              <a:gd name="T7" fmla="*/ 1404 h 5216"/>
              <a:gd name="T8" fmla="*/ 858 w 3402"/>
              <a:gd name="T9" fmla="*/ 1884 h 5216"/>
              <a:gd name="T10" fmla="*/ 1566 w 3402"/>
              <a:gd name="T11" fmla="*/ 1884 h 5216"/>
              <a:gd name="T12" fmla="*/ 1998 w 3402"/>
              <a:gd name="T13" fmla="*/ 1644 h 5216"/>
              <a:gd name="T14" fmla="*/ 2478 w 3402"/>
              <a:gd name="T15" fmla="*/ 1572 h 5216"/>
              <a:gd name="T16" fmla="*/ 2730 w 3402"/>
              <a:gd name="T17" fmla="*/ 1704 h 5216"/>
              <a:gd name="T18" fmla="*/ 2922 w 3402"/>
              <a:gd name="T19" fmla="*/ 1944 h 5216"/>
              <a:gd name="T20" fmla="*/ 2886 w 3402"/>
              <a:gd name="T21" fmla="*/ 2592 h 5216"/>
              <a:gd name="T22" fmla="*/ 2682 w 3402"/>
              <a:gd name="T23" fmla="*/ 3312 h 5216"/>
              <a:gd name="T24" fmla="*/ 2550 w 3402"/>
              <a:gd name="T25" fmla="*/ 3636 h 5216"/>
              <a:gd name="T26" fmla="*/ 2550 w 3402"/>
              <a:gd name="T27" fmla="*/ 4032 h 5216"/>
              <a:gd name="T28" fmla="*/ 2550 w 3402"/>
              <a:gd name="T29" fmla="*/ 4332 h 5216"/>
              <a:gd name="T30" fmla="*/ 2490 w 3402"/>
              <a:gd name="T31" fmla="*/ 4632 h 5216"/>
              <a:gd name="T32" fmla="*/ 2598 w 3402"/>
              <a:gd name="T33" fmla="*/ 4932 h 5216"/>
              <a:gd name="T34" fmla="*/ 2754 w 3402"/>
              <a:gd name="T35" fmla="*/ 5076 h 5216"/>
              <a:gd name="T36" fmla="*/ 3102 w 3402"/>
              <a:gd name="T37" fmla="*/ 5196 h 5216"/>
              <a:gd name="T38" fmla="*/ 3402 w 3402"/>
              <a:gd name="T39" fmla="*/ 5196 h 5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02" h="5216">
                <a:moveTo>
                  <a:pt x="42" y="0"/>
                </a:moveTo>
                <a:cubicBezTo>
                  <a:pt x="23" y="173"/>
                  <a:pt x="4" y="346"/>
                  <a:pt x="6" y="492"/>
                </a:cubicBezTo>
                <a:cubicBezTo>
                  <a:pt x="8" y="638"/>
                  <a:pt x="0" y="724"/>
                  <a:pt x="54" y="876"/>
                </a:cubicBezTo>
                <a:cubicBezTo>
                  <a:pt x="108" y="1028"/>
                  <a:pt x="196" y="1236"/>
                  <a:pt x="330" y="1404"/>
                </a:cubicBezTo>
                <a:cubicBezTo>
                  <a:pt x="464" y="1572"/>
                  <a:pt x="652" y="1804"/>
                  <a:pt x="858" y="1884"/>
                </a:cubicBezTo>
                <a:cubicBezTo>
                  <a:pt x="1064" y="1964"/>
                  <a:pt x="1376" y="1924"/>
                  <a:pt x="1566" y="1884"/>
                </a:cubicBezTo>
                <a:cubicBezTo>
                  <a:pt x="1756" y="1844"/>
                  <a:pt x="1846" y="1696"/>
                  <a:pt x="1998" y="1644"/>
                </a:cubicBezTo>
                <a:cubicBezTo>
                  <a:pt x="2150" y="1592"/>
                  <a:pt x="2356" y="1562"/>
                  <a:pt x="2478" y="1572"/>
                </a:cubicBezTo>
                <a:cubicBezTo>
                  <a:pt x="2600" y="1582"/>
                  <a:pt x="2656" y="1642"/>
                  <a:pt x="2730" y="1704"/>
                </a:cubicBezTo>
                <a:cubicBezTo>
                  <a:pt x="2804" y="1766"/>
                  <a:pt x="2896" y="1796"/>
                  <a:pt x="2922" y="1944"/>
                </a:cubicBezTo>
                <a:cubicBezTo>
                  <a:pt x="2948" y="2092"/>
                  <a:pt x="2926" y="2364"/>
                  <a:pt x="2886" y="2592"/>
                </a:cubicBezTo>
                <a:cubicBezTo>
                  <a:pt x="2846" y="2820"/>
                  <a:pt x="2738" y="3138"/>
                  <a:pt x="2682" y="3312"/>
                </a:cubicBezTo>
                <a:cubicBezTo>
                  <a:pt x="2626" y="3486"/>
                  <a:pt x="2572" y="3516"/>
                  <a:pt x="2550" y="3636"/>
                </a:cubicBezTo>
                <a:cubicBezTo>
                  <a:pt x="2528" y="3756"/>
                  <a:pt x="2550" y="3916"/>
                  <a:pt x="2550" y="4032"/>
                </a:cubicBezTo>
                <a:cubicBezTo>
                  <a:pt x="2550" y="4148"/>
                  <a:pt x="2560" y="4232"/>
                  <a:pt x="2550" y="4332"/>
                </a:cubicBezTo>
                <a:cubicBezTo>
                  <a:pt x="2540" y="4432"/>
                  <a:pt x="2482" y="4532"/>
                  <a:pt x="2490" y="4632"/>
                </a:cubicBezTo>
                <a:cubicBezTo>
                  <a:pt x="2498" y="4732"/>
                  <a:pt x="2554" y="4858"/>
                  <a:pt x="2598" y="4932"/>
                </a:cubicBezTo>
                <a:cubicBezTo>
                  <a:pt x="2642" y="5006"/>
                  <a:pt x="2670" y="5032"/>
                  <a:pt x="2754" y="5076"/>
                </a:cubicBezTo>
                <a:cubicBezTo>
                  <a:pt x="2838" y="5120"/>
                  <a:pt x="2994" y="5176"/>
                  <a:pt x="3102" y="5196"/>
                </a:cubicBezTo>
                <a:cubicBezTo>
                  <a:pt x="3210" y="5216"/>
                  <a:pt x="3340" y="5196"/>
                  <a:pt x="3402" y="519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75" name="Freeform 255"/>
          <p:cNvSpPr>
            <a:spLocks/>
          </p:cNvSpPr>
          <p:nvPr/>
        </p:nvSpPr>
        <p:spPr bwMode="auto">
          <a:xfrm>
            <a:off x="6704013" y="1206500"/>
            <a:ext cx="409575" cy="649288"/>
          </a:xfrm>
          <a:custGeom>
            <a:avLst/>
            <a:gdLst>
              <a:gd name="T0" fmla="*/ 744 w 780"/>
              <a:gd name="T1" fmla="*/ 16 h 1636"/>
              <a:gd name="T2" fmla="*/ 492 w 780"/>
              <a:gd name="T3" fmla="*/ 28 h 1636"/>
              <a:gd name="T4" fmla="*/ 240 w 780"/>
              <a:gd name="T5" fmla="*/ 184 h 1636"/>
              <a:gd name="T6" fmla="*/ 24 w 780"/>
              <a:gd name="T7" fmla="*/ 628 h 1636"/>
              <a:gd name="T8" fmla="*/ 96 w 780"/>
              <a:gd name="T9" fmla="*/ 1156 h 1636"/>
              <a:gd name="T10" fmla="*/ 444 w 780"/>
              <a:gd name="T11" fmla="*/ 1492 h 1636"/>
              <a:gd name="T12" fmla="*/ 780 w 780"/>
              <a:gd name="T13" fmla="*/ 1636 h 1636"/>
            </a:gdLst>
            <a:ahLst/>
            <a:cxnLst>
              <a:cxn ang="0">
                <a:pos x="T0" y="T1"/>
              </a:cxn>
              <a:cxn ang="0">
                <a:pos x="T2" y="T3"/>
              </a:cxn>
              <a:cxn ang="0">
                <a:pos x="T4" y="T5"/>
              </a:cxn>
              <a:cxn ang="0">
                <a:pos x="T6" y="T7"/>
              </a:cxn>
              <a:cxn ang="0">
                <a:pos x="T8" y="T9"/>
              </a:cxn>
              <a:cxn ang="0">
                <a:pos x="T10" y="T11"/>
              </a:cxn>
              <a:cxn ang="0">
                <a:pos x="T12" y="T13"/>
              </a:cxn>
            </a:cxnLst>
            <a:rect l="0" t="0" r="r" b="b"/>
            <a:pathLst>
              <a:path w="780" h="1636">
                <a:moveTo>
                  <a:pt x="744" y="16"/>
                </a:moveTo>
                <a:cubicBezTo>
                  <a:pt x="660" y="8"/>
                  <a:pt x="576" y="0"/>
                  <a:pt x="492" y="28"/>
                </a:cubicBezTo>
                <a:cubicBezTo>
                  <a:pt x="408" y="56"/>
                  <a:pt x="318" y="84"/>
                  <a:pt x="240" y="184"/>
                </a:cubicBezTo>
                <a:cubicBezTo>
                  <a:pt x="162" y="284"/>
                  <a:pt x="48" y="466"/>
                  <a:pt x="24" y="628"/>
                </a:cubicBezTo>
                <a:cubicBezTo>
                  <a:pt x="0" y="790"/>
                  <a:pt x="26" y="1012"/>
                  <a:pt x="96" y="1156"/>
                </a:cubicBezTo>
                <a:cubicBezTo>
                  <a:pt x="166" y="1300"/>
                  <a:pt x="330" y="1412"/>
                  <a:pt x="444" y="1492"/>
                </a:cubicBezTo>
                <a:cubicBezTo>
                  <a:pt x="558" y="1572"/>
                  <a:pt x="669" y="1604"/>
                  <a:pt x="780" y="163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76" name="Freeform 256"/>
          <p:cNvSpPr>
            <a:spLocks/>
          </p:cNvSpPr>
          <p:nvPr/>
        </p:nvSpPr>
        <p:spPr bwMode="auto">
          <a:xfrm>
            <a:off x="6867525" y="1370013"/>
            <a:ext cx="252413" cy="404812"/>
          </a:xfrm>
          <a:custGeom>
            <a:avLst/>
            <a:gdLst>
              <a:gd name="T0" fmla="*/ 444 w 480"/>
              <a:gd name="T1" fmla="*/ 36 h 1020"/>
              <a:gd name="T2" fmla="*/ 240 w 480"/>
              <a:gd name="T3" fmla="*/ 12 h 1020"/>
              <a:gd name="T4" fmla="*/ 36 w 480"/>
              <a:gd name="T5" fmla="*/ 108 h 1020"/>
              <a:gd name="T6" fmla="*/ 24 w 480"/>
              <a:gd name="T7" fmla="*/ 480 h 1020"/>
              <a:gd name="T8" fmla="*/ 168 w 480"/>
              <a:gd name="T9" fmla="*/ 840 h 1020"/>
              <a:gd name="T10" fmla="*/ 480 w 480"/>
              <a:gd name="T11" fmla="*/ 1020 h 1020"/>
            </a:gdLst>
            <a:ahLst/>
            <a:cxnLst>
              <a:cxn ang="0">
                <a:pos x="T0" y="T1"/>
              </a:cxn>
              <a:cxn ang="0">
                <a:pos x="T2" y="T3"/>
              </a:cxn>
              <a:cxn ang="0">
                <a:pos x="T4" y="T5"/>
              </a:cxn>
              <a:cxn ang="0">
                <a:pos x="T6" y="T7"/>
              </a:cxn>
              <a:cxn ang="0">
                <a:pos x="T8" y="T9"/>
              </a:cxn>
              <a:cxn ang="0">
                <a:pos x="T10" y="T11"/>
              </a:cxn>
            </a:cxnLst>
            <a:rect l="0" t="0" r="r" b="b"/>
            <a:pathLst>
              <a:path w="480" h="1020">
                <a:moveTo>
                  <a:pt x="444" y="36"/>
                </a:moveTo>
                <a:cubicBezTo>
                  <a:pt x="376" y="18"/>
                  <a:pt x="308" y="0"/>
                  <a:pt x="240" y="12"/>
                </a:cubicBezTo>
                <a:cubicBezTo>
                  <a:pt x="172" y="24"/>
                  <a:pt x="72" y="30"/>
                  <a:pt x="36" y="108"/>
                </a:cubicBezTo>
                <a:cubicBezTo>
                  <a:pt x="0" y="186"/>
                  <a:pt x="2" y="358"/>
                  <a:pt x="24" y="480"/>
                </a:cubicBezTo>
                <a:cubicBezTo>
                  <a:pt x="46" y="602"/>
                  <a:pt x="92" y="750"/>
                  <a:pt x="168" y="840"/>
                </a:cubicBezTo>
                <a:cubicBezTo>
                  <a:pt x="244" y="930"/>
                  <a:pt x="362" y="975"/>
                  <a:pt x="480" y="1020"/>
                </a:cubicBezTo>
              </a:path>
            </a:pathLst>
          </a:cu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77" name="Freeform 257"/>
          <p:cNvSpPr>
            <a:spLocks/>
          </p:cNvSpPr>
          <p:nvPr/>
        </p:nvSpPr>
        <p:spPr bwMode="auto">
          <a:xfrm>
            <a:off x="5651500" y="1841500"/>
            <a:ext cx="1468438" cy="1766888"/>
          </a:xfrm>
          <a:custGeom>
            <a:avLst/>
            <a:gdLst>
              <a:gd name="T0" fmla="*/ 2748 w 2796"/>
              <a:gd name="T1" fmla="*/ 698 h 4442"/>
              <a:gd name="T2" fmla="*/ 2556 w 2796"/>
              <a:gd name="T3" fmla="*/ 710 h 4442"/>
              <a:gd name="T4" fmla="*/ 2292 w 2796"/>
              <a:gd name="T5" fmla="*/ 602 h 4442"/>
              <a:gd name="T6" fmla="*/ 2088 w 2796"/>
              <a:gd name="T7" fmla="*/ 434 h 4442"/>
              <a:gd name="T8" fmla="*/ 1788 w 2796"/>
              <a:gd name="T9" fmla="*/ 182 h 4442"/>
              <a:gd name="T10" fmla="*/ 1584 w 2796"/>
              <a:gd name="T11" fmla="*/ 26 h 4442"/>
              <a:gd name="T12" fmla="*/ 1392 w 2796"/>
              <a:gd name="T13" fmla="*/ 26 h 4442"/>
              <a:gd name="T14" fmla="*/ 1236 w 2796"/>
              <a:gd name="T15" fmla="*/ 122 h 4442"/>
              <a:gd name="T16" fmla="*/ 1236 w 2796"/>
              <a:gd name="T17" fmla="*/ 410 h 4442"/>
              <a:gd name="T18" fmla="*/ 1212 w 2796"/>
              <a:gd name="T19" fmla="*/ 1058 h 4442"/>
              <a:gd name="T20" fmla="*/ 948 w 2796"/>
              <a:gd name="T21" fmla="*/ 1790 h 4442"/>
              <a:gd name="T22" fmla="*/ 648 w 2796"/>
              <a:gd name="T23" fmla="*/ 2354 h 4442"/>
              <a:gd name="T24" fmla="*/ 324 w 2796"/>
              <a:gd name="T25" fmla="*/ 2822 h 4442"/>
              <a:gd name="T26" fmla="*/ 24 w 2796"/>
              <a:gd name="T27" fmla="*/ 3458 h 4442"/>
              <a:gd name="T28" fmla="*/ 180 w 2796"/>
              <a:gd name="T29" fmla="*/ 3890 h 4442"/>
              <a:gd name="T30" fmla="*/ 888 w 2796"/>
              <a:gd name="T31" fmla="*/ 4082 h 4442"/>
              <a:gd name="T32" fmla="*/ 1596 w 2796"/>
              <a:gd name="T33" fmla="*/ 4082 h 4442"/>
              <a:gd name="T34" fmla="*/ 2172 w 2796"/>
              <a:gd name="T35" fmla="*/ 4070 h 4442"/>
              <a:gd name="T36" fmla="*/ 2604 w 2796"/>
              <a:gd name="T37" fmla="*/ 4310 h 4442"/>
              <a:gd name="T38" fmla="*/ 2796 w 2796"/>
              <a:gd name="T39" fmla="*/ 4442 h 4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6" h="4442">
                <a:moveTo>
                  <a:pt x="2748" y="698"/>
                </a:moveTo>
                <a:cubicBezTo>
                  <a:pt x="2690" y="712"/>
                  <a:pt x="2632" y="726"/>
                  <a:pt x="2556" y="710"/>
                </a:cubicBezTo>
                <a:cubicBezTo>
                  <a:pt x="2480" y="694"/>
                  <a:pt x="2370" y="648"/>
                  <a:pt x="2292" y="602"/>
                </a:cubicBezTo>
                <a:cubicBezTo>
                  <a:pt x="2214" y="556"/>
                  <a:pt x="2172" y="504"/>
                  <a:pt x="2088" y="434"/>
                </a:cubicBezTo>
                <a:cubicBezTo>
                  <a:pt x="2004" y="364"/>
                  <a:pt x="1872" y="250"/>
                  <a:pt x="1788" y="182"/>
                </a:cubicBezTo>
                <a:cubicBezTo>
                  <a:pt x="1704" y="114"/>
                  <a:pt x="1650" y="52"/>
                  <a:pt x="1584" y="26"/>
                </a:cubicBezTo>
                <a:cubicBezTo>
                  <a:pt x="1518" y="0"/>
                  <a:pt x="1450" y="10"/>
                  <a:pt x="1392" y="26"/>
                </a:cubicBezTo>
                <a:cubicBezTo>
                  <a:pt x="1334" y="42"/>
                  <a:pt x="1262" y="58"/>
                  <a:pt x="1236" y="122"/>
                </a:cubicBezTo>
                <a:cubicBezTo>
                  <a:pt x="1210" y="186"/>
                  <a:pt x="1240" y="254"/>
                  <a:pt x="1236" y="410"/>
                </a:cubicBezTo>
                <a:cubicBezTo>
                  <a:pt x="1232" y="566"/>
                  <a:pt x="1260" y="828"/>
                  <a:pt x="1212" y="1058"/>
                </a:cubicBezTo>
                <a:cubicBezTo>
                  <a:pt x="1164" y="1288"/>
                  <a:pt x="1042" y="1574"/>
                  <a:pt x="948" y="1790"/>
                </a:cubicBezTo>
                <a:cubicBezTo>
                  <a:pt x="854" y="2006"/>
                  <a:pt x="752" y="2182"/>
                  <a:pt x="648" y="2354"/>
                </a:cubicBezTo>
                <a:cubicBezTo>
                  <a:pt x="544" y="2526"/>
                  <a:pt x="428" y="2638"/>
                  <a:pt x="324" y="2822"/>
                </a:cubicBezTo>
                <a:cubicBezTo>
                  <a:pt x="220" y="3006"/>
                  <a:pt x="48" y="3280"/>
                  <a:pt x="24" y="3458"/>
                </a:cubicBezTo>
                <a:cubicBezTo>
                  <a:pt x="0" y="3636"/>
                  <a:pt x="36" y="3786"/>
                  <a:pt x="180" y="3890"/>
                </a:cubicBezTo>
                <a:cubicBezTo>
                  <a:pt x="324" y="3994"/>
                  <a:pt x="652" y="4050"/>
                  <a:pt x="888" y="4082"/>
                </a:cubicBezTo>
                <a:cubicBezTo>
                  <a:pt x="1124" y="4114"/>
                  <a:pt x="1382" y="4084"/>
                  <a:pt x="1596" y="4082"/>
                </a:cubicBezTo>
                <a:cubicBezTo>
                  <a:pt x="1810" y="4080"/>
                  <a:pt x="2004" y="4032"/>
                  <a:pt x="2172" y="4070"/>
                </a:cubicBezTo>
                <a:cubicBezTo>
                  <a:pt x="2340" y="4108"/>
                  <a:pt x="2500" y="4248"/>
                  <a:pt x="2604" y="4310"/>
                </a:cubicBezTo>
                <a:cubicBezTo>
                  <a:pt x="2708" y="4372"/>
                  <a:pt x="2753" y="4408"/>
                  <a:pt x="2796" y="444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78" name="Freeform 258"/>
          <p:cNvSpPr>
            <a:spLocks/>
          </p:cNvSpPr>
          <p:nvPr/>
        </p:nvSpPr>
        <p:spPr bwMode="auto">
          <a:xfrm>
            <a:off x="5891213" y="2111375"/>
            <a:ext cx="1222375" cy="1143000"/>
          </a:xfrm>
          <a:custGeom>
            <a:avLst/>
            <a:gdLst>
              <a:gd name="T0" fmla="*/ 2326 w 2326"/>
              <a:gd name="T1" fmla="*/ 486 h 2872"/>
              <a:gd name="T2" fmla="*/ 1954 w 2326"/>
              <a:gd name="T3" fmla="*/ 426 h 2872"/>
              <a:gd name="T4" fmla="*/ 1606 w 2326"/>
              <a:gd name="T5" fmla="*/ 306 h 2872"/>
              <a:gd name="T6" fmla="*/ 1366 w 2326"/>
              <a:gd name="T7" fmla="*/ 138 h 2872"/>
              <a:gd name="T8" fmla="*/ 1246 w 2326"/>
              <a:gd name="T9" fmla="*/ 18 h 2872"/>
              <a:gd name="T10" fmla="*/ 1138 w 2326"/>
              <a:gd name="T11" fmla="*/ 66 h 2872"/>
              <a:gd name="T12" fmla="*/ 1138 w 2326"/>
              <a:gd name="T13" fmla="*/ 414 h 2872"/>
              <a:gd name="T14" fmla="*/ 1066 w 2326"/>
              <a:gd name="T15" fmla="*/ 882 h 2872"/>
              <a:gd name="T16" fmla="*/ 718 w 2326"/>
              <a:gd name="T17" fmla="*/ 1782 h 2872"/>
              <a:gd name="T18" fmla="*/ 322 w 2326"/>
              <a:gd name="T19" fmla="*/ 2358 h 2872"/>
              <a:gd name="T20" fmla="*/ 94 w 2326"/>
              <a:gd name="T21" fmla="*/ 2550 h 2872"/>
              <a:gd name="T22" fmla="*/ 46 w 2326"/>
              <a:gd name="T23" fmla="*/ 2718 h 2872"/>
              <a:gd name="T24" fmla="*/ 370 w 2326"/>
              <a:gd name="T25" fmla="*/ 2850 h 2872"/>
              <a:gd name="T26" fmla="*/ 1054 w 2326"/>
              <a:gd name="T27" fmla="*/ 2850 h 2872"/>
              <a:gd name="T28" fmla="*/ 1426 w 2326"/>
              <a:gd name="T29" fmla="*/ 2718 h 2872"/>
              <a:gd name="T30" fmla="*/ 1810 w 2326"/>
              <a:gd name="T31" fmla="*/ 2658 h 2872"/>
              <a:gd name="T32" fmla="*/ 2290 w 2326"/>
              <a:gd name="T33" fmla="*/ 2802 h 2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6" h="2872">
                <a:moveTo>
                  <a:pt x="2326" y="486"/>
                </a:moveTo>
                <a:cubicBezTo>
                  <a:pt x="2200" y="471"/>
                  <a:pt x="2074" y="456"/>
                  <a:pt x="1954" y="426"/>
                </a:cubicBezTo>
                <a:cubicBezTo>
                  <a:pt x="1834" y="396"/>
                  <a:pt x="1704" y="354"/>
                  <a:pt x="1606" y="306"/>
                </a:cubicBezTo>
                <a:cubicBezTo>
                  <a:pt x="1508" y="258"/>
                  <a:pt x="1426" y="186"/>
                  <a:pt x="1366" y="138"/>
                </a:cubicBezTo>
                <a:cubicBezTo>
                  <a:pt x="1306" y="90"/>
                  <a:pt x="1284" y="30"/>
                  <a:pt x="1246" y="18"/>
                </a:cubicBezTo>
                <a:cubicBezTo>
                  <a:pt x="1208" y="6"/>
                  <a:pt x="1156" y="0"/>
                  <a:pt x="1138" y="66"/>
                </a:cubicBezTo>
                <a:cubicBezTo>
                  <a:pt x="1120" y="132"/>
                  <a:pt x="1150" y="278"/>
                  <a:pt x="1138" y="414"/>
                </a:cubicBezTo>
                <a:cubicBezTo>
                  <a:pt x="1126" y="550"/>
                  <a:pt x="1136" y="654"/>
                  <a:pt x="1066" y="882"/>
                </a:cubicBezTo>
                <a:cubicBezTo>
                  <a:pt x="996" y="1110"/>
                  <a:pt x="842" y="1536"/>
                  <a:pt x="718" y="1782"/>
                </a:cubicBezTo>
                <a:cubicBezTo>
                  <a:pt x="594" y="2028"/>
                  <a:pt x="426" y="2230"/>
                  <a:pt x="322" y="2358"/>
                </a:cubicBezTo>
                <a:cubicBezTo>
                  <a:pt x="218" y="2486"/>
                  <a:pt x="140" y="2490"/>
                  <a:pt x="94" y="2550"/>
                </a:cubicBezTo>
                <a:cubicBezTo>
                  <a:pt x="48" y="2610"/>
                  <a:pt x="0" y="2668"/>
                  <a:pt x="46" y="2718"/>
                </a:cubicBezTo>
                <a:cubicBezTo>
                  <a:pt x="92" y="2768"/>
                  <a:pt x="202" y="2828"/>
                  <a:pt x="370" y="2850"/>
                </a:cubicBezTo>
                <a:cubicBezTo>
                  <a:pt x="538" y="2872"/>
                  <a:pt x="878" y="2872"/>
                  <a:pt x="1054" y="2850"/>
                </a:cubicBezTo>
                <a:cubicBezTo>
                  <a:pt x="1230" y="2828"/>
                  <a:pt x="1300" y="2750"/>
                  <a:pt x="1426" y="2718"/>
                </a:cubicBezTo>
                <a:cubicBezTo>
                  <a:pt x="1552" y="2686"/>
                  <a:pt x="1666" y="2644"/>
                  <a:pt x="1810" y="2658"/>
                </a:cubicBezTo>
                <a:cubicBezTo>
                  <a:pt x="1954" y="2672"/>
                  <a:pt x="2120" y="2739"/>
                  <a:pt x="2290" y="280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79" name="Freeform 259"/>
          <p:cNvSpPr>
            <a:spLocks/>
          </p:cNvSpPr>
          <p:nvPr/>
        </p:nvSpPr>
        <p:spPr bwMode="auto">
          <a:xfrm>
            <a:off x="6200775" y="2219325"/>
            <a:ext cx="906463" cy="906463"/>
          </a:xfrm>
          <a:custGeom>
            <a:avLst/>
            <a:gdLst>
              <a:gd name="T0" fmla="*/ 1726 w 1726"/>
              <a:gd name="T1" fmla="*/ 408 h 2280"/>
              <a:gd name="T2" fmla="*/ 1450 w 1726"/>
              <a:gd name="T3" fmla="*/ 312 h 2280"/>
              <a:gd name="T4" fmla="*/ 1174 w 1726"/>
              <a:gd name="T5" fmla="*/ 240 h 2280"/>
              <a:gd name="T6" fmla="*/ 946 w 1726"/>
              <a:gd name="T7" fmla="*/ 108 h 2280"/>
              <a:gd name="T8" fmla="*/ 706 w 1726"/>
              <a:gd name="T9" fmla="*/ 24 h 2280"/>
              <a:gd name="T10" fmla="*/ 742 w 1726"/>
              <a:gd name="T11" fmla="*/ 252 h 2280"/>
              <a:gd name="T12" fmla="*/ 658 w 1726"/>
              <a:gd name="T13" fmla="*/ 912 h 2280"/>
              <a:gd name="T14" fmla="*/ 430 w 1726"/>
              <a:gd name="T15" fmla="*/ 1368 h 2280"/>
              <a:gd name="T16" fmla="*/ 274 w 1726"/>
              <a:gd name="T17" fmla="*/ 1608 h 2280"/>
              <a:gd name="T18" fmla="*/ 34 w 1726"/>
              <a:gd name="T19" fmla="*/ 1920 h 2280"/>
              <a:gd name="T20" fmla="*/ 70 w 1726"/>
              <a:gd name="T21" fmla="*/ 2028 h 2280"/>
              <a:gd name="T22" fmla="*/ 394 w 1726"/>
              <a:gd name="T23" fmla="*/ 2100 h 2280"/>
              <a:gd name="T24" fmla="*/ 826 w 1726"/>
              <a:gd name="T25" fmla="*/ 2124 h 2280"/>
              <a:gd name="T26" fmla="*/ 1186 w 1726"/>
              <a:gd name="T27" fmla="*/ 2124 h 2280"/>
              <a:gd name="T28" fmla="*/ 1714 w 1726"/>
              <a:gd name="T29" fmla="*/ 2280 h 2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26" h="2280">
                <a:moveTo>
                  <a:pt x="1726" y="408"/>
                </a:moveTo>
                <a:cubicBezTo>
                  <a:pt x="1634" y="374"/>
                  <a:pt x="1542" y="340"/>
                  <a:pt x="1450" y="312"/>
                </a:cubicBezTo>
                <a:cubicBezTo>
                  <a:pt x="1358" y="284"/>
                  <a:pt x="1258" y="274"/>
                  <a:pt x="1174" y="240"/>
                </a:cubicBezTo>
                <a:cubicBezTo>
                  <a:pt x="1090" y="206"/>
                  <a:pt x="1024" y="144"/>
                  <a:pt x="946" y="108"/>
                </a:cubicBezTo>
                <a:cubicBezTo>
                  <a:pt x="868" y="72"/>
                  <a:pt x="740" y="0"/>
                  <a:pt x="706" y="24"/>
                </a:cubicBezTo>
                <a:cubicBezTo>
                  <a:pt x="672" y="48"/>
                  <a:pt x="750" y="104"/>
                  <a:pt x="742" y="252"/>
                </a:cubicBezTo>
                <a:cubicBezTo>
                  <a:pt x="734" y="400"/>
                  <a:pt x="710" y="726"/>
                  <a:pt x="658" y="912"/>
                </a:cubicBezTo>
                <a:cubicBezTo>
                  <a:pt x="606" y="1098"/>
                  <a:pt x="494" y="1252"/>
                  <a:pt x="430" y="1368"/>
                </a:cubicBezTo>
                <a:cubicBezTo>
                  <a:pt x="366" y="1484"/>
                  <a:pt x="340" y="1516"/>
                  <a:pt x="274" y="1608"/>
                </a:cubicBezTo>
                <a:cubicBezTo>
                  <a:pt x="208" y="1700"/>
                  <a:pt x="68" y="1850"/>
                  <a:pt x="34" y="1920"/>
                </a:cubicBezTo>
                <a:cubicBezTo>
                  <a:pt x="0" y="1990"/>
                  <a:pt x="10" y="1998"/>
                  <a:pt x="70" y="2028"/>
                </a:cubicBezTo>
                <a:cubicBezTo>
                  <a:pt x="130" y="2058"/>
                  <a:pt x="268" y="2084"/>
                  <a:pt x="394" y="2100"/>
                </a:cubicBezTo>
                <a:cubicBezTo>
                  <a:pt x="520" y="2116"/>
                  <a:pt x="694" y="2120"/>
                  <a:pt x="826" y="2124"/>
                </a:cubicBezTo>
                <a:cubicBezTo>
                  <a:pt x="958" y="2128"/>
                  <a:pt x="1038" y="2098"/>
                  <a:pt x="1186" y="2124"/>
                </a:cubicBezTo>
                <a:cubicBezTo>
                  <a:pt x="1334" y="2150"/>
                  <a:pt x="1524" y="2215"/>
                  <a:pt x="1714" y="228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80" name="Freeform 260"/>
          <p:cNvSpPr>
            <a:spLocks/>
          </p:cNvSpPr>
          <p:nvPr/>
        </p:nvSpPr>
        <p:spPr bwMode="auto">
          <a:xfrm>
            <a:off x="6391275" y="2300288"/>
            <a:ext cx="735013" cy="749300"/>
          </a:xfrm>
          <a:custGeom>
            <a:avLst/>
            <a:gdLst>
              <a:gd name="T0" fmla="*/ 1364 w 1400"/>
              <a:gd name="T1" fmla="*/ 458 h 1886"/>
              <a:gd name="T2" fmla="*/ 1016 w 1400"/>
              <a:gd name="T3" fmla="*/ 326 h 1886"/>
              <a:gd name="T4" fmla="*/ 776 w 1400"/>
              <a:gd name="T5" fmla="*/ 194 h 1886"/>
              <a:gd name="T6" fmla="*/ 524 w 1400"/>
              <a:gd name="T7" fmla="*/ 26 h 1886"/>
              <a:gd name="T8" fmla="*/ 440 w 1400"/>
              <a:gd name="T9" fmla="*/ 38 h 1886"/>
              <a:gd name="T10" fmla="*/ 476 w 1400"/>
              <a:gd name="T11" fmla="*/ 254 h 1886"/>
              <a:gd name="T12" fmla="*/ 404 w 1400"/>
              <a:gd name="T13" fmla="*/ 734 h 1886"/>
              <a:gd name="T14" fmla="*/ 248 w 1400"/>
              <a:gd name="T15" fmla="*/ 1046 h 1886"/>
              <a:gd name="T16" fmla="*/ 92 w 1400"/>
              <a:gd name="T17" fmla="*/ 1286 h 1886"/>
              <a:gd name="T18" fmla="*/ 8 w 1400"/>
              <a:gd name="T19" fmla="*/ 1334 h 1886"/>
              <a:gd name="T20" fmla="*/ 44 w 1400"/>
              <a:gd name="T21" fmla="*/ 1502 h 1886"/>
              <a:gd name="T22" fmla="*/ 272 w 1400"/>
              <a:gd name="T23" fmla="*/ 1478 h 1886"/>
              <a:gd name="T24" fmla="*/ 476 w 1400"/>
              <a:gd name="T25" fmla="*/ 1526 h 1886"/>
              <a:gd name="T26" fmla="*/ 860 w 1400"/>
              <a:gd name="T27" fmla="*/ 1682 h 1886"/>
              <a:gd name="T28" fmla="*/ 1400 w 1400"/>
              <a:gd name="T29" fmla="*/ 1886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0" h="1886">
                <a:moveTo>
                  <a:pt x="1364" y="458"/>
                </a:moveTo>
                <a:cubicBezTo>
                  <a:pt x="1239" y="414"/>
                  <a:pt x="1114" y="370"/>
                  <a:pt x="1016" y="326"/>
                </a:cubicBezTo>
                <a:cubicBezTo>
                  <a:pt x="918" y="282"/>
                  <a:pt x="858" y="244"/>
                  <a:pt x="776" y="194"/>
                </a:cubicBezTo>
                <a:cubicBezTo>
                  <a:pt x="694" y="144"/>
                  <a:pt x="580" y="52"/>
                  <a:pt x="524" y="26"/>
                </a:cubicBezTo>
                <a:cubicBezTo>
                  <a:pt x="468" y="0"/>
                  <a:pt x="448" y="0"/>
                  <a:pt x="440" y="38"/>
                </a:cubicBezTo>
                <a:cubicBezTo>
                  <a:pt x="432" y="76"/>
                  <a:pt x="482" y="138"/>
                  <a:pt x="476" y="254"/>
                </a:cubicBezTo>
                <a:cubicBezTo>
                  <a:pt x="470" y="370"/>
                  <a:pt x="442" y="602"/>
                  <a:pt x="404" y="734"/>
                </a:cubicBezTo>
                <a:cubicBezTo>
                  <a:pt x="366" y="866"/>
                  <a:pt x="300" y="954"/>
                  <a:pt x="248" y="1046"/>
                </a:cubicBezTo>
                <a:cubicBezTo>
                  <a:pt x="196" y="1138"/>
                  <a:pt x="132" y="1238"/>
                  <a:pt x="92" y="1286"/>
                </a:cubicBezTo>
                <a:cubicBezTo>
                  <a:pt x="52" y="1334"/>
                  <a:pt x="16" y="1298"/>
                  <a:pt x="8" y="1334"/>
                </a:cubicBezTo>
                <a:cubicBezTo>
                  <a:pt x="0" y="1370"/>
                  <a:pt x="0" y="1478"/>
                  <a:pt x="44" y="1502"/>
                </a:cubicBezTo>
                <a:cubicBezTo>
                  <a:pt x="88" y="1526"/>
                  <a:pt x="200" y="1474"/>
                  <a:pt x="272" y="1478"/>
                </a:cubicBezTo>
                <a:cubicBezTo>
                  <a:pt x="344" y="1482"/>
                  <a:pt x="378" y="1492"/>
                  <a:pt x="476" y="1526"/>
                </a:cubicBezTo>
                <a:cubicBezTo>
                  <a:pt x="574" y="1560"/>
                  <a:pt x="706" y="1622"/>
                  <a:pt x="860" y="1682"/>
                </a:cubicBezTo>
                <a:cubicBezTo>
                  <a:pt x="1014" y="1742"/>
                  <a:pt x="1207" y="1814"/>
                  <a:pt x="1400" y="188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81" name="Freeform 261"/>
          <p:cNvSpPr>
            <a:spLocks/>
          </p:cNvSpPr>
          <p:nvPr/>
        </p:nvSpPr>
        <p:spPr bwMode="auto">
          <a:xfrm>
            <a:off x="6524625" y="2455863"/>
            <a:ext cx="608013" cy="446087"/>
          </a:xfrm>
          <a:custGeom>
            <a:avLst/>
            <a:gdLst>
              <a:gd name="T0" fmla="*/ 1134 w 1158"/>
              <a:gd name="T1" fmla="*/ 292 h 1120"/>
              <a:gd name="T2" fmla="*/ 906 w 1158"/>
              <a:gd name="T3" fmla="*/ 220 h 1120"/>
              <a:gd name="T4" fmla="*/ 726 w 1158"/>
              <a:gd name="T5" fmla="*/ 112 h 1120"/>
              <a:gd name="T6" fmla="*/ 570 w 1158"/>
              <a:gd name="T7" fmla="*/ 4 h 1120"/>
              <a:gd name="T8" fmla="*/ 522 w 1158"/>
              <a:gd name="T9" fmla="*/ 88 h 1120"/>
              <a:gd name="T10" fmla="*/ 510 w 1158"/>
              <a:gd name="T11" fmla="*/ 316 h 1120"/>
              <a:gd name="T12" fmla="*/ 414 w 1158"/>
              <a:gd name="T13" fmla="*/ 508 h 1120"/>
              <a:gd name="T14" fmla="*/ 150 w 1158"/>
              <a:gd name="T15" fmla="*/ 724 h 1120"/>
              <a:gd name="T16" fmla="*/ 6 w 1158"/>
              <a:gd name="T17" fmla="*/ 832 h 1120"/>
              <a:gd name="T18" fmla="*/ 186 w 1158"/>
              <a:gd name="T19" fmla="*/ 892 h 1120"/>
              <a:gd name="T20" fmla="*/ 582 w 1158"/>
              <a:gd name="T21" fmla="*/ 940 h 1120"/>
              <a:gd name="T22" fmla="*/ 894 w 1158"/>
              <a:gd name="T23" fmla="*/ 1060 h 1120"/>
              <a:gd name="T24" fmla="*/ 1158 w 1158"/>
              <a:gd name="T25" fmla="*/ 112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8" h="1120">
                <a:moveTo>
                  <a:pt x="1134" y="292"/>
                </a:moveTo>
                <a:cubicBezTo>
                  <a:pt x="1054" y="271"/>
                  <a:pt x="974" y="250"/>
                  <a:pt x="906" y="220"/>
                </a:cubicBezTo>
                <a:cubicBezTo>
                  <a:pt x="838" y="190"/>
                  <a:pt x="782" y="148"/>
                  <a:pt x="726" y="112"/>
                </a:cubicBezTo>
                <a:cubicBezTo>
                  <a:pt x="670" y="76"/>
                  <a:pt x="604" y="8"/>
                  <a:pt x="570" y="4"/>
                </a:cubicBezTo>
                <a:cubicBezTo>
                  <a:pt x="536" y="0"/>
                  <a:pt x="532" y="36"/>
                  <a:pt x="522" y="88"/>
                </a:cubicBezTo>
                <a:cubicBezTo>
                  <a:pt x="512" y="140"/>
                  <a:pt x="528" y="246"/>
                  <a:pt x="510" y="316"/>
                </a:cubicBezTo>
                <a:cubicBezTo>
                  <a:pt x="492" y="386"/>
                  <a:pt x="474" y="440"/>
                  <a:pt x="414" y="508"/>
                </a:cubicBezTo>
                <a:cubicBezTo>
                  <a:pt x="354" y="576"/>
                  <a:pt x="218" y="670"/>
                  <a:pt x="150" y="724"/>
                </a:cubicBezTo>
                <a:cubicBezTo>
                  <a:pt x="82" y="778"/>
                  <a:pt x="0" y="804"/>
                  <a:pt x="6" y="832"/>
                </a:cubicBezTo>
                <a:cubicBezTo>
                  <a:pt x="12" y="860"/>
                  <a:pt x="90" y="874"/>
                  <a:pt x="186" y="892"/>
                </a:cubicBezTo>
                <a:cubicBezTo>
                  <a:pt x="282" y="910"/>
                  <a:pt x="464" y="912"/>
                  <a:pt x="582" y="940"/>
                </a:cubicBezTo>
                <a:cubicBezTo>
                  <a:pt x="700" y="968"/>
                  <a:pt x="798" y="1030"/>
                  <a:pt x="894" y="1060"/>
                </a:cubicBezTo>
                <a:cubicBezTo>
                  <a:pt x="990" y="1090"/>
                  <a:pt x="1074" y="1105"/>
                  <a:pt x="1158" y="112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82" name="Freeform 262"/>
          <p:cNvSpPr>
            <a:spLocks/>
          </p:cNvSpPr>
          <p:nvPr/>
        </p:nvSpPr>
        <p:spPr bwMode="auto">
          <a:xfrm>
            <a:off x="6702425" y="2524125"/>
            <a:ext cx="411163" cy="315913"/>
          </a:xfrm>
          <a:custGeom>
            <a:avLst/>
            <a:gdLst>
              <a:gd name="T0" fmla="*/ 782 w 782"/>
              <a:gd name="T1" fmla="*/ 266 h 794"/>
              <a:gd name="T2" fmla="*/ 542 w 782"/>
              <a:gd name="T3" fmla="*/ 182 h 794"/>
              <a:gd name="T4" fmla="*/ 422 w 782"/>
              <a:gd name="T5" fmla="*/ 74 h 794"/>
              <a:gd name="T6" fmla="*/ 314 w 782"/>
              <a:gd name="T7" fmla="*/ 2 h 794"/>
              <a:gd name="T8" fmla="*/ 218 w 782"/>
              <a:gd name="T9" fmla="*/ 62 h 794"/>
              <a:gd name="T10" fmla="*/ 254 w 782"/>
              <a:gd name="T11" fmla="*/ 218 h 794"/>
              <a:gd name="T12" fmla="*/ 194 w 782"/>
              <a:gd name="T13" fmla="*/ 350 h 794"/>
              <a:gd name="T14" fmla="*/ 50 w 782"/>
              <a:gd name="T15" fmla="*/ 458 h 794"/>
              <a:gd name="T16" fmla="*/ 14 w 782"/>
              <a:gd name="T17" fmla="*/ 602 h 794"/>
              <a:gd name="T18" fmla="*/ 134 w 782"/>
              <a:gd name="T19" fmla="*/ 578 h 794"/>
              <a:gd name="T20" fmla="*/ 338 w 782"/>
              <a:gd name="T21" fmla="*/ 626 h 794"/>
              <a:gd name="T22" fmla="*/ 782 w 782"/>
              <a:gd name="T23"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2" h="794">
                <a:moveTo>
                  <a:pt x="782" y="266"/>
                </a:moveTo>
                <a:cubicBezTo>
                  <a:pt x="692" y="240"/>
                  <a:pt x="602" y="214"/>
                  <a:pt x="542" y="182"/>
                </a:cubicBezTo>
                <a:cubicBezTo>
                  <a:pt x="482" y="150"/>
                  <a:pt x="460" y="104"/>
                  <a:pt x="422" y="74"/>
                </a:cubicBezTo>
                <a:cubicBezTo>
                  <a:pt x="384" y="44"/>
                  <a:pt x="348" y="4"/>
                  <a:pt x="314" y="2"/>
                </a:cubicBezTo>
                <a:cubicBezTo>
                  <a:pt x="280" y="0"/>
                  <a:pt x="228" y="26"/>
                  <a:pt x="218" y="62"/>
                </a:cubicBezTo>
                <a:cubicBezTo>
                  <a:pt x="208" y="98"/>
                  <a:pt x="258" y="170"/>
                  <a:pt x="254" y="218"/>
                </a:cubicBezTo>
                <a:cubicBezTo>
                  <a:pt x="250" y="266"/>
                  <a:pt x="228" y="310"/>
                  <a:pt x="194" y="350"/>
                </a:cubicBezTo>
                <a:cubicBezTo>
                  <a:pt x="160" y="390"/>
                  <a:pt x="80" y="416"/>
                  <a:pt x="50" y="458"/>
                </a:cubicBezTo>
                <a:cubicBezTo>
                  <a:pt x="20" y="500"/>
                  <a:pt x="0" y="582"/>
                  <a:pt x="14" y="602"/>
                </a:cubicBezTo>
                <a:cubicBezTo>
                  <a:pt x="28" y="622"/>
                  <a:pt x="80" y="574"/>
                  <a:pt x="134" y="578"/>
                </a:cubicBezTo>
                <a:cubicBezTo>
                  <a:pt x="188" y="582"/>
                  <a:pt x="230" y="590"/>
                  <a:pt x="338" y="626"/>
                </a:cubicBezTo>
                <a:cubicBezTo>
                  <a:pt x="446" y="662"/>
                  <a:pt x="614" y="728"/>
                  <a:pt x="782" y="79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83" name="Freeform 263"/>
          <p:cNvSpPr>
            <a:spLocks/>
          </p:cNvSpPr>
          <p:nvPr/>
        </p:nvSpPr>
        <p:spPr bwMode="auto">
          <a:xfrm>
            <a:off x="6965950" y="2667000"/>
            <a:ext cx="147638" cy="92075"/>
          </a:xfrm>
          <a:custGeom>
            <a:avLst/>
            <a:gdLst>
              <a:gd name="T0" fmla="*/ 282 w 282"/>
              <a:gd name="T1" fmla="*/ 0 h 228"/>
              <a:gd name="T2" fmla="*/ 90 w 282"/>
              <a:gd name="T3" fmla="*/ 48 h 228"/>
              <a:gd name="T4" fmla="*/ 6 w 282"/>
              <a:gd name="T5" fmla="*/ 108 h 228"/>
              <a:gd name="T6" fmla="*/ 54 w 282"/>
              <a:gd name="T7" fmla="*/ 168 h 228"/>
              <a:gd name="T8" fmla="*/ 282 w 282"/>
              <a:gd name="T9" fmla="*/ 228 h 228"/>
            </a:gdLst>
            <a:ahLst/>
            <a:cxnLst>
              <a:cxn ang="0">
                <a:pos x="T0" y="T1"/>
              </a:cxn>
              <a:cxn ang="0">
                <a:pos x="T2" y="T3"/>
              </a:cxn>
              <a:cxn ang="0">
                <a:pos x="T4" y="T5"/>
              </a:cxn>
              <a:cxn ang="0">
                <a:pos x="T6" y="T7"/>
              </a:cxn>
              <a:cxn ang="0">
                <a:pos x="T8" y="T9"/>
              </a:cxn>
            </a:cxnLst>
            <a:rect l="0" t="0" r="r" b="b"/>
            <a:pathLst>
              <a:path w="282" h="228">
                <a:moveTo>
                  <a:pt x="282" y="0"/>
                </a:moveTo>
                <a:cubicBezTo>
                  <a:pt x="209" y="15"/>
                  <a:pt x="136" y="30"/>
                  <a:pt x="90" y="48"/>
                </a:cubicBezTo>
                <a:cubicBezTo>
                  <a:pt x="44" y="66"/>
                  <a:pt x="12" y="88"/>
                  <a:pt x="6" y="108"/>
                </a:cubicBezTo>
                <a:cubicBezTo>
                  <a:pt x="0" y="128"/>
                  <a:pt x="8" y="148"/>
                  <a:pt x="54" y="168"/>
                </a:cubicBezTo>
                <a:cubicBezTo>
                  <a:pt x="100" y="188"/>
                  <a:pt x="191" y="208"/>
                  <a:pt x="282" y="22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84" name="Freeform 264"/>
          <p:cNvSpPr>
            <a:spLocks/>
          </p:cNvSpPr>
          <p:nvPr/>
        </p:nvSpPr>
        <p:spPr bwMode="auto">
          <a:xfrm>
            <a:off x="2001838" y="4424363"/>
            <a:ext cx="5099050" cy="2406650"/>
          </a:xfrm>
          <a:custGeom>
            <a:avLst/>
            <a:gdLst>
              <a:gd name="T0" fmla="*/ 0 w 9708"/>
              <a:gd name="T1" fmla="*/ 502 h 6052"/>
              <a:gd name="T2" fmla="*/ 444 w 9708"/>
              <a:gd name="T3" fmla="*/ 466 h 6052"/>
              <a:gd name="T4" fmla="*/ 792 w 9708"/>
              <a:gd name="T5" fmla="*/ 322 h 6052"/>
              <a:gd name="T6" fmla="*/ 948 w 9708"/>
              <a:gd name="T7" fmla="*/ 226 h 6052"/>
              <a:gd name="T8" fmla="*/ 1080 w 9708"/>
              <a:gd name="T9" fmla="*/ 334 h 6052"/>
              <a:gd name="T10" fmla="*/ 1176 w 9708"/>
              <a:gd name="T11" fmla="*/ 550 h 6052"/>
              <a:gd name="T12" fmla="*/ 1296 w 9708"/>
              <a:gd name="T13" fmla="*/ 418 h 6052"/>
              <a:gd name="T14" fmla="*/ 1296 w 9708"/>
              <a:gd name="T15" fmla="*/ 178 h 6052"/>
              <a:gd name="T16" fmla="*/ 1356 w 9708"/>
              <a:gd name="T17" fmla="*/ 10 h 6052"/>
              <a:gd name="T18" fmla="*/ 1428 w 9708"/>
              <a:gd name="T19" fmla="*/ 118 h 6052"/>
              <a:gd name="T20" fmla="*/ 1548 w 9708"/>
              <a:gd name="T21" fmla="*/ 574 h 6052"/>
              <a:gd name="T22" fmla="*/ 1668 w 9708"/>
              <a:gd name="T23" fmla="*/ 1042 h 6052"/>
              <a:gd name="T24" fmla="*/ 2004 w 9708"/>
              <a:gd name="T25" fmla="*/ 1558 h 6052"/>
              <a:gd name="T26" fmla="*/ 2388 w 9708"/>
              <a:gd name="T27" fmla="*/ 1726 h 6052"/>
              <a:gd name="T28" fmla="*/ 2976 w 9708"/>
              <a:gd name="T29" fmla="*/ 1654 h 6052"/>
              <a:gd name="T30" fmla="*/ 3540 w 9708"/>
              <a:gd name="T31" fmla="*/ 1498 h 6052"/>
              <a:gd name="T32" fmla="*/ 3780 w 9708"/>
              <a:gd name="T33" fmla="*/ 1330 h 6052"/>
              <a:gd name="T34" fmla="*/ 4140 w 9708"/>
              <a:gd name="T35" fmla="*/ 1114 h 6052"/>
              <a:gd name="T36" fmla="*/ 4584 w 9708"/>
              <a:gd name="T37" fmla="*/ 1294 h 6052"/>
              <a:gd name="T38" fmla="*/ 4980 w 9708"/>
              <a:gd name="T39" fmla="*/ 1702 h 6052"/>
              <a:gd name="T40" fmla="*/ 5304 w 9708"/>
              <a:gd name="T41" fmla="*/ 2698 h 6052"/>
              <a:gd name="T42" fmla="*/ 5460 w 9708"/>
              <a:gd name="T43" fmla="*/ 3370 h 6052"/>
              <a:gd name="T44" fmla="*/ 5748 w 9708"/>
              <a:gd name="T45" fmla="*/ 4054 h 6052"/>
              <a:gd name="T46" fmla="*/ 6036 w 9708"/>
              <a:gd name="T47" fmla="*/ 4834 h 6052"/>
              <a:gd name="T48" fmla="*/ 6444 w 9708"/>
              <a:gd name="T49" fmla="*/ 5590 h 6052"/>
              <a:gd name="T50" fmla="*/ 6924 w 9708"/>
              <a:gd name="T51" fmla="*/ 5974 h 6052"/>
              <a:gd name="T52" fmla="*/ 7284 w 9708"/>
              <a:gd name="T53" fmla="*/ 6034 h 6052"/>
              <a:gd name="T54" fmla="*/ 7776 w 9708"/>
              <a:gd name="T55" fmla="*/ 5866 h 6052"/>
              <a:gd name="T56" fmla="*/ 8076 w 9708"/>
              <a:gd name="T57" fmla="*/ 5782 h 6052"/>
              <a:gd name="T58" fmla="*/ 8448 w 9708"/>
              <a:gd name="T59" fmla="*/ 5698 h 6052"/>
              <a:gd name="T60" fmla="*/ 8856 w 9708"/>
              <a:gd name="T61" fmla="*/ 5386 h 6052"/>
              <a:gd name="T62" fmla="*/ 9060 w 9708"/>
              <a:gd name="T63" fmla="*/ 5110 h 6052"/>
              <a:gd name="T64" fmla="*/ 9252 w 9708"/>
              <a:gd name="T65" fmla="*/ 4726 h 6052"/>
              <a:gd name="T66" fmla="*/ 9384 w 9708"/>
              <a:gd name="T67" fmla="*/ 4522 h 6052"/>
              <a:gd name="T68" fmla="*/ 9708 w 9708"/>
              <a:gd name="T69" fmla="*/ 4522 h 6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08" h="6052">
                <a:moveTo>
                  <a:pt x="0" y="502"/>
                </a:moveTo>
                <a:cubicBezTo>
                  <a:pt x="156" y="499"/>
                  <a:pt x="312" y="496"/>
                  <a:pt x="444" y="466"/>
                </a:cubicBezTo>
                <a:cubicBezTo>
                  <a:pt x="576" y="436"/>
                  <a:pt x="708" y="362"/>
                  <a:pt x="792" y="322"/>
                </a:cubicBezTo>
                <a:cubicBezTo>
                  <a:pt x="876" y="282"/>
                  <a:pt x="900" y="224"/>
                  <a:pt x="948" y="226"/>
                </a:cubicBezTo>
                <a:cubicBezTo>
                  <a:pt x="996" y="228"/>
                  <a:pt x="1042" y="280"/>
                  <a:pt x="1080" y="334"/>
                </a:cubicBezTo>
                <a:cubicBezTo>
                  <a:pt x="1118" y="388"/>
                  <a:pt x="1140" y="536"/>
                  <a:pt x="1176" y="550"/>
                </a:cubicBezTo>
                <a:cubicBezTo>
                  <a:pt x="1212" y="564"/>
                  <a:pt x="1276" y="480"/>
                  <a:pt x="1296" y="418"/>
                </a:cubicBezTo>
                <a:cubicBezTo>
                  <a:pt x="1316" y="356"/>
                  <a:pt x="1286" y="246"/>
                  <a:pt x="1296" y="178"/>
                </a:cubicBezTo>
                <a:cubicBezTo>
                  <a:pt x="1306" y="110"/>
                  <a:pt x="1334" y="20"/>
                  <a:pt x="1356" y="10"/>
                </a:cubicBezTo>
                <a:cubicBezTo>
                  <a:pt x="1378" y="0"/>
                  <a:pt x="1396" y="24"/>
                  <a:pt x="1428" y="118"/>
                </a:cubicBezTo>
                <a:cubicBezTo>
                  <a:pt x="1460" y="212"/>
                  <a:pt x="1508" y="420"/>
                  <a:pt x="1548" y="574"/>
                </a:cubicBezTo>
                <a:cubicBezTo>
                  <a:pt x="1588" y="728"/>
                  <a:pt x="1592" y="878"/>
                  <a:pt x="1668" y="1042"/>
                </a:cubicBezTo>
                <a:cubicBezTo>
                  <a:pt x="1744" y="1206"/>
                  <a:pt x="1884" y="1444"/>
                  <a:pt x="2004" y="1558"/>
                </a:cubicBezTo>
                <a:cubicBezTo>
                  <a:pt x="2124" y="1672"/>
                  <a:pt x="2226" y="1710"/>
                  <a:pt x="2388" y="1726"/>
                </a:cubicBezTo>
                <a:cubicBezTo>
                  <a:pt x="2550" y="1742"/>
                  <a:pt x="2784" y="1692"/>
                  <a:pt x="2976" y="1654"/>
                </a:cubicBezTo>
                <a:cubicBezTo>
                  <a:pt x="3168" y="1616"/>
                  <a:pt x="3406" y="1552"/>
                  <a:pt x="3540" y="1498"/>
                </a:cubicBezTo>
                <a:cubicBezTo>
                  <a:pt x="3674" y="1444"/>
                  <a:pt x="3680" y="1394"/>
                  <a:pt x="3780" y="1330"/>
                </a:cubicBezTo>
                <a:cubicBezTo>
                  <a:pt x="3880" y="1266"/>
                  <a:pt x="4006" y="1120"/>
                  <a:pt x="4140" y="1114"/>
                </a:cubicBezTo>
                <a:cubicBezTo>
                  <a:pt x="4274" y="1108"/>
                  <a:pt x="4444" y="1196"/>
                  <a:pt x="4584" y="1294"/>
                </a:cubicBezTo>
                <a:cubicBezTo>
                  <a:pt x="4724" y="1392"/>
                  <a:pt x="4860" y="1468"/>
                  <a:pt x="4980" y="1702"/>
                </a:cubicBezTo>
                <a:cubicBezTo>
                  <a:pt x="5100" y="1936"/>
                  <a:pt x="5224" y="2420"/>
                  <a:pt x="5304" y="2698"/>
                </a:cubicBezTo>
                <a:cubicBezTo>
                  <a:pt x="5384" y="2976"/>
                  <a:pt x="5386" y="3144"/>
                  <a:pt x="5460" y="3370"/>
                </a:cubicBezTo>
                <a:cubicBezTo>
                  <a:pt x="5534" y="3596"/>
                  <a:pt x="5652" y="3810"/>
                  <a:pt x="5748" y="4054"/>
                </a:cubicBezTo>
                <a:cubicBezTo>
                  <a:pt x="5844" y="4298"/>
                  <a:pt x="5920" y="4578"/>
                  <a:pt x="6036" y="4834"/>
                </a:cubicBezTo>
                <a:cubicBezTo>
                  <a:pt x="6152" y="5090"/>
                  <a:pt x="6296" y="5400"/>
                  <a:pt x="6444" y="5590"/>
                </a:cubicBezTo>
                <a:cubicBezTo>
                  <a:pt x="6592" y="5780"/>
                  <a:pt x="6784" y="5900"/>
                  <a:pt x="6924" y="5974"/>
                </a:cubicBezTo>
                <a:cubicBezTo>
                  <a:pt x="7064" y="6048"/>
                  <a:pt x="7142" y="6052"/>
                  <a:pt x="7284" y="6034"/>
                </a:cubicBezTo>
                <a:cubicBezTo>
                  <a:pt x="7426" y="6016"/>
                  <a:pt x="7644" y="5908"/>
                  <a:pt x="7776" y="5866"/>
                </a:cubicBezTo>
                <a:cubicBezTo>
                  <a:pt x="7908" y="5824"/>
                  <a:pt x="7964" y="5810"/>
                  <a:pt x="8076" y="5782"/>
                </a:cubicBezTo>
                <a:cubicBezTo>
                  <a:pt x="8188" y="5754"/>
                  <a:pt x="8318" y="5764"/>
                  <a:pt x="8448" y="5698"/>
                </a:cubicBezTo>
                <a:cubicBezTo>
                  <a:pt x="8578" y="5632"/>
                  <a:pt x="8754" y="5484"/>
                  <a:pt x="8856" y="5386"/>
                </a:cubicBezTo>
                <a:cubicBezTo>
                  <a:pt x="8958" y="5288"/>
                  <a:pt x="8994" y="5220"/>
                  <a:pt x="9060" y="5110"/>
                </a:cubicBezTo>
                <a:cubicBezTo>
                  <a:pt x="9126" y="5000"/>
                  <a:pt x="9198" y="4824"/>
                  <a:pt x="9252" y="4726"/>
                </a:cubicBezTo>
                <a:cubicBezTo>
                  <a:pt x="9306" y="4628"/>
                  <a:pt x="9308" y="4556"/>
                  <a:pt x="9384" y="4522"/>
                </a:cubicBezTo>
                <a:cubicBezTo>
                  <a:pt x="9460" y="4488"/>
                  <a:pt x="9583" y="4510"/>
                  <a:pt x="9708" y="452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85" name="Freeform 265"/>
          <p:cNvSpPr>
            <a:spLocks/>
          </p:cNvSpPr>
          <p:nvPr/>
        </p:nvSpPr>
        <p:spPr bwMode="auto">
          <a:xfrm>
            <a:off x="2014538" y="4687888"/>
            <a:ext cx="3057525" cy="2141537"/>
          </a:xfrm>
          <a:custGeom>
            <a:avLst/>
            <a:gdLst>
              <a:gd name="T0" fmla="*/ 0 w 5820"/>
              <a:gd name="T1" fmla="*/ 788 h 5384"/>
              <a:gd name="T2" fmla="*/ 312 w 5820"/>
              <a:gd name="T3" fmla="*/ 656 h 5384"/>
              <a:gd name="T4" fmla="*/ 600 w 5820"/>
              <a:gd name="T5" fmla="*/ 488 h 5384"/>
              <a:gd name="T6" fmla="*/ 816 w 5820"/>
              <a:gd name="T7" fmla="*/ 332 h 5384"/>
              <a:gd name="T8" fmla="*/ 900 w 5820"/>
              <a:gd name="T9" fmla="*/ 512 h 5384"/>
              <a:gd name="T10" fmla="*/ 960 w 5820"/>
              <a:gd name="T11" fmla="*/ 644 h 5384"/>
              <a:gd name="T12" fmla="*/ 1164 w 5820"/>
              <a:gd name="T13" fmla="*/ 572 h 5384"/>
              <a:gd name="T14" fmla="*/ 1188 w 5820"/>
              <a:gd name="T15" fmla="*/ 248 h 5384"/>
              <a:gd name="T16" fmla="*/ 1308 w 5820"/>
              <a:gd name="T17" fmla="*/ 20 h 5384"/>
              <a:gd name="T18" fmla="*/ 1392 w 5820"/>
              <a:gd name="T19" fmla="*/ 128 h 5384"/>
              <a:gd name="T20" fmla="*/ 1500 w 5820"/>
              <a:gd name="T21" fmla="*/ 656 h 5384"/>
              <a:gd name="T22" fmla="*/ 1728 w 5820"/>
              <a:gd name="T23" fmla="*/ 1220 h 5384"/>
              <a:gd name="T24" fmla="*/ 2184 w 5820"/>
              <a:gd name="T25" fmla="*/ 1436 h 5384"/>
              <a:gd name="T26" fmla="*/ 2940 w 5820"/>
              <a:gd name="T27" fmla="*/ 1352 h 5384"/>
              <a:gd name="T28" fmla="*/ 3540 w 5820"/>
              <a:gd name="T29" fmla="*/ 1316 h 5384"/>
              <a:gd name="T30" fmla="*/ 4092 w 5820"/>
              <a:gd name="T31" fmla="*/ 1460 h 5384"/>
              <a:gd name="T32" fmla="*/ 4500 w 5820"/>
              <a:gd name="T33" fmla="*/ 1808 h 5384"/>
              <a:gd name="T34" fmla="*/ 4764 w 5820"/>
              <a:gd name="T35" fmla="*/ 2504 h 5384"/>
              <a:gd name="T36" fmla="*/ 4800 w 5820"/>
              <a:gd name="T37" fmla="*/ 3392 h 5384"/>
              <a:gd name="T38" fmla="*/ 4596 w 5820"/>
              <a:gd name="T39" fmla="*/ 3896 h 5384"/>
              <a:gd name="T40" fmla="*/ 4428 w 5820"/>
              <a:gd name="T41" fmla="*/ 4400 h 5384"/>
              <a:gd name="T42" fmla="*/ 4488 w 5820"/>
              <a:gd name="T43" fmla="*/ 4880 h 5384"/>
              <a:gd name="T44" fmla="*/ 5016 w 5820"/>
              <a:gd name="T45" fmla="*/ 5204 h 5384"/>
              <a:gd name="T46" fmla="*/ 5532 w 5820"/>
              <a:gd name="T47" fmla="*/ 5300 h 5384"/>
              <a:gd name="T48" fmla="*/ 5820 w 5820"/>
              <a:gd name="T49" fmla="*/ 5384 h 5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20" h="5384">
                <a:moveTo>
                  <a:pt x="0" y="788"/>
                </a:moveTo>
                <a:cubicBezTo>
                  <a:pt x="106" y="747"/>
                  <a:pt x="212" y="706"/>
                  <a:pt x="312" y="656"/>
                </a:cubicBezTo>
                <a:cubicBezTo>
                  <a:pt x="412" y="606"/>
                  <a:pt x="516" y="542"/>
                  <a:pt x="600" y="488"/>
                </a:cubicBezTo>
                <a:cubicBezTo>
                  <a:pt x="684" y="434"/>
                  <a:pt x="766" y="328"/>
                  <a:pt x="816" y="332"/>
                </a:cubicBezTo>
                <a:cubicBezTo>
                  <a:pt x="866" y="336"/>
                  <a:pt x="876" y="460"/>
                  <a:pt x="900" y="512"/>
                </a:cubicBezTo>
                <a:cubicBezTo>
                  <a:pt x="924" y="564"/>
                  <a:pt x="916" y="634"/>
                  <a:pt x="960" y="644"/>
                </a:cubicBezTo>
                <a:cubicBezTo>
                  <a:pt x="1004" y="654"/>
                  <a:pt x="1126" y="638"/>
                  <a:pt x="1164" y="572"/>
                </a:cubicBezTo>
                <a:cubicBezTo>
                  <a:pt x="1202" y="506"/>
                  <a:pt x="1164" y="340"/>
                  <a:pt x="1188" y="248"/>
                </a:cubicBezTo>
                <a:cubicBezTo>
                  <a:pt x="1212" y="156"/>
                  <a:pt x="1274" y="40"/>
                  <a:pt x="1308" y="20"/>
                </a:cubicBezTo>
                <a:cubicBezTo>
                  <a:pt x="1342" y="0"/>
                  <a:pt x="1360" y="22"/>
                  <a:pt x="1392" y="128"/>
                </a:cubicBezTo>
                <a:cubicBezTo>
                  <a:pt x="1424" y="234"/>
                  <a:pt x="1444" y="474"/>
                  <a:pt x="1500" y="656"/>
                </a:cubicBezTo>
                <a:cubicBezTo>
                  <a:pt x="1556" y="838"/>
                  <a:pt x="1614" y="1090"/>
                  <a:pt x="1728" y="1220"/>
                </a:cubicBezTo>
                <a:cubicBezTo>
                  <a:pt x="1842" y="1350"/>
                  <a:pt x="1982" y="1414"/>
                  <a:pt x="2184" y="1436"/>
                </a:cubicBezTo>
                <a:cubicBezTo>
                  <a:pt x="2386" y="1458"/>
                  <a:pt x="2714" y="1372"/>
                  <a:pt x="2940" y="1352"/>
                </a:cubicBezTo>
                <a:cubicBezTo>
                  <a:pt x="3166" y="1332"/>
                  <a:pt x="3348" y="1298"/>
                  <a:pt x="3540" y="1316"/>
                </a:cubicBezTo>
                <a:cubicBezTo>
                  <a:pt x="3732" y="1334"/>
                  <a:pt x="3932" y="1378"/>
                  <a:pt x="4092" y="1460"/>
                </a:cubicBezTo>
                <a:cubicBezTo>
                  <a:pt x="4252" y="1542"/>
                  <a:pt x="4388" y="1634"/>
                  <a:pt x="4500" y="1808"/>
                </a:cubicBezTo>
                <a:cubicBezTo>
                  <a:pt x="4612" y="1982"/>
                  <a:pt x="4714" y="2240"/>
                  <a:pt x="4764" y="2504"/>
                </a:cubicBezTo>
                <a:cubicBezTo>
                  <a:pt x="4814" y="2768"/>
                  <a:pt x="4828" y="3160"/>
                  <a:pt x="4800" y="3392"/>
                </a:cubicBezTo>
                <a:cubicBezTo>
                  <a:pt x="4772" y="3624"/>
                  <a:pt x="4658" y="3728"/>
                  <a:pt x="4596" y="3896"/>
                </a:cubicBezTo>
                <a:cubicBezTo>
                  <a:pt x="4534" y="4064"/>
                  <a:pt x="4446" y="4236"/>
                  <a:pt x="4428" y="4400"/>
                </a:cubicBezTo>
                <a:cubicBezTo>
                  <a:pt x="4410" y="4564"/>
                  <a:pt x="4390" y="4746"/>
                  <a:pt x="4488" y="4880"/>
                </a:cubicBezTo>
                <a:cubicBezTo>
                  <a:pt x="4586" y="5014"/>
                  <a:pt x="4842" y="5134"/>
                  <a:pt x="5016" y="5204"/>
                </a:cubicBezTo>
                <a:cubicBezTo>
                  <a:pt x="5190" y="5274"/>
                  <a:pt x="5398" y="5270"/>
                  <a:pt x="5532" y="5300"/>
                </a:cubicBezTo>
                <a:cubicBezTo>
                  <a:pt x="5666" y="5330"/>
                  <a:pt x="5743" y="5361"/>
                  <a:pt x="5820" y="538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86" name="Freeform 266"/>
          <p:cNvSpPr>
            <a:spLocks/>
          </p:cNvSpPr>
          <p:nvPr/>
        </p:nvSpPr>
        <p:spPr bwMode="auto">
          <a:xfrm>
            <a:off x="2014538" y="4865688"/>
            <a:ext cx="2433637" cy="1968500"/>
          </a:xfrm>
          <a:custGeom>
            <a:avLst/>
            <a:gdLst>
              <a:gd name="T0" fmla="*/ 0 w 4632"/>
              <a:gd name="T1" fmla="*/ 688 h 4948"/>
              <a:gd name="T2" fmla="*/ 132 w 4632"/>
              <a:gd name="T3" fmla="*/ 592 h 4948"/>
              <a:gd name="T4" fmla="*/ 228 w 4632"/>
              <a:gd name="T5" fmla="*/ 352 h 4948"/>
              <a:gd name="T6" fmla="*/ 384 w 4632"/>
              <a:gd name="T7" fmla="*/ 268 h 4948"/>
              <a:gd name="T8" fmla="*/ 576 w 4632"/>
              <a:gd name="T9" fmla="*/ 232 h 4948"/>
              <a:gd name="T10" fmla="*/ 732 w 4632"/>
              <a:gd name="T11" fmla="*/ 316 h 4948"/>
              <a:gd name="T12" fmla="*/ 852 w 4632"/>
              <a:gd name="T13" fmla="*/ 604 h 4948"/>
              <a:gd name="T14" fmla="*/ 948 w 4632"/>
              <a:gd name="T15" fmla="*/ 796 h 4948"/>
              <a:gd name="T16" fmla="*/ 1020 w 4632"/>
              <a:gd name="T17" fmla="*/ 856 h 4948"/>
              <a:gd name="T18" fmla="*/ 1128 w 4632"/>
              <a:gd name="T19" fmla="*/ 664 h 4948"/>
              <a:gd name="T20" fmla="*/ 1188 w 4632"/>
              <a:gd name="T21" fmla="*/ 400 h 4948"/>
              <a:gd name="T22" fmla="*/ 1224 w 4632"/>
              <a:gd name="T23" fmla="*/ 136 h 4948"/>
              <a:gd name="T24" fmla="*/ 1284 w 4632"/>
              <a:gd name="T25" fmla="*/ 4 h 4948"/>
              <a:gd name="T26" fmla="*/ 1344 w 4632"/>
              <a:gd name="T27" fmla="*/ 160 h 4948"/>
              <a:gd name="T28" fmla="*/ 1392 w 4632"/>
              <a:gd name="T29" fmla="*/ 448 h 4948"/>
              <a:gd name="T30" fmla="*/ 1404 w 4632"/>
              <a:gd name="T31" fmla="*/ 760 h 4948"/>
              <a:gd name="T32" fmla="*/ 1560 w 4632"/>
              <a:gd name="T33" fmla="*/ 1060 h 4948"/>
              <a:gd name="T34" fmla="*/ 1872 w 4632"/>
              <a:gd name="T35" fmla="*/ 1192 h 4948"/>
              <a:gd name="T36" fmla="*/ 2316 w 4632"/>
              <a:gd name="T37" fmla="*/ 1156 h 4948"/>
              <a:gd name="T38" fmla="*/ 2712 w 4632"/>
              <a:gd name="T39" fmla="*/ 1108 h 4948"/>
              <a:gd name="T40" fmla="*/ 3084 w 4632"/>
              <a:gd name="T41" fmla="*/ 1120 h 4948"/>
              <a:gd name="T42" fmla="*/ 3492 w 4632"/>
              <a:gd name="T43" fmla="*/ 1276 h 4948"/>
              <a:gd name="T44" fmla="*/ 3720 w 4632"/>
              <a:gd name="T45" fmla="*/ 1336 h 4948"/>
              <a:gd name="T46" fmla="*/ 3852 w 4632"/>
              <a:gd name="T47" fmla="*/ 1456 h 4948"/>
              <a:gd name="T48" fmla="*/ 3948 w 4632"/>
              <a:gd name="T49" fmla="*/ 1900 h 4948"/>
              <a:gd name="T50" fmla="*/ 4104 w 4632"/>
              <a:gd name="T51" fmla="*/ 2320 h 4948"/>
              <a:gd name="T52" fmla="*/ 4176 w 4632"/>
              <a:gd name="T53" fmla="*/ 2944 h 4948"/>
              <a:gd name="T54" fmla="*/ 4176 w 4632"/>
              <a:gd name="T55" fmla="*/ 3628 h 4948"/>
              <a:gd name="T56" fmla="*/ 4188 w 4632"/>
              <a:gd name="T57" fmla="*/ 4048 h 4948"/>
              <a:gd name="T58" fmla="*/ 4632 w 4632"/>
              <a:gd name="T59" fmla="*/ 4948 h 4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32" h="4948">
                <a:moveTo>
                  <a:pt x="0" y="688"/>
                </a:moveTo>
                <a:cubicBezTo>
                  <a:pt x="47" y="668"/>
                  <a:pt x="94" y="648"/>
                  <a:pt x="132" y="592"/>
                </a:cubicBezTo>
                <a:cubicBezTo>
                  <a:pt x="170" y="536"/>
                  <a:pt x="186" y="406"/>
                  <a:pt x="228" y="352"/>
                </a:cubicBezTo>
                <a:cubicBezTo>
                  <a:pt x="270" y="298"/>
                  <a:pt x="326" y="288"/>
                  <a:pt x="384" y="268"/>
                </a:cubicBezTo>
                <a:cubicBezTo>
                  <a:pt x="442" y="248"/>
                  <a:pt x="518" y="224"/>
                  <a:pt x="576" y="232"/>
                </a:cubicBezTo>
                <a:cubicBezTo>
                  <a:pt x="634" y="240"/>
                  <a:pt x="686" y="254"/>
                  <a:pt x="732" y="316"/>
                </a:cubicBezTo>
                <a:cubicBezTo>
                  <a:pt x="778" y="378"/>
                  <a:pt x="816" y="524"/>
                  <a:pt x="852" y="604"/>
                </a:cubicBezTo>
                <a:cubicBezTo>
                  <a:pt x="888" y="684"/>
                  <a:pt x="920" y="754"/>
                  <a:pt x="948" y="796"/>
                </a:cubicBezTo>
                <a:cubicBezTo>
                  <a:pt x="976" y="838"/>
                  <a:pt x="990" y="878"/>
                  <a:pt x="1020" y="856"/>
                </a:cubicBezTo>
                <a:cubicBezTo>
                  <a:pt x="1050" y="834"/>
                  <a:pt x="1100" y="740"/>
                  <a:pt x="1128" y="664"/>
                </a:cubicBezTo>
                <a:cubicBezTo>
                  <a:pt x="1156" y="588"/>
                  <a:pt x="1172" y="488"/>
                  <a:pt x="1188" y="400"/>
                </a:cubicBezTo>
                <a:cubicBezTo>
                  <a:pt x="1204" y="312"/>
                  <a:pt x="1208" y="202"/>
                  <a:pt x="1224" y="136"/>
                </a:cubicBezTo>
                <a:cubicBezTo>
                  <a:pt x="1240" y="70"/>
                  <a:pt x="1264" y="0"/>
                  <a:pt x="1284" y="4"/>
                </a:cubicBezTo>
                <a:cubicBezTo>
                  <a:pt x="1304" y="8"/>
                  <a:pt x="1326" y="86"/>
                  <a:pt x="1344" y="160"/>
                </a:cubicBezTo>
                <a:cubicBezTo>
                  <a:pt x="1362" y="234"/>
                  <a:pt x="1382" y="348"/>
                  <a:pt x="1392" y="448"/>
                </a:cubicBezTo>
                <a:cubicBezTo>
                  <a:pt x="1402" y="548"/>
                  <a:pt x="1376" y="658"/>
                  <a:pt x="1404" y="760"/>
                </a:cubicBezTo>
                <a:cubicBezTo>
                  <a:pt x="1432" y="862"/>
                  <a:pt x="1482" y="988"/>
                  <a:pt x="1560" y="1060"/>
                </a:cubicBezTo>
                <a:cubicBezTo>
                  <a:pt x="1638" y="1132"/>
                  <a:pt x="1746" y="1176"/>
                  <a:pt x="1872" y="1192"/>
                </a:cubicBezTo>
                <a:cubicBezTo>
                  <a:pt x="1998" y="1208"/>
                  <a:pt x="2176" y="1170"/>
                  <a:pt x="2316" y="1156"/>
                </a:cubicBezTo>
                <a:cubicBezTo>
                  <a:pt x="2456" y="1142"/>
                  <a:pt x="2584" y="1114"/>
                  <a:pt x="2712" y="1108"/>
                </a:cubicBezTo>
                <a:cubicBezTo>
                  <a:pt x="2840" y="1102"/>
                  <a:pt x="2954" y="1092"/>
                  <a:pt x="3084" y="1120"/>
                </a:cubicBezTo>
                <a:cubicBezTo>
                  <a:pt x="3214" y="1148"/>
                  <a:pt x="3386" y="1240"/>
                  <a:pt x="3492" y="1276"/>
                </a:cubicBezTo>
                <a:cubicBezTo>
                  <a:pt x="3598" y="1312"/>
                  <a:pt x="3660" y="1306"/>
                  <a:pt x="3720" y="1336"/>
                </a:cubicBezTo>
                <a:cubicBezTo>
                  <a:pt x="3780" y="1366"/>
                  <a:pt x="3814" y="1362"/>
                  <a:pt x="3852" y="1456"/>
                </a:cubicBezTo>
                <a:cubicBezTo>
                  <a:pt x="3890" y="1550"/>
                  <a:pt x="3906" y="1756"/>
                  <a:pt x="3948" y="1900"/>
                </a:cubicBezTo>
                <a:cubicBezTo>
                  <a:pt x="3990" y="2044"/>
                  <a:pt x="4066" y="2146"/>
                  <a:pt x="4104" y="2320"/>
                </a:cubicBezTo>
                <a:cubicBezTo>
                  <a:pt x="4142" y="2494"/>
                  <a:pt x="4164" y="2726"/>
                  <a:pt x="4176" y="2944"/>
                </a:cubicBezTo>
                <a:cubicBezTo>
                  <a:pt x="4188" y="3162"/>
                  <a:pt x="4174" y="3444"/>
                  <a:pt x="4176" y="3628"/>
                </a:cubicBezTo>
                <a:cubicBezTo>
                  <a:pt x="4178" y="3812"/>
                  <a:pt x="4112" y="3828"/>
                  <a:pt x="4188" y="4048"/>
                </a:cubicBezTo>
                <a:cubicBezTo>
                  <a:pt x="4264" y="4268"/>
                  <a:pt x="4448" y="4608"/>
                  <a:pt x="4632" y="494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87" name="Freeform 267"/>
          <p:cNvSpPr>
            <a:spLocks/>
          </p:cNvSpPr>
          <p:nvPr/>
        </p:nvSpPr>
        <p:spPr bwMode="auto">
          <a:xfrm>
            <a:off x="2008188" y="5167313"/>
            <a:ext cx="2079625" cy="1666875"/>
          </a:xfrm>
          <a:custGeom>
            <a:avLst/>
            <a:gdLst>
              <a:gd name="T0" fmla="*/ 0 w 3960"/>
              <a:gd name="T1" fmla="*/ 328 h 4192"/>
              <a:gd name="T2" fmla="*/ 228 w 3960"/>
              <a:gd name="T3" fmla="*/ 292 h 4192"/>
              <a:gd name="T4" fmla="*/ 432 w 3960"/>
              <a:gd name="T5" fmla="*/ 148 h 4192"/>
              <a:gd name="T6" fmla="*/ 624 w 3960"/>
              <a:gd name="T7" fmla="*/ 124 h 4192"/>
              <a:gd name="T8" fmla="*/ 840 w 3960"/>
              <a:gd name="T9" fmla="*/ 232 h 4192"/>
              <a:gd name="T10" fmla="*/ 960 w 3960"/>
              <a:gd name="T11" fmla="*/ 544 h 4192"/>
              <a:gd name="T12" fmla="*/ 996 w 3960"/>
              <a:gd name="T13" fmla="*/ 748 h 4192"/>
              <a:gd name="T14" fmla="*/ 1128 w 3960"/>
              <a:gd name="T15" fmla="*/ 676 h 4192"/>
              <a:gd name="T16" fmla="*/ 1164 w 3960"/>
              <a:gd name="T17" fmla="*/ 376 h 4192"/>
              <a:gd name="T18" fmla="*/ 1164 w 3960"/>
              <a:gd name="T19" fmla="*/ 124 h 4192"/>
              <a:gd name="T20" fmla="*/ 1260 w 3960"/>
              <a:gd name="T21" fmla="*/ 4 h 4192"/>
              <a:gd name="T22" fmla="*/ 1344 w 3960"/>
              <a:gd name="T23" fmla="*/ 148 h 4192"/>
              <a:gd name="T24" fmla="*/ 1464 w 3960"/>
              <a:gd name="T25" fmla="*/ 628 h 4192"/>
              <a:gd name="T26" fmla="*/ 1644 w 3960"/>
              <a:gd name="T27" fmla="*/ 832 h 4192"/>
              <a:gd name="T28" fmla="*/ 2136 w 3960"/>
              <a:gd name="T29" fmla="*/ 808 h 4192"/>
              <a:gd name="T30" fmla="*/ 2736 w 3960"/>
              <a:gd name="T31" fmla="*/ 736 h 4192"/>
              <a:gd name="T32" fmla="*/ 3096 w 3960"/>
              <a:gd name="T33" fmla="*/ 688 h 4192"/>
              <a:gd name="T34" fmla="*/ 3396 w 3960"/>
              <a:gd name="T35" fmla="*/ 760 h 4192"/>
              <a:gd name="T36" fmla="*/ 3744 w 3960"/>
              <a:gd name="T37" fmla="*/ 1180 h 4192"/>
              <a:gd name="T38" fmla="*/ 3864 w 3960"/>
              <a:gd name="T39" fmla="*/ 1780 h 4192"/>
              <a:gd name="T40" fmla="*/ 3948 w 3960"/>
              <a:gd name="T41" fmla="*/ 2524 h 4192"/>
              <a:gd name="T42" fmla="*/ 3936 w 3960"/>
              <a:gd name="T43" fmla="*/ 3016 h 4192"/>
              <a:gd name="T44" fmla="*/ 3864 w 3960"/>
              <a:gd name="T45" fmla="*/ 3568 h 4192"/>
              <a:gd name="T46" fmla="*/ 3852 w 3960"/>
              <a:gd name="T47" fmla="*/ 4084 h 4192"/>
              <a:gd name="T48" fmla="*/ 3876 w 3960"/>
              <a:gd name="T49" fmla="*/ 4192 h 4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60" h="4192">
                <a:moveTo>
                  <a:pt x="0" y="328"/>
                </a:moveTo>
                <a:cubicBezTo>
                  <a:pt x="78" y="325"/>
                  <a:pt x="156" y="322"/>
                  <a:pt x="228" y="292"/>
                </a:cubicBezTo>
                <a:cubicBezTo>
                  <a:pt x="300" y="262"/>
                  <a:pt x="366" y="176"/>
                  <a:pt x="432" y="148"/>
                </a:cubicBezTo>
                <a:cubicBezTo>
                  <a:pt x="498" y="120"/>
                  <a:pt x="556" y="110"/>
                  <a:pt x="624" y="124"/>
                </a:cubicBezTo>
                <a:cubicBezTo>
                  <a:pt x="692" y="138"/>
                  <a:pt x="784" y="162"/>
                  <a:pt x="840" y="232"/>
                </a:cubicBezTo>
                <a:cubicBezTo>
                  <a:pt x="896" y="302"/>
                  <a:pt x="934" y="458"/>
                  <a:pt x="960" y="544"/>
                </a:cubicBezTo>
                <a:cubicBezTo>
                  <a:pt x="986" y="630"/>
                  <a:pt x="968" y="726"/>
                  <a:pt x="996" y="748"/>
                </a:cubicBezTo>
                <a:cubicBezTo>
                  <a:pt x="1024" y="770"/>
                  <a:pt x="1100" y="738"/>
                  <a:pt x="1128" y="676"/>
                </a:cubicBezTo>
                <a:cubicBezTo>
                  <a:pt x="1156" y="614"/>
                  <a:pt x="1158" y="468"/>
                  <a:pt x="1164" y="376"/>
                </a:cubicBezTo>
                <a:cubicBezTo>
                  <a:pt x="1170" y="284"/>
                  <a:pt x="1148" y="186"/>
                  <a:pt x="1164" y="124"/>
                </a:cubicBezTo>
                <a:cubicBezTo>
                  <a:pt x="1180" y="62"/>
                  <a:pt x="1230" y="0"/>
                  <a:pt x="1260" y="4"/>
                </a:cubicBezTo>
                <a:cubicBezTo>
                  <a:pt x="1290" y="8"/>
                  <a:pt x="1310" y="44"/>
                  <a:pt x="1344" y="148"/>
                </a:cubicBezTo>
                <a:cubicBezTo>
                  <a:pt x="1378" y="252"/>
                  <a:pt x="1414" y="514"/>
                  <a:pt x="1464" y="628"/>
                </a:cubicBezTo>
                <a:cubicBezTo>
                  <a:pt x="1514" y="742"/>
                  <a:pt x="1532" y="802"/>
                  <a:pt x="1644" y="832"/>
                </a:cubicBezTo>
                <a:cubicBezTo>
                  <a:pt x="1756" y="862"/>
                  <a:pt x="1954" y="824"/>
                  <a:pt x="2136" y="808"/>
                </a:cubicBezTo>
                <a:cubicBezTo>
                  <a:pt x="2318" y="792"/>
                  <a:pt x="2576" y="756"/>
                  <a:pt x="2736" y="736"/>
                </a:cubicBezTo>
                <a:cubicBezTo>
                  <a:pt x="2896" y="716"/>
                  <a:pt x="2986" y="684"/>
                  <a:pt x="3096" y="688"/>
                </a:cubicBezTo>
                <a:cubicBezTo>
                  <a:pt x="3206" y="692"/>
                  <a:pt x="3288" y="678"/>
                  <a:pt x="3396" y="760"/>
                </a:cubicBezTo>
                <a:cubicBezTo>
                  <a:pt x="3504" y="842"/>
                  <a:pt x="3666" y="1010"/>
                  <a:pt x="3744" y="1180"/>
                </a:cubicBezTo>
                <a:cubicBezTo>
                  <a:pt x="3822" y="1350"/>
                  <a:pt x="3830" y="1556"/>
                  <a:pt x="3864" y="1780"/>
                </a:cubicBezTo>
                <a:cubicBezTo>
                  <a:pt x="3898" y="2004"/>
                  <a:pt x="3936" y="2318"/>
                  <a:pt x="3948" y="2524"/>
                </a:cubicBezTo>
                <a:cubicBezTo>
                  <a:pt x="3960" y="2730"/>
                  <a:pt x="3950" y="2842"/>
                  <a:pt x="3936" y="3016"/>
                </a:cubicBezTo>
                <a:cubicBezTo>
                  <a:pt x="3922" y="3190"/>
                  <a:pt x="3878" y="3390"/>
                  <a:pt x="3864" y="3568"/>
                </a:cubicBezTo>
                <a:cubicBezTo>
                  <a:pt x="3850" y="3746"/>
                  <a:pt x="3850" y="3980"/>
                  <a:pt x="3852" y="4084"/>
                </a:cubicBezTo>
                <a:cubicBezTo>
                  <a:pt x="3854" y="4188"/>
                  <a:pt x="3871" y="4170"/>
                  <a:pt x="3876" y="419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88" name="Freeform 268"/>
          <p:cNvSpPr>
            <a:spLocks/>
          </p:cNvSpPr>
          <p:nvPr/>
        </p:nvSpPr>
        <p:spPr bwMode="auto">
          <a:xfrm>
            <a:off x="2014538" y="5316538"/>
            <a:ext cx="1933575" cy="1522412"/>
          </a:xfrm>
          <a:custGeom>
            <a:avLst/>
            <a:gdLst>
              <a:gd name="T0" fmla="*/ 0 w 3680"/>
              <a:gd name="T1" fmla="*/ 166 h 3826"/>
              <a:gd name="T2" fmla="*/ 156 w 3680"/>
              <a:gd name="T3" fmla="*/ 154 h 3826"/>
              <a:gd name="T4" fmla="*/ 312 w 3680"/>
              <a:gd name="T5" fmla="*/ 34 h 3826"/>
              <a:gd name="T6" fmla="*/ 504 w 3680"/>
              <a:gd name="T7" fmla="*/ 34 h 3826"/>
              <a:gd name="T8" fmla="*/ 708 w 3680"/>
              <a:gd name="T9" fmla="*/ 238 h 3826"/>
              <a:gd name="T10" fmla="*/ 960 w 3680"/>
              <a:gd name="T11" fmla="*/ 670 h 3826"/>
              <a:gd name="T12" fmla="*/ 960 w 3680"/>
              <a:gd name="T13" fmla="*/ 754 h 3826"/>
              <a:gd name="T14" fmla="*/ 1164 w 3680"/>
              <a:gd name="T15" fmla="*/ 634 h 3826"/>
              <a:gd name="T16" fmla="*/ 1164 w 3680"/>
              <a:gd name="T17" fmla="*/ 430 h 3826"/>
              <a:gd name="T18" fmla="*/ 1236 w 3680"/>
              <a:gd name="T19" fmla="*/ 274 h 3826"/>
              <a:gd name="T20" fmla="*/ 1320 w 3680"/>
              <a:gd name="T21" fmla="*/ 454 h 3826"/>
              <a:gd name="T22" fmla="*/ 1464 w 3680"/>
              <a:gd name="T23" fmla="*/ 634 h 3826"/>
              <a:gd name="T24" fmla="*/ 1728 w 3680"/>
              <a:gd name="T25" fmla="*/ 694 h 3826"/>
              <a:gd name="T26" fmla="*/ 2184 w 3680"/>
              <a:gd name="T27" fmla="*/ 658 h 3826"/>
              <a:gd name="T28" fmla="*/ 2784 w 3680"/>
              <a:gd name="T29" fmla="*/ 514 h 3826"/>
              <a:gd name="T30" fmla="*/ 3348 w 3680"/>
              <a:gd name="T31" fmla="*/ 562 h 3826"/>
              <a:gd name="T32" fmla="*/ 3564 w 3680"/>
              <a:gd name="T33" fmla="*/ 946 h 3826"/>
              <a:gd name="T34" fmla="*/ 3672 w 3680"/>
              <a:gd name="T35" fmla="*/ 1426 h 3826"/>
              <a:gd name="T36" fmla="*/ 3612 w 3680"/>
              <a:gd name="T37" fmla="*/ 2086 h 3826"/>
              <a:gd name="T38" fmla="*/ 3396 w 3680"/>
              <a:gd name="T39" fmla="*/ 2746 h 3826"/>
              <a:gd name="T40" fmla="*/ 3216 w 3680"/>
              <a:gd name="T41" fmla="*/ 3166 h 3826"/>
              <a:gd name="T42" fmla="*/ 2976 w 3680"/>
              <a:gd name="T43" fmla="*/ 3826 h 3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0" h="3826">
                <a:moveTo>
                  <a:pt x="0" y="166"/>
                </a:moveTo>
                <a:cubicBezTo>
                  <a:pt x="52" y="171"/>
                  <a:pt x="104" y="176"/>
                  <a:pt x="156" y="154"/>
                </a:cubicBezTo>
                <a:cubicBezTo>
                  <a:pt x="208" y="132"/>
                  <a:pt x="254" y="54"/>
                  <a:pt x="312" y="34"/>
                </a:cubicBezTo>
                <a:cubicBezTo>
                  <a:pt x="370" y="14"/>
                  <a:pt x="438" y="0"/>
                  <a:pt x="504" y="34"/>
                </a:cubicBezTo>
                <a:cubicBezTo>
                  <a:pt x="570" y="68"/>
                  <a:pt x="632" y="132"/>
                  <a:pt x="708" y="238"/>
                </a:cubicBezTo>
                <a:cubicBezTo>
                  <a:pt x="784" y="344"/>
                  <a:pt x="918" y="584"/>
                  <a:pt x="960" y="670"/>
                </a:cubicBezTo>
                <a:cubicBezTo>
                  <a:pt x="1002" y="756"/>
                  <a:pt x="926" y="760"/>
                  <a:pt x="960" y="754"/>
                </a:cubicBezTo>
                <a:cubicBezTo>
                  <a:pt x="994" y="748"/>
                  <a:pt x="1130" y="688"/>
                  <a:pt x="1164" y="634"/>
                </a:cubicBezTo>
                <a:cubicBezTo>
                  <a:pt x="1198" y="580"/>
                  <a:pt x="1152" y="490"/>
                  <a:pt x="1164" y="430"/>
                </a:cubicBezTo>
                <a:cubicBezTo>
                  <a:pt x="1176" y="370"/>
                  <a:pt x="1210" y="270"/>
                  <a:pt x="1236" y="274"/>
                </a:cubicBezTo>
                <a:cubicBezTo>
                  <a:pt x="1262" y="278"/>
                  <a:pt x="1282" y="394"/>
                  <a:pt x="1320" y="454"/>
                </a:cubicBezTo>
                <a:cubicBezTo>
                  <a:pt x="1358" y="514"/>
                  <a:pt x="1396" y="594"/>
                  <a:pt x="1464" y="634"/>
                </a:cubicBezTo>
                <a:cubicBezTo>
                  <a:pt x="1532" y="674"/>
                  <a:pt x="1608" y="690"/>
                  <a:pt x="1728" y="694"/>
                </a:cubicBezTo>
                <a:cubicBezTo>
                  <a:pt x="1848" y="698"/>
                  <a:pt x="2008" y="688"/>
                  <a:pt x="2184" y="658"/>
                </a:cubicBezTo>
                <a:cubicBezTo>
                  <a:pt x="2360" y="628"/>
                  <a:pt x="2590" y="530"/>
                  <a:pt x="2784" y="514"/>
                </a:cubicBezTo>
                <a:cubicBezTo>
                  <a:pt x="2978" y="498"/>
                  <a:pt x="3218" y="490"/>
                  <a:pt x="3348" y="562"/>
                </a:cubicBezTo>
                <a:cubicBezTo>
                  <a:pt x="3478" y="634"/>
                  <a:pt x="3510" y="802"/>
                  <a:pt x="3564" y="946"/>
                </a:cubicBezTo>
                <a:cubicBezTo>
                  <a:pt x="3618" y="1090"/>
                  <a:pt x="3664" y="1236"/>
                  <a:pt x="3672" y="1426"/>
                </a:cubicBezTo>
                <a:cubicBezTo>
                  <a:pt x="3680" y="1616"/>
                  <a:pt x="3658" y="1866"/>
                  <a:pt x="3612" y="2086"/>
                </a:cubicBezTo>
                <a:cubicBezTo>
                  <a:pt x="3566" y="2306"/>
                  <a:pt x="3462" y="2566"/>
                  <a:pt x="3396" y="2746"/>
                </a:cubicBezTo>
                <a:cubicBezTo>
                  <a:pt x="3330" y="2926"/>
                  <a:pt x="3286" y="2986"/>
                  <a:pt x="3216" y="3166"/>
                </a:cubicBezTo>
                <a:cubicBezTo>
                  <a:pt x="3146" y="3346"/>
                  <a:pt x="3061" y="3586"/>
                  <a:pt x="2976" y="382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89" name="Freeform 269"/>
          <p:cNvSpPr>
            <a:spLocks/>
          </p:cNvSpPr>
          <p:nvPr/>
        </p:nvSpPr>
        <p:spPr bwMode="auto">
          <a:xfrm>
            <a:off x="2008188" y="5427663"/>
            <a:ext cx="1785937" cy="1406525"/>
          </a:xfrm>
          <a:custGeom>
            <a:avLst/>
            <a:gdLst>
              <a:gd name="T0" fmla="*/ 0 w 3400"/>
              <a:gd name="T1" fmla="*/ 70 h 3538"/>
              <a:gd name="T2" fmla="*/ 120 w 3400"/>
              <a:gd name="T3" fmla="*/ 70 h 3538"/>
              <a:gd name="T4" fmla="*/ 300 w 3400"/>
              <a:gd name="T5" fmla="*/ 10 h 3538"/>
              <a:gd name="T6" fmla="*/ 588 w 3400"/>
              <a:gd name="T7" fmla="*/ 46 h 3538"/>
              <a:gd name="T8" fmla="*/ 672 w 3400"/>
              <a:gd name="T9" fmla="*/ 286 h 3538"/>
              <a:gd name="T10" fmla="*/ 876 w 3400"/>
              <a:gd name="T11" fmla="*/ 526 h 3538"/>
              <a:gd name="T12" fmla="*/ 1068 w 3400"/>
              <a:gd name="T13" fmla="*/ 598 h 3538"/>
              <a:gd name="T14" fmla="*/ 1236 w 3400"/>
              <a:gd name="T15" fmla="*/ 430 h 3538"/>
              <a:gd name="T16" fmla="*/ 1308 w 3400"/>
              <a:gd name="T17" fmla="*/ 418 h 3538"/>
              <a:gd name="T18" fmla="*/ 1404 w 3400"/>
              <a:gd name="T19" fmla="*/ 478 h 3538"/>
              <a:gd name="T20" fmla="*/ 1620 w 3400"/>
              <a:gd name="T21" fmla="*/ 586 h 3538"/>
              <a:gd name="T22" fmla="*/ 2100 w 3400"/>
              <a:gd name="T23" fmla="*/ 790 h 3538"/>
              <a:gd name="T24" fmla="*/ 2424 w 3400"/>
              <a:gd name="T25" fmla="*/ 766 h 3538"/>
              <a:gd name="T26" fmla="*/ 2760 w 3400"/>
              <a:gd name="T27" fmla="*/ 790 h 3538"/>
              <a:gd name="T28" fmla="*/ 3108 w 3400"/>
              <a:gd name="T29" fmla="*/ 1078 h 3538"/>
              <a:gd name="T30" fmla="*/ 3360 w 3400"/>
              <a:gd name="T31" fmla="*/ 1558 h 3538"/>
              <a:gd name="T32" fmla="*/ 3348 w 3400"/>
              <a:gd name="T33" fmla="*/ 1990 h 3538"/>
              <a:gd name="T34" fmla="*/ 3072 w 3400"/>
              <a:gd name="T35" fmla="*/ 2578 h 3538"/>
              <a:gd name="T36" fmla="*/ 2808 w 3400"/>
              <a:gd name="T37" fmla="*/ 3070 h 3538"/>
              <a:gd name="T38" fmla="*/ 2580 w 3400"/>
              <a:gd name="T39" fmla="*/ 3418 h 3538"/>
              <a:gd name="T40" fmla="*/ 2484 w 3400"/>
              <a:gd name="T41" fmla="*/ 3538 h 3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0" h="3538">
                <a:moveTo>
                  <a:pt x="0" y="70"/>
                </a:moveTo>
                <a:cubicBezTo>
                  <a:pt x="35" y="75"/>
                  <a:pt x="70" y="80"/>
                  <a:pt x="120" y="70"/>
                </a:cubicBezTo>
                <a:cubicBezTo>
                  <a:pt x="170" y="60"/>
                  <a:pt x="222" y="14"/>
                  <a:pt x="300" y="10"/>
                </a:cubicBezTo>
                <a:cubicBezTo>
                  <a:pt x="378" y="6"/>
                  <a:pt x="526" y="0"/>
                  <a:pt x="588" y="46"/>
                </a:cubicBezTo>
                <a:cubicBezTo>
                  <a:pt x="650" y="92"/>
                  <a:pt x="624" y="206"/>
                  <a:pt x="672" y="286"/>
                </a:cubicBezTo>
                <a:cubicBezTo>
                  <a:pt x="720" y="366"/>
                  <a:pt x="810" y="474"/>
                  <a:pt x="876" y="526"/>
                </a:cubicBezTo>
                <a:cubicBezTo>
                  <a:pt x="942" y="578"/>
                  <a:pt x="1008" y="614"/>
                  <a:pt x="1068" y="598"/>
                </a:cubicBezTo>
                <a:cubicBezTo>
                  <a:pt x="1128" y="582"/>
                  <a:pt x="1196" y="460"/>
                  <a:pt x="1236" y="430"/>
                </a:cubicBezTo>
                <a:cubicBezTo>
                  <a:pt x="1276" y="400"/>
                  <a:pt x="1280" y="410"/>
                  <a:pt x="1308" y="418"/>
                </a:cubicBezTo>
                <a:cubicBezTo>
                  <a:pt x="1336" y="426"/>
                  <a:pt x="1352" y="450"/>
                  <a:pt x="1404" y="478"/>
                </a:cubicBezTo>
                <a:cubicBezTo>
                  <a:pt x="1456" y="506"/>
                  <a:pt x="1504" y="534"/>
                  <a:pt x="1620" y="586"/>
                </a:cubicBezTo>
                <a:cubicBezTo>
                  <a:pt x="1736" y="638"/>
                  <a:pt x="1966" y="760"/>
                  <a:pt x="2100" y="790"/>
                </a:cubicBezTo>
                <a:cubicBezTo>
                  <a:pt x="2234" y="820"/>
                  <a:pt x="2314" y="766"/>
                  <a:pt x="2424" y="766"/>
                </a:cubicBezTo>
                <a:cubicBezTo>
                  <a:pt x="2534" y="766"/>
                  <a:pt x="2646" y="738"/>
                  <a:pt x="2760" y="790"/>
                </a:cubicBezTo>
                <a:cubicBezTo>
                  <a:pt x="2874" y="842"/>
                  <a:pt x="3008" y="950"/>
                  <a:pt x="3108" y="1078"/>
                </a:cubicBezTo>
                <a:cubicBezTo>
                  <a:pt x="3208" y="1206"/>
                  <a:pt x="3320" y="1406"/>
                  <a:pt x="3360" y="1558"/>
                </a:cubicBezTo>
                <a:cubicBezTo>
                  <a:pt x="3400" y="1710"/>
                  <a:pt x="3396" y="1820"/>
                  <a:pt x="3348" y="1990"/>
                </a:cubicBezTo>
                <a:cubicBezTo>
                  <a:pt x="3300" y="2160"/>
                  <a:pt x="3162" y="2398"/>
                  <a:pt x="3072" y="2578"/>
                </a:cubicBezTo>
                <a:cubicBezTo>
                  <a:pt x="2982" y="2758"/>
                  <a:pt x="2890" y="2930"/>
                  <a:pt x="2808" y="3070"/>
                </a:cubicBezTo>
                <a:cubicBezTo>
                  <a:pt x="2726" y="3210"/>
                  <a:pt x="2634" y="3340"/>
                  <a:pt x="2580" y="3418"/>
                </a:cubicBezTo>
                <a:cubicBezTo>
                  <a:pt x="2526" y="3496"/>
                  <a:pt x="2505" y="3517"/>
                  <a:pt x="2484" y="353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90" name="Freeform 270"/>
          <p:cNvSpPr>
            <a:spLocks/>
          </p:cNvSpPr>
          <p:nvPr/>
        </p:nvSpPr>
        <p:spPr bwMode="auto">
          <a:xfrm>
            <a:off x="2014538" y="5526088"/>
            <a:ext cx="1570037" cy="1317625"/>
          </a:xfrm>
          <a:custGeom>
            <a:avLst/>
            <a:gdLst>
              <a:gd name="T0" fmla="*/ 0 w 2990"/>
              <a:gd name="T1" fmla="*/ 36 h 3312"/>
              <a:gd name="T2" fmla="*/ 264 w 2990"/>
              <a:gd name="T3" fmla="*/ 12 h 3312"/>
              <a:gd name="T4" fmla="*/ 504 w 2990"/>
              <a:gd name="T5" fmla="*/ 108 h 3312"/>
              <a:gd name="T6" fmla="*/ 696 w 2990"/>
              <a:gd name="T7" fmla="*/ 324 h 3312"/>
              <a:gd name="T8" fmla="*/ 888 w 2990"/>
              <a:gd name="T9" fmla="*/ 492 h 3312"/>
              <a:gd name="T10" fmla="*/ 1116 w 2990"/>
              <a:gd name="T11" fmla="*/ 564 h 3312"/>
              <a:gd name="T12" fmla="*/ 1164 w 2990"/>
              <a:gd name="T13" fmla="*/ 408 h 3312"/>
              <a:gd name="T14" fmla="*/ 1212 w 2990"/>
              <a:gd name="T15" fmla="*/ 348 h 3312"/>
              <a:gd name="T16" fmla="*/ 1368 w 2990"/>
              <a:gd name="T17" fmla="*/ 444 h 3312"/>
              <a:gd name="T18" fmla="*/ 1668 w 2990"/>
              <a:gd name="T19" fmla="*/ 600 h 3312"/>
              <a:gd name="T20" fmla="*/ 2040 w 2990"/>
              <a:gd name="T21" fmla="*/ 684 h 3312"/>
              <a:gd name="T22" fmla="*/ 2376 w 2990"/>
              <a:gd name="T23" fmla="*/ 720 h 3312"/>
              <a:gd name="T24" fmla="*/ 2688 w 2990"/>
              <a:gd name="T25" fmla="*/ 780 h 3312"/>
              <a:gd name="T26" fmla="*/ 2904 w 2990"/>
              <a:gd name="T27" fmla="*/ 1020 h 3312"/>
              <a:gd name="T28" fmla="*/ 2976 w 2990"/>
              <a:gd name="T29" fmla="*/ 1608 h 3312"/>
              <a:gd name="T30" fmla="*/ 2820 w 2990"/>
              <a:gd name="T31" fmla="*/ 2040 h 3312"/>
              <a:gd name="T32" fmla="*/ 2604 w 2990"/>
              <a:gd name="T33" fmla="*/ 2268 h 3312"/>
              <a:gd name="T34" fmla="*/ 2352 w 2990"/>
              <a:gd name="T35" fmla="*/ 2592 h 3312"/>
              <a:gd name="T36" fmla="*/ 2052 w 2990"/>
              <a:gd name="T37" fmla="*/ 3060 h 3312"/>
              <a:gd name="T38" fmla="*/ 1932 w 2990"/>
              <a:gd name="T39" fmla="*/ 3312 h 3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90" h="3312">
                <a:moveTo>
                  <a:pt x="0" y="36"/>
                </a:moveTo>
                <a:cubicBezTo>
                  <a:pt x="90" y="18"/>
                  <a:pt x="180" y="0"/>
                  <a:pt x="264" y="12"/>
                </a:cubicBezTo>
                <a:cubicBezTo>
                  <a:pt x="348" y="24"/>
                  <a:pt x="432" y="56"/>
                  <a:pt x="504" y="108"/>
                </a:cubicBezTo>
                <a:cubicBezTo>
                  <a:pt x="576" y="160"/>
                  <a:pt x="632" y="260"/>
                  <a:pt x="696" y="324"/>
                </a:cubicBezTo>
                <a:cubicBezTo>
                  <a:pt x="760" y="388"/>
                  <a:pt x="818" y="452"/>
                  <a:pt x="888" y="492"/>
                </a:cubicBezTo>
                <a:cubicBezTo>
                  <a:pt x="958" y="532"/>
                  <a:pt x="1070" y="578"/>
                  <a:pt x="1116" y="564"/>
                </a:cubicBezTo>
                <a:cubicBezTo>
                  <a:pt x="1162" y="550"/>
                  <a:pt x="1148" y="444"/>
                  <a:pt x="1164" y="408"/>
                </a:cubicBezTo>
                <a:cubicBezTo>
                  <a:pt x="1180" y="372"/>
                  <a:pt x="1178" y="342"/>
                  <a:pt x="1212" y="348"/>
                </a:cubicBezTo>
                <a:cubicBezTo>
                  <a:pt x="1246" y="354"/>
                  <a:pt x="1292" y="402"/>
                  <a:pt x="1368" y="444"/>
                </a:cubicBezTo>
                <a:cubicBezTo>
                  <a:pt x="1444" y="486"/>
                  <a:pt x="1556" y="560"/>
                  <a:pt x="1668" y="600"/>
                </a:cubicBezTo>
                <a:cubicBezTo>
                  <a:pt x="1780" y="640"/>
                  <a:pt x="1922" y="664"/>
                  <a:pt x="2040" y="684"/>
                </a:cubicBezTo>
                <a:cubicBezTo>
                  <a:pt x="2158" y="704"/>
                  <a:pt x="2268" y="704"/>
                  <a:pt x="2376" y="720"/>
                </a:cubicBezTo>
                <a:cubicBezTo>
                  <a:pt x="2484" y="736"/>
                  <a:pt x="2600" y="730"/>
                  <a:pt x="2688" y="780"/>
                </a:cubicBezTo>
                <a:cubicBezTo>
                  <a:pt x="2776" y="830"/>
                  <a:pt x="2856" y="882"/>
                  <a:pt x="2904" y="1020"/>
                </a:cubicBezTo>
                <a:cubicBezTo>
                  <a:pt x="2952" y="1158"/>
                  <a:pt x="2990" y="1438"/>
                  <a:pt x="2976" y="1608"/>
                </a:cubicBezTo>
                <a:cubicBezTo>
                  <a:pt x="2962" y="1778"/>
                  <a:pt x="2882" y="1930"/>
                  <a:pt x="2820" y="2040"/>
                </a:cubicBezTo>
                <a:cubicBezTo>
                  <a:pt x="2758" y="2150"/>
                  <a:pt x="2682" y="2176"/>
                  <a:pt x="2604" y="2268"/>
                </a:cubicBezTo>
                <a:cubicBezTo>
                  <a:pt x="2526" y="2360"/>
                  <a:pt x="2444" y="2460"/>
                  <a:pt x="2352" y="2592"/>
                </a:cubicBezTo>
                <a:cubicBezTo>
                  <a:pt x="2260" y="2724"/>
                  <a:pt x="2122" y="2940"/>
                  <a:pt x="2052" y="3060"/>
                </a:cubicBezTo>
                <a:cubicBezTo>
                  <a:pt x="1982" y="3180"/>
                  <a:pt x="1957" y="3260"/>
                  <a:pt x="1932" y="331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91" name="Freeform 271"/>
          <p:cNvSpPr>
            <a:spLocks/>
          </p:cNvSpPr>
          <p:nvPr/>
        </p:nvSpPr>
        <p:spPr bwMode="auto">
          <a:xfrm>
            <a:off x="2008188" y="5645150"/>
            <a:ext cx="1346200" cy="1189038"/>
          </a:xfrm>
          <a:custGeom>
            <a:avLst/>
            <a:gdLst>
              <a:gd name="T0" fmla="*/ 0 w 2564"/>
              <a:gd name="T1" fmla="*/ 0 h 2988"/>
              <a:gd name="T2" fmla="*/ 288 w 2564"/>
              <a:gd name="T3" fmla="*/ 96 h 2988"/>
              <a:gd name="T4" fmla="*/ 576 w 2564"/>
              <a:gd name="T5" fmla="*/ 252 h 2988"/>
              <a:gd name="T6" fmla="*/ 720 w 2564"/>
              <a:gd name="T7" fmla="*/ 456 h 2988"/>
              <a:gd name="T8" fmla="*/ 936 w 2564"/>
              <a:gd name="T9" fmla="*/ 504 h 2988"/>
              <a:gd name="T10" fmla="*/ 1044 w 2564"/>
              <a:gd name="T11" fmla="*/ 504 h 2988"/>
              <a:gd name="T12" fmla="*/ 1188 w 2564"/>
              <a:gd name="T13" fmla="*/ 396 h 2988"/>
              <a:gd name="T14" fmla="*/ 1284 w 2564"/>
              <a:gd name="T15" fmla="*/ 504 h 2988"/>
              <a:gd name="T16" fmla="*/ 1416 w 2564"/>
              <a:gd name="T17" fmla="*/ 588 h 2988"/>
              <a:gd name="T18" fmla="*/ 1704 w 2564"/>
              <a:gd name="T19" fmla="*/ 732 h 2988"/>
              <a:gd name="T20" fmla="*/ 1932 w 2564"/>
              <a:gd name="T21" fmla="*/ 972 h 2988"/>
              <a:gd name="T22" fmla="*/ 2160 w 2564"/>
              <a:gd name="T23" fmla="*/ 1212 h 2988"/>
              <a:gd name="T24" fmla="*/ 2436 w 2564"/>
              <a:gd name="T25" fmla="*/ 1416 h 2988"/>
              <a:gd name="T26" fmla="*/ 2544 w 2564"/>
              <a:gd name="T27" fmla="*/ 1608 h 2988"/>
              <a:gd name="T28" fmla="*/ 2316 w 2564"/>
              <a:gd name="T29" fmla="*/ 1728 h 2988"/>
              <a:gd name="T30" fmla="*/ 2124 w 2564"/>
              <a:gd name="T31" fmla="*/ 1908 h 2988"/>
              <a:gd name="T32" fmla="*/ 1800 w 2564"/>
              <a:gd name="T33" fmla="*/ 2412 h 2988"/>
              <a:gd name="T34" fmla="*/ 1608 w 2564"/>
              <a:gd name="T35" fmla="*/ 2856 h 2988"/>
              <a:gd name="T36" fmla="*/ 1572 w 2564"/>
              <a:gd name="T37" fmla="*/ 2988 h 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64" h="2988">
                <a:moveTo>
                  <a:pt x="0" y="0"/>
                </a:moveTo>
                <a:cubicBezTo>
                  <a:pt x="48" y="16"/>
                  <a:pt x="192" y="54"/>
                  <a:pt x="288" y="96"/>
                </a:cubicBezTo>
                <a:cubicBezTo>
                  <a:pt x="384" y="138"/>
                  <a:pt x="504" y="192"/>
                  <a:pt x="576" y="252"/>
                </a:cubicBezTo>
                <a:cubicBezTo>
                  <a:pt x="648" y="312"/>
                  <a:pt x="660" y="414"/>
                  <a:pt x="720" y="456"/>
                </a:cubicBezTo>
                <a:cubicBezTo>
                  <a:pt x="780" y="498"/>
                  <a:pt x="882" y="496"/>
                  <a:pt x="936" y="504"/>
                </a:cubicBezTo>
                <a:cubicBezTo>
                  <a:pt x="990" y="512"/>
                  <a:pt x="1002" y="522"/>
                  <a:pt x="1044" y="504"/>
                </a:cubicBezTo>
                <a:cubicBezTo>
                  <a:pt x="1086" y="486"/>
                  <a:pt x="1148" y="396"/>
                  <a:pt x="1188" y="396"/>
                </a:cubicBezTo>
                <a:cubicBezTo>
                  <a:pt x="1228" y="396"/>
                  <a:pt x="1246" y="472"/>
                  <a:pt x="1284" y="504"/>
                </a:cubicBezTo>
                <a:cubicBezTo>
                  <a:pt x="1322" y="536"/>
                  <a:pt x="1346" y="550"/>
                  <a:pt x="1416" y="588"/>
                </a:cubicBezTo>
                <a:cubicBezTo>
                  <a:pt x="1486" y="626"/>
                  <a:pt x="1618" y="668"/>
                  <a:pt x="1704" y="732"/>
                </a:cubicBezTo>
                <a:cubicBezTo>
                  <a:pt x="1790" y="796"/>
                  <a:pt x="1856" y="892"/>
                  <a:pt x="1932" y="972"/>
                </a:cubicBezTo>
                <a:cubicBezTo>
                  <a:pt x="2008" y="1052"/>
                  <a:pt x="2076" y="1138"/>
                  <a:pt x="2160" y="1212"/>
                </a:cubicBezTo>
                <a:cubicBezTo>
                  <a:pt x="2244" y="1286"/>
                  <a:pt x="2372" y="1350"/>
                  <a:pt x="2436" y="1416"/>
                </a:cubicBezTo>
                <a:cubicBezTo>
                  <a:pt x="2500" y="1482"/>
                  <a:pt x="2564" y="1556"/>
                  <a:pt x="2544" y="1608"/>
                </a:cubicBezTo>
                <a:cubicBezTo>
                  <a:pt x="2524" y="1660"/>
                  <a:pt x="2386" y="1678"/>
                  <a:pt x="2316" y="1728"/>
                </a:cubicBezTo>
                <a:cubicBezTo>
                  <a:pt x="2246" y="1778"/>
                  <a:pt x="2210" y="1794"/>
                  <a:pt x="2124" y="1908"/>
                </a:cubicBezTo>
                <a:cubicBezTo>
                  <a:pt x="2038" y="2022"/>
                  <a:pt x="1886" y="2254"/>
                  <a:pt x="1800" y="2412"/>
                </a:cubicBezTo>
                <a:cubicBezTo>
                  <a:pt x="1714" y="2570"/>
                  <a:pt x="1646" y="2760"/>
                  <a:pt x="1608" y="2856"/>
                </a:cubicBezTo>
                <a:cubicBezTo>
                  <a:pt x="1570" y="2952"/>
                  <a:pt x="1571" y="2970"/>
                  <a:pt x="1572" y="298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92" name="Freeform 272"/>
          <p:cNvSpPr>
            <a:spLocks/>
          </p:cNvSpPr>
          <p:nvPr/>
        </p:nvSpPr>
        <p:spPr bwMode="auto">
          <a:xfrm>
            <a:off x="2014538" y="5799138"/>
            <a:ext cx="1112837" cy="1035050"/>
          </a:xfrm>
          <a:custGeom>
            <a:avLst/>
            <a:gdLst>
              <a:gd name="T0" fmla="*/ 0 w 2118"/>
              <a:gd name="T1" fmla="*/ 0 h 2604"/>
              <a:gd name="T2" fmla="*/ 276 w 2118"/>
              <a:gd name="T3" fmla="*/ 144 h 2604"/>
              <a:gd name="T4" fmla="*/ 696 w 2118"/>
              <a:gd name="T5" fmla="*/ 360 h 2604"/>
              <a:gd name="T6" fmla="*/ 936 w 2118"/>
              <a:gd name="T7" fmla="*/ 396 h 2604"/>
              <a:gd name="T8" fmla="*/ 1200 w 2118"/>
              <a:gd name="T9" fmla="*/ 324 h 2604"/>
              <a:gd name="T10" fmla="*/ 1248 w 2118"/>
              <a:gd name="T11" fmla="*/ 360 h 2604"/>
              <a:gd name="T12" fmla="*/ 1416 w 2118"/>
              <a:gd name="T13" fmla="*/ 624 h 2604"/>
              <a:gd name="T14" fmla="*/ 1728 w 2118"/>
              <a:gd name="T15" fmla="*/ 912 h 2604"/>
              <a:gd name="T16" fmla="*/ 2064 w 2118"/>
              <a:gd name="T17" fmla="*/ 1212 h 2604"/>
              <a:gd name="T18" fmla="*/ 2052 w 2118"/>
              <a:gd name="T19" fmla="*/ 1320 h 2604"/>
              <a:gd name="T20" fmla="*/ 1800 w 2118"/>
              <a:gd name="T21" fmla="*/ 1368 h 2604"/>
              <a:gd name="T22" fmla="*/ 1560 w 2118"/>
              <a:gd name="T23" fmla="*/ 1536 h 2604"/>
              <a:gd name="T24" fmla="*/ 1392 w 2118"/>
              <a:gd name="T25" fmla="*/ 1680 h 2604"/>
              <a:gd name="T26" fmla="*/ 1296 w 2118"/>
              <a:gd name="T27" fmla="*/ 2052 h 2604"/>
              <a:gd name="T28" fmla="*/ 1212 w 2118"/>
              <a:gd name="T29" fmla="*/ 2436 h 2604"/>
              <a:gd name="T30" fmla="*/ 1188 w 2118"/>
              <a:gd name="T31" fmla="*/ 2604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8" h="2604">
                <a:moveTo>
                  <a:pt x="0" y="0"/>
                </a:moveTo>
                <a:cubicBezTo>
                  <a:pt x="78" y="46"/>
                  <a:pt x="160" y="84"/>
                  <a:pt x="276" y="144"/>
                </a:cubicBezTo>
                <a:cubicBezTo>
                  <a:pt x="392" y="204"/>
                  <a:pt x="586" y="318"/>
                  <a:pt x="696" y="360"/>
                </a:cubicBezTo>
                <a:cubicBezTo>
                  <a:pt x="806" y="402"/>
                  <a:pt x="852" y="402"/>
                  <a:pt x="936" y="396"/>
                </a:cubicBezTo>
                <a:cubicBezTo>
                  <a:pt x="1020" y="390"/>
                  <a:pt x="1148" y="330"/>
                  <a:pt x="1200" y="324"/>
                </a:cubicBezTo>
                <a:cubicBezTo>
                  <a:pt x="1252" y="318"/>
                  <a:pt x="1212" y="310"/>
                  <a:pt x="1248" y="360"/>
                </a:cubicBezTo>
                <a:cubicBezTo>
                  <a:pt x="1284" y="410"/>
                  <a:pt x="1336" y="532"/>
                  <a:pt x="1416" y="624"/>
                </a:cubicBezTo>
                <a:cubicBezTo>
                  <a:pt x="1496" y="716"/>
                  <a:pt x="1620" y="814"/>
                  <a:pt x="1728" y="912"/>
                </a:cubicBezTo>
                <a:cubicBezTo>
                  <a:pt x="1836" y="1010"/>
                  <a:pt x="2010" y="1144"/>
                  <a:pt x="2064" y="1212"/>
                </a:cubicBezTo>
                <a:cubicBezTo>
                  <a:pt x="2118" y="1280"/>
                  <a:pt x="2096" y="1294"/>
                  <a:pt x="2052" y="1320"/>
                </a:cubicBezTo>
                <a:cubicBezTo>
                  <a:pt x="2008" y="1346"/>
                  <a:pt x="1882" y="1332"/>
                  <a:pt x="1800" y="1368"/>
                </a:cubicBezTo>
                <a:cubicBezTo>
                  <a:pt x="1718" y="1404"/>
                  <a:pt x="1628" y="1484"/>
                  <a:pt x="1560" y="1536"/>
                </a:cubicBezTo>
                <a:cubicBezTo>
                  <a:pt x="1492" y="1588"/>
                  <a:pt x="1436" y="1594"/>
                  <a:pt x="1392" y="1680"/>
                </a:cubicBezTo>
                <a:cubicBezTo>
                  <a:pt x="1348" y="1766"/>
                  <a:pt x="1326" y="1926"/>
                  <a:pt x="1296" y="2052"/>
                </a:cubicBezTo>
                <a:cubicBezTo>
                  <a:pt x="1266" y="2178"/>
                  <a:pt x="1230" y="2344"/>
                  <a:pt x="1212" y="2436"/>
                </a:cubicBezTo>
                <a:cubicBezTo>
                  <a:pt x="1194" y="2528"/>
                  <a:pt x="1191" y="2566"/>
                  <a:pt x="1188" y="260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93" name="Freeform 273"/>
          <p:cNvSpPr>
            <a:spLocks/>
          </p:cNvSpPr>
          <p:nvPr/>
        </p:nvSpPr>
        <p:spPr bwMode="auto">
          <a:xfrm>
            <a:off x="2008188" y="6040438"/>
            <a:ext cx="928687" cy="803275"/>
          </a:xfrm>
          <a:custGeom>
            <a:avLst/>
            <a:gdLst>
              <a:gd name="T0" fmla="*/ 0 w 1768"/>
              <a:gd name="T1" fmla="*/ 196 h 2020"/>
              <a:gd name="T2" fmla="*/ 300 w 1768"/>
              <a:gd name="T3" fmla="*/ 184 h 2020"/>
              <a:gd name="T4" fmla="*/ 516 w 1768"/>
              <a:gd name="T5" fmla="*/ 28 h 2020"/>
              <a:gd name="T6" fmla="*/ 792 w 1768"/>
              <a:gd name="T7" fmla="*/ 16 h 2020"/>
              <a:gd name="T8" fmla="*/ 1140 w 1768"/>
              <a:gd name="T9" fmla="*/ 52 h 2020"/>
              <a:gd name="T10" fmla="*/ 1368 w 1768"/>
              <a:gd name="T11" fmla="*/ 244 h 2020"/>
              <a:gd name="T12" fmla="*/ 1440 w 1768"/>
              <a:gd name="T13" fmla="*/ 400 h 2020"/>
              <a:gd name="T14" fmla="*/ 1500 w 1768"/>
              <a:gd name="T15" fmla="*/ 508 h 2020"/>
              <a:gd name="T16" fmla="*/ 1764 w 1768"/>
              <a:gd name="T17" fmla="*/ 628 h 2020"/>
              <a:gd name="T18" fmla="*/ 1524 w 1768"/>
              <a:gd name="T19" fmla="*/ 664 h 2020"/>
              <a:gd name="T20" fmla="*/ 1176 w 1768"/>
              <a:gd name="T21" fmla="*/ 808 h 2020"/>
              <a:gd name="T22" fmla="*/ 1032 w 1768"/>
              <a:gd name="T23" fmla="*/ 928 h 2020"/>
              <a:gd name="T24" fmla="*/ 876 w 1768"/>
              <a:gd name="T25" fmla="*/ 1228 h 2020"/>
              <a:gd name="T26" fmla="*/ 936 w 1768"/>
              <a:gd name="T27" fmla="*/ 1600 h 2020"/>
              <a:gd name="T28" fmla="*/ 1008 w 1768"/>
              <a:gd name="T29" fmla="*/ 1888 h 2020"/>
              <a:gd name="T30" fmla="*/ 960 w 1768"/>
              <a:gd name="T31" fmla="*/ 2020 h 2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8" h="2020">
                <a:moveTo>
                  <a:pt x="0" y="196"/>
                </a:moveTo>
                <a:cubicBezTo>
                  <a:pt x="107" y="204"/>
                  <a:pt x="214" y="212"/>
                  <a:pt x="300" y="184"/>
                </a:cubicBezTo>
                <a:cubicBezTo>
                  <a:pt x="386" y="156"/>
                  <a:pt x="434" y="56"/>
                  <a:pt x="516" y="28"/>
                </a:cubicBezTo>
                <a:cubicBezTo>
                  <a:pt x="598" y="0"/>
                  <a:pt x="688" y="12"/>
                  <a:pt x="792" y="16"/>
                </a:cubicBezTo>
                <a:cubicBezTo>
                  <a:pt x="896" y="20"/>
                  <a:pt x="1044" y="14"/>
                  <a:pt x="1140" y="52"/>
                </a:cubicBezTo>
                <a:cubicBezTo>
                  <a:pt x="1236" y="90"/>
                  <a:pt x="1318" y="186"/>
                  <a:pt x="1368" y="244"/>
                </a:cubicBezTo>
                <a:cubicBezTo>
                  <a:pt x="1418" y="302"/>
                  <a:pt x="1418" y="356"/>
                  <a:pt x="1440" y="400"/>
                </a:cubicBezTo>
                <a:cubicBezTo>
                  <a:pt x="1462" y="444"/>
                  <a:pt x="1446" y="470"/>
                  <a:pt x="1500" y="508"/>
                </a:cubicBezTo>
                <a:cubicBezTo>
                  <a:pt x="1554" y="546"/>
                  <a:pt x="1760" y="602"/>
                  <a:pt x="1764" y="628"/>
                </a:cubicBezTo>
                <a:cubicBezTo>
                  <a:pt x="1768" y="654"/>
                  <a:pt x="1622" y="634"/>
                  <a:pt x="1524" y="664"/>
                </a:cubicBezTo>
                <a:cubicBezTo>
                  <a:pt x="1426" y="694"/>
                  <a:pt x="1258" y="764"/>
                  <a:pt x="1176" y="808"/>
                </a:cubicBezTo>
                <a:cubicBezTo>
                  <a:pt x="1094" y="852"/>
                  <a:pt x="1082" y="858"/>
                  <a:pt x="1032" y="928"/>
                </a:cubicBezTo>
                <a:cubicBezTo>
                  <a:pt x="982" y="998"/>
                  <a:pt x="892" y="1116"/>
                  <a:pt x="876" y="1228"/>
                </a:cubicBezTo>
                <a:cubicBezTo>
                  <a:pt x="860" y="1340"/>
                  <a:pt x="914" y="1490"/>
                  <a:pt x="936" y="1600"/>
                </a:cubicBezTo>
                <a:cubicBezTo>
                  <a:pt x="958" y="1710"/>
                  <a:pt x="1004" y="1818"/>
                  <a:pt x="1008" y="1888"/>
                </a:cubicBezTo>
                <a:cubicBezTo>
                  <a:pt x="1012" y="1958"/>
                  <a:pt x="986" y="1989"/>
                  <a:pt x="960" y="202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94" name="Freeform 274"/>
          <p:cNvSpPr>
            <a:spLocks/>
          </p:cNvSpPr>
          <p:nvPr/>
        </p:nvSpPr>
        <p:spPr bwMode="auto">
          <a:xfrm>
            <a:off x="2027238" y="6238875"/>
            <a:ext cx="579437" cy="600075"/>
          </a:xfrm>
          <a:custGeom>
            <a:avLst/>
            <a:gdLst>
              <a:gd name="T0" fmla="*/ 0 w 1104"/>
              <a:gd name="T1" fmla="*/ 130 h 1510"/>
              <a:gd name="T2" fmla="*/ 396 w 1104"/>
              <a:gd name="T3" fmla="*/ 82 h 1510"/>
              <a:gd name="T4" fmla="*/ 780 w 1104"/>
              <a:gd name="T5" fmla="*/ 10 h 1510"/>
              <a:gd name="T6" fmla="*/ 1032 w 1104"/>
              <a:gd name="T7" fmla="*/ 22 h 1510"/>
              <a:gd name="T8" fmla="*/ 1104 w 1104"/>
              <a:gd name="T9" fmla="*/ 118 h 1510"/>
              <a:gd name="T10" fmla="*/ 1032 w 1104"/>
              <a:gd name="T11" fmla="*/ 250 h 1510"/>
              <a:gd name="T12" fmla="*/ 864 w 1104"/>
              <a:gd name="T13" fmla="*/ 490 h 1510"/>
              <a:gd name="T14" fmla="*/ 768 w 1104"/>
              <a:gd name="T15" fmla="*/ 814 h 1510"/>
              <a:gd name="T16" fmla="*/ 708 w 1104"/>
              <a:gd name="T17" fmla="*/ 1198 h 1510"/>
              <a:gd name="T18" fmla="*/ 708 w 1104"/>
              <a:gd name="T19" fmla="*/ 151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4" h="1510">
                <a:moveTo>
                  <a:pt x="0" y="130"/>
                </a:moveTo>
                <a:cubicBezTo>
                  <a:pt x="133" y="116"/>
                  <a:pt x="266" y="102"/>
                  <a:pt x="396" y="82"/>
                </a:cubicBezTo>
                <a:cubicBezTo>
                  <a:pt x="526" y="62"/>
                  <a:pt x="674" y="20"/>
                  <a:pt x="780" y="10"/>
                </a:cubicBezTo>
                <a:cubicBezTo>
                  <a:pt x="886" y="0"/>
                  <a:pt x="978" y="4"/>
                  <a:pt x="1032" y="22"/>
                </a:cubicBezTo>
                <a:cubicBezTo>
                  <a:pt x="1086" y="40"/>
                  <a:pt x="1104" y="80"/>
                  <a:pt x="1104" y="118"/>
                </a:cubicBezTo>
                <a:cubicBezTo>
                  <a:pt x="1104" y="156"/>
                  <a:pt x="1072" y="188"/>
                  <a:pt x="1032" y="250"/>
                </a:cubicBezTo>
                <a:cubicBezTo>
                  <a:pt x="992" y="312"/>
                  <a:pt x="908" y="396"/>
                  <a:pt x="864" y="490"/>
                </a:cubicBezTo>
                <a:cubicBezTo>
                  <a:pt x="820" y="584"/>
                  <a:pt x="794" y="696"/>
                  <a:pt x="768" y="814"/>
                </a:cubicBezTo>
                <a:cubicBezTo>
                  <a:pt x="742" y="932"/>
                  <a:pt x="718" y="1082"/>
                  <a:pt x="708" y="1198"/>
                </a:cubicBezTo>
                <a:cubicBezTo>
                  <a:pt x="698" y="1314"/>
                  <a:pt x="703" y="1412"/>
                  <a:pt x="708" y="151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95" name="Freeform 275"/>
          <p:cNvSpPr>
            <a:spLocks/>
          </p:cNvSpPr>
          <p:nvPr/>
        </p:nvSpPr>
        <p:spPr bwMode="auto">
          <a:xfrm>
            <a:off x="2001838" y="6354763"/>
            <a:ext cx="488950" cy="479425"/>
          </a:xfrm>
          <a:custGeom>
            <a:avLst/>
            <a:gdLst>
              <a:gd name="T0" fmla="*/ 0 w 932"/>
              <a:gd name="T1" fmla="*/ 328 h 1204"/>
              <a:gd name="T2" fmla="*/ 396 w 932"/>
              <a:gd name="T3" fmla="*/ 88 h 1204"/>
              <a:gd name="T4" fmla="*/ 708 w 932"/>
              <a:gd name="T5" fmla="*/ 28 h 1204"/>
              <a:gd name="T6" fmla="*/ 912 w 932"/>
              <a:gd name="T7" fmla="*/ 40 h 1204"/>
              <a:gd name="T8" fmla="*/ 828 w 932"/>
              <a:gd name="T9" fmla="*/ 268 h 1204"/>
              <a:gd name="T10" fmla="*/ 684 w 932"/>
              <a:gd name="T11" fmla="*/ 640 h 1204"/>
              <a:gd name="T12" fmla="*/ 540 w 932"/>
              <a:gd name="T13" fmla="*/ 1204 h 1204"/>
            </a:gdLst>
            <a:ahLst/>
            <a:cxnLst>
              <a:cxn ang="0">
                <a:pos x="T0" y="T1"/>
              </a:cxn>
              <a:cxn ang="0">
                <a:pos x="T2" y="T3"/>
              </a:cxn>
              <a:cxn ang="0">
                <a:pos x="T4" y="T5"/>
              </a:cxn>
              <a:cxn ang="0">
                <a:pos x="T6" y="T7"/>
              </a:cxn>
              <a:cxn ang="0">
                <a:pos x="T8" y="T9"/>
              </a:cxn>
              <a:cxn ang="0">
                <a:pos x="T10" y="T11"/>
              </a:cxn>
              <a:cxn ang="0">
                <a:pos x="T12" y="T13"/>
              </a:cxn>
            </a:cxnLst>
            <a:rect l="0" t="0" r="r" b="b"/>
            <a:pathLst>
              <a:path w="932" h="1204">
                <a:moveTo>
                  <a:pt x="0" y="328"/>
                </a:moveTo>
                <a:cubicBezTo>
                  <a:pt x="139" y="233"/>
                  <a:pt x="278" y="138"/>
                  <a:pt x="396" y="88"/>
                </a:cubicBezTo>
                <a:cubicBezTo>
                  <a:pt x="514" y="38"/>
                  <a:pt x="622" y="36"/>
                  <a:pt x="708" y="28"/>
                </a:cubicBezTo>
                <a:cubicBezTo>
                  <a:pt x="794" y="20"/>
                  <a:pt x="892" y="0"/>
                  <a:pt x="912" y="40"/>
                </a:cubicBezTo>
                <a:cubicBezTo>
                  <a:pt x="932" y="80"/>
                  <a:pt x="866" y="168"/>
                  <a:pt x="828" y="268"/>
                </a:cubicBezTo>
                <a:cubicBezTo>
                  <a:pt x="790" y="368"/>
                  <a:pt x="732" y="484"/>
                  <a:pt x="684" y="640"/>
                </a:cubicBezTo>
                <a:cubicBezTo>
                  <a:pt x="636" y="796"/>
                  <a:pt x="588" y="1000"/>
                  <a:pt x="540" y="120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96" name="Freeform 276"/>
          <p:cNvSpPr>
            <a:spLocks/>
          </p:cNvSpPr>
          <p:nvPr/>
        </p:nvSpPr>
        <p:spPr bwMode="auto">
          <a:xfrm>
            <a:off x="2020888" y="6423025"/>
            <a:ext cx="347662" cy="420688"/>
          </a:xfrm>
          <a:custGeom>
            <a:avLst/>
            <a:gdLst>
              <a:gd name="T0" fmla="*/ 0 w 662"/>
              <a:gd name="T1" fmla="*/ 686 h 1058"/>
              <a:gd name="T2" fmla="*/ 228 w 662"/>
              <a:gd name="T3" fmla="*/ 458 h 1058"/>
              <a:gd name="T4" fmla="*/ 456 w 662"/>
              <a:gd name="T5" fmla="*/ 110 h 1058"/>
              <a:gd name="T6" fmla="*/ 612 w 662"/>
              <a:gd name="T7" fmla="*/ 2 h 1058"/>
              <a:gd name="T8" fmla="*/ 648 w 662"/>
              <a:gd name="T9" fmla="*/ 122 h 1058"/>
              <a:gd name="T10" fmla="*/ 528 w 662"/>
              <a:gd name="T11" fmla="*/ 626 h 1058"/>
              <a:gd name="T12" fmla="*/ 336 w 662"/>
              <a:gd name="T13" fmla="*/ 1058 h 1058"/>
            </a:gdLst>
            <a:ahLst/>
            <a:cxnLst>
              <a:cxn ang="0">
                <a:pos x="T0" y="T1"/>
              </a:cxn>
              <a:cxn ang="0">
                <a:pos x="T2" y="T3"/>
              </a:cxn>
              <a:cxn ang="0">
                <a:pos x="T4" y="T5"/>
              </a:cxn>
              <a:cxn ang="0">
                <a:pos x="T6" y="T7"/>
              </a:cxn>
              <a:cxn ang="0">
                <a:pos x="T8" y="T9"/>
              </a:cxn>
              <a:cxn ang="0">
                <a:pos x="T10" y="T11"/>
              </a:cxn>
              <a:cxn ang="0">
                <a:pos x="T12" y="T13"/>
              </a:cxn>
            </a:cxnLst>
            <a:rect l="0" t="0" r="r" b="b"/>
            <a:pathLst>
              <a:path w="662" h="1058">
                <a:moveTo>
                  <a:pt x="0" y="686"/>
                </a:moveTo>
                <a:cubicBezTo>
                  <a:pt x="76" y="620"/>
                  <a:pt x="152" y="554"/>
                  <a:pt x="228" y="458"/>
                </a:cubicBezTo>
                <a:cubicBezTo>
                  <a:pt x="304" y="362"/>
                  <a:pt x="392" y="186"/>
                  <a:pt x="456" y="110"/>
                </a:cubicBezTo>
                <a:cubicBezTo>
                  <a:pt x="520" y="34"/>
                  <a:pt x="580" y="0"/>
                  <a:pt x="612" y="2"/>
                </a:cubicBezTo>
                <a:cubicBezTo>
                  <a:pt x="644" y="4"/>
                  <a:pt x="662" y="18"/>
                  <a:pt x="648" y="122"/>
                </a:cubicBezTo>
                <a:cubicBezTo>
                  <a:pt x="634" y="226"/>
                  <a:pt x="580" y="470"/>
                  <a:pt x="528" y="626"/>
                </a:cubicBezTo>
                <a:cubicBezTo>
                  <a:pt x="476" y="782"/>
                  <a:pt x="406" y="920"/>
                  <a:pt x="336" y="105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97" name="Freeform 277"/>
          <p:cNvSpPr>
            <a:spLocks/>
          </p:cNvSpPr>
          <p:nvPr/>
        </p:nvSpPr>
        <p:spPr bwMode="auto">
          <a:xfrm>
            <a:off x="5119688" y="5397500"/>
            <a:ext cx="2006600" cy="1257300"/>
          </a:xfrm>
          <a:custGeom>
            <a:avLst/>
            <a:gdLst>
              <a:gd name="T0" fmla="*/ 3820 w 3820"/>
              <a:gd name="T1" fmla="*/ 734 h 3164"/>
              <a:gd name="T2" fmla="*/ 3592 w 3820"/>
              <a:gd name="T3" fmla="*/ 746 h 3164"/>
              <a:gd name="T4" fmla="*/ 3304 w 3820"/>
              <a:gd name="T5" fmla="*/ 782 h 3164"/>
              <a:gd name="T6" fmla="*/ 2872 w 3820"/>
              <a:gd name="T7" fmla="*/ 770 h 3164"/>
              <a:gd name="T8" fmla="*/ 2620 w 3820"/>
              <a:gd name="T9" fmla="*/ 674 h 3164"/>
              <a:gd name="T10" fmla="*/ 2356 w 3820"/>
              <a:gd name="T11" fmla="*/ 530 h 3164"/>
              <a:gd name="T12" fmla="*/ 1900 w 3820"/>
              <a:gd name="T13" fmla="*/ 338 h 3164"/>
              <a:gd name="T14" fmla="*/ 1468 w 3820"/>
              <a:gd name="T15" fmla="*/ 206 h 3164"/>
              <a:gd name="T16" fmla="*/ 1036 w 3820"/>
              <a:gd name="T17" fmla="*/ 62 h 3164"/>
              <a:gd name="T18" fmla="*/ 640 w 3820"/>
              <a:gd name="T19" fmla="*/ 26 h 3164"/>
              <a:gd name="T20" fmla="*/ 364 w 3820"/>
              <a:gd name="T21" fmla="*/ 218 h 3164"/>
              <a:gd name="T22" fmla="*/ 52 w 3820"/>
              <a:gd name="T23" fmla="*/ 674 h 3164"/>
              <a:gd name="T24" fmla="*/ 52 w 3820"/>
              <a:gd name="T25" fmla="*/ 1106 h 3164"/>
              <a:gd name="T26" fmla="*/ 196 w 3820"/>
              <a:gd name="T27" fmla="*/ 1754 h 3164"/>
              <a:gd name="T28" fmla="*/ 568 w 3820"/>
              <a:gd name="T29" fmla="*/ 2474 h 3164"/>
              <a:gd name="T30" fmla="*/ 1192 w 3820"/>
              <a:gd name="T31" fmla="*/ 3074 h 3164"/>
              <a:gd name="T32" fmla="*/ 1864 w 3820"/>
              <a:gd name="T33" fmla="*/ 3014 h 3164"/>
              <a:gd name="T34" fmla="*/ 2200 w 3820"/>
              <a:gd name="T35" fmla="*/ 2834 h 3164"/>
              <a:gd name="T36" fmla="*/ 2656 w 3820"/>
              <a:gd name="T37" fmla="*/ 2510 h 3164"/>
              <a:gd name="T38" fmla="*/ 2788 w 3820"/>
              <a:gd name="T39" fmla="*/ 2102 h 3164"/>
              <a:gd name="T40" fmla="*/ 2824 w 3820"/>
              <a:gd name="T41" fmla="*/ 1742 h 3164"/>
              <a:gd name="T42" fmla="*/ 2872 w 3820"/>
              <a:gd name="T43" fmla="*/ 1550 h 3164"/>
              <a:gd name="T44" fmla="*/ 3040 w 3820"/>
              <a:gd name="T45" fmla="*/ 1454 h 3164"/>
              <a:gd name="T46" fmla="*/ 3208 w 3820"/>
              <a:gd name="T47" fmla="*/ 1586 h 3164"/>
              <a:gd name="T48" fmla="*/ 3352 w 3820"/>
              <a:gd name="T49" fmla="*/ 1742 h 3164"/>
              <a:gd name="T50" fmla="*/ 3772 w 3820"/>
              <a:gd name="T51" fmla="*/ 1826 h 3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20" h="3164">
                <a:moveTo>
                  <a:pt x="3820" y="734"/>
                </a:moveTo>
                <a:cubicBezTo>
                  <a:pt x="3782" y="736"/>
                  <a:pt x="3678" y="738"/>
                  <a:pt x="3592" y="746"/>
                </a:cubicBezTo>
                <a:cubicBezTo>
                  <a:pt x="3506" y="754"/>
                  <a:pt x="3424" y="778"/>
                  <a:pt x="3304" y="782"/>
                </a:cubicBezTo>
                <a:cubicBezTo>
                  <a:pt x="3184" y="786"/>
                  <a:pt x="2986" y="788"/>
                  <a:pt x="2872" y="770"/>
                </a:cubicBezTo>
                <a:cubicBezTo>
                  <a:pt x="2758" y="752"/>
                  <a:pt x="2706" y="714"/>
                  <a:pt x="2620" y="674"/>
                </a:cubicBezTo>
                <a:cubicBezTo>
                  <a:pt x="2534" y="634"/>
                  <a:pt x="2476" y="586"/>
                  <a:pt x="2356" y="530"/>
                </a:cubicBezTo>
                <a:cubicBezTo>
                  <a:pt x="2236" y="474"/>
                  <a:pt x="2048" y="392"/>
                  <a:pt x="1900" y="338"/>
                </a:cubicBezTo>
                <a:cubicBezTo>
                  <a:pt x="1752" y="284"/>
                  <a:pt x="1612" y="252"/>
                  <a:pt x="1468" y="206"/>
                </a:cubicBezTo>
                <a:cubicBezTo>
                  <a:pt x="1324" y="160"/>
                  <a:pt x="1174" y="92"/>
                  <a:pt x="1036" y="62"/>
                </a:cubicBezTo>
                <a:cubicBezTo>
                  <a:pt x="898" y="32"/>
                  <a:pt x="752" y="0"/>
                  <a:pt x="640" y="26"/>
                </a:cubicBezTo>
                <a:cubicBezTo>
                  <a:pt x="528" y="52"/>
                  <a:pt x="462" y="110"/>
                  <a:pt x="364" y="218"/>
                </a:cubicBezTo>
                <a:cubicBezTo>
                  <a:pt x="266" y="326"/>
                  <a:pt x="104" y="526"/>
                  <a:pt x="52" y="674"/>
                </a:cubicBezTo>
                <a:cubicBezTo>
                  <a:pt x="0" y="822"/>
                  <a:pt x="28" y="926"/>
                  <a:pt x="52" y="1106"/>
                </a:cubicBezTo>
                <a:cubicBezTo>
                  <a:pt x="76" y="1286"/>
                  <a:pt x="110" y="1526"/>
                  <a:pt x="196" y="1754"/>
                </a:cubicBezTo>
                <a:cubicBezTo>
                  <a:pt x="282" y="1982"/>
                  <a:pt x="402" y="2254"/>
                  <a:pt x="568" y="2474"/>
                </a:cubicBezTo>
                <a:cubicBezTo>
                  <a:pt x="734" y="2694"/>
                  <a:pt x="976" y="2984"/>
                  <a:pt x="1192" y="3074"/>
                </a:cubicBezTo>
                <a:cubicBezTo>
                  <a:pt x="1408" y="3164"/>
                  <a:pt x="1696" y="3054"/>
                  <a:pt x="1864" y="3014"/>
                </a:cubicBezTo>
                <a:cubicBezTo>
                  <a:pt x="2032" y="2974"/>
                  <a:pt x="2068" y="2918"/>
                  <a:pt x="2200" y="2834"/>
                </a:cubicBezTo>
                <a:cubicBezTo>
                  <a:pt x="2332" y="2750"/>
                  <a:pt x="2558" y="2632"/>
                  <a:pt x="2656" y="2510"/>
                </a:cubicBezTo>
                <a:cubicBezTo>
                  <a:pt x="2754" y="2388"/>
                  <a:pt x="2760" y="2230"/>
                  <a:pt x="2788" y="2102"/>
                </a:cubicBezTo>
                <a:cubicBezTo>
                  <a:pt x="2816" y="1974"/>
                  <a:pt x="2810" y="1834"/>
                  <a:pt x="2824" y="1742"/>
                </a:cubicBezTo>
                <a:cubicBezTo>
                  <a:pt x="2838" y="1650"/>
                  <a:pt x="2836" y="1598"/>
                  <a:pt x="2872" y="1550"/>
                </a:cubicBezTo>
                <a:cubicBezTo>
                  <a:pt x="2908" y="1502"/>
                  <a:pt x="2984" y="1448"/>
                  <a:pt x="3040" y="1454"/>
                </a:cubicBezTo>
                <a:cubicBezTo>
                  <a:pt x="3096" y="1460"/>
                  <a:pt x="3156" y="1538"/>
                  <a:pt x="3208" y="1586"/>
                </a:cubicBezTo>
                <a:cubicBezTo>
                  <a:pt x="3260" y="1634"/>
                  <a:pt x="3258" y="1702"/>
                  <a:pt x="3352" y="1742"/>
                </a:cubicBezTo>
                <a:cubicBezTo>
                  <a:pt x="3446" y="1782"/>
                  <a:pt x="3685" y="1809"/>
                  <a:pt x="3772" y="182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98" name="Freeform 278"/>
          <p:cNvSpPr>
            <a:spLocks/>
          </p:cNvSpPr>
          <p:nvPr/>
        </p:nvSpPr>
        <p:spPr bwMode="auto">
          <a:xfrm>
            <a:off x="5942013" y="5643563"/>
            <a:ext cx="474662" cy="769937"/>
          </a:xfrm>
          <a:custGeom>
            <a:avLst/>
            <a:gdLst>
              <a:gd name="T0" fmla="*/ 684 w 904"/>
              <a:gd name="T1" fmla="*/ 930 h 1936"/>
              <a:gd name="T2" fmla="*/ 600 w 904"/>
              <a:gd name="T3" fmla="*/ 426 h 1936"/>
              <a:gd name="T4" fmla="*/ 468 w 904"/>
              <a:gd name="T5" fmla="*/ 174 h 1936"/>
              <a:gd name="T6" fmla="*/ 312 w 904"/>
              <a:gd name="T7" fmla="*/ 18 h 1936"/>
              <a:gd name="T8" fmla="*/ 156 w 904"/>
              <a:gd name="T9" fmla="*/ 66 h 1936"/>
              <a:gd name="T10" fmla="*/ 24 w 904"/>
              <a:gd name="T11" fmla="*/ 294 h 1936"/>
              <a:gd name="T12" fmla="*/ 12 w 904"/>
              <a:gd name="T13" fmla="*/ 678 h 1936"/>
              <a:gd name="T14" fmla="*/ 60 w 904"/>
              <a:gd name="T15" fmla="*/ 1086 h 1936"/>
              <a:gd name="T16" fmla="*/ 132 w 904"/>
              <a:gd name="T17" fmla="*/ 1434 h 1936"/>
              <a:gd name="T18" fmla="*/ 324 w 904"/>
              <a:gd name="T19" fmla="*/ 1866 h 1936"/>
              <a:gd name="T20" fmla="*/ 816 w 904"/>
              <a:gd name="T21" fmla="*/ 1854 h 1936"/>
              <a:gd name="T22" fmla="*/ 852 w 904"/>
              <a:gd name="T23" fmla="*/ 1554 h 1936"/>
              <a:gd name="T24" fmla="*/ 732 w 904"/>
              <a:gd name="T25" fmla="*/ 1110 h 1936"/>
              <a:gd name="T26" fmla="*/ 684 w 904"/>
              <a:gd name="T27" fmla="*/ 834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4" h="1936">
                <a:moveTo>
                  <a:pt x="684" y="930"/>
                </a:moveTo>
                <a:cubicBezTo>
                  <a:pt x="660" y="741"/>
                  <a:pt x="636" y="552"/>
                  <a:pt x="600" y="426"/>
                </a:cubicBezTo>
                <a:cubicBezTo>
                  <a:pt x="564" y="300"/>
                  <a:pt x="516" y="242"/>
                  <a:pt x="468" y="174"/>
                </a:cubicBezTo>
                <a:cubicBezTo>
                  <a:pt x="420" y="106"/>
                  <a:pt x="364" y="36"/>
                  <a:pt x="312" y="18"/>
                </a:cubicBezTo>
                <a:cubicBezTo>
                  <a:pt x="260" y="0"/>
                  <a:pt x="204" y="20"/>
                  <a:pt x="156" y="66"/>
                </a:cubicBezTo>
                <a:cubicBezTo>
                  <a:pt x="108" y="112"/>
                  <a:pt x="48" y="192"/>
                  <a:pt x="24" y="294"/>
                </a:cubicBezTo>
                <a:cubicBezTo>
                  <a:pt x="0" y="396"/>
                  <a:pt x="6" y="546"/>
                  <a:pt x="12" y="678"/>
                </a:cubicBezTo>
                <a:cubicBezTo>
                  <a:pt x="18" y="810"/>
                  <a:pt x="40" y="960"/>
                  <a:pt x="60" y="1086"/>
                </a:cubicBezTo>
                <a:cubicBezTo>
                  <a:pt x="80" y="1212"/>
                  <a:pt x="88" y="1304"/>
                  <a:pt x="132" y="1434"/>
                </a:cubicBezTo>
                <a:cubicBezTo>
                  <a:pt x="176" y="1564"/>
                  <a:pt x="210" y="1796"/>
                  <a:pt x="324" y="1866"/>
                </a:cubicBezTo>
                <a:cubicBezTo>
                  <a:pt x="438" y="1936"/>
                  <a:pt x="728" y="1906"/>
                  <a:pt x="816" y="1854"/>
                </a:cubicBezTo>
                <a:cubicBezTo>
                  <a:pt x="904" y="1802"/>
                  <a:pt x="866" y="1678"/>
                  <a:pt x="852" y="1554"/>
                </a:cubicBezTo>
                <a:cubicBezTo>
                  <a:pt x="838" y="1430"/>
                  <a:pt x="760" y="1230"/>
                  <a:pt x="732" y="1110"/>
                </a:cubicBezTo>
                <a:cubicBezTo>
                  <a:pt x="704" y="990"/>
                  <a:pt x="694" y="912"/>
                  <a:pt x="684" y="834"/>
                </a:cubicBezTo>
              </a:path>
            </a:pathLst>
          </a:cu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99" name="Freeform 279"/>
          <p:cNvSpPr>
            <a:spLocks/>
          </p:cNvSpPr>
          <p:nvPr/>
        </p:nvSpPr>
        <p:spPr bwMode="auto">
          <a:xfrm>
            <a:off x="7027863" y="5827713"/>
            <a:ext cx="85725" cy="152400"/>
          </a:xfrm>
          <a:custGeom>
            <a:avLst/>
            <a:gdLst>
              <a:gd name="T0" fmla="*/ 163 w 163"/>
              <a:gd name="T1" fmla="*/ 0 h 384"/>
              <a:gd name="T2" fmla="*/ 67 w 163"/>
              <a:gd name="T3" fmla="*/ 36 h 384"/>
              <a:gd name="T4" fmla="*/ 7 w 163"/>
              <a:gd name="T5" fmla="*/ 180 h 384"/>
              <a:gd name="T6" fmla="*/ 107 w 163"/>
              <a:gd name="T7" fmla="*/ 336 h 384"/>
              <a:gd name="T8" fmla="*/ 163 w 163"/>
              <a:gd name="T9" fmla="*/ 384 h 384"/>
            </a:gdLst>
            <a:ahLst/>
            <a:cxnLst>
              <a:cxn ang="0">
                <a:pos x="T0" y="T1"/>
              </a:cxn>
              <a:cxn ang="0">
                <a:pos x="T2" y="T3"/>
              </a:cxn>
              <a:cxn ang="0">
                <a:pos x="T4" y="T5"/>
              </a:cxn>
              <a:cxn ang="0">
                <a:pos x="T6" y="T7"/>
              </a:cxn>
              <a:cxn ang="0">
                <a:pos x="T8" y="T9"/>
              </a:cxn>
            </a:cxnLst>
            <a:rect l="0" t="0" r="r" b="b"/>
            <a:pathLst>
              <a:path w="163" h="384">
                <a:moveTo>
                  <a:pt x="163" y="0"/>
                </a:moveTo>
                <a:cubicBezTo>
                  <a:pt x="128" y="3"/>
                  <a:pt x="93" y="6"/>
                  <a:pt x="67" y="36"/>
                </a:cubicBezTo>
                <a:cubicBezTo>
                  <a:pt x="41" y="66"/>
                  <a:pt x="0" y="130"/>
                  <a:pt x="7" y="180"/>
                </a:cubicBezTo>
                <a:cubicBezTo>
                  <a:pt x="14" y="230"/>
                  <a:pt x="81" y="302"/>
                  <a:pt x="107" y="336"/>
                </a:cubicBezTo>
                <a:cubicBezTo>
                  <a:pt x="133" y="370"/>
                  <a:pt x="151" y="374"/>
                  <a:pt x="163" y="38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00" name="Freeform 280"/>
          <p:cNvSpPr>
            <a:spLocks/>
          </p:cNvSpPr>
          <p:nvPr/>
        </p:nvSpPr>
        <p:spPr bwMode="auto">
          <a:xfrm>
            <a:off x="2001838" y="28575"/>
            <a:ext cx="3940175" cy="1919288"/>
          </a:xfrm>
          <a:custGeom>
            <a:avLst/>
            <a:gdLst>
              <a:gd name="T0" fmla="*/ 0 w 7500"/>
              <a:gd name="T1" fmla="*/ 4824 h 4824"/>
              <a:gd name="T2" fmla="*/ 432 w 7500"/>
              <a:gd name="T3" fmla="*/ 4632 h 4824"/>
              <a:gd name="T4" fmla="*/ 864 w 7500"/>
              <a:gd name="T5" fmla="*/ 4404 h 4824"/>
              <a:gd name="T6" fmla="*/ 1260 w 7500"/>
              <a:gd name="T7" fmla="*/ 4188 h 4824"/>
              <a:gd name="T8" fmla="*/ 1644 w 7500"/>
              <a:gd name="T9" fmla="*/ 3948 h 4824"/>
              <a:gd name="T10" fmla="*/ 1908 w 7500"/>
              <a:gd name="T11" fmla="*/ 3792 h 4824"/>
              <a:gd name="T12" fmla="*/ 2292 w 7500"/>
              <a:gd name="T13" fmla="*/ 3432 h 4824"/>
              <a:gd name="T14" fmla="*/ 2652 w 7500"/>
              <a:gd name="T15" fmla="*/ 3120 h 4824"/>
              <a:gd name="T16" fmla="*/ 3072 w 7500"/>
              <a:gd name="T17" fmla="*/ 2688 h 4824"/>
              <a:gd name="T18" fmla="*/ 3336 w 7500"/>
              <a:gd name="T19" fmla="*/ 2364 h 4824"/>
              <a:gd name="T20" fmla="*/ 3756 w 7500"/>
              <a:gd name="T21" fmla="*/ 1896 h 4824"/>
              <a:gd name="T22" fmla="*/ 4284 w 7500"/>
              <a:gd name="T23" fmla="*/ 1416 h 4824"/>
              <a:gd name="T24" fmla="*/ 4836 w 7500"/>
              <a:gd name="T25" fmla="*/ 1008 h 4824"/>
              <a:gd name="T26" fmla="*/ 4992 w 7500"/>
              <a:gd name="T27" fmla="*/ 888 h 4824"/>
              <a:gd name="T28" fmla="*/ 5268 w 7500"/>
              <a:gd name="T29" fmla="*/ 732 h 4824"/>
              <a:gd name="T30" fmla="*/ 5688 w 7500"/>
              <a:gd name="T31" fmla="*/ 504 h 4824"/>
              <a:gd name="T32" fmla="*/ 6180 w 7500"/>
              <a:gd name="T33" fmla="*/ 324 h 4824"/>
              <a:gd name="T34" fmla="*/ 6564 w 7500"/>
              <a:gd name="T35" fmla="*/ 228 h 4824"/>
              <a:gd name="T36" fmla="*/ 7152 w 7500"/>
              <a:gd name="T37" fmla="*/ 60 h 4824"/>
              <a:gd name="T38" fmla="*/ 7500 w 7500"/>
              <a:gd name="T39" fmla="*/ 0 h 4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00" h="4824">
                <a:moveTo>
                  <a:pt x="0" y="4824"/>
                </a:moveTo>
                <a:cubicBezTo>
                  <a:pt x="144" y="4763"/>
                  <a:pt x="288" y="4702"/>
                  <a:pt x="432" y="4632"/>
                </a:cubicBezTo>
                <a:cubicBezTo>
                  <a:pt x="576" y="4562"/>
                  <a:pt x="726" y="4478"/>
                  <a:pt x="864" y="4404"/>
                </a:cubicBezTo>
                <a:cubicBezTo>
                  <a:pt x="1002" y="4330"/>
                  <a:pt x="1130" y="4264"/>
                  <a:pt x="1260" y="4188"/>
                </a:cubicBezTo>
                <a:cubicBezTo>
                  <a:pt x="1390" y="4112"/>
                  <a:pt x="1536" y="4014"/>
                  <a:pt x="1644" y="3948"/>
                </a:cubicBezTo>
                <a:cubicBezTo>
                  <a:pt x="1752" y="3882"/>
                  <a:pt x="1800" y="3878"/>
                  <a:pt x="1908" y="3792"/>
                </a:cubicBezTo>
                <a:cubicBezTo>
                  <a:pt x="2016" y="3706"/>
                  <a:pt x="2168" y="3544"/>
                  <a:pt x="2292" y="3432"/>
                </a:cubicBezTo>
                <a:cubicBezTo>
                  <a:pt x="2416" y="3320"/>
                  <a:pt x="2522" y="3244"/>
                  <a:pt x="2652" y="3120"/>
                </a:cubicBezTo>
                <a:cubicBezTo>
                  <a:pt x="2782" y="2996"/>
                  <a:pt x="2958" y="2814"/>
                  <a:pt x="3072" y="2688"/>
                </a:cubicBezTo>
                <a:cubicBezTo>
                  <a:pt x="3186" y="2562"/>
                  <a:pt x="3222" y="2496"/>
                  <a:pt x="3336" y="2364"/>
                </a:cubicBezTo>
                <a:cubicBezTo>
                  <a:pt x="3450" y="2232"/>
                  <a:pt x="3598" y="2054"/>
                  <a:pt x="3756" y="1896"/>
                </a:cubicBezTo>
                <a:cubicBezTo>
                  <a:pt x="3914" y="1738"/>
                  <a:pt x="4104" y="1564"/>
                  <a:pt x="4284" y="1416"/>
                </a:cubicBezTo>
                <a:cubicBezTo>
                  <a:pt x="4464" y="1268"/>
                  <a:pt x="4718" y="1096"/>
                  <a:pt x="4836" y="1008"/>
                </a:cubicBezTo>
                <a:cubicBezTo>
                  <a:pt x="4954" y="920"/>
                  <a:pt x="4920" y="934"/>
                  <a:pt x="4992" y="888"/>
                </a:cubicBezTo>
                <a:cubicBezTo>
                  <a:pt x="5064" y="842"/>
                  <a:pt x="5152" y="796"/>
                  <a:pt x="5268" y="732"/>
                </a:cubicBezTo>
                <a:cubicBezTo>
                  <a:pt x="5384" y="668"/>
                  <a:pt x="5536" y="572"/>
                  <a:pt x="5688" y="504"/>
                </a:cubicBezTo>
                <a:cubicBezTo>
                  <a:pt x="5840" y="436"/>
                  <a:pt x="6034" y="370"/>
                  <a:pt x="6180" y="324"/>
                </a:cubicBezTo>
                <a:cubicBezTo>
                  <a:pt x="6326" y="278"/>
                  <a:pt x="6402" y="272"/>
                  <a:pt x="6564" y="228"/>
                </a:cubicBezTo>
                <a:cubicBezTo>
                  <a:pt x="6726" y="184"/>
                  <a:pt x="6996" y="98"/>
                  <a:pt x="7152" y="60"/>
                </a:cubicBezTo>
                <a:cubicBezTo>
                  <a:pt x="7308" y="22"/>
                  <a:pt x="7403" y="14"/>
                  <a:pt x="7500" y="0"/>
                </a:cubicBezTo>
              </a:path>
            </a:pathLst>
          </a:custGeom>
          <a:noFill/>
          <a:ln w="889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01" name="Freeform 281"/>
          <p:cNvSpPr>
            <a:spLocks/>
          </p:cNvSpPr>
          <p:nvPr/>
        </p:nvSpPr>
        <p:spPr bwMode="auto">
          <a:xfrm>
            <a:off x="4276725" y="0"/>
            <a:ext cx="1704975" cy="2667000"/>
          </a:xfrm>
          <a:custGeom>
            <a:avLst/>
            <a:gdLst>
              <a:gd name="T0" fmla="*/ 3156 w 3246"/>
              <a:gd name="T1" fmla="*/ 0 h 6708"/>
              <a:gd name="T2" fmla="*/ 3228 w 3246"/>
              <a:gd name="T3" fmla="*/ 264 h 6708"/>
              <a:gd name="T4" fmla="*/ 3228 w 3246"/>
              <a:gd name="T5" fmla="*/ 744 h 6708"/>
              <a:gd name="T6" fmla="*/ 3120 w 3246"/>
              <a:gd name="T7" fmla="*/ 1152 h 6708"/>
              <a:gd name="T8" fmla="*/ 3000 w 3246"/>
              <a:gd name="T9" fmla="*/ 1632 h 6708"/>
              <a:gd name="T10" fmla="*/ 2712 w 3246"/>
              <a:gd name="T11" fmla="*/ 2196 h 6708"/>
              <a:gd name="T12" fmla="*/ 2520 w 3246"/>
              <a:gd name="T13" fmla="*/ 2496 h 6708"/>
              <a:gd name="T14" fmla="*/ 2184 w 3246"/>
              <a:gd name="T15" fmla="*/ 2772 h 6708"/>
              <a:gd name="T16" fmla="*/ 1836 w 3246"/>
              <a:gd name="T17" fmla="*/ 3072 h 6708"/>
              <a:gd name="T18" fmla="*/ 1608 w 3246"/>
              <a:gd name="T19" fmla="*/ 3240 h 6708"/>
              <a:gd name="T20" fmla="*/ 1440 w 3246"/>
              <a:gd name="T21" fmla="*/ 3408 h 6708"/>
              <a:gd name="T22" fmla="*/ 1080 w 3246"/>
              <a:gd name="T23" fmla="*/ 3840 h 6708"/>
              <a:gd name="T24" fmla="*/ 720 w 3246"/>
              <a:gd name="T25" fmla="*/ 4368 h 6708"/>
              <a:gd name="T26" fmla="*/ 408 w 3246"/>
              <a:gd name="T27" fmla="*/ 4860 h 6708"/>
              <a:gd name="T28" fmla="*/ 132 w 3246"/>
              <a:gd name="T29" fmla="*/ 5676 h 6708"/>
              <a:gd name="T30" fmla="*/ 0 w 3246"/>
              <a:gd name="T31" fmla="*/ 6708 h 6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6" h="6708">
                <a:moveTo>
                  <a:pt x="3156" y="0"/>
                </a:moveTo>
                <a:cubicBezTo>
                  <a:pt x="3168" y="44"/>
                  <a:pt x="3216" y="140"/>
                  <a:pt x="3228" y="264"/>
                </a:cubicBezTo>
                <a:cubicBezTo>
                  <a:pt x="3240" y="388"/>
                  <a:pt x="3246" y="596"/>
                  <a:pt x="3228" y="744"/>
                </a:cubicBezTo>
                <a:cubicBezTo>
                  <a:pt x="3210" y="892"/>
                  <a:pt x="3158" y="1004"/>
                  <a:pt x="3120" y="1152"/>
                </a:cubicBezTo>
                <a:cubicBezTo>
                  <a:pt x="3082" y="1300"/>
                  <a:pt x="3068" y="1458"/>
                  <a:pt x="3000" y="1632"/>
                </a:cubicBezTo>
                <a:cubicBezTo>
                  <a:pt x="2932" y="1806"/>
                  <a:pt x="2792" y="2052"/>
                  <a:pt x="2712" y="2196"/>
                </a:cubicBezTo>
                <a:cubicBezTo>
                  <a:pt x="2632" y="2340"/>
                  <a:pt x="2608" y="2400"/>
                  <a:pt x="2520" y="2496"/>
                </a:cubicBezTo>
                <a:cubicBezTo>
                  <a:pt x="2432" y="2592"/>
                  <a:pt x="2298" y="2676"/>
                  <a:pt x="2184" y="2772"/>
                </a:cubicBezTo>
                <a:cubicBezTo>
                  <a:pt x="2070" y="2868"/>
                  <a:pt x="1932" y="2994"/>
                  <a:pt x="1836" y="3072"/>
                </a:cubicBezTo>
                <a:cubicBezTo>
                  <a:pt x="1740" y="3150"/>
                  <a:pt x="1674" y="3184"/>
                  <a:pt x="1608" y="3240"/>
                </a:cubicBezTo>
                <a:cubicBezTo>
                  <a:pt x="1542" y="3296"/>
                  <a:pt x="1528" y="3308"/>
                  <a:pt x="1440" y="3408"/>
                </a:cubicBezTo>
                <a:cubicBezTo>
                  <a:pt x="1352" y="3508"/>
                  <a:pt x="1200" y="3680"/>
                  <a:pt x="1080" y="3840"/>
                </a:cubicBezTo>
                <a:cubicBezTo>
                  <a:pt x="960" y="4000"/>
                  <a:pt x="832" y="4198"/>
                  <a:pt x="720" y="4368"/>
                </a:cubicBezTo>
                <a:cubicBezTo>
                  <a:pt x="608" y="4538"/>
                  <a:pt x="506" y="4642"/>
                  <a:pt x="408" y="4860"/>
                </a:cubicBezTo>
                <a:cubicBezTo>
                  <a:pt x="310" y="5078"/>
                  <a:pt x="200" y="5368"/>
                  <a:pt x="132" y="5676"/>
                </a:cubicBezTo>
                <a:cubicBezTo>
                  <a:pt x="64" y="5984"/>
                  <a:pt x="32" y="6346"/>
                  <a:pt x="0" y="6708"/>
                </a:cubicBezTo>
              </a:path>
            </a:pathLst>
          </a:custGeom>
          <a:noFill/>
          <a:ln w="889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02" name="Freeform 282"/>
          <p:cNvSpPr>
            <a:spLocks/>
          </p:cNvSpPr>
          <p:nvPr/>
        </p:nvSpPr>
        <p:spPr bwMode="auto">
          <a:xfrm>
            <a:off x="4175125" y="2667000"/>
            <a:ext cx="101600" cy="2554288"/>
          </a:xfrm>
          <a:custGeom>
            <a:avLst/>
            <a:gdLst>
              <a:gd name="T0" fmla="*/ 194 w 194"/>
              <a:gd name="T1" fmla="*/ 0 h 6420"/>
              <a:gd name="T2" fmla="*/ 146 w 194"/>
              <a:gd name="T3" fmla="*/ 936 h 6420"/>
              <a:gd name="T4" fmla="*/ 74 w 194"/>
              <a:gd name="T5" fmla="*/ 2136 h 6420"/>
              <a:gd name="T6" fmla="*/ 26 w 194"/>
              <a:gd name="T7" fmla="*/ 3480 h 6420"/>
              <a:gd name="T8" fmla="*/ 14 w 194"/>
              <a:gd name="T9" fmla="*/ 4596 h 6420"/>
              <a:gd name="T10" fmla="*/ 2 w 194"/>
              <a:gd name="T11" fmla="*/ 6000 h 6420"/>
              <a:gd name="T12" fmla="*/ 2 w 194"/>
              <a:gd name="T13" fmla="*/ 6420 h 6420"/>
            </a:gdLst>
            <a:ahLst/>
            <a:cxnLst>
              <a:cxn ang="0">
                <a:pos x="T0" y="T1"/>
              </a:cxn>
              <a:cxn ang="0">
                <a:pos x="T2" y="T3"/>
              </a:cxn>
              <a:cxn ang="0">
                <a:pos x="T4" y="T5"/>
              </a:cxn>
              <a:cxn ang="0">
                <a:pos x="T6" y="T7"/>
              </a:cxn>
              <a:cxn ang="0">
                <a:pos x="T8" y="T9"/>
              </a:cxn>
              <a:cxn ang="0">
                <a:pos x="T10" y="T11"/>
              </a:cxn>
              <a:cxn ang="0">
                <a:pos x="T12" y="T13"/>
              </a:cxn>
            </a:cxnLst>
            <a:rect l="0" t="0" r="r" b="b"/>
            <a:pathLst>
              <a:path w="194" h="6420">
                <a:moveTo>
                  <a:pt x="194" y="0"/>
                </a:moveTo>
                <a:cubicBezTo>
                  <a:pt x="180" y="290"/>
                  <a:pt x="166" y="580"/>
                  <a:pt x="146" y="936"/>
                </a:cubicBezTo>
                <a:cubicBezTo>
                  <a:pt x="126" y="1292"/>
                  <a:pt x="94" y="1712"/>
                  <a:pt x="74" y="2136"/>
                </a:cubicBezTo>
                <a:cubicBezTo>
                  <a:pt x="54" y="2560"/>
                  <a:pt x="36" y="3070"/>
                  <a:pt x="26" y="3480"/>
                </a:cubicBezTo>
                <a:cubicBezTo>
                  <a:pt x="16" y="3890"/>
                  <a:pt x="18" y="4176"/>
                  <a:pt x="14" y="4596"/>
                </a:cubicBezTo>
                <a:cubicBezTo>
                  <a:pt x="10" y="5016"/>
                  <a:pt x="4" y="5696"/>
                  <a:pt x="2" y="6000"/>
                </a:cubicBezTo>
                <a:cubicBezTo>
                  <a:pt x="0" y="6304"/>
                  <a:pt x="2" y="6333"/>
                  <a:pt x="2" y="6420"/>
                </a:cubicBezTo>
              </a:path>
            </a:pathLst>
          </a:custGeom>
          <a:noFill/>
          <a:ln w="889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03" name="Freeform 283"/>
          <p:cNvSpPr>
            <a:spLocks/>
          </p:cNvSpPr>
          <p:nvPr/>
        </p:nvSpPr>
        <p:spPr bwMode="auto">
          <a:xfrm>
            <a:off x="4137025" y="5211763"/>
            <a:ext cx="103188" cy="1651000"/>
          </a:xfrm>
          <a:custGeom>
            <a:avLst/>
            <a:gdLst>
              <a:gd name="T0" fmla="*/ 76 w 196"/>
              <a:gd name="T1" fmla="*/ 0 h 4152"/>
              <a:gd name="T2" fmla="*/ 52 w 196"/>
              <a:gd name="T3" fmla="*/ 1752 h 4152"/>
              <a:gd name="T4" fmla="*/ 4 w 196"/>
              <a:gd name="T5" fmla="*/ 2964 h 4152"/>
              <a:gd name="T6" fmla="*/ 76 w 196"/>
              <a:gd name="T7" fmla="*/ 3708 h 4152"/>
              <a:gd name="T8" fmla="*/ 196 w 196"/>
              <a:gd name="T9" fmla="*/ 4152 h 4152"/>
            </a:gdLst>
            <a:ahLst/>
            <a:cxnLst>
              <a:cxn ang="0">
                <a:pos x="T0" y="T1"/>
              </a:cxn>
              <a:cxn ang="0">
                <a:pos x="T2" y="T3"/>
              </a:cxn>
              <a:cxn ang="0">
                <a:pos x="T4" y="T5"/>
              </a:cxn>
              <a:cxn ang="0">
                <a:pos x="T6" y="T7"/>
              </a:cxn>
              <a:cxn ang="0">
                <a:pos x="T8" y="T9"/>
              </a:cxn>
            </a:cxnLst>
            <a:rect l="0" t="0" r="r" b="b"/>
            <a:pathLst>
              <a:path w="196" h="4152">
                <a:moveTo>
                  <a:pt x="76" y="0"/>
                </a:moveTo>
                <a:cubicBezTo>
                  <a:pt x="70" y="292"/>
                  <a:pt x="64" y="1258"/>
                  <a:pt x="52" y="1752"/>
                </a:cubicBezTo>
                <a:cubicBezTo>
                  <a:pt x="40" y="2246"/>
                  <a:pt x="0" y="2638"/>
                  <a:pt x="4" y="2964"/>
                </a:cubicBezTo>
                <a:cubicBezTo>
                  <a:pt x="8" y="3290"/>
                  <a:pt x="44" y="3510"/>
                  <a:pt x="76" y="3708"/>
                </a:cubicBezTo>
                <a:cubicBezTo>
                  <a:pt x="108" y="3906"/>
                  <a:pt x="176" y="4078"/>
                  <a:pt x="196" y="4152"/>
                </a:cubicBezTo>
              </a:path>
            </a:pathLst>
          </a:custGeom>
          <a:noFill/>
          <a:ln w="889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04" name="Freeform 284"/>
          <p:cNvSpPr>
            <a:spLocks/>
          </p:cNvSpPr>
          <p:nvPr/>
        </p:nvSpPr>
        <p:spPr bwMode="auto">
          <a:xfrm>
            <a:off x="1992313" y="3522663"/>
            <a:ext cx="768350" cy="3327400"/>
          </a:xfrm>
          <a:custGeom>
            <a:avLst/>
            <a:gdLst>
              <a:gd name="T0" fmla="*/ 1386 w 1464"/>
              <a:gd name="T1" fmla="*/ 0 h 8370"/>
              <a:gd name="T2" fmla="*/ 1458 w 1464"/>
              <a:gd name="T3" fmla="*/ 1278 h 8370"/>
              <a:gd name="T4" fmla="*/ 1422 w 1464"/>
              <a:gd name="T5" fmla="*/ 2196 h 8370"/>
              <a:gd name="T6" fmla="*/ 1368 w 1464"/>
              <a:gd name="T7" fmla="*/ 2772 h 8370"/>
              <a:gd name="T8" fmla="*/ 1332 w 1464"/>
              <a:gd name="T9" fmla="*/ 3942 h 8370"/>
              <a:gd name="T10" fmla="*/ 1260 w 1464"/>
              <a:gd name="T11" fmla="*/ 5184 h 8370"/>
              <a:gd name="T12" fmla="*/ 1242 w 1464"/>
              <a:gd name="T13" fmla="*/ 5490 h 8370"/>
              <a:gd name="T14" fmla="*/ 1242 w 1464"/>
              <a:gd name="T15" fmla="*/ 5760 h 8370"/>
              <a:gd name="T16" fmla="*/ 1242 w 1464"/>
              <a:gd name="T17" fmla="*/ 6030 h 8370"/>
              <a:gd name="T18" fmla="*/ 1008 w 1464"/>
              <a:gd name="T19" fmla="*/ 6768 h 8370"/>
              <a:gd name="T20" fmla="*/ 774 w 1464"/>
              <a:gd name="T21" fmla="*/ 7254 h 8370"/>
              <a:gd name="T22" fmla="*/ 486 w 1464"/>
              <a:gd name="T23" fmla="*/ 7794 h 8370"/>
              <a:gd name="T24" fmla="*/ 126 w 1464"/>
              <a:gd name="T25" fmla="*/ 8262 h 8370"/>
              <a:gd name="T26" fmla="*/ 0 w 1464"/>
              <a:gd name="T27" fmla="*/ 8370 h 8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4" h="8370">
                <a:moveTo>
                  <a:pt x="1386" y="0"/>
                </a:moveTo>
                <a:cubicBezTo>
                  <a:pt x="1419" y="456"/>
                  <a:pt x="1452" y="912"/>
                  <a:pt x="1458" y="1278"/>
                </a:cubicBezTo>
                <a:cubicBezTo>
                  <a:pt x="1464" y="1644"/>
                  <a:pt x="1437" y="1947"/>
                  <a:pt x="1422" y="2196"/>
                </a:cubicBezTo>
                <a:cubicBezTo>
                  <a:pt x="1407" y="2445"/>
                  <a:pt x="1383" y="2481"/>
                  <a:pt x="1368" y="2772"/>
                </a:cubicBezTo>
                <a:cubicBezTo>
                  <a:pt x="1353" y="3063"/>
                  <a:pt x="1350" y="3540"/>
                  <a:pt x="1332" y="3942"/>
                </a:cubicBezTo>
                <a:cubicBezTo>
                  <a:pt x="1314" y="4344"/>
                  <a:pt x="1275" y="4926"/>
                  <a:pt x="1260" y="5184"/>
                </a:cubicBezTo>
                <a:cubicBezTo>
                  <a:pt x="1245" y="5442"/>
                  <a:pt x="1245" y="5394"/>
                  <a:pt x="1242" y="5490"/>
                </a:cubicBezTo>
                <a:cubicBezTo>
                  <a:pt x="1239" y="5586"/>
                  <a:pt x="1242" y="5670"/>
                  <a:pt x="1242" y="5760"/>
                </a:cubicBezTo>
                <a:cubicBezTo>
                  <a:pt x="1242" y="5850"/>
                  <a:pt x="1281" y="5862"/>
                  <a:pt x="1242" y="6030"/>
                </a:cubicBezTo>
                <a:cubicBezTo>
                  <a:pt x="1203" y="6198"/>
                  <a:pt x="1086" y="6564"/>
                  <a:pt x="1008" y="6768"/>
                </a:cubicBezTo>
                <a:cubicBezTo>
                  <a:pt x="930" y="6972"/>
                  <a:pt x="861" y="7083"/>
                  <a:pt x="774" y="7254"/>
                </a:cubicBezTo>
                <a:cubicBezTo>
                  <a:pt x="687" y="7425"/>
                  <a:pt x="594" y="7626"/>
                  <a:pt x="486" y="7794"/>
                </a:cubicBezTo>
                <a:cubicBezTo>
                  <a:pt x="378" y="7962"/>
                  <a:pt x="207" y="8166"/>
                  <a:pt x="126" y="8262"/>
                </a:cubicBezTo>
                <a:cubicBezTo>
                  <a:pt x="45" y="8358"/>
                  <a:pt x="21" y="8352"/>
                  <a:pt x="0" y="8370"/>
                </a:cubicBezTo>
              </a:path>
            </a:pathLst>
          </a:custGeom>
          <a:noFill/>
          <a:ln w="41275" cap="flat" cmpd="sng">
            <a:solidFill>
              <a:schemeClr val="accent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05" name="Freeform 285"/>
          <p:cNvSpPr>
            <a:spLocks/>
          </p:cNvSpPr>
          <p:nvPr/>
        </p:nvSpPr>
        <p:spPr bwMode="auto">
          <a:xfrm>
            <a:off x="2465388" y="6242050"/>
            <a:ext cx="1333500" cy="79375"/>
          </a:xfrm>
          <a:custGeom>
            <a:avLst/>
            <a:gdLst>
              <a:gd name="T0" fmla="*/ 2538 w 2538"/>
              <a:gd name="T1" fmla="*/ 0 h 198"/>
              <a:gd name="T2" fmla="*/ 1944 w 2538"/>
              <a:gd name="T3" fmla="*/ 144 h 198"/>
              <a:gd name="T4" fmla="*/ 1332 w 2538"/>
              <a:gd name="T5" fmla="*/ 144 h 198"/>
              <a:gd name="T6" fmla="*/ 954 w 2538"/>
              <a:gd name="T7" fmla="*/ 144 h 198"/>
              <a:gd name="T8" fmla="*/ 594 w 2538"/>
              <a:gd name="T9" fmla="*/ 126 h 198"/>
              <a:gd name="T10" fmla="*/ 306 w 2538"/>
              <a:gd name="T11" fmla="*/ 108 h 198"/>
              <a:gd name="T12" fmla="*/ 0 w 2538"/>
              <a:gd name="T13" fmla="*/ 198 h 198"/>
            </a:gdLst>
            <a:ahLst/>
            <a:cxnLst>
              <a:cxn ang="0">
                <a:pos x="T0" y="T1"/>
              </a:cxn>
              <a:cxn ang="0">
                <a:pos x="T2" y="T3"/>
              </a:cxn>
              <a:cxn ang="0">
                <a:pos x="T4" y="T5"/>
              </a:cxn>
              <a:cxn ang="0">
                <a:pos x="T6" y="T7"/>
              </a:cxn>
              <a:cxn ang="0">
                <a:pos x="T8" y="T9"/>
              </a:cxn>
              <a:cxn ang="0">
                <a:pos x="T10" y="T11"/>
              </a:cxn>
              <a:cxn ang="0">
                <a:pos x="T12" y="T13"/>
              </a:cxn>
            </a:cxnLst>
            <a:rect l="0" t="0" r="r" b="b"/>
            <a:pathLst>
              <a:path w="2538" h="198">
                <a:moveTo>
                  <a:pt x="2538" y="0"/>
                </a:moveTo>
                <a:cubicBezTo>
                  <a:pt x="2341" y="60"/>
                  <a:pt x="2145" y="120"/>
                  <a:pt x="1944" y="144"/>
                </a:cubicBezTo>
                <a:cubicBezTo>
                  <a:pt x="1743" y="168"/>
                  <a:pt x="1497" y="144"/>
                  <a:pt x="1332" y="144"/>
                </a:cubicBezTo>
                <a:cubicBezTo>
                  <a:pt x="1167" y="144"/>
                  <a:pt x="1077" y="147"/>
                  <a:pt x="954" y="144"/>
                </a:cubicBezTo>
                <a:cubicBezTo>
                  <a:pt x="831" y="141"/>
                  <a:pt x="702" y="132"/>
                  <a:pt x="594" y="126"/>
                </a:cubicBezTo>
                <a:cubicBezTo>
                  <a:pt x="486" y="120"/>
                  <a:pt x="405" y="96"/>
                  <a:pt x="306" y="108"/>
                </a:cubicBezTo>
                <a:cubicBezTo>
                  <a:pt x="207" y="120"/>
                  <a:pt x="64" y="179"/>
                  <a:pt x="0" y="198"/>
                </a:cubicBezTo>
              </a:path>
            </a:pathLst>
          </a:custGeom>
          <a:noFill/>
          <a:ln w="38100" cap="flat">
            <a:solidFill>
              <a:schemeClr val="accent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06" name="Freeform 286"/>
          <p:cNvSpPr>
            <a:spLocks/>
          </p:cNvSpPr>
          <p:nvPr/>
        </p:nvSpPr>
        <p:spPr bwMode="auto">
          <a:xfrm>
            <a:off x="5603875" y="2700338"/>
            <a:ext cx="1522413" cy="714375"/>
          </a:xfrm>
          <a:custGeom>
            <a:avLst/>
            <a:gdLst>
              <a:gd name="T0" fmla="*/ 0 w 2898"/>
              <a:gd name="T1" fmla="*/ 1797 h 1797"/>
              <a:gd name="T2" fmla="*/ 630 w 2898"/>
              <a:gd name="T3" fmla="*/ 1257 h 1797"/>
              <a:gd name="T4" fmla="*/ 864 w 2898"/>
              <a:gd name="T5" fmla="*/ 1041 h 1797"/>
              <a:gd name="T6" fmla="*/ 1260 w 2898"/>
              <a:gd name="T7" fmla="*/ 771 h 1797"/>
              <a:gd name="T8" fmla="*/ 1530 w 2898"/>
              <a:gd name="T9" fmla="*/ 501 h 1797"/>
              <a:gd name="T10" fmla="*/ 1800 w 2898"/>
              <a:gd name="T11" fmla="*/ 267 h 1797"/>
              <a:gd name="T12" fmla="*/ 2178 w 2898"/>
              <a:gd name="T13" fmla="*/ 141 h 1797"/>
              <a:gd name="T14" fmla="*/ 2700 w 2898"/>
              <a:gd name="T15" fmla="*/ 15 h 1797"/>
              <a:gd name="T16" fmla="*/ 2898 w 2898"/>
              <a:gd name="T17" fmla="*/ 51 h 1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8" h="1797">
                <a:moveTo>
                  <a:pt x="0" y="1797"/>
                </a:moveTo>
                <a:cubicBezTo>
                  <a:pt x="243" y="1590"/>
                  <a:pt x="486" y="1383"/>
                  <a:pt x="630" y="1257"/>
                </a:cubicBezTo>
                <a:cubicBezTo>
                  <a:pt x="774" y="1131"/>
                  <a:pt x="759" y="1122"/>
                  <a:pt x="864" y="1041"/>
                </a:cubicBezTo>
                <a:cubicBezTo>
                  <a:pt x="969" y="960"/>
                  <a:pt x="1149" y="861"/>
                  <a:pt x="1260" y="771"/>
                </a:cubicBezTo>
                <a:cubicBezTo>
                  <a:pt x="1371" y="681"/>
                  <a:pt x="1440" y="585"/>
                  <a:pt x="1530" y="501"/>
                </a:cubicBezTo>
                <a:cubicBezTo>
                  <a:pt x="1620" y="417"/>
                  <a:pt x="1692" y="327"/>
                  <a:pt x="1800" y="267"/>
                </a:cubicBezTo>
                <a:cubicBezTo>
                  <a:pt x="1908" y="207"/>
                  <a:pt x="2028" y="183"/>
                  <a:pt x="2178" y="141"/>
                </a:cubicBezTo>
                <a:cubicBezTo>
                  <a:pt x="2328" y="99"/>
                  <a:pt x="2580" y="30"/>
                  <a:pt x="2700" y="15"/>
                </a:cubicBezTo>
                <a:cubicBezTo>
                  <a:pt x="2820" y="0"/>
                  <a:pt x="2859" y="25"/>
                  <a:pt x="2898" y="51"/>
                </a:cubicBezTo>
              </a:path>
            </a:pathLst>
          </a:custGeom>
          <a:noFill/>
          <a:ln w="41275" cap="flat">
            <a:solidFill>
              <a:schemeClr val="accent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07" name="Freeform 287"/>
          <p:cNvSpPr>
            <a:spLocks/>
          </p:cNvSpPr>
          <p:nvPr/>
        </p:nvSpPr>
        <p:spPr bwMode="auto">
          <a:xfrm>
            <a:off x="6180138" y="1797050"/>
            <a:ext cx="908050" cy="887413"/>
          </a:xfrm>
          <a:custGeom>
            <a:avLst/>
            <a:gdLst>
              <a:gd name="T0" fmla="*/ 0 w 1728"/>
              <a:gd name="T1" fmla="*/ 0 h 2232"/>
              <a:gd name="T2" fmla="*/ 432 w 1728"/>
              <a:gd name="T3" fmla="*/ 414 h 2232"/>
              <a:gd name="T4" fmla="*/ 648 w 1728"/>
              <a:gd name="T5" fmla="*/ 756 h 2232"/>
              <a:gd name="T6" fmla="*/ 864 w 1728"/>
              <a:gd name="T7" fmla="*/ 1242 h 2232"/>
              <a:gd name="T8" fmla="*/ 1116 w 1728"/>
              <a:gd name="T9" fmla="*/ 1602 h 2232"/>
              <a:gd name="T10" fmla="*/ 1350 w 1728"/>
              <a:gd name="T11" fmla="*/ 2034 h 2232"/>
              <a:gd name="T12" fmla="*/ 1728 w 1728"/>
              <a:gd name="T13" fmla="*/ 2232 h 2232"/>
            </a:gdLst>
            <a:ahLst/>
            <a:cxnLst>
              <a:cxn ang="0">
                <a:pos x="T0" y="T1"/>
              </a:cxn>
              <a:cxn ang="0">
                <a:pos x="T2" y="T3"/>
              </a:cxn>
              <a:cxn ang="0">
                <a:pos x="T4" y="T5"/>
              </a:cxn>
              <a:cxn ang="0">
                <a:pos x="T6" y="T7"/>
              </a:cxn>
              <a:cxn ang="0">
                <a:pos x="T8" y="T9"/>
              </a:cxn>
              <a:cxn ang="0">
                <a:pos x="T10" y="T11"/>
              </a:cxn>
              <a:cxn ang="0">
                <a:pos x="T12" y="T13"/>
              </a:cxn>
            </a:cxnLst>
            <a:rect l="0" t="0" r="r" b="b"/>
            <a:pathLst>
              <a:path w="1728" h="2232">
                <a:moveTo>
                  <a:pt x="0" y="0"/>
                </a:moveTo>
                <a:cubicBezTo>
                  <a:pt x="162" y="144"/>
                  <a:pt x="324" y="288"/>
                  <a:pt x="432" y="414"/>
                </a:cubicBezTo>
                <a:cubicBezTo>
                  <a:pt x="540" y="540"/>
                  <a:pt x="576" y="618"/>
                  <a:pt x="648" y="756"/>
                </a:cubicBezTo>
                <a:cubicBezTo>
                  <a:pt x="720" y="894"/>
                  <a:pt x="786" y="1101"/>
                  <a:pt x="864" y="1242"/>
                </a:cubicBezTo>
                <a:cubicBezTo>
                  <a:pt x="942" y="1383"/>
                  <a:pt x="1035" y="1470"/>
                  <a:pt x="1116" y="1602"/>
                </a:cubicBezTo>
                <a:cubicBezTo>
                  <a:pt x="1197" y="1734"/>
                  <a:pt x="1248" y="1929"/>
                  <a:pt x="1350" y="2034"/>
                </a:cubicBezTo>
                <a:cubicBezTo>
                  <a:pt x="1452" y="2139"/>
                  <a:pt x="1590" y="2185"/>
                  <a:pt x="1728" y="2232"/>
                </a:cubicBezTo>
              </a:path>
            </a:pathLst>
          </a:custGeom>
          <a:noFill/>
          <a:ln w="41275" cap="flat">
            <a:solidFill>
              <a:schemeClr val="accent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08" name="Text Box 288"/>
          <p:cNvSpPr txBox="1">
            <a:spLocks noChangeArrowheads="1"/>
          </p:cNvSpPr>
          <p:nvPr/>
        </p:nvSpPr>
        <p:spPr bwMode="auto">
          <a:xfrm rot="59696594">
            <a:off x="1816101" y="4687887"/>
            <a:ext cx="1117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1400" b="1" i="1">
                <a:solidFill>
                  <a:schemeClr val="accent2"/>
                </a:solidFill>
              </a:rPr>
              <a:t>West Ravine</a:t>
            </a:r>
          </a:p>
        </p:txBody>
      </p:sp>
      <p:sp>
        <p:nvSpPr>
          <p:cNvPr id="5409" name="Text Box 289"/>
          <p:cNvSpPr txBox="1">
            <a:spLocks noChangeArrowheads="1"/>
          </p:cNvSpPr>
          <p:nvPr/>
        </p:nvSpPr>
        <p:spPr bwMode="auto">
          <a:xfrm>
            <a:off x="2708275" y="6429375"/>
            <a:ext cx="10175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1400" b="1" i="1">
                <a:solidFill>
                  <a:schemeClr val="accent2"/>
                </a:solidFill>
              </a:rPr>
              <a:t>The Rivulet</a:t>
            </a:r>
          </a:p>
        </p:txBody>
      </p:sp>
      <p:sp>
        <p:nvSpPr>
          <p:cNvPr id="5410" name="Text Box 290"/>
          <p:cNvSpPr txBox="1">
            <a:spLocks noChangeArrowheads="1"/>
          </p:cNvSpPr>
          <p:nvPr/>
        </p:nvSpPr>
        <p:spPr bwMode="auto">
          <a:xfrm>
            <a:off x="4716463" y="4211638"/>
            <a:ext cx="585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1400" b="1" i="1">
                <a:solidFill>
                  <a:srgbClr val="663300"/>
                </a:solidFill>
              </a:rPr>
              <a:t>Hayes</a:t>
            </a:r>
          </a:p>
          <a:p>
            <a:r>
              <a:rPr lang="en-US" altLang="en-US" sz="1400" b="1" i="1">
                <a:solidFill>
                  <a:srgbClr val="663300"/>
                </a:solidFill>
              </a:rPr>
              <a:t>Rise</a:t>
            </a:r>
          </a:p>
        </p:txBody>
      </p:sp>
      <p:sp>
        <p:nvSpPr>
          <p:cNvPr id="5411" name="Text Box 291"/>
          <p:cNvSpPr txBox="1">
            <a:spLocks noChangeArrowheads="1"/>
          </p:cNvSpPr>
          <p:nvPr/>
        </p:nvSpPr>
        <p:spPr bwMode="auto">
          <a:xfrm rot="1376135">
            <a:off x="5307013" y="1238250"/>
            <a:ext cx="1122362"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1700" b="1" i="1">
                <a:solidFill>
                  <a:schemeClr val="bg2"/>
                </a:solidFill>
              </a:rPr>
              <a:t>The Swale</a:t>
            </a:r>
          </a:p>
        </p:txBody>
      </p:sp>
      <p:sp>
        <p:nvSpPr>
          <p:cNvPr id="5412" name="Text Box 292"/>
          <p:cNvSpPr txBox="1">
            <a:spLocks noChangeArrowheads="1"/>
          </p:cNvSpPr>
          <p:nvPr/>
        </p:nvSpPr>
        <p:spPr bwMode="auto">
          <a:xfrm rot="-26750219">
            <a:off x="3436938" y="4021138"/>
            <a:ext cx="1890712"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1700" b="1" i="1">
                <a:solidFill>
                  <a:schemeClr val="bg2"/>
                </a:solidFill>
              </a:rPr>
              <a:t>Green River Road</a:t>
            </a:r>
          </a:p>
        </p:txBody>
      </p:sp>
      <p:sp>
        <p:nvSpPr>
          <p:cNvPr id="5413" name="Text Box 293"/>
          <p:cNvSpPr txBox="1">
            <a:spLocks noChangeArrowheads="1"/>
          </p:cNvSpPr>
          <p:nvPr/>
        </p:nvSpPr>
        <p:spPr bwMode="auto">
          <a:xfrm rot="-1984024">
            <a:off x="2276475" y="733425"/>
            <a:ext cx="2201863"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1700" b="1" i="1">
                <a:solidFill>
                  <a:schemeClr val="bg2"/>
                </a:solidFill>
              </a:rPr>
              <a:t>Coulter’s Ferry Road</a:t>
            </a:r>
          </a:p>
        </p:txBody>
      </p:sp>
      <p:sp>
        <p:nvSpPr>
          <p:cNvPr id="5414" name="Text Box 294"/>
          <p:cNvSpPr txBox="1">
            <a:spLocks noChangeArrowheads="1"/>
          </p:cNvSpPr>
          <p:nvPr/>
        </p:nvSpPr>
        <p:spPr bwMode="auto">
          <a:xfrm>
            <a:off x="2935288" y="5227638"/>
            <a:ext cx="703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1400" b="1">
                <a:solidFill>
                  <a:srgbClr val="663300"/>
                </a:solidFill>
              </a:rPr>
              <a:t>Rising</a:t>
            </a:r>
          </a:p>
          <a:p>
            <a:r>
              <a:rPr lang="en-US" altLang="en-US" sz="1400" b="1">
                <a:solidFill>
                  <a:srgbClr val="663300"/>
                </a:solidFill>
              </a:rPr>
              <a:t>Ground</a:t>
            </a:r>
          </a:p>
        </p:txBody>
      </p:sp>
      <p:sp>
        <p:nvSpPr>
          <p:cNvPr id="5415" name="Text Box 295"/>
          <p:cNvSpPr txBox="1">
            <a:spLocks noChangeArrowheads="1"/>
          </p:cNvSpPr>
          <p:nvPr/>
        </p:nvSpPr>
        <p:spPr bwMode="auto">
          <a:xfrm>
            <a:off x="5676900" y="2520950"/>
            <a:ext cx="10302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1400" b="1" i="1">
                <a:solidFill>
                  <a:schemeClr val="accent2"/>
                </a:solidFill>
              </a:rPr>
              <a:t>Suck Creek</a:t>
            </a:r>
          </a:p>
        </p:txBody>
      </p:sp>
      <p:sp>
        <p:nvSpPr>
          <p:cNvPr id="5416" name="Text Box 296"/>
          <p:cNvSpPr txBox="1">
            <a:spLocks noChangeArrowheads="1"/>
          </p:cNvSpPr>
          <p:nvPr/>
        </p:nvSpPr>
        <p:spPr bwMode="auto">
          <a:xfrm rot="-2404186">
            <a:off x="5919788" y="3221038"/>
            <a:ext cx="1047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1400" b="1" i="1">
                <a:solidFill>
                  <a:schemeClr val="accent2"/>
                </a:solidFill>
              </a:rPr>
              <a:t>South Head</a:t>
            </a:r>
          </a:p>
        </p:txBody>
      </p:sp>
      <p:sp>
        <p:nvSpPr>
          <p:cNvPr id="5417" name="Text Box 297"/>
          <p:cNvSpPr txBox="1">
            <a:spLocks noChangeArrowheads="1"/>
          </p:cNvSpPr>
          <p:nvPr/>
        </p:nvSpPr>
        <p:spPr bwMode="auto">
          <a:xfrm rot="2988132">
            <a:off x="6275388" y="1868488"/>
            <a:ext cx="10191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1400" b="1" i="1">
                <a:solidFill>
                  <a:schemeClr val="accent2"/>
                </a:solidFill>
              </a:rPr>
              <a:t>North Head</a:t>
            </a:r>
          </a:p>
        </p:txBody>
      </p:sp>
      <p:sp>
        <p:nvSpPr>
          <p:cNvPr id="5418" name="Text Box 298"/>
          <p:cNvSpPr txBox="1">
            <a:spLocks noChangeArrowheads="1"/>
          </p:cNvSpPr>
          <p:nvPr/>
        </p:nvSpPr>
        <p:spPr bwMode="auto">
          <a:xfrm>
            <a:off x="4725988" y="293688"/>
            <a:ext cx="703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pPr algn="ctr"/>
            <a:r>
              <a:rPr lang="en-US" altLang="en-US" sz="1400" b="1" i="1">
                <a:solidFill>
                  <a:srgbClr val="663300"/>
                </a:solidFill>
              </a:rPr>
              <a:t>Morgan</a:t>
            </a:r>
          </a:p>
          <a:p>
            <a:pPr algn="ctr"/>
            <a:r>
              <a:rPr lang="en-US" altLang="en-US" sz="1400" b="1" i="1">
                <a:solidFill>
                  <a:srgbClr val="663300"/>
                </a:solidFill>
              </a:rPr>
              <a:t>Hill</a:t>
            </a:r>
          </a:p>
        </p:txBody>
      </p:sp>
      <p:grpSp>
        <p:nvGrpSpPr>
          <p:cNvPr id="5419" name="Group 299"/>
          <p:cNvGrpSpPr>
            <a:grpSpLocks/>
          </p:cNvGrpSpPr>
          <p:nvPr/>
        </p:nvGrpSpPr>
        <p:grpSpPr bwMode="auto">
          <a:xfrm>
            <a:off x="2424113" y="5826125"/>
            <a:ext cx="155575" cy="88900"/>
            <a:chOff x="6584" y="12872"/>
            <a:chExt cx="296" cy="224"/>
          </a:xfrm>
        </p:grpSpPr>
        <p:sp>
          <p:nvSpPr>
            <p:cNvPr id="5420" name="Line 300"/>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1" name="Line 301"/>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2" name="Line 302"/>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3" name="Line 303"/>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424" name="Group 304"/>
          <p:cNvGrpSpPr>
            <a:grpSpLocks/>
          </p:cNvGrpSpPr>
          <p:nvPr/>
        </p:nvGrpSpPr>
        <p:grpSpPr bwMode="auto">
          <a:xfrm>
            <a:off x="2670175" y="5959475"/>
            <a:ext cx="155575" cy="88900"/>
            <a:chOff x="6584" y="12872"/>
            <a:chExt cx="296" cy="224"/>
          </a:xfrm>
        </p:grpSpPr>
        <p:sp>
          <p:nvSpPr>
            <p:cNvPr id="5425" name="Line 305"/>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6" name="Line 306"/>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7" name="Line 307"/>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 name="Line 308"/>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429" name="Group 309"/>
          <p:cNvGrpSpPr>
            <a:grpSpLocks/>
          </p:cNvGrpSpPr>
          <p:nvPr/>
        </p:nvGrpSpPr>
        <p:grpSpPr bwMode="auto">
          <a:xfrm>
            <a:off x="2409825" y="5997575"/>
            <a:ext cx="155575" cy="88900"/>
            <a:chOff x="6584" y="12872"/>
            <a:chExt cx="296" cy="224"/>
          </a:xfrm>
        </p:grpSpPr>
        <p:sp>
          <p:nvSpPr>
            <p:cNvPr id="5430" name="Line 310"/>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1" name="Line 311"/>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2" name="Line 312"/>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3" name="Line 313"/>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434" name="Group 314"/>
          <p:cNvGrpSpPr>
            <a:grpSpLocks/>
          </p:cNvGrpSpPr>
          <p:nvPr/>
        </p:nvGrpSpPr>
        <p:grpSpPr bwMode="auto">
          <a:xfrm>
            <a:off x="2325688" y="6181725"/>
            <a:ext cx="155575" cy="88900"/>
            <a:chOff x="6584" y="12872"/>
            <a:chExt cx="296" cy="224"/>
          </a:xfrm>
        </p:grpSpPr>
        <p:sp>
          <p:nvSpPr>
            <p:cNvPr id="5435" name="Line 315"/>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6" name="Line 316"/>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7" name="Line 317"/>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8" name="Line 318"/>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439" name="Group 319"/>
          <p:cNvGrpSpPr>
            <a:grpSpLocks/>
          </p:cNvGrpSpPr>
          <p:nvPr/>
        </p:nvGrpSpPr>
        <p:grpSpPr bwMode="auto">
          <a:xfrm>
            <a:off x="2187575" y="6346825"/>
            <a:ext cx="155575" cy="88900"/>
            <a:chOff x="6584" y="12872"/>
            <a:chExt cx="296" cy="224"/>
          </a:xfrm>
        </p:grpSpPr>
        <p:sp>
          <p:nvSpPr>
            <p:cNvPr id="5440" name="Line 320"/>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41" name="Line 321"/>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42" name="Line 322"/>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43" name="Line 323"/>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444" name="Group 324"/>
          <p:cNvGrpSpPr>
            <a:grpSpLocks/>
          </p:cNvGrpSpPr>
          <p:nvPr/>
        </p:nvGrpSpPr>
        <p:grpSpPr bwMode="auto">
          <a:xfrm>
            <a:off x="2055813" y="6515100"/>
            <a:ext cx="155575" cy="88900"/>
            <a:chOff x="6584" y="12872"/>
            <a:chExt cx="296" cy="224"/>
          </a:xfrm>
        </p:grpSpPr>
        <p:sp>
          <p:nvSpPr>
            <p:cNvPr id="5445" name="Line 325"/>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46" name="Line 326"/>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47" name="Line 327"/>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48" name="Line 328"/>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449" name="Group 329"/>
          <p:cNvGrpSpPr>
            <a:grpSpLocks/>
          </p:cNvGrpSpPr>
          <p:nvPr/>
        </p:nvGrpSpPr>
        <p:grpSpPr bwMode="auto">
          <a:xfrm>
            <a:off x="2165350" y="6724650"/>
            <a:ext cx="153988" cy="88900"/>
            <a:chOff x="6584" y="12872"/>
            <a:chExt cx="296" cy="224"/>
          </a:xfrm>
        </p:grpSpPr>
        <p:sp>
          <p:nvSpPr>
            <p:cNvPr id="5450" name="Line 330"/>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51" name="Line 331"/>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52" name="Line 332"/>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53" name="Line 333"/>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454" name="Group 334"/>
          <p:cNvGrpSpPr>
            <a:grpSpLocks/>
          </p:cNvGrpSpPr>
          <p:nvPr/>
        </p:nvGrpSpPr>
        <p:grpSpPr bwMode="auto">
          <a:xfrm>
            <a:off x="2276475" y="6596063"/>
            <a:ext cx="155575" cy="88900"/>
            <a:chOff x="6584" y="12872"/>
            <a:chExt cx="296" cy="224"/>
          </a:xfrm>
        </p:grpSpPr>
        <p:sp>
          <p:nvSpPr>
            <p:cNvPr id="5455" name="Line 335"/>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56" name="Line 336"/>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57" name="Line 337"/>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58" name="Line 338"/>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459" name="Group 339"/>
          <p:cNvGrpSpPr>
            <a:grpSpLocks/>
          </p:cNvGrpSpPr>
          <p:nvPr/>
        </p:nvGrpSpPr>
        <p:grpSpPr bwMode="auto">
          <a:xfrm>
            <a:off x="2389188" y="6470650"/>
            <a:ext cx="155575" cy="88900"/>
            <a:chOff x="6584" y="12872"/>
            <a:chExt cx="296" cy="224"/>
          </a:xfrm>
        </p:grpSpPr>
        <p:sp>
          <p:nvSpPr>
            <p:cNvPr id="5460" name="Line 340"/>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61" name="Line 341"/>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62" name="Line 342"/>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63" name="Line 343"/>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464" name="Group 344"/>
          <p:cNvGrpSpPr>
            <a:grpSpLocks/>
          </p:cNvGrpSpPr>
          <p:nvPr/>
        </p:nvGrpSpPr>
        <p:grpSpPr bwMode="auto">
          <a:xfrm>
            <a:off x="2522538" y="6340475"/>
            <a:ext cx="153987" cy="88900"/>
            <a:chOff x="6584" y="12872"/>
            <a:chExt cx="296" cy="224"/>
          </a:xfrm>
        </p:grpSpPr>
        <p:sp>
          <p:nvSpPr>
            <p:cNvPr id="5465" name="Line 345"/>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66" name="Line 346"/>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67" name="Line 347"/>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68" name="Line 348"/>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469" name="Group 349"/>
          <p:cNvGrpSpPr>
            <a:grpSpLocks/>
          </p:cNvGrpSpPr>
          <p:nvPr/>
        </p:nvGrpSpPr>
        <p:grpSpPr bwMode="auto">
          <a:xfrm>
            <a:off x="2749550" y="6332538"/>
            <a:ext cx="155575" cy="88900"/>
            <a:chOff x="6584" y="12872"/>
            <a:chExt cx="296" cy="224"/>
          </a:xfrm>
        </p:grpSpPr>
        <p:sp>
          <p:nvSpPr>
            <p:cNvPr id="5470" name="Line 350"/>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71" name="Line 351"/>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72" name="Line 352"/>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73" name="Line 353"/>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474" name="Group 354"/>
          <p:cNvGrpSpPr>
            <a:grpSpLocks/>
          </p:cNvGrpSpPr>
          <p:nvPr/>
        </p:nvGrpSpPr>
        <p:grpSpPr bwMode="auto">
          <a:xfrm>
            <a:off x="3001963" y="6340475"/>
            <a:ext cx="155575" cy="88900"/>
            <a:chOff x="6584" y="12872"/>
            <a:chExt cx="296" cy="224"/>
          </a:xfrm>
        </p:grpSpPr>
        <p:sp>
          <p:nvSpPr>
            <p:cNvPr id="5475" name="Line 355"/>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76" name="Line 356"/>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77" name="Line 357"/>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78" name="Line 358"/>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479" name="Group 359"/>
          <p:cNvGrpSpPr>
            <a:grpSpLocks/>
          </p:cNvGrpSpPr>
          <p:nvPr/>
        </p:nvGrpSpPr>
        <p:grpSpPr bwMode="auto">
          <a:xfrm>
            <a:off x="3254375" y="6329363"/>
            <a:ext cx="155575" cy="88900"/>
            <a:chOff x="6584" y="12872"/>
            <a:chExt cx="296" cy="224"/>
          </a:xfrm>
        </p:grpSpPr>
        <p:sp>
          <p:nvSpPr>
            <p:cNvPr id="5480" name="Line 360"/>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81" name="Line 361"/>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82" name="Line 362"/>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83" name="Line 363"/>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484" name="Group 364"/>
          <p:cNvGrpSpPr>
            <a:grpSpLocks/>
          </p:cNvGrpSpPr>
          <p:nvPr/>
        </p:nvGrpSpPr>
        <p:grpSpPr bwMode="auto">
          <a:xfrm>
            <a:off x="3544888" y="6305550"/>
            <a:ext cx="155575" cy="88900"/>
            <a:chOff x="6584" y="12872"/>
            <a:chExt cx="296" cy="224"/>
          </a:xfrm>
        </p:grpSpPr>
        <p:sp>
          <p:nvSpPr>
            <p:cNvPr id="5485" name="Line 365"/>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86" name="Line 366"/>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87" name="Line 367"/>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88" name="Line 368"/>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489" name="Group 369"/>
          <p:cNvGrpSpPr>
            <a:grpSpLocks/>
          </p:cNvGrpSpPr>
          <p:nvPr/>
        </p:nvGrpSpPr>
        <p:grpSpPr bwMode="auto">
          <a:xfrm>
            <a:off x="3700463" y="6118225"/>
            <a:ext cx="155575" cy="88900"/>
            <a:chOff x="6584" y="12872"/>
            <a:chExt cx="296" cy="224"/>
          </a:xfrm>
        </p:grpSpPr>
        <p:sp>
          <p:nvSpPr>
            <p:cNvPr id="5490" name="Line 370"/>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91" name="Line 371"/>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92" name="Line 372"/>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93" name="Line 373"/>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494" name="Group 374"/>
          <p:cNvGrpSpPr>
            <a:grpSpLocks/>
          </p:cNvGrpSpPr>
          <p:nvPr/>
        </p:nvGrpSpPr>
        <p:grpSpPr bwMode="auto">
          <a:xfrm>
            <a:off x="2606675" y="6140450"/>
            <a:ext cx="155575" cy="88900"/>
            <a:chOff x="6584" y="12872"/>
            <a:chExt cx="296" cy="224"/>
          </a:xfrm>
        </p:grpSpPr>
        <p:sp>
          <p:nvSpPr>
            <p:cNvPr id="5495" name="Line 375"/>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96" name="Line 376"/>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97" name="Line 377"/>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98" name="Line 378"/>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499" name="Group 379"/>
          <p:cNvGrpSpPr>
            <a:grpSpLocks/>
          </p:cNvGrpSpPr>
          <p:nvPr/>
        </p:nvGrpSpPr>
        <p:grpSpPr bwMode="auto">
          <a:xfrm>
            <a:off x="2519363" y="4321175"/>
            <a:ext cx="155575" cy="88900"/>
            <a:chOff x="6584" y="12872"/>
            <a:chExt cx="296" cy="224"/>
          </a:xfrm>
        </p:grpSpPr>
        <p:sp>
          <p:nvSpPr>
            <p:cNvPr id="5500" name="Line 380"/>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01" name="Line 381"/>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02" name="Line 382"/>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03" name="Line 383"/>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504" name="Group 384"/>
          <p:cNvGrpSpPr>
            <a:grpSpLocks/>
          </p:cNvGrpSpPr>
          <p:nvPr/>
        </p:nvGrpSpPr>
        <p:grpSpPr bwMode="auto">
          <a:xfrm>
            <a:off x="2513013" y="4508500"/>
            <a:ext cx="155575" cy="88900"/>
            <a:chOff x="6584" y="12872"/>
            <a:chExt cx="296" cy="224"/>
          </a:xfrm>
        </p:grpSpPr>
        <p:sp>
          <p:nvSpPr>
            <p:cNvPr id="5505" name="Line 385"/>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06" name="Line 386"/>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07" name="Line 387"/>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08" name="Line 388"/>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509" name="Group 389"/>
          <p:cNvGrpSpPr>
            <a:grpSpLocks/>
          </p:cNvGrpSpPr>
          <p:nvPr/>
        </p:nvGrpSpPr>
        <p:grpSpPr bwMode="auto">
          <a:xfrm>
            <a:off x="2509838" y="4684713"/>
            <a:ext cx="155575" cy="88900"/>
            <a:chOff x="6584" y="12872"/>
            <a:chExt cx="296" cy="224"/>
          </a:xfrm>
        </p:grpSpPr>
        <p:sp>
          <p:nvSpPr>
            <p:cNvPr id="5510" name="Line 390"/>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11" name="Line 391"/>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12" name="Line 392"/>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13" name="Line 393"/>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514" name="Group 394"/>
          <p:cNvGrpSpPr>
            <a:grpSpLocks/>
          </p:cNvGrpSpPr>
          <p:nvPr/>
        </p:nvGrpSpPr>
        <p:grpSpPr bwMode="auto">
          <a:xfrm>
            <a:off x="2489200" y="4838700"/>
            <a:ext cx="155575" cy="88900"/>
            <a:chOff x="6584" y="12872"/>
            <a:chExt cx="296" cy="224"/>
          </a:xfrm>
        </p:grpSpPr>
        <p:sp>
          <p:nvSpPr>
            <p:cNvPr id="5515" name="Line 395"/>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16" name="Line 396"/>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17" name="Line 397"/>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18" name="Line 398"/>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519" name="Group 399"/>
          <p:cNvGrpSpPr>
            <a:grpSpLocks/>
          </p:cNvGrpSpPr>
          <p:nvPr/>
        </p:nvGrpSpPr>
        <p:grpSpPr bwMode="auto">
          <a:xfrm>
            <a:off x="2794000" y="4383088"/>
            <a:ext cx="155575" cy="88900"/>
            <a:chOff x="6584" y="12872"/>
            <a:chExt cx="296" cy="224"/>
          </a:xfrm>
        </p:grpSpPr>
        <p:sp>
          <p:nvSpPr>
            <p:cNvPr id="5520" name="Line 400"/>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21" name="Line 401"/>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22" name="Line 402"/>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23" name="Line 403"/>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524" name="Group 404"/>
          <p:cNvGrpSpPr>
            <a:grpSpLocks/>
          </p:cNvGrpSpPr>
          <p:nvPr/>
        </p:nvGrpSpPr>
        <p:grpSpPr bwMode="auto">
          <a:xfrm>
            <a:off x="2795588" y="4533900"/>
            <a:ext cx="155575" cy="88900"/>
            <a:chOff x="6584" y="12872"/>
            <a:chExt cx="296" cy="224"/>
          </a:xfrm>
        </p:grpSpPr>
        <p:sp>
          <p:nvSpPr>
            <p:cNvPr id="5525" name="Line 405"/>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26" name="Line 406"/>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27" name="Line 407"/>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28" name="Line 408"/>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529" name="Group 409"/>
          <p:cNvGrpSpPr>
            <a:grpSpLocks/>
          </p:cNvGrpSpPr>
          <p:nvPr/>
        </p:nvGrpSpPr>
        <p:grpSpPr bwMode="auto">
          <a:xfrm>
            <a:off x="2759075" y="4681538"/>
            <a:ext cx="155575" cy="88900"/>
            <a:chOff x="6584" y="12872"/>
            <a:chExt cx="296" cy="224"/>
          </a:xfrm>
        </p:grpSpPr>
        <p:sp>
          <p:nvSpPr>
            <p:cNvPr id="5530" name="Line 410"/>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 name="Line 411"/>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 name="Line 412"/>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 name="Line 413"/>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534" name="Group 414"/>
          <p:cNvGrpSpPr>
            <a:grpSpLocks/>
          </p:cNvGrpSpPr>
          <p:nvPr/>
        </p:nvGrpSpPr>
        <p:grpSpPr bwMode="auto">
          <a:xfrm>
            <a:off x="2781300" y="4818063"/>
            <a:ext cx="155575" cy="88900"/>
            <a:chOff x="6584" y="12872"/>
            <a:chExt cx="296" cy="224"/>
          </a:xfrm>
        </p:grpSpPr>
        <p:sp>
          <p:nvSpPr>
            <p:cNvPr id="5535" name="Line 415"/>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6" name="Line 416"/>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7" name="Line 417"/>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8" name="Line 418"/>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539" name="Group 419"/>
          <p:cNvGrpSpPr>
            <a:grpSpLocks/>
          </p:cNvGrpSpPr>
          <p:nvPr/>
        </p:nvGrpSpPr>
        <p:grpSpPr bwMode="auto">
          <a:xfrm>
            <a:off x="2486025" y="5011738"/>
            <a:ext cx="155575" cy="88900"/>
            <a:chOff x="6584" y="12872"/>
            <a:chExt cx="296" cy="224"/>
          </a:xfrm>
        </p:grpSpPr>
        <p:sp>
          <p:nvSpPr>
            <p:cNvPr id="5540" name="Line 420"/>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41" name="Line 421"/>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42" name="Line 422"/>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43" name="Line 423"/>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544" name="Group 424"/>
          <p:cNvGrpSpPr>
            <a:grpSpLocks/>
          </p:cNvGrpSpPr>
          <p:nvPr/>
        </p:nvGrpSpPr>
        <p:grpSpPr bwMode="auto">
          <a:xfrm>
            <a:off x="2781300" y="4978400"/>
            <a:ext cx="155575" cy="88900"/>
            <a:chOff x="6584" y="12872"/>
            <a:chExt cx="296" cy="224"/>
          </a:xfrm>
        </p:grpSpPr>
        <p:sp>
          <p:nvSpPr>
            <p:cNvPr id="5545" name="Line 425"/>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46" name="Line 426"/>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47" name="Line 427"/>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48" name="Line 428"/>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549" name="Group 429"/>
          <p:cNvGrpSpPr>
            <a:grpSpLocks/>
          </p:cNvGrpSpPr>
          <p:nvPr/>
        </p:nvGrpSpPr>
        <p:grpSpPr bwMode="auto">
          <a:xfrm>
            <a:off x="2471738" y="5154613"/>
            <a:ext cx="155575" cy="88900"/>
            <a:chOff x="6584" y="12872"/>
            <a:chExt cx="296" cy="224"/>
          </a:xfrm>
        </p:grpSpPr>
        <p:sp>
          <p:nvSpPr>
            <p:cNvPr id="5550" name="Line 430"/>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51" name="Line 431"/>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52" name="Line 432"/>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53" name="Line 433"/>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554" name="Group 434"/>
          <p:cNvGrpSpPr>
            <a:grpSpLocks/>
          </p:cNvGrpSpPr>
          <p:nvPr/>
        </p:nvGrpSpPr>
        <p:grpSpPr bwMode="auto">
          <a:xfrm>
            <a:off x="2752725" y="5137150"/>
            <a:ext cx="155575" cy="88900"/>
            <a:chOff x="6584" y="12872"/>
            <a:chExt cx="296" cy="224"/>
          </a:xfrm>
        </p:grpSpPr>
        <p:sp>
          <p:nvSpPr>
            <p:cNvPr id="5555" name="Line 435"/>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56" name="Line 436"/>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57" name="Line 437"/>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58" name="Line 438"/>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559" name="Group 439"/>
          <p:cNvGrpSpPr>
            <a:grpSpLocks/>
          </p:cNvGrpSpPr>
          <p:nvPr/>
        </p:nvGrpSpPr>
        <p:grpSpPr bwMode="auto">
          <a:xfrm>
            <a:off x="2462213" y="5307013"/>
            <a:ext cx="155575" cy="88900"/>
            <a:chOff x="6584" y="12872"/>
            <a:chExt cx="296" cy="224"/>
          </a:xfrm>
        </p:grpSpPr>
        <p:sp>
          <p:nvSpPr>
            <p:cNvPr id="5560" name="Line 440"/>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61" name="Line 441"/>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62" name="Line 442"/>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63" name="Line 443"/>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564" name="Group 444"/>
          <p:cNvGrpSpPr>
            <a:grpSpLocks/>
          </p:cNvGrpSpPr>
          <p:nvPr/>
        </p:nvGrpSpPr>
        <p:grpSpPr bwMode="auto">
          <a:xfrm>
            <a:off x="2728913" y="5294313"/>
            <a:ext cx="155575" cy="88900"/>
            <a:chOff x="6584" y="12872"/>
            <a:chExt cx="296" cy="224"/>
          </a:xfrm>
        </p:grpSpPr>
        <p:sp>
          <p:nvSpPr>
            <p:cNvPr id="5565" name="Line 445"/>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66" name="Line 446"/>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67" name="Line 447"/>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68" name="Line 448"/>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569" name="Group 449"/>
          <p:cNvGrpSpPr>
            <a:grpSpLocks/>
          </p:cNvGrpSpPr>
          <p:nvPr/>
        </p:nvGrpSpPr>
        <p:grpSpPr bwMode="auto">
          <a:xfrm>
            <a:off x="2447925" y="5473700"/>
            <a:ext cx="155575" cy="88900"/>
            <a:chOff x="6584" y="12872"/>
            <a:chExt cx="296" cy="224"/>
          </a:xfrm>
        </p:grpSpPr>
        <p:sp>
          <p:nvSpPr>
            <p:cNvPr id="5570" name="Line 450"/>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71" name="Line 451"/>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72" name="Line 452"/>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73" name="Line 453"/>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574" name="Group 454"/>
          <p:cNvGrpSpPr>
            <a:grpSpLocks/>
          </p:cNvGrpSpPr>
          <p:nvPr/>
        </p:nvGrpSpPr>
        <p:grpSpPr bwMode="auto">
          <a:xfrm>
            <a:off x="2709863" y="5461000"/>
            <a:ext cx="155575" cy="88900"/>
            <a:chOff x="6584" y="12872"/>
            <a:chExt cx="296" cy="224"/>
          </a:xfrm>
        </p:grpSpPr>
        <p:sp>
          <p:nvSpPr>
            <p:cNvPr id="5575" name="Line 455"/>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76" name="Line 456"/>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77" name="Line 457"/>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78" name="Line 458"/>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579" name="Group 459"/>
          <p:cNvGrpSpPr>
            <a:grpSpLocks/>
          </p:cNvGrpSpPr>
          <p:nvPr/>
        </p:nvGrpSpPr>
        <p:grpSpPr bwMode="auto">
          <a:xfrm>
            <a:off x="2701925" y="5630863"/>
            <a:ext cx="155575" cy="88900"/>
            <a:chOff x="6584" y="12872"/>
            <a:chExt cx="296" cy="224"/>
          </a:xfrm>
        </p:grpSpPr>
        <p:sp>
          <p:nvSpPr>
            <p:cNvPr id="5580" name="Line 460"/>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81" name="Line 461"/>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82" name="Line 462"/>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83" name="Line 463"/>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584" name="Group 464"/>
          <p:cNvGrpSpPr>
            <a:grpSpLocks/>
          </p:cNvGrpSpPr>
          <p:nvPr/>
        </p:nvGrpSpPr>
        <p:grpSpPr bwMode="auto">
          <a:xfrm>
            <a:off x="2444750" y="5653088"/>
            <a:ext cx="155575" cy="90487"/>
            <a:chOff x="6584" y="12872"/>
            <a:chExt cx="296" cy="224"/>
          </a:xfrm>
        </p:grpSpPr>
        <p:sp>
          <p:nvSpPr>
            <p:cNvPr id="5585" name="Line 465"/>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86" name="Line 466"/>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87" name="Line 467"/>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88" name="Line 468"/>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589" name="Group 469"/>
          <p:cNvGrpSpPr>
            <a:grpSpLocks/>
          </p:cNvGrpSpPr>
          <p:nvPr/>
        </p:nvGrpSpPr>
        <p:grpSpPr bwMode="auto">
          <a:xfrm>
            <a:off x="2697163" y="5794375"/>
            <a:ext cx="155575" cy="88900"/>
            <a:chOff x="6584" y="12872"/>
            <a:chExt cx="296" cy="224"/>
          </a:xfrm>
        </p:grpSpPr>
        <p:sp>
          <p:nvSpPr>
            <p:cNvPr id="5590" name="Line 470"/>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91" name="Line 471"/>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92" name="Line 472"/>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93" name="Line 473"/>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594" name="Group 474"/>
          <p:cNvGrpSpPr>
            <a:grpSpLocks/>
          </p:cNvGrpSpPr>
          <p:nvPr/>
        </p:nvGrpSpPr>
        <p:grpSpPr bwMode="auto">
          <a:xfrm>
            <a:off x="2822575" y="3608388"/>
            <a:ext cx="155575" cy="88900"/>
            <a:chOff x="6584" y="12872"/>
            <a:chExt cx="296" cy="224"/>
          </a:xfrm>
        </p:grpSpPr>
        <p:sp>
          <p:nvSpPr>
            <p:cNvPr id="5595" name="Line 475"/>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96" name="Line 476"/>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97" name="Line 477"/>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98" name="Line 478"/>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599" name="Group 479"/>
          <p:cNvGrpSpPr>
            <a:grpSpLocks/>
          </p:cNvGrpSpPr>
          <p:nvPr/>
        </p:nvGrpSpPr>
        <p:grpSpPr bwMode="auto">
          <a:xfrm>
            <a:off x="2532063" y="3679825"/>
            <a:ext cx="155575" cy="88900"/>
            <a:chOff x="6584" y="12872"/>
            <a:chExt cx="296" cy="224"/>
          </a:xfrm>
        </p:grpSpPr>
        <p:sp>
          <p:nvSpPr>
            <p:cNvPr id="5600" name="Line 480"/>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01" name="Line 481"/>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02" name="Line 482"/>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03" name="Line 483"/>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04" name="Group 484"/>
          <p:cNvGrpSpPr>
            <a:grpSpLocks/>
          </p:cNvGrpSpPr>
          <p:nvPr/>
        </p:nvGrpSpPr>
        <p:grpSpPr bwMode="auto">
          <a:xfrm>
            <a:off x="2846388" y="3765550"/>
            <a:ext cx="155575" cy="88900"/>
            <a:chOff x="6584" y="12872"/>
            <a:chExt cx="296" cy="224"/>
          </a:xfrm>
        </p:grpSpPr>
        <p:sp>
          <p:nvSpPr>
            <p:cNvPr id="5605" name="Line 485"/>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06" name="Line 486"/>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07" name="Line 487"/>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08" name="Line 488"/>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09" name="Group 489"/>
          <p:cNvGrpSpPr>
            <a:grpSpLocks/>
          </p:cNvGrpSpPr>
          <p:nvPr/>
        </p:nvGrpSpPr>
        <p:grpSpPr bwMode="auto">
          <a:xfrm>
            <a:off x="2541588" y="3846513"/>
            <a:ext cx="155575" cy="88900"/>
            <a:chOff x="6584" y="12872"/>
            <a:chExt cx="296" cy="224"/>
          </a:xfrm>
        </p:grpSpPr>
        <p:sp>
          <p:nvSpPr>
            <p:cNvPr id="5610" name="Line 490"/>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11" name="Line 491"/>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12" name="Line 492"/>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13" name="Line 493"/>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14" name="Group 494"/>
          <p:cNvGrpSpPr>
            <a:grpSpLocks/>
          </p:cNvGrpSpPr>
          <p:nvPr/>
        </p:nvGrpSpPr>
        <p:grpSpPr bwMode="auto">
          <a:xfrm>
            <a:off x="2836863" y="3921125"/>
            <a:ext cx="155575" cy="88900"/>
            <a:chOff x="6584" y="12872"/>
            <a:chExt cx="296" cy="224"/>
          </a:xfrm>
        </p:grpSpPr>
        <p:sp>
          <p:nvSpPr>
            <p:cNvPr id="5615" name="Line 495"/>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16" name="Line 496"/>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17" name="Line 497"/>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18" name="Line 498"/>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19" name="Group 499"/>
          <p:cNvGrpSpPr>
            <a:grpSpLocks/>
          </p:cNvGrpSpPr>
          <p:nvPr/>
        </p:nvGrpSpPr>
        <p:grpSpPr bwMode="auto">
          <a:xfrm>
            <a:off x="2555875" y="3998913"/>
            <a:ext cx="155575" cy="90487"/>
            <a:chOff x="6584" y="12872"/>
            <a:chExt cx="296" cy="224"/>
          </a:xfrm>
        </p:grpSpPr>
        <p:sp>
          <p:nvSpPr>
            <p:cNvPr id="5620" name="Line 500"/>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21" name="Line 501"/>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22" name="Line 502"/>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23" name="Line 503"/>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24" name="Group 504"/>
          <p:cNvGrpSpPr>
            <a:grpSpLocks/>
          </p:cNvGrpSpPr>
          <p:nvPr/>
        </p:nvGrpSpPr>
        <p:grpSpPr bwMode="auto">
          <a:xfrm>
            <a:off x="2832100" y="4067175"/>
            <a:ext cx="155575" cy="88900"/>
            <a:chOff x="6584" y="12872"/>
            <a:chExt cx="296" cy="224"/>
          </a:xfrm>
        </p:grpSpPr>
        <p:sp>
          <p:nvSpPr>
            <p:cNvPr id="5625" name="Line 505"/>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26" name="Line 506"/>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27" name="Line 507"/>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28" name="Line 508"/>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29" name="Group 509"/>
          <p:cNvGrpSpPr>
            <a:grpSpLocks/>
          </p:cNvGrpSpPr>
          <p:nvPr/>
        </p:nvGrpSpPr>
        <p:grpSpPr bwMode="auto">
          <a:xfrm>
            <a:off x="2828925" y="4217988"/>
            <a:ext cx="155575" cy="88900"/>
            <a:chOff x="6584" y="12872"/>
            <a:chExt cx="296" cy="224"/>
          </a:xfrm>
        </p:grpSpPr>
        <p:sp>
          <p:nvSpPr>
            <p:cNvPr id="5630" name="Line 510"/>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1" name="Line 511"/>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 name="Line 512"/>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 name="Line 513"/>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34" name="Group 514"/>
          <p:cNvGrpSpPr>
            <a:grpSpLocks/>
          </p:cNvGrpSpPr>
          <p:nvPr/>
        </p:nvGrpSpPr>
        <p:grpSpPr bwMode="auto">
          <a:xfrm>
            <a:off x="2538413" y="4160838"/>
            <a:ext cx="155575" cy="90487"/>
            <a:chOff x="6584" y="12872"/>
            <a:chExt cx="296" cy="224"/>
          </a:xfrm>
        </p:grpSpPr>
        <p:sp>
          <p:nvSpPr>
            <p:cNvPr id="5635" name="Line 515"/>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6" name="Line 516"/>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7" name="Line 517"/>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8" name="Line 518"/>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39" name="Group 519"/>
          <p:cNvGrpSpPr>
            <a:grpSpLocks/>
          </p:cNvGrpSpPr>
          <p:nvPr/>
        </p:nvGrpSpPr>
        <p:grpSpPr bwMode="auto">
          <a:xfrm>
            <a:off x="3449638" y="6156325"/>
            <a:ext cx="153987" cy="88900"/>
            <a:chOff x="6584" y="12872"/>
            <a:chExt cx="296" cy="224"/>
          </a:xfrm>
        </p:grpSpPr>
        <p:sp>
          <p:nvSpPr>
            <p:cNvPr id="5640" name="Line 520"/>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41" name="Line 521"/>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42" name="Line 522"/>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43" name="Line 523"/>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44" name="Group 524"/>
          <p:cNvGrpSpPr>
            <a:grpSpLocks/>
          </p:cNvGrpSpPr>
          <p:nvPr/>
        </p:nvGrpSpPr>
        <p:grpSpPr bwMode="auto">
          <a:xfrm>
            <a:off x="3124200" y="6149975"/>
            <a:ext cx="155575" cy="88900"/>
            <a:chOff x="6584" y="12872"/>
            <a:chExt cx="296" cy="224"/>
          </a:xfrm>
        </p:grpSpPr>
        <p:sp>
          <p:nvSpPr>
            <p:cNvPr id="5645" name="Line 525"/>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46" name="Line 526"/>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47" name="Line 527"/>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48" name="Line 528"/>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49" name="Group 529"/>
          <p:cNvGrpSpPr>
            <a:grpSpLocks/>
          </p:cNvGrpSpPr>
          <p:nvPr/>
        </p:nvGrpSpPr>
        <p:grpSpPr bwMode="auto">
          <a:xfrm>
            <a:off x="2882900" y="6137275"/>
            <a:ext cx="153988" cy="88900"/>
            <a:chOff x="6584" y="12872"/>
            <a:chExt cx="296" cy="224"/>
          </a:xfrm>
        </p:grpSpPr>
        <p:sp>
          <p:nvSpPr>
            <p:cNvPr id="5650" name="Line 530"/>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51" name="Line 531"/>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52" name="Line 532"/>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53" name="Line 533"/>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54" name="Group 534"/>
          <p:cNvGrpSpPr>
            <a:grpSpLocks/>
          </p:cNvGrpSpPr>
          <p:nvPr/>
        </p:nvGrpSpPr>
        <p:grpSpPr bwMode="auto">
          <a:xfrm>
            <a:off x="2800350" y="3468688"/>
            <a:ext cx="155575" cy="88900"/>
            <a:chOff x="6584" y="12872"/>
            <a:chExt cx="296" cy="224"/>
          </a:xfrm>
        </p:grpSpPr>
        <p:sp>
          <p:nvSpPr>
            <p:cNvPr id="5655" name="Line 535"/>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56" name="Line 536"/>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57" name="Line 537"/>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58" name="Line 538"/>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59" name="Group 539"/>
          <p:cNvGrpSpPr>
            <a:grpSpLocks/>
          </p:cNvGrpSpPr>
          <p:nvPr/>
        </p:nvGrpSpPr>
        <p:grpSpPr bwMode="auto">
          <a:xfrm>
            <a:off x="2528888" y="3509963"/>
            <a:ext cx="155575" cy="88900"/>
            <a:chOff x="6584" y="12872"/>
            <a:chExt cx="296" cy="224"/>
          </a:xfrm>
        </p:grpSpPr>
        <p:sp>
          <p:nvSpPr>
            <p:cNvPr id="5660" name="Line 540"/>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61" name="Line 541"/>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62" name="Line 542"/>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63" name="Line 543"/>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64" name="Group 544"/>
          <p:cNvGrpSpPr>
            <a:grpSpLocks/>
          </p:cNvGrpSpPr>
          <p:nvPr/>
        </p:nvGrpSpPr>
        <p:grpSpPr bwMode="auto">
          <a:xfrm>
            <a:off x="5557838" y="3225800"/>
            <a:ext cx="155575" cy="88900"/>
            <a:chOff x="6584" y="12872"/>
            <a:chExt cx="296" cy="224"/>
          </a:xfrm>
        </p:grpSpPr>
        <p:sp>
          <p:nvSpPr>
            <p:cNvPr id="5665" name="Line 545"/>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66" name="Line 546"/>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67" name="Line 547"/>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68" name="Line 548"/>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69" name="Group 549"/>
          <p:cNvGrpSpPr>
            <a:grpSpLocks/>
          </p:cNvGrpSpPr>
          <p:nvPr/>
        </p:nvGrpSpPr>
        <p:grpSpPr bwMode="auto">
          <a:xfrm>
            <a:off x="6207125" y="2790825"/>
            <a:ext cx="155575" cy="88900"/>
            <a:chOff x="6584" y="12872"/>
            <a:chExt cx="296" cy="224"/>
          </a:xfrm>
        </p:grpSpPr>
        <p:sp>
          <p:nvSpPr>
            <p:cNvPr id="5670" name="Line 550"/>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71" name="Line 551"/>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72" name="Line 552"/>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73" name="Line 553"/>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74" name="Group 554"/>
          <p:cNvGrpSpPr>
            <a:grpSpLocks/>
          </p:cNvGrpSpPr>
          <p:nvPr/>
        </p:nvGrpSpPr>
        <p:grpSpPr bwMode="auto">
          <a:xfrm>
            <a:off x="6056313" y="2901950"/>
            <a:ext cx="155575" cy="88900"/>
            <a:chOff x="6584" y="12872"/>
            <a:chExt cx="296" cy="224"/>
          </a:xfrm>
        </p:grpSpPr>
        <p:sp>
          <p:nvSpPr>
            <p:cNvPr id="5675" name="Line 555"/>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76" name="Line 556"/>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77" name="Line 557"/>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78" name="Line 558"/>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79" name="Group 559"/>
          <p:cNvGrpSpPr>
            <a:grpSpLocks/>
          </p:cNvGrpSpPr>
          <p:nvPr/>
        </p:nvGrpSpPr>
        <p:grpSpPr bwMode="auto">
          <a:xfrm>
            <a:off x="5867400" y="3005138"/>
            <a:ext cx="155575" cy="88900"/>
            <a:chOff x="6584" y="12872"/>
            <a:chExt cx="296" cy="224"/>
          </a:xfrm>
        </p:grpSpPr>
        <p:sp>
          <p:nvSpPr>
            <p:cNvPr id="5680" name="Line 560"/>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81" name="Line 561"/>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82" name="Line 562"/>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83" name="Line 563"/>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84" name="Group 564"/>
          <p:cNvGrpSpPr>
            <a:grpSpLocks/>
          </p:cNvGrpSpPr>
          <p:nvPr/>
        </p:nvGrpSpPr>
        <p:grpSpPr bwMode="auto">
          <a:xfrm>
            <a:off x="5700713" y="3113088"/>
            <a:ext cx="155575" cy="88900"/>
            <a:chOff x="6584" y="12872"/>
            <a:chExt cx="296" cy="224"/>
          </a:xfrm>
        </p:grpSpPr>
        <p:sp>
          <p:nvSpPr>
            <p:cNvPr id="5685" name="Line 565"/>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86" name="Line 566"/>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87" name="Line 567"/>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88" name="Line 568"/>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89" name="Group 569"/>
          <p:cNvGrpSpPr>
            <a:grpSpLocks/>
          </p:cNvGrpSpPr>
          <p:nvPr/>
        </p:nvGrpSpPr>
        <p:grpSpPr bwMode="auto">
          <a:xfrm>
            <a:off x="6581775" y="2436813"/>
            <a:ext cx="155575" cy="90487"/>
            <a:chOff x="6584" y="12872"/>
            <a:chExt cx="296" cy="224"/>
          </a:xfrm>
        </p:grpSpPr>
        <p:sp>
          <p:nvSpPr>
            <p:cNvPr id="5690" name="Line 570"/>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91" name="Line 571"/>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92" name="Line 572"/>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93" name="Line 573"/>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94" name="Group 574"/>
          <p:cNvGrpSpPr>
            <a:grpSpLocks/>
          </p:cNvGrpSpPr>
          <p:nvPr/>
        </p:nvGrpSpPr>
        <p:grpSpPr bwMode="auto">
          <a:xfrm>
            <a:off x="6651625" y="2598738"/>
            <a:ext cx="155575" cy="90487"/>
            <a:chOff x="6584" y="12872"/>
            <a:chExt cx="296" cy="224"/>
          </a:xfrm>
        </p:grpSpPr>
        <p:sp>
          <p:nvSpPr>
            <p:cNvPr id="5695" name="Line 575"/>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96" name="Line 576"/>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97" name="Line 577"/>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98" name="Line 578"/>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99" name="Group 579"/>
          <p:cNvGrpSpPr>
            <a:grpSpLocks/>
          </p:cNvGrpSpPr>
          <p:nvPr/>
        </p:nvGrpSpPr>
        <p:grpSpPr bwMode="auto">
          <a:xfrm>
            <a:off x="6394450" y="2684463"/>
            <a:ext cx="155575" cy="88900"/>
            <a:chOff x="6584" y="12872"/>
            <a:chExt cx="296" cy="224"/>
          </a:xfrm>
        </p:grpSpPr>
        <p:sp>
          <p:nvSpPr>
            <p:cNvPr id="5700" name="Line 580"/>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01" name="Line 581"/>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02" name="Line 582"/>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03" name="Line 583"/>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704" name="Group 584"/>
          <p:cNvGrpSpPr>
            <a:grpSpLocks/>
          </p:cNvGrpSpPr>
          <p:nvPr/>
        </p:nvGrpSpPr>
        <p:grpSpPr bwMode="auto">
          <a:xfrm>
            <a:off x="5672138" y="3406775"/>
            <a:ext cx="155575" cy="88900"/>
            <a:chOff x="6584" y="12872"/>
            <a:chExt cx="296" cy="224"/>
          </a:xfrm>
        </p:grpSpPr>
        <p:sp>
          <p:nvSpPr>
            <p:cNvPr id="5705" name="Line 585"/>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06" name="Line 586"/>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07" name="Line 587"/>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08" name="Line 588"/>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709" name="Group 589"/>
          <p:cNvGrpSpPr>
            <a:grpSpLocks/>
          </p:cNvGrpSpPr>
          <p:nvPr/>
        </p:nvGrpSpPr>
        <p:grpSpPr bwMode="auto">
          <a:xfrm>
            <a:off x="6937375" y="2746375"/>
            <a:ext cx="155575" cy="88900"/>
            <a:chOff x="6584" y="12872"/>
            <a:chExt cx="296" cy="224"/>
          </a:xfrm>
        </p:grpSpPr>
        <p:sp>
          <p:nvSpPr>
            <p:cNvPr id="5710" name="Line 590"/>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11" name="Line 591"/>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12" name="Line 592"/>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13" name="Line 593"/>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714" name="Group 594"/>
          <p:cNvGrpSpPr>
            <a:grpSpLocks/>
          </p:cNvGrpSpPr>
          <p:nvPr/>
        </p:nvGrpSpPr>
        <p:grpSpPr bwMode="auto">
          <a:xfrm>
            <a:off x="6742113" y="2773363"/>
            <a:ext cx="155575" cy="88900"/>
            <a:chOff x="6584" y="12872"/>
            <a:chExt cx="296" cy="224"/>
          </a:xfrm>
        </p:grpSpPr>
        <p:sp>
          <p:nvSpPr>
            <p:cNvPr id="5715" name="Line 595"/>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16" name="Line 596"/>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17" name="Line 597"/>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18" name="Line 598"/>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719" name="Group 599"/>
          <p:cNvGrpSpPr>
            <a:grpSpLocks/>
          </p:cNvGrpSpPr>
          <p:nvPr/>
        </p:nvGrpSpPr>
        <p:grpSpPr bwMode="auto">
          <a:xfrm>
            <a:off x="6543675" y="2836863"/>
            <a:ext cx="155575" cy="90487"/>
            <a:chOff x="6584" y="12872"/>
            <a:chExt cx="296" cy="224"/>
          </a:xfrm>
        </p:grpSpPr>
        <p:sp>
          <p:nvSpPr>
            <p:cNvPr id="5720" name="Line 600"/>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21" name="Line 601"/>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22" name="Line 602"/>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23" name="Line 603"/>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724" name="Group 604"/>
          <p:cNvGrpSpPr>
            <a:grpSpLocks/>
          </p:cNvGrpSpPr>
          <p:nvPr/>
        </p:nvGrpSpPr>
        <p:grpSpPr bwMode="auto">
          <a:xfrm>
            <a:off x="6369050" y="2155825"/>
            <a:ext cx="155575" cy="88900"/>
            <a:chOff x="6584" y="12872"/>
            <a:chExt cx="296" cy="224"/>
          </a:xfrm>
        </p:grpSpPr>
        <p:sp>
          <p:nvSpPr>
            <p:cNvPr id="5725" name="Line 605"/>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26" name="Line 606"/>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27" name="Line 607"/>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28" name="Line 608"/>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729" name="Group 609"/>
          <p:cNvGrpSpPr>
            <a:grpSpLocks/>
          </p:cNvGrpSpPr>
          <p:nvPr/>
        </p:nvGrpSpPr>
        <p:grpSpPr bwMode="auto">
          <a:xfrm>
            <a:off x="6453188" y="2292350"/>
            <a:ext cx="153987" cy="88900"/>
            <a:chOff x="6584" y="12872"/>
            <a:chExt cx="296" cy="224"/>
          </a:xfrm>
        </p:grpSpPr>
        <p:sp>
          <p:nvSpPr>
            <p:cNvPr id="5730" name="Line 610"/>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1" name="Line 611"/>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2" name="Line 612"/>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3" name="Line 613"/>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734" name="Group 614"/>
          <p:cNvGrpSpPr>
            <a:grpSpLocks/>
          </p:cNvGrpSpPr>
          <p:nvPr/>
        </p:nvGrpSpPr>
        <p:grpSpPr bwMode="auto">
          <a:xfrm>
            <a:off x="6038850" y="1779588"/>
            <a:ext cx="155575" cy="88900"/>
            <a:chOff x="6584" y="12872"/>
            <a:chExt cx="296" cy="224"/>
          </a:xfrm>
        </p:grpSpPr>
        <p:sp>
          <p:nvSpPr>
            <p:cNvPr id="5735" name="Line 615"/>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6" name="Line 616"/>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7" name="Line 617"/>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8" name="Line 618"/>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739" name="Group 619"/>
          <p:cNvGrpSpPr>
            <a:grpSpLocks/>
          </p:cNvGrpSpPr>
          <p:nvPr/>
        </p:nvGrpSpPr>
        <p:grpSpPr bwMode="auto">
          <a:xfrm>
            <a:off x="6161088" y="1908175"/>
            <a:ext cx="155575" cy="88900"/>
            <a:chOff x="6584" y="12872"/>
            <a:chExt cx="296" cy="224"/>
          </a:xfrm>
        </p:grpSpPr>
        <p:sp>
          <p:nvSpPr>
            <p:cNvPr id="5740" name="Line 620"/>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1" name="Line 621"/>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2" name="Line 622"/>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3" name="Line 623"/>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744" name="Group 624"/>
          <p:cNvGrpSpPr>
            <a:grpSpLocks/>
          </p:cNvGrpSpPr>
          <p:nvPr/>
        </p:nvGrpSpPr>
        <p:grpSpPr bwMode="auto">
          <a:xfrm>
            <a:off x="6294438" y="2019300"/>
            <a:ext cx="155575" cy="88900"/>
            <a:chOff x="6584" y="12872"/>
            <a:chExt cx="296" cy="224"/>
          </a:xfrm>
        </p:grpSpPr>
        <p:sp>
          <p:nvSpPr>
            <p:cNvPr id="5745" name="Line 625"/>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6" name="Line 626"/>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7" name="Line 627"/>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8" name="Line 628"/>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749" name="Group 629"/>
          <p:cNvGrpSpPr>
            <a:grpSpLocks/>
          </p:cNvGrpSpPr>
          <p:nvPr/>
        </p:nvGrpSpPr>
        <p:grpSpPr bwMode="auto">
          <a:xfrm>
            <a:off x="6853238" y="2370138"/>
            <a:ext cx="155575" cy="88900"/>
            <a:chOff x="6584" y="12872"/>
            <a:chExt cx="296" cy="224"/>
          </a:xfrm>
        </p:grpSpPr>
        <p:sp>
          <p:nvSpPr>
            <p:cNvPr id="5750" name="Line 630"/>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51" name="Line 631"/>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52" name="Line 632"/>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53" name="Line 633"/>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754" name="Group 634"/>
          <p:cNvGrpSpPr>
            <a:grpSpLocks/>
          </p:cNvGrpSpPr>
          <p:nvPr/>
        </p:nvGrpSpPr>
        <p:grpSpPr bwMode="auto">
          <a:xfrm>
            <a:off x="6956425" y="2509838"/>
            <a:ext cx="155575" cy="88900"/>
            <a:chOff x="6584" y="12872"/>
            <a:chExt cx="296" cy="224"/>
          </a:xfrm>
        </p:grpSpPr>
        <p:sp>
          <p:nvSpPr>
            <p:cNvPr id="5755" name="Line 635"/>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56" name="Line 636"/>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57" name="Line 637"/>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58" name="Line 638"/>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759" name="Group 639"/>
          <p:cNvGrpSpPr>
            <a:grpSpLocks/>
          </p:cNvGrpSpPr>
          <p:nvPr/>
        </p:nvGrpSpPr>
        <p:grpSpPr bwMode="auto">
          <a:xfrm>
            <a:off x="6296025" y="1733550"/>
            <a:ext cx="155575" cy="88900"/>
            <a:chOff x="6584" y="12872"/>
            <a:chExt cx="296" cy="224"/>
          </a:xfrm>
        </p:grpSpPr>
        <p:sp>
          <p:nvSpPr>
            <p:cNvPr id="5760" name="Line 640"/>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61" name="Line 641"/>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62" name="Line 642"/>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63" name="Line 643"/>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764" name="Group 644"/>
          <p:cNvGrpSpPr>
            <a:grpSpLocks/>
          </p:cNvGrpSpPr>
          <p:nvPr/>
        </p:nvGrpSpPr>
        <p:grpSpPr bwMode="auto">
          <a:xfrm>
            <a:off x="6453188" y="1847850"/>
            <a:ext cx="153987" cy="90488"/>
            <a:chOff x="6584" y="12872"/>
            <a:chExt cx="296" cy="224"/>
          </a:xfrm>
        </p:grpSpPr>
        <p:sp>
          <p:nvSpPr>
            <p:cNvPr id="5765" name="Line 645"/>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66" name="Line 646"/>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67" name="Line 647"/>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68" name="Line 648"/>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769" name="Group 649"/>
          <p:cNvGrpSpPr>
            <a:grpSpLocks/>
          </p:cNvGrpSpPr>
          <p:nvPr/>
        </p:nvGrpSpPr>
        <p:grpSpPr bwMode="auto">
          <a:xfrm>
            <a:off x="6556375" y="1970088"/>
            <a:ext cx="155575" cy="88900"/>
            <a:chOff x="6584" y="12872"/>
            <a:chExt cx="296" cy="224"/>
          </a:xfrm>
        </p:grpSpPr>
        <p:sp>
          <p:nvSpPr>
            <p:cNvPr id="5770" name="Line 650"/>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71" name="Line 651"/>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72" name="Line 652"/>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73" name="Line 653"/>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774" name="Group 654"/>
          <p:cNvGrpSpPr>
            <a:grpSpLocks/>
          </p:cNvGrpSpPr>
          <p:nvPr/>
        </p:nvGrpSpPr>
        <p:grpSpPr bwMode="auto">
          <a:xfrm>
            <a:off x="6654800" y="2117725"/>
            <a:ext cx="155575" cy="88900"/>
            <a:chOff x="6584" y="12872"/>
            <a:chExt cx="296" cy="224"/>
          </a:xfrm>
        </p:grpSpPr>
        <p:sp>
          <p:nvSpPr>
            <p:cNvPr id="5775" name="Line 655"/>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76" name="Line 656"/>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77" name="Line 657"/>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78" name="Line 658"/>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779" name="Group 659"/>
          <p:cNvGrpSpPr>
            <a:grpSpLocks/>
          </p:cNvGrpSpPr>
          <p:nvPr/>
        </p:nvGrpSpPr>
        <p:grpSpPr bwMode="auto">
          <a:xfrm>
            <a:off x="6751638" y="2246313"/>
            <a:ext cx="155575" cy="88900"/>
            <a:chOff x="6584" y="12872"/>
            <a:chExt cx="296" cy="224"/>
          </a:xfrm>
        </p:grpSpPr>
        <p:sp>
          <p:nvSpPr>
            <p:cNvPr id="5780" name="Line 660"/>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81" name="Line 661"/>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82" name="Line 662"/>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83" name="Line 663"/>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784" name="Group 664"/>
          <p:cNvGrpSpPr>
            <a:grpSpLocks/>
          </p:cNvGrpSpPr>
          <p:nvPr/>
        </p:nvGrpSpPr>
        <p:grpSpPr bwMode="auto">
          <a:xfrm>
            <a:off x="6389688" y="2932113"/>
            <a:ext cx="155575" cy="88900"/>
            <a:chOff x="6584" y="12872"/>
            <a:chExt cx="296" cy="224"/>
          </a:xfrm>
        </p:grpSpPr>
        <p:sp>
          <p:nvSpPr>
            <p:cNvPr id="5785" name="Line 665"/>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86" name="Line 666"/>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87" name="Line 667"/>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88" name="Line 668"/>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789" name="Group 669"/>
          <p:cNvGrpSpPr>
            <a:grpSpLocks/>
          </p:cNvGrpSpPr>
          <p:nvPr/>
        </p:nvGrpSpPr>
        <p:grpSpPr bwMode="auto">
          <a:xfrm>
            <a:off x="6262688" y="3060700"/>
            <a:ext cx="155575" cy="88900"/>
            <a:chOff x="6584" y="12872"/>
            <a:chExt cx="296" cy="224"/>
          </a:xfrm>
        </p:grpSpPr>
        <p:sp>
          <p:nvSpPr>
            <p:cNvPr id="5790" name="Line 670"/>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91" name="Line 671"/>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92" name="Line 672"/>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93" name="Line 673"/>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794" name="Group 674"/>
          <p:cNvGrpSpPr>
            <a:grpSpLocks/>
          </p:cNvGrpSpPr>
          <p:nvPr/>
        </p:nvGrpSpPr>
        <p:grpSpPr bwMode="auto">
          <a:xfrm>
            <a:off x="6062663" y="3140075"/>
            <a:ext cx="155575" cy="88900"/>
            <a:chOff x="6584" y="12872"/>
            <a:chExt cx="296" cy="224"/>
          </a:xfrm>
        </p:grpSpPr>
        <p:sp>
          <p:nvSpPr>
            <p:cNvPr id="5795" name="Line 675"/>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96" name="Line 676"/>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97" name="Line 677"/>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98" name="Line 678"/>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799" name="Group 679"/>
          <p:cNvGrpSpPr>
            <a:grpSpLocks/>
          </p:cNvGrpSpPr>
          <p:nvPr/>
        </p:nvGrpSpPr>
        <p:grpSpPr bwMode="auto">
          <a:xfrm>
            <a:off x="5873750" y="3271838"/>
            <a:ext cx="155575" cy="88900"/>
            <a:chOff x="6584" y="12872"/>
            <a:chExt cx="296" cy="224"/>
          </a:xfrm>
        </p:grpSpPr>
        <p:sp>
          <p:nvSpPr>
            <p:cNvPr id="5800" name="Line 680"/>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01" name="Line 681"/>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02" name="Line 682"/>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03" name="Line 683"/>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804" name="Group 684"/>
          <p:cNvGrpSpPr>
            <a:grpSpLocks/>
          </p:cNvGrpSpPr>
          <p:nvPr/>
        </p:nvGrpSpPr>
        <p:grpSpPr bwMode="auto">
          <a:xfrm>
            <a:off x="2314575" y="136525"/>
            <a:ext cx="868363" cy="687388"/>
            <a:chOff x="9052" y="15240"/>
            <a:chExt cx="1652" cy="1728"/>
          </a:xfrm>
        </p:grpSpPr>
        <p:sp>
          <p:nvSpPr>
            <p:cNvPr id="5805" name="Line 685"/>
            <p:cNvSpPr>
              <a:spLocks noChangeShapeType="1"/>
            </p:cNvSpPr>
            <p:nvPr/>
          </p:nvSpPr>
          <p:spPr bwMode="auto">
            <a:xfrm flipV="1">
              <a:off x="9324" y="15240"/>
              <a:ext cx="1380" cy="1344"/>
            </a:xfrm>
            <a:prstGeom prst="line">
              <a:avLst/>
            </a:prstGeom>
            <a:noFill/>
            <a:ln w="4127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06" name="Text Box 686"/>
            <p:cNvSpPr txBox="1">
              <a:spLocks noChangeArrowheads="1"/>
            </p:cNvSpPr>
            <p:nvPr/>
          </p:nvSpPr>
          <p:spPr bwMode="auto">
            <a:xfrm rot="2635825">
              <a:off x="9052" y="16505"/>
              <a:ext cx="296" cy="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12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1000" b="1">
                  <a:solidFill>
                    <a:srgbClr val="FF9933"/>
                  </a:solidFill>
                </a:rPr>
                <a:t>N</a:t>
              </a:r>
            </a:p>
          </p:txBody>
        </p:sp>
      </p:grpSp>
      <p:sp>
        <p:nvSpPr>
          <p:cNvPr id="5807" name="Line 687"/>
          <p:cNvSpPr>
            <a:spLocks noChangeShapeType="1"/>
          </p:cNvSpPr>
          <p:nvPr/>
        </p:nvSpPr>
        <p:spPr bwMode="auto">
          <a:xfrm>
            <a:off x="4927600" y="6597650"/>
            <a:ext cx="1708150" cy="0"/>
          </a:xfrm>
          <a:prstGeom prst="line">
            <a:avLst/>
          </a:prstGeom>
          <a:noFill/>
          <a:ln w="317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08" name="Line 688"/>
          <p:cNvSpPr>
            <a:spLocks noChangeShapeType="1"/>
          </p:cNvSpPr>
          <p:nvPr/>
        </p:nvSpPr>
        <p:spPr bwMode="auto">
          <a:xfrm flipV="1">
            <a:off x="4916488" y="6553200"/>
            <a:ext cx="0" cy="88900"/>
          </a:xfrm>
          <a:prstGeom prst="line">
            <a:avLst/>
          </a:prstGeom>
          <a:noFill/>
          <a:ln w="762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09" name="Line 689"/>
          <p:cNvSpPr>
            <a:spLocks noChangeShapeType="1"/>
          </p:cNvSpPr>
          <p:nvPr/>
        </p:nvSpPr>
        <p:spPr bwMode="auto">
          <a:xfrm flipV="1">
            <a:off x="6643688" y="6553200"/>
            <a:ext cx="0" cy="88900"/>
          </a:xfrm>
          <a:prstGeom prst="line">
            <a:avLst/>
          </a:prstGeom>
          <a:noFill/>
          <a:ln w="762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10" name="Text Box 690"/>
          <p:cNvSpPr txBox="1">
            <a:spLocks noChangeArrowheads="1"/>
          </p:cNvSpPr>
          <p:nvPr/>
        </p:nvSpPr>
        <p:spPr bwMode="auto">
          <a:xfrm>
            <a:off x="5432425" y="6610350"/>
            <a:ext cx="722313"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pPr algn="ctr"/>
            <a:r>
              <a:rPr lang="en-US" altLang="en-US" sz="1000" b="1">
                <a:solidFill>
                  <a:srgbClr val="FF9900"/>
                </a:solidFill>
              </a:rPr>
              <a:t>120 meters</a:t>
            </a:r>
          </a:p>
        </p:txBody>
      </p:sp>
      <p:grpSp>
        <p:nvGrpSpPr>
          <p:cNvPr id="5811" name="Group 691"/>
          <p:cNvGrpSpPr>
            <a:grpSpLocks/>
          </p:cNvGrpSpPr>
          <p:nvPr/>
        </p:nvGrpSpPr>
        <p:grpSpPr bwMode="auto">
          <a:xfrm>
            <a:off x="4791075" y="6284913"/>
            <a:ext cx="155575" cy="88900"/>
            <a:chOff x="6584" y="12872"/>
            <a:chExt cx="296" cy="224"/>
          </a:xfrm>
        </p:grpSpPr>
        <p:sp>
          <p:nvSpPr>
            <p:cNvPr id="5812" name="Line 692"/>
            <p:cNvSpPr>
              <a:spLocks noChangeShapeType="1"/>
            </p:cNvSpPr>
            <p:nvPr/>
          </p:nvSpPr>
          <p:spPr bwMode="auto">
            <a:xfrm>
              <a:off x="6584" y="13096"/>
              <a:ext cx="296" cy="0"/>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13" name="Line 693"/>
            <p:cNvSpPr>
              <a:spLocks noChangeShapeType="1"/>
            </p:cNvSpPr>
            <p:nvPr/>
          </p:nvSpPr>
          <p:spPr bwMode="auto">
            <a:xfrm>
              <a:off x="6736" y="12872"/>
              <a:ext cx="0" cy="224"/>
            </a:xfrm>
            <a:prstGeom prst="line">
              <a:avLst/>
            </a:prstGeom>
            <a:noFill/>
            <a:ln w="190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14" name="Line 694"/>
            <p:cNvSpPr>
              <a:spLocks noChangeShapeType="1"/>
            </p:cNvSpPr>
            <p:nvPr/>
          </p:nvSpPr>
          <p:spPr bwMode="auto">
            <a:xfrm flipV="1">
              <a:off x="6792" y="12928"/>
              <a:ext cx="32" cy="152"/>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15" name="Line 695"/>
            <p:cNvSpPr>
              <a:spLocks noChangeShapeType="1"/>
            </p:cNvSpPr>
            <p:nvPr/>
          </p:nvSpPr>
          <p:spPr bwMode="auto">
            <a:xfrm flipH="1" flipV="1">
              <a:off x="6616" y="12944"/>
              <a:ext cx="64" cy="144"/>
            </a:xfrm>
            <a:prstGeom prst="line">
              <a:avLst/>
            </a:prstGeom>
            <a:noFill/>
            <a:ln w="190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16" name="Text Box 696"/>
          <p:cNvSpPr txBox="1">
            <a:spLocks noChangeArrowheads="1"/>
          </p:cNvSpPr>
          <p:nvPr/>
        </p:nvSpPr>
        <p:spPr bwMode="auto">
          <a:xfrm>
            <a:off x="1971675" y="3770313"/>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pPr algn="ctr"/>
            <a:r>
              <a:rPr lang="en-US" altLang="en-US" sz="1400" b="1" i="1">
                <a:solidFill>
                  <a:schemeClr val="accent2"/>
                </a:solidFill>
              </a:rPr>
              <a:t>Maple</a:t>
            </a:r>
          </a:p>
          <a:p>
            <a:pPr algn="ctr"/>
            <a:r>
              <a:rPr lang="en-US" altLang="en-US" sz="1400" b="1" i="1">
                <a:solidFill>
                  <a:schemeClr val="accent2"/>
                </a:solidFill>
              </a:rPr>
              <a:t>Swamp</a:t>
            </a:r>
          </a:p>
        </p:txBody>
      </p:sp>
      <p:grpSp>
        <p:nvGrpSpPr>
          <p:cNvPr id="5817" name="Group 697"/>
          <p:cNvGrpSpPr>
            <a:grpSpLocks/>
          </p:cNvGrpSpPr>
          <p:nvPr/>
        </p:nvGrpSpPr>
        <p:grpSpPr bwMode="auto">
          <a:xfrm>
            <a:off x="5402263" y="3209925"/>
            <a:ext cx="103187" cy="161925"/>
            <a:chOff x="564" y="3959"/>
            <a:chExt cx="135" cy="300"/>
          </a:xfrm>
        </p:grpSpPr>
        <p:sp>
          <p:nvSpPr>
            <p:cNvPr id="5818" name="Freeform 698"/>
            <p:cNvSpPr>
              <a:spLocks/>
            </p:cNvSpPr>
            <p:nvPr/>
          </p:nvSpPr>
          <p:spPr bwMode="auto">
            <a:xfrm>
              <a:off x="564" y="3959"/>
              <a:ext cx="135" cy="229"/>
            </a:xfrm>
            <a:custGeom>
              <a:avLst/>
              <a:gdLst>
                <a:gd name="T0" fmla="*/ 0 w 135"/>
                <a:gd name="T1" fmla="*/ 193 h 193"/>
                <a:gd name="T2" fmla="*/ 132 w 135"/>
                <a:gd name="T3" fmla="*/ 192 h 193"/>
                <a:gd name="T4" fmla="*/ 105 w 135"/>
                <a:gd name="T5" fmla="*/ 163 h 193"/>
                <a:gd name="T6" fmla="*/ 134 w 135"/>
                <a:gd name="T7" fmla="*/ 165 h 193"/>
                <a:gd name="T8" fmla="*/ 102 w 135"/>
                <a:gd name="T9" fmla="*/ 118 h 193"/>
                <a:gd name="T10" fmla="*/ 135 w 135"/>
                <a:gd name="T11" fmla="*/ 118 h 193"/>
                <a:gd name="T12" fmla="*/ 95 w 135"/>
                <a:gd name="T13" fmla="*/ 81 h 193"/>
                <a:gd name="T14" fmla="*/ 117 w 135"/>
                <a:gd name="T15" fmla="*/ 81 h 193"/>
                <a:gd name="T16" fmla="*/ 86 w 135"/>
                <a:gd name="T17" fmla="*/ 46 h 193"/>
                <a:gd name="T18" fmla="*/ 105 w 135"/>
                <a:gd name="T19" fmla="*/ 43 h 193"/>
                <a:gd name="T20" fmla="*/ 75 w 135"/>
                <a:gd name="T21" fmla="*/ 15 h 193"/>
                <a:gd name="T22" fmla="*/ 65 w 135"/>
                <a:gd name="T23" fmla="*/ 0 h 193"/>
                <a:gd name="T24" fmla="*/ 32 w 135"/>
                <a:gd name="T25" fmla="*/ 43 h 193"/>
                <a:gd name="T26" fmla="*/ 53 w 135"/>
                <a:gd name="T27" fmla="*/ 45 h 193"/>
                <a:gd name="T28" fmla="*/ 14 w 135"/>
                <a:gd name="T29" fmla="*/ 78 h 193"/>
                <a:gd name="T30" fmla="*/ 38 w 135"/>
                <a:gd name="T31" fmla="*/ 82 h 193"/>
                <a:gd name="T32" fmla="*/ 11 w 135"/>
                <a:gd name="T33" fmla="*/ 109 h 193"/>
                <a:gd name="T34" fmla="*/ 41 w 135"/>
                <a:gd name="T35" fmla="*/ 111 h 193"/>
                <a:gd name="T36" fmla="*/ 5 w 135"/>
                <a:gd name="T37" fmla="*/ 147 h 193"/>
                <a:gd name="T38" fmla="*/ 36 w 135"/>
                <a:gd name="T39" fmla="*/ 148 h 193"/>
                <a:gd name="T40" fmla="*/ 0 w 135"/>
                <a:gd name="T41"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93">
                  <a:moveTo>
                    <a:pt x="0" y="193"/>
                  </a:moveTo>
                  <a:lnTo>
                    <a:pt x="132" y="192"/>
                  </a:lnTo>
                  <a:lnTo>
                    <a:pt x="105" y="163"/>
                  </a:lnTo>
                  <a:lnTo>
                    <a:pt x="134" y="165"/>
                  </a:lnTo>
                  <a:lnTo>
                    <a:pt x="102" y="118"/>
                  </a:lnTo>
                  <a:lnTo>
                    <a:pt x="135" y="118"/>
                  </a:lnTo>
                  <a:lnTo>
                    <a:pt x="95" y="81"/>
                  </a:lnTo>
                  <a:lnTo>
                    <a:pt x="117" y="81"/>
                  </a:lnTo>
                  <a:lnTo>
                    <a:pt x="86" y="46"/>
                  </a:lnTo>
                  <a:lnTo>
                    <a:pt x="105" y="43"/>
                  </a:lnTo>
                  <a:lnTo>
                    <a:pt x="75" y="15"/>
                  </a:lnTo>
                  <a:lnTo>
                    <a:pt x="65" y="0"/>
                  </a:lnTo>
                  <a:lnTo>
                    <a:pt x="32" y="43"/>
                  </a:lnTo>
                  <a:lnTo>
                    <a:pt x="53" y="45"/>
                  </a:lnTo>
                  <a:lnTo>
                    <a:pt x="14" y="78"/>
                  </a:lnTo>
                  <a:lnTo>
                    <a:pt x="38" y="82"/>
                  </a:lnTo>
                  <a:lnTo>
                    <a:pt x="11" y="109"/>
                  </a:lnTo>
                  <a:lnTo>
                    <a:pt x="41" y="111"/>
                  </a:lnTo>
                  <a:lnTo>
                    <a:pt x="5" y="147"/>
                  </a:lnTo>
                  <a:lnTo>
                    <a:pt x="36" y="148"/>
                  </a:lnTo>
                  <a:lnTo>
                    <a:pt x="0" y="193"/>
                  </a:lnTo>
                  <a:close/>
                </a:path>
              </a:pathLst>
            </a:cu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19" name="Line 699"/>
            <p:cNvSpPr>
              <a:spLocks noChangeShapeType="1"/>
            </p:cNvSpPr>
            <p:nvPr/>
          </p:nvSpPr>
          <p:spPr bwMode="auto">
            <a:xfrm>
              <a:off x="633" y="4190"/>
              <a:ext cx="0" cy="69"/>
            </a:xfrm>
            <a:prstGeom prst="line">
              <a:avLst/>
            </a:prstGeom>
            <a:noFill/>
            <a:ln w="38100">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820" name="Group 700"/>
          <p:cNvGrpSpPr>
            <a:grpSpLocks/>
          </p:cNvGrpSpPr>
          <p:nvPr/>
        </p:nvGrpSpPr>
        <p:grpSpPr bwMode="auto">
          <a:xfrm>
            <a:off x="5805488" y="217488"/>
            <a:ext cx="103187" cy="161925"/>
            <a:chOff x="564" y="3959"/>
            <a:chExt cx="135" cy="300"/>
          </a:xfrm>
        </p:grpSpPr>
        <p:sp>
          <p:nvSpPr>
            <p:cNvPr id="5821" name="Freeform 701"/>
            <p:cNvSpPr>
              <a:spLocks/>
            </p:cNvSpPr>
            <p:nvPr/>
          </p:nvSpPr>
          <p:spPr bwMode="auto">
            <a:xfrm>
              <a:off x="564" y="3959"/>
              <a:ext cx="135" cy="229"/>
            </a:xfrm>
            <a:custGeom>
              <a:avLst/>
              <a:gdLst>
                <a:gd name="T0" fmla="*/ 0 w 135"/>
                <a:gd name="T1" fmla="*/ 193 h 193"/>
                <a:gd name="T2" fmla="*/ 132 w 135"/>
                <a:gd name="T3" fmla="*/ 192 h 193"/>
                <a:gd name="T4" fmla="*/ 105 w 135"/>
                <a:gd name="T5" fmla="*/ 163 h 193"/>
                <a:gd name="T6" fmla="*/ 134 w 135"/>
                <a:gd name="T7" fmla="*/ 165 h 193"/>
                <a:gd name="T8" fmla="*/ 102 w 135"/>
                <a:gd name="T9" fmla="*/ 118 h 193"/>
                <a:gd name="T10" fmla="*/ 135 w 135"/>
                <a:gd name="T11" fmla="*/ 118 h 193"/>
                <a:gd name="T12" fmla="*/ 95 w 135"/>
                <a:gd name="T13" fmla="*/ 81 h 193"/>
                <a:gd name="T14" fmla="*/ 117 w 135"/>
                <a:gd name="T15" fmla="*/ 81 h 193"/>
                <a:gd name="T16" fmla="*/ 86 w 135"/>
                <a:gd name="T17" fmla="*/ 46 h 193"/>
                <a:gd name="T18" fmla="*/ 105 w 135"/>
                <a:gd name="T19" fmla="*/ 43 h 193"/>
                <a:gd name="T20" fmla="*/ 75 w 135"/>
                <a:gd name="T21" fmla="*/ 15 h 193"/>
                <a:gd name="T22" fmla="*/ 65 w 135"/>
                <a:gd name="T23" fmla="*/ 0 h 193"/>
                <a:gd name="T24" fmla="*/ 32 w 135"/>
                <a:gd name="T25" fmla="*/ 43 h 193"/>
                <a:gd name="T26" fmla="*/ 53 w 135"/>
                <a:gd name="T27" fmla="*/ 45 h 193"/>
                <a:gd name="T28" fmla="*/ 14 w 135"/>
                <a:gd name="T29" fmla="*/ 78 h 193"/>
                <a:gd name="T30" fmla="*/ 38 w 135"/>
                <a:gd name="T31" fmla="*/ 82 h 193"/>
                <a:gd name="T32" fmla="*/ 11 w 135"/>
                <a:gd name="T33" fmla="*/ 109 h 193"/>
                <a:gd name="T34" fmla="*/ 41 w 135"/>
                <a:gd name="T35" fmla="*/ 111 h 193"/>
                <a:gd name="T36" fmla="*/ 5 w 135"/>
                <a:gd name="T37" fmla="*/ 147 h 193"/>
                <a:gd name="T38" fmla="*/ 36 w 135"/>
                <a:gd name="T39" fmla="*/ 148 h 193"/>
                <a:gd name="T40" fmla="*/ 0 w 135"/>
                <a:gd name="T41"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93">
                  <a:moveTo>
                    <a:pt x="0" y="193"/>
                  </a:moveTo>
                  <a:lnTo>
                    <a:pt x="132" y="192"/>
                  </a:lnTo>
                  <a:lnTo>
                    <a:pt x="105" y="163"/>
                  </a:lnTo>
                  <a:lnTo>
                    <a:pt x="134" y="165"/>
                  </a:lnTo>
                  <a:lnTo>
                    <a:pt x="102" y="118"/>
                  </a:lnTo>
                  <a:lnTo>
                    <a:pt x="135" y="118"/>
                  </a:lnTo>
                  <a:lnTo>
                    <a:pt x="95" y="81"/>
                  </a:lnTo>
                  <a:lnTo>
                    <a:pt x="117" y="81"/>
                  </a:lnTo>
                  <a:lnTo>
                    <a:pt x="86" y="46"/>
                  </a:lnTo>
                  <a:lnTo>
                    <a:pt x="105" y="43"/>
                  </a:lnTo>
                  <a:lnTo>
                    <a:pt x="75" y="15"/>
                  </a:lnTo>
                  <a:lnTo>
                    <a:pt x="65" y="0"/>
                  </a:lnTo>
                  <a:lnTo>
                    <a:pt x="32" y="43"/>
                  </a:lnTo>
                  <a:lnTo>
                    <a:pt x="53" y="45"/>
                  </a:lnTo>
                  <a:lnTo>
                    <a:pt x="14" y="78"/>
                  </a:lnTo>
                  <a:lnTo>
                    <a:pt x="38" y="82"/>
                  </a:lnTo>
                  <a:lnTo>
                    <a:pt x="11" y="109"/>
                  </a:lnTo>
                  <a:lnTo>
                    <a:pt x="41" y="111"/>
                  </a:lnTo>
                  <a:lnTo>
                    <a:pt x="5" y="147"/>
                  </a:lnTo>
                  <a:lnTo>
                    <a:pt x="36" y="148"/>
                  </a:lnTo>
                  <a:lnTo>
                    <a:pt x="0" y="193"/>
                  </a:lnTo>
                  <a:close/>
                </a:path>
              </a:pathLst>
            </a:cu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22" name="Line 702"/>
            <p:cNvSpPr>
              <a:spLocks noChangeShapeType="1"/>
            </p:cNvSpPr>
            <p:nvPr/>
          </p:nvSpPr>
          <p:spPr bwMode="auto">
            <a:xfrm>
              <a:off x="633" y="4190"/>
              <a:ext cx="0" cy="69"/>
            </a:xfrm>
            <a:prstGeom prst="line">
              <a:avLst/>
            </a:prstGeom>
            <a:noFill/>
            <a:ln w="38100">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823" name="Group 703"/>
          <p:cNvGrpSpPr>
            <a:grpSpLocks/>
          </p:cNvGrpSpPr>
          <p:nvPr/>
        </p:nvGrpSpPr>
        <p:grpSpPr bwMode="auto">
          <a:xfrm>
            <a:off x="3000375" y="4211638"/>
            <a:ext cx="103188" cy="161925"/>
            <a:chOff x="564" y="3959"/>
            <a:chExt cx="135" cy="300"/>
          </a:xfrm>
        </p:grpSpPr>
        <p:sp>
          <p:nvSpPr>
            <p:cNvPr id="5824" name="Freeform 704"/>
            <p:cNvSpPr>
              <a:spLocks/>
            </p:cNvSpPr>
            <p:nvPr/>
          </p:nvSpPr>
          <p:spPr bwMode="auto">
            <a:xfrm>
              <a:off x="564" y="3959"/>
              <a:ext cx="135" cy="229"/>
            </a:xfrm>
            <a:custGeom>
              <a:avLst/>
              <a:gdLst>
                <a:gd name="T0" fmla="*/ 0 w 135"/>
                <a:gd name="T1" fmla="*/ 193 h 193"/>
                <a:gd name="T2" fmla="*/ 132 w 135"/>
                <a:gd name="T3" fmla="*/ 192 h 193"/>
                <a:gd name="T4" fmla="*/ 105 w 135"/>
                <a:gd name="T5" fmla="*/ 163 h 193"/>
                <a:gd name="T6" fmla="*/ 134 w 135"/>
                <a:gd name="T7" fmla="*/ 165 h 193"/>
                <a:gd name="T8" fmla="*/ 102 w 135"/>
                <a:gd name="T9" fmla="*/ 118 h 193"/>
                <a:gd name="T10" fmla="*/ 135 w 135"/>
                <a:gd name="T11" fmla="*/ 118 h 193"/>
                <a:gd name="T12" fmla="*/ 95 w 135"/>
                <a:gd name="T13" fmla="*/ 81 h 193"/>
                <a:gd name="T14" fmla="*/ 117 w 135"/>
                <a:gd name="T15" fmla="*/ 81 h 193"/>
                <a:gd name="T16" fmla="*/ 86 w 135"/>
                <a:gd name="T17" fmla="*/ 46 h 193"/>
                <a:gd name="T18" fmla="*/ 105 w 135"/>
                <a:gd name="T19" fmla="*/ 43 h 193"/>
                <a:gd name="T20" fmla="*/ 75 w 135"/>
                <a:gd name="T21" fmla="*/ 15 h 193"/>
                <a:gd name="T22" fmla="*/ 65 w 135"/>
                <a:gd name="T23" fmla="*/ 0 h 193"/>
                <a:gd name="T24" fmla="*/ 32 w 135"/>
                <a:gd name="T25" fmla="*/ 43 h 193"/>
                <a:gd name="T26" fmla="*/ 53 w 135"/>
                <a:gd name="T27" fmla="*/ 45 h 193"/>
                <a:gd name="T28" fmla="*/ 14 w 135"/>
                <a:gd name="T29" fmla="*/ 78 h 193"/>
                <a:gd name="T30" fmla="*/ 38 w 135"/>
                <a:gd name="T31" fmla="*/ 82 h 193"/>
                <a:gd name="T32" fmla="*/ 11 w 135"/>
                <a:gd name="T33" fmla="*/ 109 h 193"/>
                <a:gd name="T34" fmla="*/ 41 w 135"/>
                <a:gd name="T35" fmla="*/ 111 h 193"/>
                <a:gd name="T36" fmla="*/ 5 w 135"/>
                <a:gd name="T37" fmla="*/ 147 h 193"/>
                <a:gd name="T38" fmla="*/ 36 w 135"/>
                <a:gd name="T39" fmla="*/ 148 h 193"/>
                <a:gd name="T40" fmla="*/ 0 w 135"/>
                <a:gd name="T41"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93">
                  <a:moveTo>
                    <a:pt x="0" y="193"/>
                  </a:moveTo>
                  <a:lnTo>
                    <a:pt x="132" y="192"/>
                  </a:lnTo>
                  <a:lnTo>
                    <a:pt x="105" y="163"/>
                  </a:lnTo>
                  <a:lnTo>
                    <a:pt x="134" y="165"/>
                  </a:lnTo>
                  <a:lnTo>
                    <a:pt x="102" y="118"/>
                  </a:lnTo>
                  <a:lnTo>
                    <a:pt x="135" y="118"/>
                  </a:lnTo>
                  <a:lnTo>
                    <a:pt x="95" y="81"/>
                  </a:lnTo>
                  <a:lnTo>
                    <a:pt x="117" y="81"/>
                  </a:lnTo>
                  <a:lnTo>
                    <a:pt x="86" y="46"/>
                  </a:lnTo>
                  <a:lnTo>
                    <a:pt x="105" y="43"/>
                  </a:lnTo>
                  <a:lnTo>
                    <a:pt x="75" y="15"/>
                  </a:lnTo>
                  <a:lnTo>
                    <a:pt x="65" y="0"/>
                  </a:lnTo>
                  <a:lnTo>
                    <a:pt x="32" y="43"/>
                  </a:lnTo>
                  <a:lnTo>
                    <a:pt x="53" y="45"/>
                  </a:lnTo>
                  <a:lnTo>
                    <a:pt x="14" y="78"/>
                  </a:lnTo>
                  <a:lnTo>
                    <a:pt x="38" y="82"/>
                  </a:lnTo>
                  <a:lnTo>
                    <a:pt x="11" y="109"/>
                  </a:lnTo>
                  <a:lnTo>
                    <a:pt x="41" y="111"/>
                  </a:lnTo>
                  <a:lnTo>
                    <a:pt x="5" y="147"/>
                  </a:lnTo>
                  <a:lnTo>
                    <a:pt x="36" y="148"/>
                  </a:lnTo>
                  <a:lnTo>
                    <a:pt x="0" y="193"/>
                  </a:lnTo>
                  <a:close/>
                </a:path>
              </a:pathLst>
            </a:cu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25" name="Line 705"/>
            <p:cNvSpPr>
              <a:spLocks noChangeShapeType="1"/>
            </p:cNvSpPr>
            <p:nvPr/>
          </p:nvSpPr>
          <p:spPr bwMode="auto">
            <a:xfrm>
              <a:off x="633" y="4190"/>
              <a:ext cx="0" cy="69"/>
            </a:xfrm>
            <a:prstGeom prst="line">
              <a:avLst/>
            </a:prstGeom>
            <a:noFill/>
            <a:ln w="38100">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826" name="Group 706"/>
          <p:cNvGrpSpPr>
            <a:grpSpLocks/>
          </p:cNvGrpSpPr>
          <p:nvPr/>
        </p:nvGrpSpPr>
        <p:grpSpPr bwMode="auto">
          <a:xfrm>
            <a:off x="3933825" y="4727575"/>
            <a:ext cx="101600" cy="161925"/>
            <a:chOff x="564" y="3959"/>
            <a:chExt cx="135" cy="300"/>
          </a:xfrm>
        </p:grpSpPr>
        <p:sp>
          <p:nvSpPr>
            <p:cNvPr id="5827" name="Freeform 707"/>
            <p:cNvSpPr>
              <a:spLocks/>
            </p:cNvSpPr>
            <p:nvPr/>
          </p:nvSpPr>
          <p:spPr bwMode="auto">
            <a:xfrm>
              <a:off x="564" y="3959"/>
              <a:ext cx="135" cy="229"/>
            </a:xfrm>
            <a:custGeom>
              <a:avLst/>
              <a:gdLst>
                <a:gd name="T0" fmla="*/ 0 w 135"/>
                <a:gd name="T1" fmla="*/ 193 h 193"/>
                <a:gd name="T2" fmla="*/ 132 w 135"/>
                <a:gd name="T3" fmla="*/ 192 h 193"/>
                <a:gd name="T4" fmla="*/ 105 w 135"/>
                <a:gd name="T5" fmla="*/ 163 h 193"/>
                <a:gd name="T6" fmla="*/ 134 w 135"/>
                <a:gd name="T7" fmla="*/ 165 h 193"/>
                <a:gd name="T8" fmla="*/ 102 w 135"/>
                <a:gd name="T9" fmla="*/ 118 h 193"/>
                <a:gd name="T10" fmla="*/ 135 w 135"/>
                <a:gd name="T11" fmla="*/ 118 h 193"/>
                <a:gd name="T12" fmla="*/ 95 w 135"/>
                <a:gd name="T13" fmla="*/ 81 h 193"/>
                <a:gd name="T14" fmla="*/ 117 w 135"/>
                <a:gd name="T15" fmla="*/ 81 h 193"/>
                <a:gd name="T16" fmla="*/ 86 w 135"/>
                <a:gd name="T17" fmla="*/ 46 h 193"/>
                <a:gd name="T18" fmla="*/ 105 w 135"/>
                <a:gd name="T19" fmla="*/ 43 h 193"/>
                <a:gd name="T20" fmla="*/ 75 w 135"/>
                <a:gd name="T21" fmla="*/ 15 h 193"/>
                <a:gd name="T22" fmla="*/ 65 w 135"/>
                <a:gd name="T23" fmla="*/ 0 h 193"/>
                <a:gd name="T24" fmla="*/ 32 w 135"/>
                <a:gd name="T25" fmla="*/ 43 h 193"/>
                <a:gd name="T26" fmla="*/ 53 w 135"/>
                <a:gd name="T27" fmla="*/ 45 h 193"/>
                <a:gd name="T28" fmla="*/ 14 w 135"/>
                <a:gd name="T29" fmla="*/ 78 h 193"/>
                <a:gd name="T30" fmla="*/ 38 w 135"/>
                <a:gd name="T31" fmla="*/ 82 h 193"/>
                <a:gd name="T32" fmla="*/ 11 w 135"/>
                <a:gd name="T33" fmla="*/ 109 h 193"/>
                <a:gd name="T34" fmla="*/ 41 w 135"/>
                <a:gd name="T35" fmla="*/ 111 h 193"/>
                <a:gd name="T36" fmla="*/ 5 w 135"/>
                <a:gd name="T37" fmla="*/ 147 h 193"/>
                <a:gd name="T38" fmla="*/ 36 w 135"/>
                <a:gd name="T39" fmla="*/ 148 h 193"/>
                <a:gd name="T40" fmla="*/ 0 w 135"/>
                <a:gd name="T41"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93">
                  <a:moveTo>
                    <a:pt x="0" y="193"/>
                  </a:moveTo>
                  <a:lnTo>
                    <a:pt x="132" y="192"/>
                  </a:lnTo>
                  <a:lnTo>
                    <a:pt x="105" y="163"/>
                  </a:lnTo>
                  <a:lnTo>
                    <a:pt x="134" y="165"/>
                  </a:lnTo>
                  <a:lnTo>
                    <a:pt x="102" y="118"/>
                  </a:lnTo>
                  <a:lnTo>
                    <a:pt x="135" y="118"/>
                  </a:lnTo>
                  <a:lnTo>
                    <a:pt x="95" y="81"/>
                  </a:lnTo>
                  <a:lnTo>
                    <a:pt x="117" y="81"/>
                  </a:lnTo>
                  <a:lnTo>
                    <a:pt x="86" y="46"/>
                  </a:lnTo>
                  <a:lnTo>
                    <a:pt x="105" y="43"/>
                  </a:lnTo>
                  <a:lnTo>
                    <a:pt x="75" y="15"/>
                  </a:lnTo>
                  <a:lnTo>
                    <a:pt x="65" y="0"/>
                  </a:lnTo>
                  <a:lnTo>
                    <a:pt x="32" y="43"/>
                  </a:lnTo>
                  <a:lnTo>
                    <a:pt x="53" y="45"/>
                  </a:lnTo>
                  <a:lnTo>
                    <a:pt x="14" y="78"/>
                  </a:lnTo>
                  <a:lnTo>
                    <a:pt x="38" y="82"/>
                  </a:lnTo>
                  <a:lnTo>
                    <a:pt x="11" y="109"/>
                  </a:lnTo>
                  <a:lnTo>
                    <a:pt x="41" y="111"/>
                  </a:lnTo>
                  <a:lnTo>
                    <a:pt x="5" y="147"/>
                  </a:lnTo>
                  <a:lnTo>
                    <a:pt x="36" y="148"/>
                  </a:lnTo>
                  <a:lnTo>
                    <a:pt x="0" y="193"/>
                  </a:lnTo>
                  <a:close/>
                </a:path>
              </a:pathLst>
            </a:cu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28" name="Line 708"/>
            <p:cNvSpPr>
              <a:spLocks noChangeShapeType="1"/>
            </p:cNvSpPr>
            <p:nvPr/>
          </p:nvSpPr>
          <p:spPr bwMode="auto">
            <a:xfrm>
              <a:off x="633" y="4190"/>
              <a:ext cx="0" cy="69"/>
            </a:xfrm>
            <a:prstGeom prst="line">
              <a:avLst/>
            </a:prstGeom>
            <a:noFill/>
            <a:ln w="38100">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829" name="Group 709"/>
          <p:cNvGrpSpPr>
            <a:grpSpLocks/>
          </p:cNvGrpSpPr>
          <p:nvPr/>
        </p:nvGrpSpPr>
        <p:grpSpPr bwMode="auto">
          <a:xfrm>
            <a:off x="4545013" y="4827588"/>
            <a:ext cx="103187" cy="161925"/>
            <a:chOff x="564" y="3959"/>
            <a:chExt cx="135" cy="300"/>
          </a:xfrm>
        </p:grpSpPr>
        <p:sp>
          <p:nvSpPr>
            <p:cNvPr id="5830" name="Freeform 710"/>
            <p:cNvSpPr>
              <a:spLocks/>
            </p:cNvSpPr>
            <p:nvPr/>
          </p:nvSpPr>
          <p:spPr bwMode="auto">
            <a:xfrm>
              <a:off x="564" y="3959"/>
              <a:ext cx="135" cy="229"/>
            </a:xfrm>
            <a:custGeom>
              <a:avLst/>
              <a:gdLst>
                <a:gd name="T0" fmla="*/ 0 w 135"/>
                <a:gd name="T1" fmla="*/ 193 h 193"/>
                <a:gd name="T2" fmla="*/ 132 w 135"/>
                <a:gd name="T3" fmla="*/ 192 h 193"/>
                <a:gd name="T4" fmla="*/ 105 w 135"/>
                <a:gd name="T5" fmla="*/ 163 h 193"/>
                <a:gd name="T6" fmla="*/ 134 w 135"/>
                <a:gd name="T7" fmla="*/ 165 h 193"/>
                <a:gd name="T8" fmla="*/ 102 w 135"/>
                <a:gd name="T9" fmla="*/ 118 h 193"/>
                <a:gd name="T10" fmla="*/ 135 w 135"/>
                <a:gd name="T11" fmla="*/ 118 h 193"/>
                <a:gd name="T12" fmla="*/ 95 w 135"/>
                <a:gd name="T13" fmla="*/ 81 h 193"/>
                <a:gd name="T14" fmla="*/ 117 w 135"/>
                <a:gd name="T15" fmla="*/ 81 h 193"/>
                <a:gd name="T16" fmla="*/ 86 w 135"/>
                <a:gd name="T17" fmla="*/ 46 h 193"/>
                <a:gd name="T18" fmla="*/ 105 w 135"/>
                <a:gd name="T19" fmla="*/ 43 h 193"/>
                <a:gd name="T20" fmla="*/ 75 w 135"/>
                <a:gd name="T21" fmla="*/ 15 h 193"/>
                <a:gd name="T22" fmla="*/ 65 w 135"/>
                <a:gd name="T23" fmla="*/ 0 h 193"/>
                <a:gd name="T24" fmla="*/ 32 w 135"/>
                <a:gd name="T25" fmla="*/ 43 h 193"/>
                <a:gd name="T26" fmla="*/ 53 w 135"/>
                <a:gd name="T27" fmla="*/ 45 h 193"/>
                <a:gd name="T28" fmla="*/ 14 w 135"/>
                <a:gd name="T29" fmla="*/ 78 h 193"/>
                <a:gd name="T30" fmla="*/ 38 w 135"/>
                <a:gd name="T31" fmla="*/ 82 h 193"/>
                <a:gd name="T32" fmla="*/ 11 w 135"/>
                <a:gd name="T33" fmla="*/ 109 h 193"/>
                <a:gd name="T34" fmla="*/ 41 w 135"/>
                <a:gd name="T35" fmla="*/ 111 h 193"/>
                <a:gd name="T36" fmla="*/ 5 w 135"/>
                <a:gd name="T37" fmla="*/ 147 h 193"/>
                <a:gd name="T38" fmla="*/ 36 w 135"/>
                <a:gd name="T39" fmla="*/ 148 h 193"/>
                <a:gd name="T40" fmla="*/ 0 w 135"/>
                <a:gd name="T41"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93">
                  <a:moveTo>
                    <a:pt x="0" y="193"/>
                  </a:moveTo>
                  <a:lnTo>
                    <a:pt x="132" y="192"/>
                  </a:lnTo>
                  <a:lnTo>
                    <a:pt x="105" y="163"/>
                  </a:lnTo>
                  <a:lnTo>
                    <a:pt x="134" y="165"/>
                  </a:lnTo>
                  <a:lnTo>
                    <a:pt x="102" y="118"/>
                  </a:lnTo>
                  <a:lnTo>
                    <a:pt x="135" y="118"/>
                  </a:lnTo>
                  <a:lnTo>
                    <a:pt x="95" y="81"/>
                  </a:lnTo>
                  <a:lnTo>
                    <a:pt x="117" y="81"/>
                  </a:lnTo>
                  <a:lnTo>
                    <a:pt x="86" y="46"/>
                  </a:lnTo>
                  <a:lnTo>
                    <a:pt x="105" y="43"/>
                  </a:lnTo>
                  <a:lnTo>
                    <a:pt x="75" y="15"/>
                  </a:lnTo>
                  <a:lnTo>
                    <a:pt x="65" y="0"/>
                  </a:lnTo>
                  <a:lnTo>
                    <a:pt x="32" y="43"/>
                  </a:lnTo>
                  <a:lnTo>
                    <a:pt x="53" y="45"/>
                  </a:lnTo>
                  <a:lnTo>
                    <a:pt x="14" y="78"/>
                  </a:lnTo>
                  <a:lnTo>
                    <a:pt x="38" y="82"/>
                  </a:lnTo>
                  <a:lnTo>
                    <a:pt x="11" y="109"/>
                  </a:lnTo>
                  <a:lnTo>
                    <a:pt x="41" y="111"/>
                  </a:lnTo>
                  <a:lnTo>
                    <a:pt x="5" y="147"/>
                  </a:lnTo>
                  <a:lnTo>
                    <a:pt x="36" y="148"/>
                  </a:lnTo>
                  <a:lnTo>
                    <a:pt x="0" y="193"/>
                  </a:lnTo>
                  <a:close/>
                </a:path>
              </a:pathLst>
            </a:cu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1" name="Line 711"/>
            <p:cNvSpPr>
              <a:spLocks noChangeShapeType="1"/>
            </p:cNvSpPr>
            <p:nvPr/>
          </p:nvSpPr>
          <p:spPr bwMode="auto">
            <a:xfrm>
              <a:off x="633" y="4190"/>
              <a:ext cx="0" cy="69"/>
            </a:xfrm>
            <a:prstGeom prst="line">
              <a:avLst/>
            </a:prstGeom>
            <a:noFill/>
            <a:ln w="38100">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832" name="Group 712"/>
          <p:cNvGrpSpPr>
            <a:grpSpLocks/>
          </p:cNvGrpSpPr>
          <p:nvPr/>
        </p:nvGrpSpPr>
        <p:grpSpPr bwMode="auto">
          <a:xfrm>
            <a:off x="3441700" y="5008563"/>
            <a:ext cx="103188" cy="163512"/>
            <a:chOff x="564" y="3959"/>
            <a:chExt cx="135" cy="300"/>
          </a:xfrm>
        </p:grpSpPr>
        <p:sp>
          <p:nvSpPr>
            <p:cNvPr id="5833" name="Freeform 713"/>
            <p:cNvSpPr>
              <a:spLocks/>
            </p:cNvSpPr>
            <p:nvPr/>
          </p:nvSpPr>
          <p:spPr bwMode="auto">
            <a:xfrm>
              <a:off x="564" y="3959"/>
              <a:ext cx="135" cy="229"/>
            </a:xfrm>
            <a:custGeom>
              <a:avLst/>
              <a:gdLst>
                <a:gd name="T0" fmla="*/ 0 w 135"/>
                <a:gd name="T1" fmla="*/ 193 h 193"/>
                <a:gd name="T2" fmla="*/ 132 w 135"/>
                <a:gd name="T3" fmla="*/ 192 h 193"/>
                <a:gd name="T4" fmla="*/ 105 w 135"/>
                <a:gd name="T5" fmla="*/ 163 h 193"/>
                <a:gd name="T6" fmla="*/ 134 w 135"/>
                <a:gd name="T7" fmla="*/ 165 h 193"/>
                <a:gd name="T8" fmla="*/ 102 w 135"/>
                <a:gd name="T9" fmla="*/ 118 h 193"/>
                <a:gd name="T10" fmla="*/ 135 w 135"/>
                <a:gd name="T11" fmla="*/ 118 h 193"/>
                <a:gd name="T12" fmla="*/ 95 w 135"/>
                <a:gd name="T13" fmla="*/ 81 h 193"/>
                <a:gd name="T14" fmla="*/ 117 w 135"/>
                <a:gd name="T15" fmla="*/ 81 h 193"/>
                <a:gd name="T16" fmla="*/ 86 w 135"/>
                <a:gd name="T17" fmla="*/ 46 h 193"/>
                <a:gd name="T18" fmla="*/ 105 w 135"/>
                <a:gd name="T19" fmla="*/ 43 h 193"/>
                <a:gd name="T20" fmla="*/ 75 w 135"/>
                <a:gd name="T21" fmla="*/ 15 h 193"/>
                <a:gd name="T22" fmla="*/ 65 w 135"/>
                <a:gd name="T23" fmla="*/ 0 h 193"/>
                <a:gd name="T24" fmla="*/ 32 w 135"/>
                <a:gd name="T25" fmla="*/ 43 h 193"/>
                <a:gd name="T26" fmla="*/ 53 w 135"/>
                <a:gd name="T27" fmla="*/ 45 h 193"/>
                <a:gd name="T28" fmla="*/ 14 w 135"/>
                <a:gd name="T29" fmla="*/ 78 h 193"/>
                <a:gd name="T30" fmla="*/ 38 w 135"/>
                <a:gd name="T31" fmla="*/ 82 h 193"/>
                <a:gd name="T32" fmla="*/ 11 w 135"/>
                <a:gd name="T33" fmla="*/ 109 h 193"/>
                <a:gd name="T34" fmla="*/ 41 w 135"/>
                <a:gd name="T35" fmla="*/ 111 h 193"/>
                <a:gd name="T36" fmla="*/ 5 w 135"/>
                <a:gd name="T37" fmla="*/ 147 h 193"/>
                <a:gd name="T38" fmla="*/ 36 w 135"/>
                <a:gd name="T39" fmla="*/ 148 h 193"/>
                <a:gd name="T40" fmla="*/ 0 w 135"/>
                <a:gd name="T41"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93">
                  <a:moveTo>
                    <a:pt x="0" y="193"/>
                  </a:moveTo>
                  <a:lnTo>
                    <a:pt x="132" y="192"/>
                  </a:lnTo>
                  <a:lnTo>
                    <a:pt x="105" y="163"/>
                  </a:lnTo>
                  <a:lnTo>
                    <a:pt x="134" y="165"/>
                  </a:lnTo>
                  <a:lnTo>
                    <a:pt x="102" y="118"/>
                  </a:lnTo>
                  <a:lnTo>
                    <a:pt x="135" y="118"/>
                  </a:lnTo>
                  <a:lnTo>
                    <a:pt x="95" y="81"/>
                  </a:lnTo>
                  <a:lnTo>
                    <a:pt x="117" y="81"/>
                  </a:lnTo>
                  <a:lnTo>
                    <a:pt x="86" y="46"/>
                  </a:lnTo>
                  <a:lnTo>
                    <a:pt x="105" y="43"/>
                  </a:lnTo>
                  <a:lnTo>
                    <a:pt x="75" y="15"/>
                  </a:lnTo>
                  <a:lnTo>
                    <a:pt x="65" y="0"/>
                  </a:lnTo>
                  <a:lnTo>
                    <a:pt x="32" y="43"/>
                  </a:lnTo>
                  <a:lnTo>
                    <a:pt x="53" y="45"/>
                  </a:lnTo>
                  <a:lnTo>
                    <a:pt x="14" y="78"/>
                  </a:lnTo>
                  <a:lnTo>
                    <a:pt x="38" y="82"/>
                  </a:lnTo>
                  <a:lnTo>
                    <a:pt x="11" y="109"/>
                  </a:lnTo>
                  <a:lnTo>
                    <a:pt x="41" y="111"/>
                  </a:lnTo>
                  <a:lnTo>
                    <a:pt x="5" y="147"/>
                  </a:lnTo>
                  <a:lnTo>
                    <a:pt x="36" y="148"/>
                  </a:lnTo>
                  <a:lnTo>
                    <a:pt x="0" y="193"/>
                  </a:lnTo>
                  <a:close/>
                </a:path>
              </a:pathLst>
            </a:cu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4" name="Line 714"/>
            <p:cNvSpPr>
              <a:spLocks noChangeShapeType="1"/>
            </p:cNvSpPr>
            <p:nvPr/>
          </p:nvSpPr>
          <p:spPr bwMode="auto">
            <a:xfrm>
              <a:off x="633" y="4190"/>
              <a:ext cx="0" cy="69"/>
            </a:xfrm>
            <a:prstGeom prst="line">
              <a:avLst/>
            </a:prstGeom>
            <a:noFill/>
            <a:ln w="38100">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835" name="Group 715"/>
          <p:cNvGrpSpPr>
            <a:grpSpLocks/>
          </p:cNvGrpSpPr>
          <p:nvPr/>
        </p:nvGrpSpPr>
        <p:grpSpPr bwMode="auto">
          <a:xfrm>
            <a:off x="2965450" y="5026025"/>
            <a:ext cx="103188" cy="161925"/>
            <a:chOff x="564" y="3959"/>
            <a:chExt cx="135" cy="300"/>
          </a:xfrm>
        </p:grpSpPr>
        <p:sp>
          <p:nvSpPr>
            <p:cNvPr id="5836" name="Freeform 716"/>
            <p:cNvSpPr>
              <a:spLocks/>
            </p:cNvSpPr>
            <p:nvPr/>
          </p:nvSpPr>
          <p:spPr bwMode="auto">
            <a:xfrm>
              <a:off x="564" y="3959"/>
              <a:ext cx="135" cy="229"/>
            </a:xfrm>
            <a:custGeom>
              <a:avLst/>
              <a:gdLst>
                <a:gd name="T0" fmla="*/ 0 w 135"/>
                <a:gd name="T1" fmla="*/ 193 h 193"/>
                <a:gd name="T2" fmla="*/ 132 w 135"/>
                <a:gd name="T3" fmla="*/ 192 h 193"/>
                <a:gd name="T4" fmla="*/ 105 w 135"/>
                <a:gd name="T5" fmla="*/ 163 h 193"/>
                <a:gd name="T6" fmla="*/ 134 w 135"/>
                <a:gd name="T7" fmla="*/ 165 h 193"/>
                <a:gd name="T8" fmla="*/ 102 w 135"/>
                <a:gd name="T9" fmla="*/ 118 h 193"/>
                <a:gd name="T10" fmla="*/ 135 w 135"/>
                <a:gd name="T11" fmla="*/ 118 h 193"/>
                <a:gd name="T12" fmla="*/ 95 w 135"/>
                <a:gd name="T13" fmla="*/ 81 h 193"/>
                <a:gd name="T14" fmla="*/ 117 w 135"/>
                <a:gd name="T15" fmla="*/ 81 h 193"/>
                <a:gd name="T16" fmla="*/ 86 w 135"/>
                <a:gd name="T17" fmla="*/ 46 h 193"/>
                <a:gd name="T18" fmla="*/ 105 w 135"/>
                <a:gd name="T19" fmla="*/ 43 h 193"/>
                <a:gd name="T20" fmla="*/ 75 w 135"/>
                <a:gd name="T21" fmla="*/ 15 h 193"/>
                <a:gd name="T22" fmla="*/ 65 w 135"/>
                <a:gd name="T23" fmla="*/ 0 h 193"/>
                <a:gd name="T24" fmla="*/ 32 w 135"/>
                <a:gd name="T25" fmla="*/ 43 h 193"/>
                <a:gd name="T26" fmla="*/ 53 w 135"/>
                <a:gd name="T27" fmla="*/ 45 h 193"/>
                <a:gd name="T28" fmla="*/ 14 w 135"/>
                <a:gd name="T29" fmla="*/ 78 h 193"/>
                <a:gd name="T30" fmla="*/ 38 w 135"/>
                <a:gd name="T31" fmla="*/ 82 h 193"/>
                <a:gd name="T32" fmla="*/ 11 w 135"/>
                <a:gd name="T33" fmla="*/ 109 h 193"/>
                <a:gd name="T34" fmla="*/ 41 w 135"/>
                <a:gd name="T35" fmla="*/ 111 h 193"/>
                <a:gd name="T36" fmla="*/ 5 w 135"/>
                <a:gd name="T37" fmla="*/ 147 h 193"/>
                <a:gd name="T38" fmla="*/ 36 w 135"/>
                <a:gd name="T39" fmla="*/ 148 h 193"/>
                <a:gd name="T40" fmla="*/ 0 w 135"/>
                <a:gd name="T41"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93">
                  <a:moveTo>
                    <a:pt x="0" y="193"/>
                  </a:moveTo>
                  <a:lnTo>
                    <a:pt x="132" y="192"/>
                  </a:lnTo>
                  <a:lnTo>
                    <a:pt x="105" y="163"/>
                  </a:lnTo>
                  <a:lnTo>
                    <a:pt x="134" y="165"/>
                  </a:lnTo>
                  <a:lnTo>
                    <a:pt x="102" y="118"/>
                  </a:lnTo>
                  <a:lnTo>
                    <a:pt x="135" y="118"/>
                  </a:lnTo>
                  <a:lnTo>
                    <a:pt x="95" y="81"/>
                  </a:lnTo>
                  <a:lnTo>
                    <a:pt x="117" y="81"/>
                  </a:lnTo>
                  <a:lnTo>
                    <a:pt x="86" y="46"/>
                  </a:lnTo>
                  <a:lnTo>
                    <a:pt x="105" y="43"/>
                  </a:lnTo>
                  <a:lnTo>
                    <a:pt x="75" y="15"/>
                  </a:lnTo>
                  <a:lnTo>
                    <a:pt x="65" y="0"/>
                  </a:lnTo>
                  <a:lnTo>
                    <a:pt x="32" y="43"/>
                  </a:lnTo>
                  <a:lnTo>
                    <a:pt x="53" y="45"/>
                  </a:lnTo>
                  <a:lnTo>
                    <a:pt x="14" y="78"/>
                  </a:lnTo>
                  <a:lnTo>
                    <a:pt x="38" y="82"/>
                  </a:lnTo>
                  <a:lnTo>
                    <a:pt x="11" y="109"/>
                  </a:lnTo>
                  <a:lnTo>
                    <a:pt x="41" y="111"/>
                  </a:lnTo>
                  <a:lnTo>
                    <a:pt x="5" y="147"/>
                  </a:lnTo>
                  <a:lnTo>
                    <a:pt x="36" y="148"/>
                  </a:lnTo>
                  <a:lnTo>
                    <a:pt x="0" y="193"/>
                  </a:lnTo>
                  <a:close/>
                </a:path>
              </a:pathLst>
            </a:cu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 name="Line 717"/>
            <p:cNvSpPr>
              <a:spLocks noChangeShapeType="1"/>
            </p:cNvSpPr>
            <p:nvPr/>
          </p:nvSpPr>
          <p:spPr bwMode="auto">
            <a:xfrm>
              <a:off x="633" y="4190"/>
              <a:ext cx="0" cy="69"/>
            </a:xfrm>
            <a:prstGeom prst="line">
              <a:avLst/>
            </a:prstGeom>
            <a:noFill/>
            <a:ln w="38100">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838" name="Group 718"/>
          <p:cNvGrpSpPr>
            <a:grpSpLocks/>
          </p:cNvGrpSpPr>
          <p:nvPr/>
        </p:nvGrpSpPr>
        <p:grpSpPr bwMode="auto">
          <a:xfrm>
            <a:off x="5629275" y="5080000"/>
            <a:ext cx="103188" cy="163513"/>
            <a:chOff x="564" y="3959"/>
            <a:chExt cx="135" cy="300"/>
          </a:xfrm>
        </p:grpSpPr>
        <p:sp>
          <p:nvSpPr>
            <p:cNvPr id="5839" name="Freeform 719"/>
            <p:cNvSpPr>
              <a:spLocks/>
            </p:cNvSpPr>
            <p:nvPr/>
          </p:nvSpPr>
          <p:spPr bwMode="auto">
            <a:xfrm>
              <a:off x="564" y="3959"/>
              <a:ext cx="135" cy="229"/>
            </a:xfrm>
            <a:custGeom>
              <a:avLst/>
              <a:gdLst>
                <a:gd name="T0" fmla="*/ 0 w 135"/>
                <a:gd name="T1" fmla="*/ 193 h 193"/>
                <a:gd name="T2" fmla="*/ 132 w 135"/>
                <a:gd name="T3" fmla="*/ 192 h 193"/>
                <a:gd name="T4" fmla="*/ 105 w 135"/>
                <a:gd name="T5" fmla="*/ 163 h 193"/>
                <a:gd name="T6" fmla="*/ 134 w 135"/>
                <a:gd name="T7" fmla="*/ 165 h 193"/>
                <a:gd name="T8" fmla="*/ 102 w 135"/>
                <a:gd name="T9" fmla="*/ 118 h 193"/>
                <a:gd name="T10" fmla="*/ 135 w 135"/>
                <a:gd name="T11" fmla="*/ 118 h 193"/>
                <a:gd name="T12" fmla="*/ 95 w 135"/>
                <a:gd name="T13" fmla="*/ 81 h 193"/>
                <a:gd name="T14" fmla="*/ 117 w 135"/>
                <a:gd name="T15" fmla="*/ 81 h 193"/>
                <a:gd name="T16" fmla="*/ 86 w 135"/>
                <a:gd name="T17" fmla="*/ 46 h 193"/>
                <a:gd name="T18" fmla="*/ 105 w 135"/>
                <a:gd name="T19" fmla="*/ 43 h 193"/>
                <a:gd name="T20" fmla="*/ 75 w 135"/>
                <a:gd name="T21" fmla="*/ 15 h 193"/>
                <a:gd name="T22" fmla="*/ 65 w 135"/>
                <a:gd name="T23" fmla="*/ 0 h 193"/>
                <a:gd name="T24" fmla="*/ 32 w 135"/>
                <a:gd name="T25" fmla="*/ 43 h 193"/>
                <a:gd name="T26" fmla="*/ 53 w 135"/>
                <a:gd name="T27" fmla="*/ 45 h 193"/>
                <a:gd name="T28" fmla="*/ 14 w 135"/>
                <a:gd name="T29" fmla="*/ 78 h 193"/>
                <a:gd name="T30" fmla="*/ 38 w 135"/>
                <a:gd name="T31" fmla="*/ 82 h 193"/>
                <a:gd name="T32" fmla="*/ 11 w 135"/>
                <a:gd name="T33" fmla="*/ 109 h 193"/>
                <a:gd name="T34" fmla="*/ 41 w 135"/>
                <a:gd name="T35" fmla="*/ 111 h 193"/>
                <a:gd name="T36" fmla="*/ 5 w 135"/>
                <a:gd name="T37" fmla="*/ 147 h 193"/>
                <a:gd name="T38" fmla="*/ 36 w 135"/>
                <a:gd name="T39" fmla="*/ 148 h 193"/>
                <a:gd name="T40" fmla="*/ 0 w 135"/>
                <a:gd name="T41"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93">
                  <a:moveTo>
                    <a:pt x="0" y="193"/>
                  </a:moveTo>
                  <a:lnTo>
                    <a:pt x="132" y="192"/>
                  </a:lnTo>
                  <a:lnTo>
                    <a:pt x="105" y="163"/>
                  </a:lnTo>
                  <a:lnTo>
                    <a:pt x="134" y="165"/>
                  </a:lnTo>
                  <a:lnTo>
                    <a:pt x="102" y="118"/>
                  </a:lnTo>
                  <a:lnTo>
                    <a:pt x="135" y="118"/>
                  </a:lnTo>
                  <a:lnTo>
                    <a:pt x="95" y="81"/>
                  </a:lnTo>
                  <a:lnTo>
                    <a:pt x="117" y="81"/>
                  </a:lnTo>
                  <a:lnTo>
                    <a:pt x="86" y="46"/>
                  </a:lnTo>
                  <a:lnTo>
                    <a:pt x="105" y="43"/>
                  </a:lnTo>
                  <a:lnTo>
                    <a:pt x="75" y="15"/>
                  </a:lnTo>
                  <a:lnTo>
                    <a:pt x="65" y="0"/>
                  </a:lnTo>
                  <a:lnTo>
                    <a:pt x="32" y="43"/>
                  </a:lnTo>
                  <a:lnTo>
                    <a:pt x="53" y="45"/>
                  </a:lnTo>
                  <a:lnTo>
                    <a:pt x="14" y="78"/>
                  </a:lnTo>
                  <a:lnTo>
                    <a:pt x="38" y="82"/>
                  </a:lnTo>
                  <a:lnTo>
                    <a:pt x="11" y="109"/>
                  </a:lnTo>
                  <a:lnTo>
                    <a:pt x="41" y="111"/>
                  </a:lnTo>
                  <a:lnTo>
                    <a:pt x="5" y="147"/>
                  </a:lnTo>
                  <a:lnTo>
                    <a:pt x="36" y="148"/>
                  </a:lnTo>
                  <a:lnTo>
                    <a:pt x="0" y="193"/>
                  </a:lnTo>
                  <a:close/>
                </a:path>
              </a:pathLst>
            </a:cu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0" name="Line 720"/>
            <p:cNvSpPr>
              <a:spLocks noChangeShapeType="1"/>
            </p:cNvSpPr>
            <p:nvPr/>
          </p:nvSpPr>
          <p:spPr bwMode="auto">
            <a:xfrm>
              <a:off x="633" y="4190"/>
              <a:ext cx="0" cy="69"/>
            </a:xfrm>
            <a:prstGeom prst="line">
              <a:avLst/>
            </a:prstGeom>
            <a:noFill/>
            <a:ln w="38100">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841" name="Group 721"/>
          <p:cNvGrpSpPr>
            <a:grpSpLocks/>
          </p:cNvGrpSpPr>
          <p:nvPr/>
        </p:nvGrpSpPr>
        <p:grpSpPr bwMode="auto">
          <a:xfrm>
            <a:off x="6057900" y="407988"/>
            <a:ext cx="103188" cy="161925"/>
            <a:chOff x="564" y="3959"/>
            <a:chExt cx="135" cy="300"/>
          </a:xfrm>
        </p:grpSpPr>
        <p:sp>
          <p:nvSpPr>
            <p:cNvPr id="5842" name="Freeform 722"/>
            <p:cNvSpPr>
              <a:spLocks/>
            </p:cNvSpPr>
            <p:nvPr/>
          </p:nvSpPr>
          <p:spPr bwMode="auto">
            <a:xfrm>
              <a:off x="564" y="3959"/>
              <a:ext cx="135" cy="229"/>
            </a:xfrm>
            <a:custGeom>
              <a:avLst/>
              <a:gdLst>
                <a:gd name="T0" fmla="*/ 0 w 135"/>
                <a:gd name="T1" fmla="*/ 193 h 193"/>
                <a:gd name="T2" fmla="*/ 132 w 135"/>
                <a:gd name="T3" fmla="*/ 192 h 193"/>
                <a:gd name="T4" fmla="*/ 105 w 135"/>
                <a:gd name="T5" fmla="*/ 163 h 193"/>
                <a:gd name="T6" fmla="*/ 134 w 135"/>
                <a:gd name="T7" fmla="*/ 165 h 193"/>
                <a:gd name="T8" fmla="*/ 102 w 135"/>
                <a:gd name="T9" fmla="*/ 118 h 193"/>
                <a:gd name="T10" fmla="*/ 135 w 135"/>
                <a:gd name="T11" fmla="*/ 118 h 193"/>
                <a:gd name="T12" fmla="*/ 95 w 135"/>
                <a:gd name="T13" fmla="*/ 81 h 193"/>
                <a:gd name="T14" fmla="*/ 117 w 135"/>
                <a:gd name="T15" fmla="*/ 81 h 193"/>
                <a:gd name="T16" fmla="*/ 86 w 135"/>
                <a:gd name="T17" fmla="*/ 46 h 193"/>
                <a:gd name="T18" fmla="*/ 105 w 135"/>
                <a:gd name="T19" fmla="*/ 43 h 193"/>
                <a:gd name="T20" fmla="*/ 75 w 135"/>
                <a:gd name="T21" fmla="*/ 15 h 193"/>
                <a:gd name="T22" fmla="*/ 65 w 135"/>
                <a:gd name="T23" fmla="*/ 0 h 193"/>
                <a:gd name="T24" fmla="*/ 32 w 135"/>
                <a:gd name="T25" fmla="*/ 43 h 193"/>
                <a:gd name="T26" fmla="*/ 53 w 135"/>
                <a:gd name="T27" fmla="*/ 45 h 193"/>
                <a:gd name="T28" fmla="*/ 14 w 135"/>
                <a:gd name="T29" fmla="*/ 78 h 193"/>
                <a:gd name="T30" fmla="*/ 38 w 135"/>
                <a:gd name="T31" fmla="*/ 82 h 193"/>
                <a:gd name="T32" fmla="*/ 11 w 135"/>
                <a:gd name="T33" fmla="*/ 109 h 193"/>
                <a:gd name="T34" fmla="*/ 41 w 135"/>
                <a:gd name="T35" fmla="*/ 111 h 193"/>
                <a:gd name="T36" fmla="*/ 5 w 135"/>
                <a:gd name="T37" fmla="*/ 147 h 193"/>
                <a:gd name="T38" fmla="*/ 36 w 135"/>
                <a:gd name="T39" fmla="*/ 148 h 193"/>
                <a:gd name="T40" fmla="*/ 0 w 135"/>
                <a:gd name="T41"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93">
                  <a:moveTo>
                    <a:pt x="0" y="193"/>
                  </a:moveTo>
                  <a:lnTo>
                    <a:pt x="132" y="192"/>
                  </a:lnTo>
                  <a:lnTo>
                    <a:pt x="105" y="163"/>
                  </a:lnTo>
                  <a:lnTo>
                    <a:pt x="134" y="165"/>
                  </a:lnTo>
                  <a:lnTo>
                    <a:pt x="102" y="118"/>
                  </a:lnTo>
                  <a:lnTo>
                    <a:pt x="135" y="118"/>
                  </a:lnTo>
                  <a:lnTo>
                    <a:pt x="95" y="81"/>
                  </a:lnTo>
                  <a:lnTo>
                    <a:pt x="117" y="81"/>
                  </a:lnTo>
                  <a:lnTo>
                    <a:pt x="86" y="46"/>
                  </a:lnTo>
                  <a:lnTo>
                    <a:pt x="105" y="43"/>
                  </a:lnTo>
                  <a:lnTo>
                    <a:pt x="75" y="15"/>
                  </a:lnTo>
                  <a:lnTo>
                    <a:pt x="65" y="0"/>
                  </a:lnTo>
                  <a:lnTo>
                    <a:pt x="32" y="43"/>
                  </a:lnTo>
                  <a:lnTo>
                    <a:pt x="53" y="45"/>
                  </a:lnTo>
                  <a:lnTo>
                    <a:pt x="14" y="78"/>
                  </a:lnTo>
                  <a:lnTo>
                    <a:pt x="38" y="82"/>
                  </a:lnTo>
                  <a:lnTo>
                    <a:pt x="11" y="109"/>
                  </a:lnTo>
                  <a:lnTo>
                    <a:pt x="41" y="111"/>
                  </a:lnTo>
                  <a:lnTo>
                    <a:pt x="5" y="147"/>
                  </a:lnTo>
                  <a:lnTo>
                    <a:pt x="36" y="148"/>
                  </a:lnTo>
                  <a:lnTo>
                    <a:pt x="0" y="193"/>
                  </a:lnTo>
                  <a:close/>
                </a:path>
              </a:pathLst>
            </a:cu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3" name="Line 723"/>
            <p:cNvSpPr>
              <a:spLocks noChangeShapeType="1"/>
            </p:cNvSpPr>
            <p:nvPr/>
          </p:nvSpPr>
          <p:spPr bwMode="auto">
            <a:xfrm>
              <a:off x="633" y="4190"/>
              <a:ext cx="0" cy="69"/>
            </a:xfrm>
            <a:prstGeom prst="line">
              <a:avLst/>
            </a:prstGeom>
            <a:noFill/>
            <a:ln w="38100">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844" name="Group 724"/>
          <p:cNvGrpSpPr>
            <a:grpSpLocks/>
          </p:cNvGrpSpPr>
          <p:nvPr/>
        </p:nvGrpSpPr>
        <p:grpSpPr bwMode="auto">
          <a:xfrm>
            <a:off x="3467100" y="3857625"/>
            <a:ext cx="139700" cy="136525"/>
            <a:chOff x="7224" y="9696"/>
            <a:chExt cx="318" cy="409"/>
          </a:xfrm>
        </p:grpSpPr>
        <p:grpSp>
          <p:nvGrpSpPr>
            <p:cNvPr id="5845" name="Group 725"/>
            <p:cNvGrpSpPr>
              <a:grpSpLocks/>
            </p:cNvGrpSpPr>
            <p:nvPr/>
          </p:nvGrpSpPr>
          <p:grpSpPr bwMode="auto">
            <a:xfrm>
              <a:off x="7287" y="9853"/>
              <a:ext cx="188" cy="252"/>
              <a:chOff x="6708" y="9676"/>
              <a:chExt cx="188" cy="252"/>
            </a:xfrm>
          </p:grpSpPr>
          <p:sp>
            <p:nvSpPr>
              <p:cNvPr id="5846" name="Line 726"/>
              <p:cNvSpPr>
                <a:spLocks noChangeShapeType="1"/>
              </p:cNvSpPr>
              <p:nvPr/>
            </p:nvSpPr>
            <p:spPr bwMode="auto">
              <a:xfrm>
                <a:off x="6808" y="9732"/>
                <a:ext cx="0" cy="19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7" name="Line 727"/>
              <p:cNvSpPr>
                <a:spLocks noChangeShapeType="1"/>
              </p:cNvSpPr>
              <p:nvPr/>
            </p:nvSpPr>
            <p:spPr bwMode="auto">
              <a:xfrm flipH="1">
                <a:off x="6804" y="9752"/>
                <a:ext cx="92" cy="80"/>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8" name="Line 728"/>
              <p:cNvSpPr>
                <a:spLocks noChangeShapeType="1"/>
              </p:cNvSpPr>
              <p:nvPr/>
            </p:nvSpPr>
            <p:spPr bwMode="auto">
              <a:xfrm>
                <a:off x="6708" y="9764"/>
                <a:ext cx="96" cy="7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9" name="Line 729"/>
              <p:cNvSpPr>
                <a:spLocks noChangeShapeType="1"/>
              </p:cNvSpPr>
              <p:nvPr/>
            </p:nvSpPr>
            <p:spPr bwMode="auto">
              <a:xfrm>
                <a:off x="6728" y="9676"/>
                <a:ext cx="80" cy="11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50" name="AutoShape 730"/>
            <p:cNvSpPr>
              <a:spLocks noChangeArrowheads="1"/>
            </p:cNvSpPr>
            <p:nvPr/>
          </p:nvSpPr>
          <p:spPr bwMode="auto">
            <a:xfrm>
              <a:off x="7224" y="9696"/>
              <a:ext cx="318" cy="267"/>
            </a:xfrm>
            <a:prstGeom prst="cloudCallout">
              <a:avLst>
                <a:gd name="adj1" fmla="val 3773"/>
                <a:gd name="adj2" fmla="val 33894"/>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004" tIns="16002" rIns="32004" bIns="16002"/>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5851" name="Group 731"/>
          <p:cNvGrpSpPr>
            <a:grpSpLocks/>
          </p:cNvGrpSpPr>
          <p:nvPr/>
        </p:nvGrpSpPr>
        <p:grpSpPr bwMode="auto">
          <a:xfrm>
            <a:off x="3224213" y="4568825"/>
            <a:ext cx="139700" cy="136525"/>
            <a:chOff x="7224" y="9696"/>
            <a:chExt cx="318" cy="409"/>
          </a:xfrm>
        </p:grpSpPr>
        <p:grpSp>
          <p:nvGrpSpPr>
            <p:cNvPr id="5852" name="Group 732"/>
            <p:cNvGrpSpPr>
              <a:grpSpLocks/>
            </p:cNvGrpSpPr>
            <p:nvPr/>
          </p:nvGrpSpPr>
          <p:grpSpPr bwMode="auto">
            <a:xfrm>
              <a:off x="7287" y="9853"/>
              <a:ext cx="188" cy="252"/>
              <a:chOff x="6708" y="9676"/>
              <a:chExt cx="188" cy="252"/>
            </a:xfrm>
          </p:grpSpPr>
          <p:sp>
            <p:nvSpPr>
              <p:cNvPr id="5853" name="Line 733"/>
              <p:cNvSpPr>
                <a:spLocks noChangeShapeType="1"/>
              </p:cNvSpPr>
              <p:nvPr/>
            </p:nvSpPr>
            <p:spPr bwMode="auto">
              <a:xfrm>
                <a:off x="6808" y="9732"/>
                <a:ext cx="0" cy="19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54" name="Line 734"/>
              <p:cNvSpPr>
                <a:spLocks noChangeShapeType="1"/>
              </p:cNvSpPr>
              <p:nvPr/>
            </p:nvSpPr>
            <p:spPr bwMode="auto">
              <a:xfrm flipH="1">
                <a:off x="6804" y="9752"/>
                <a:ext cx="92" cy="80"/>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55" name="Line 735"/>
              <p:cNvSpPr>
                <a:spLocks noChangeShapeType="1"/>
              </p:cNvSpPr>
              <p:nvPr/>
            </p:nvSpPr>
            <p:spPr bwMode="auto">
              <a:xfrm>
                <a:off x="6708" y="9764"/>
                <a:ext cx="96" cy="7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56" name="Line 736"/>
              <p:cNvSpPr>
                <a:spLocks noChangeShapeType="1"/>
              </p:cNvSpPr>
              <p:nvPr/>
            </p:nvSpPr>
            <p:spPr bwMode="auto">
              <a:xfrm>
                <a:off x="6728" y="9676"/>
                <a:ext cx="80" cy="11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57" name="AutoShape 737"/>
            <p:cNvSpPr>
              <a:spLocks noChangeArrowheads="1"/>
            </p:cNvSpPr>
            <p:nvPr/>
          </p:nvSpPr>
          <p:spPr bwMode="auto">
            <a:xfrm>
              <a:off x="7224" y="9696"/>
              <a:ext cx="318" cy="267"/>
            </a:xfrm>
            <a:prstGeom prst="cloudCallout">
              <a:avLst>
                <a:gd name="adj1" fmla="val 3773"/>
                <a:gd name="adj2" fmla="val 33894"/>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004" tIns="16002" rIns="32004" bIns="16002"/>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5858" name="Group 738"/>
          <p:cNvGrpSpPr>
            <a:grpSpLocks/>
          </p:cNvGrpSpPr>
          <p:nvPr/>
        </p:nvGrpSpPr>
        <p:grpSpPr bwMode="auto">
          <a:xfrm>
            <a:off x="3568700" y="4606925"/>
            <a:ext cx="139700" cy="136525"/>
            <a:chOff x="7224" y="9696"/>
            <a:chExt cx="318" cy="409"/>
          </a:xfrm>
        </p:grpSpPr>
        <p:grpSp>
          <p:nvGrpSpPr>
            <p:cNvPr id="5859" name="Group 739"/>
            <p:cNvGrpSpPr>
              <a:grpSpLocks/>
            </p:cNvGrpSpPr>
            <p:nvPr/>
          </p:nvGrpSpPr>
          <p:grpSpPr bwMode="auto">
            <a:xfrm>
              <a:off x="7287" y="9853"/>
              <a:ext cx="188" cy="252"/>
              <a:chOff x="6708" y="9676"/>
              <a:chExt cx="188" cy="252"/>
            </a:xfrm>
          </p:grpSpPr>
          <p:sp>
            <p:nvSpPr>
              <p:cNvPr id="5860" name="Line 740"/>
              <p:cNvSpPr>
                <a:spLocks noChangeShapeType="1"/>
              </p:cNvSpPr>
              <p:nvPr/>
            </p:nvSpPr>
            <p:spPr bwMode="auto">
              <a:xfrm>
                <a:off x="6808" y="9732"/>
                <a:ext cx="0" cy="19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61" name="Line 741"/>
              <p:cNvSpPr>
                <a:spLocks noChangeShapeType="1"/>
              </p:cNvSpPr>
              <p:nvPr/>
            </p:nvSpPr>
            <p:spPr bwMode="auto">
              <a:xfrm flipH="1">
                <a:off x="6804" y="9752"/>
                <a:ext cx="92" cy="80"/>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62" name="Line 742"/>
              <p:cNvSpPr>
                <a:spLocks noChangeShapeType="1"/>
              </p:cNvSpPr>
              <p:nvPr/>
            </p:nvSpPr>
            <p:spPr bwMode="auto">
              <a:xfrm>
                <a:off x="6708" y="9764"/>
                <a:ext cx="96" cy="7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63" name="Line 743"/>
              <p:cNvSpPr>
                <a:spLocks noChangeShapeType="1"/>
              </p:cNvSpPr>
              <p:nvPr/>
            </p:nvSpPr>
            <p:spPr bwMode="auto">
              <a:xfrm>
                <a:off x="6728" y="9676"/>
                <a:ext cx="80" cy="11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64" name="AutoShape 744"/>
            <p:cNvSpPr>
              <a:spLocks noChangeArrowheads="1"/>
            </p:cNvSpPr>
            <p:nvPr/>
          </p:nvSpPr>
          <p:spPr bwMode="auto">
            <a:xfrm>
              <a:off x="7224" y="9696"/>
              <a:ext cx="318" cy="267"/>
            </a:xfrm>
            <a:prstGeom prst="cloudCallout">
              <a:avLst>
                <a:gd name="adj1" fmla="val 3773"/>
                <a:gd name="adj2" fmla="val 33894"/>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004" tIns="16002" rIns="32004" bIns="16002"/>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5865" name="Group 745"/>
          <p:cNvGrpSpPr>
            <a:grpSpLocks/>
          </p:cNvGrpSpPr>
          <p:nvPr/>
        </p:nvGrpSpPr>
        <p:grpSpPr bwMode="auto">
          <a:xfrm>
            <a:off x="3060700" y="3649663"/>
            <a:ext cx="139700" cy="138112"/>
            <a:chOff x="7224" y="9696"/>
            <a:chExt cx="318" cy="409"/>
          </a:xfrm>
        </p:grpSpPr>
        <p:grpSp>
          <p:nvGrpSpPr>
            <p:cNvPr id="5866" name="Group 746"/>
            <p:cNvGrpSpPr>
              <a:grpSpLocks/>
            </p:cNvGrpSpPr>
            <p:nvPr/>
          </p:nvGrpSpPr>
          <p:grpSpPr bwMode="auto">
            <a:xfrm>
              <a:off x="7287" y="9853"/>
              <a:ext cx="188" cy="252"/>
              <a:chOff x="6708" y="9676"/>
              <a:chExt cx="188" cy="252"/>
            </a:xfrm>
          </p:grpSpPr>
          <p:sp>
            <p:nvSpPr>
              <p:cNvPr id="5867" name="Line 747"/>
              <p:cNvSpPr>
                <a:spLocks noChangeShapeType="1"/>
              </p:cNvSpPr>
              <p:nvPr/>
            </p:nvSpPr>
            <p:spPr bwMode="auto">
              <a:xfrm>
                <a:off x="6808" y="9732"/>
                <a:ext cx="0" cy="19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68" name="Line 748"/>
              <p:cNvSpPr>
                <a:spLocks noChangeShapeType="1"/>
              </p:cNvSpPr>
              <p:nvPr/>
            </p:nvSpPr>
            <p:spPr bwMode="auto">
              <a:xfrm flipH="1">
                <a:off x="6804" y="9752"/>
                <a:ext cx="92" cy="80"/>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69" name="Line 749"/>
              <p:cNvSpPr>
                <a:spLocks noChangeShapeType="1"/>
              </p:cNvSpPr>
              <p:nvPr/>
            </p:nvSpPr>
            <p:spPr bwMode="auto">
              <a:xfrm>
                <a:off x="6708" y="9764"/>
                <a:ext cx="96" cy="7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70" name="Line 750"/>
              <p:cNvSpPr>
                <a:spLocks noChangeShapeType="1"/>
              </p:cNvSpPr>
              <p:nvPr/>
            </p:nvSpPr>
            <p:spPr bwMode="auto">
              <a:xfrm>
                <a:off x="6728" y="9676"/>
                <a:ext cx="80" cy="11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71" name="AutoShape 751"/>
            <p:cNvSpPr>
              <a:spLocks noChangeArrowheads="1"/>
            </p:cNvSpPr>
            <p:nvPr/>
          </p:nvSpPr>
          <p:spPr bwMode="auto">
            <a:xfrm>
              <a:off x="7224" y="9696"/>
              <a:ext cx="318" cy="267"/>
            </a:xfrm>
            <a:prstGeom prst="cloudCallout">
              <a:avLst>
                <a:gd name="adj1" fmla="val 3773"/>
                <a:gd name="adj2" fmla="val 33894"/>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004" tIns="16002" rIns="32004" bIns="16002"/>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5872" name="Group 752"/>
          <p:cNvGrpSpPr>
            <a:grpSpLocks/>
          </p:cNvGrpSpPr>
          <p:nvPr/>
        </p:nvGrpSpPr>
        <p:grpSpPr bwMode="auto">
          <a:xfrm>
            <a:off x="3054350" y="4010025"/>
            <a:ext cx="139700" cy="138113"/>
            <a:chOff x="7224" y="9696"/>
            <a:chExt cx="318" cy="409"/>
          </a:xfrm>
        </p:grpSpPr>
        <p:grpSp>
          <p:nvGrpSpPr>
            <p:cNvPr id="5873" name="Group 753"/>
            <p:cNvGrpSpPr>
              <a:grpSpLocks/>
            </p:cNvGrpSpPr>
            <p:nvPr/>
          </p:nvGrpSpPr>
          <p:grpSpPr bwMode="auto">
            <a:xfrm>
              <a:off x="7287" y="9853"/>
              <a:ext cx="188" cy="252"/>
              <a:chOff x="6708" y="9676"/>
              <a:chExt cx="188" cy="252"/>
            </a:xfrm>
          </p:grpSpPr>
          <p:sp>
            <p:nvSpPr>
              <p:cNvPr id="5874" name="Line 754"/>
              <p:cNvSpPr>
                <a:spLocks noChangeShapeType="1"/>
              </p:cNvSpPr>
              <p:nvPr/>
            </p:nvSpPr>
            <p:spPr bwMode="auto">
              <a:xfrm>
                <a:off x="6808" y="9732"/>
                <a:ext cx="0" cy="19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75" name="Line 755"/>
              <p:cNvSpPr>
                <a:spLocks noChangeShapeType="1"/>
              </p:cNvSpPr>
              <p:nvPr/>
            </p:nvSpPr>
            <p:spPr bwMode="auto">
              <a:xfrm flipH="1">
                <a:off x="6804" y="9752"/>
                <a:ext cx="92" cy="80"/>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76" name="Line 756"/>
              <p:cNvSpPr>
                <a:spLocks noChangeShapeType="1"/>
              </p:cNvSpPr>
              <p:nvPr/>
            </p:nvSpPr>
            <p:spPr bwMode="auto">
              <a:xfrm>
                <a:off x="6708" y="9764"/>
                <a:ext cx="96" cy="7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77" name="Line 757"/>
              <p:cNvSpPr>
                <a:spLocks noChangeShapeType="1"/>
              </p:cNvSpPr>
              <p:nvPr/>
            </p:nvSpPr>
            <p:spPr bwMode="auto">
              <a:xfrm>
                <a:off x="6728" y="9676"/>
                <a:ext cx="80" cy="11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78" name="AutoShape 758"/>
            <p:cNvSpPr>
              <a:spLocks noChangeArrowheads="1"/>
            </p:cNvSpPr>
            <p:nvPr/>
          </p:nvSpPr>
          <p:spPr bwMode="auto">
            <a:xfrm>
              <a:off x="7224" y="9696"/>
              <a:ext cx="318" cy="267"/>
            </a:xfrm>
            <a:prstGeom prst="cloudCallout">
              <a:avLst>
                <a:gd name="adj1" fmla="val 3773"/>
                <a:gd name="adj2" fmla="val 33894"/>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004" tIns="16002" rIns="32004" bIns="16002"/>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5879" name="Group 759"/>
          <p:cNvGrpSpPr>
            <a:grpSpLocks/>
          </p:cNvGrpSpPr>
          <p:nvPr/>
        </p:nvGrpSpPr>
        <p:grpSpPr bwMode="auto">
          <a:xfrm>
            <a:off x="5316538" y="3597275"/>
            <a:ext cx="139700" cy="138113"/>
            <a:chOff x="7224" y="9696"/>
            <a:chExt cx="318" cy="409"/>
          </a:xfrm>
        </p:grpSpPr>
        <p:grpSp>
          <p:nvGrpSpPr>
            <p:cNvPr id="5880" name="Group 760"/>
            <p:cNvGrpSpPr>
              <a:grpSpLocks/>
            </p:cNvGrpSpPr>
            <p:nvPr/>
          </p:nvGrpSpPr>
          <p:grpSpPr bwMode="auto">
            <a:xfrm>
              <a:off x="7287" y="9853"/>
              <a:ext cx="188" cy="252"/>
              <a:chOff x="6708" y="9676"/>
              <a:chExt cx="188" cy="252"/>
            </a:xfrm>
          </p:grpSpPr>
          <p:sp>
            <p:nvSpPr>
              <p:cNvPr id="5881" name="Line 761"/>
              <p:cNvSpPr>
                <a:spLocks noChangeShapeType="1"/>
              </p:cNvSpPr>
              <p:nvPr/>
            </p:nvSpPr>
            <p:spPr bwMode="auto">
              <a:xfrm>
                <a:off x="6808" y="9732"/>
                <a:ext cx="0" cy="19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82" name="Line 762"/>
              <p:cNvSpPr>
                <a:spLocks noChangeShapeType="1"/>
              </p:cNvSpPr>
              <p:nvPr/>
            </p:nvSpPr>
            <p:spPr bwMode="auto">
              <a:xfrm flipH="1">
                <a:off x="6804" y="9752"/>
                <a:ext cx="92" cy="80"/>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83" name="Line 763"/>
              <p:cNvSpPr>
                <a:spLocks noChangeShapeType="1"/>
              </p:cNvSpPr>
              <p:nvPr/>
            </p:nvSpPr>
            <p:spPr bwMode="auto">
              <a:xfrm>
                <a:off x="6708" y="9764"/>
                <a:ext cx="96" cy="7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84" name="Line 764"/>
              <p:cNvSpPr>
                <a:spLocks noChangeShapeType="1"/>
              </p:cNvSpPr>
              <p:nvPr/>
            </p:nvSpPr>
            <p:spPr bwMode="auto">
              <a:xfrm>
                <a:off x="6728" y="9676"/>
                <a:ext cx="80" cy="11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85" name="AutoShape 765"/>
            <p:cNvSpPr>
              <a:spLocks noChangeArrowheads="1"/>
            </p:cNvSpPr>
            <p:nvPr/>
          </p:nvSpPr>
          <p:spPr bwMode="auto">
            <a:xfrm>
              <a:off x="7224" y="9696"/>
              <a:ext cx="318" cy="267"/>
            </a:xfrm>
            <a:prstGeom prst="cloudCallout">
              <a:avLst>
                <a:gd name="adj1" fmla="val 3773"/>
                <a:gd name="adj2" fmla="val 33894"/>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004" tIns="16002" rIns="32004" bIns="16002"/>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5886" name="Group 766"/>
          <p:cNvGrpSpPr>
            <a:grpSpLocks/>
          </p:cNvGrpSpPr>
          <p:nvPr/>
        </p:nvGrpSpPr>
        <p:grpSpPr bwMode="auto">
          <a:xfrm>
            <a:off x="4903788" y="3635375"/>
            <a:ext cx="139700" cy="138113"/>
            <a:chOff x="7224" y="9696"/>
            <a:chExt cx="318" cy="409"/>
          </a:xfrm>
        </p:grpSpPr>
        <p:grpSp>
          <p:nvGrpSpPr>
            <p:cNvPr id="5887" name="Group 767"/>
            <p:cNvGrpSpPr>
              <a:grpSpLocks/>
            </p:cNvGrpSpPr>
            <p:nvPr/>
          </p:nvGrpSpPr>
          <p:grpSpPr bwMode="auto">
            <a:xfrm>
              <a:off x="7287" y="9853"/>
              <a:ext cx="188" cy="252"/>
              <a:chOff x="6708" y="9676"/>
              <a:chExt cx="188" cy="252"/>
            </a:xfrm>
          </p:grpSpPr>
          <p:sp>
            <p:nvSpPr>
              <p:cNvPr id="5888" name="Line 768"/>
              <p:cNvSpPr>
                <a:spLocks noChangeShapeType="1"/>
              </p:cNvSpPr>
              <p:nvPr/>
            </p:nvSpPr>
            <p:spPr bwMode="auto">
              <a:xfrm>
                <a:off x="6808" y="9732"/>
                <a:ext cx="0" cy="19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89" name="Line 769"/>
              <p:cNvSpPr>
                <a:spLocks noChangeShapeType="1"/>
              </p:cNvSpPr>
              <p:nvPr/>
            </p:nvSpPr>
            <p:spPr bwMode="auto">
              <a:xfrm flipH="1">
                <a:off x="6804" y="9752"/>
                <a:ext cx="92" cy="80"/>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90" name="Line 770"/>
              <p:cNvSpPr>
                <a:spLocks noChangeShapeType="1"/>
              </p:cNvSpPr>
              <p:nvPr/>
            </p:nvSpPr>
            <p:spPr bwMode="auto">
              <a:xfrm>
                <a:off x="6708" y="9764"/>
                <a:ext cx="96" cy="7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91" name="Line 771"/>
              <p:cNvSpPr>
                <a:spLocks noChangeShapeType="1"/>
              </p:cNvSpPr>
              <p:nvPr/>
            </p:nvSpPr>
            <p:spPr bwMode="auto">
              <a:xfrm>
                <a:off x="6728" y="9676"/>
                <a:ext cx="80" cy="11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92" name="AutoShape 772"/>
            <p:cNvSpPr>
              <a:spLocks noChangeArrowheads="1"/>
            </p:cNvSpPr>
            <p:nvPr/>
          </p:nvSpPr>
          <p:spPr bwMode="auto">
            <a:xfrm>
              <a:off x="7224" y="9696"/>
              <a:ext cx="318" cy="267"/>
            </a:xfrm>
            <a:prstGeom prst="cloudCallout">
              <a:avLst>
                <a:gd name="adj1" fmla="val 3773"/>
                <a:gd name="adj2" fmla="val 33894"/>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004" tIns="16002" rIns="32004" bIns="16002"/>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5893" name="Group 773"/>
          <p:cNvGrpSpPr>
            <a:grpSpLocks/>
          </p:cNvGrpSpPr>
          <p:nvPr/>
        </p:nvGrpSpPr>
        <p:grpSpPr bwMode="auto">
          <a:xfrm>
            <a:off x="3546475" y="3587750"/>
            <a:ext cx="139700" cy="138113"/>
            <a:chOff x="7224" y="9696"/>
            <a:chExt cx="318" cy="409"/>
          </a:xfrm>
        </p:grpSpPr>
        <p:grpSp>
          <p:nvGrpSpPr>
            <p:cNvPr id="5894" name="Group 774"/>
            <p:cNvGrpSpPr>
              <a:grpSpLocks/>
            </p:cNvGrpSpPr>
            <p:nvPr/>
          </p:nvGrpSpPr>
          <p:grpSpPr bwMode="auto">
            <a:xfrm>
              <a:off x="7287" y="9853"/>
              <a:ext cx="188" cy="252"/>
              <a:chOff x="6708" y="9676"/>
              <a:chExt cx="188" cy="252"/>
            </a:xfrm>
          </p:grpSpPr>
          <p:sp>
            <p:nvSpPr>
              <p:cNvPr id="5895" name="Line 775"/>
              <p:cNvSpPr>
                <a:spLocks noChangeShapeType="1"/>
              </p:cNvSpPr>
              <p:nvPr/>
            </p:nvSpPr>
            <p:spPr bwMode="auto">
              <a:xfrm>
                <a:off x="6808" y="9732"/>
                <a:ext cx="0" cy="19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96" name="Line 776"/>
              <p:cNvSpPr>
                <a:spLocks noChangeShapeType="1"/>
              </p:cNvSpPr>
              <p:nvPr/>
            </p:nvSpPr>
            <p:spPr bwMode="auto">
              <a:xfrm flipH="1">
                <a:off x="6804" y="9752"/>
                <a:ext cx="92" cy="80"/>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97" name="Line 777"/>
              <p:cNvSpPr>
                <a:spLocks noChangeShapeType="1"/>
              </p:cNvSpPr>
              <p:nvPr/>
            </p:nvSpPr>
            <p:spPr bwMode="auto">
              <a:xfrm>
                <a:off x="6708" y="9764"/>
                <a:ext cx="96" cy="7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98" name="Line 778"/>
              <p:cNvSpPr>
                <a:spLocks noChangeShapeType="1"/>
              </p:cNvSpPr>
              <p:nvPr/>
            </p:nvSpPr>
            <p:spPr bwMode="auto">
              <a:xfrm>
                <a:off x="6728" y="9676"/>
                <a:ext cx="80" cy="11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99" name="AutoShape 779"/>
            <p:cNvSpPr>
              <a:spLocks noChangeArrowheads="1"/>
            </p:cNvSpPr>
            <p:nvPr/>
          </p:nvSpPr>
          <p:spPr bwMode="auto">
            <a:xfrm>
              <a:off x="7224" y="9696"/>
              <a:ext cx="318" cy="267"/>
            </a:xfrm>
            <a:prstGeom prst="cloudCallout">
              <a:avLst>
                <a:gd name="adj1" fmla="val 3773"/>
                <a:gd name="adj2" fmla="val 33894"/>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004" tIns="16002" rIns="32004" bIns="16002"/>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5900" name="Group 780"/>
          <p:cNvGrpSpPr>
            <a:grpSpLocks/>
          </p:cNvGrpSpPr>
          <p:nvPr/>
        </p:nvGrpSpPr>
        <p:grpSpPr bwMode="auto">
          <a:xfrm>
            <a:off x="3994150" y="3605213"/>
            <a:ext cx="139700" cy="136525"/>
            <a:chOff x="7224" y="9696"/>
            <a:chExt cx="318" cy="409"/>
          </a:xfrm>
        </p:grpSpPr>
        <p:grpSp>
          <p:nvGrpSpPr>
            <p:cNvPr id="5901" name="Group 781"/>
            <p:cNvGrpSpPr>
              <a:grpSpLocks/>
            </p:cNvGrpSpPr>
            <p:nvPr/>
          </p:nvGrpSpPr>
          <p:grpSpPr bwMode="auto">
            <a:xfrm>
              <a:off x="7287" y="9853"/>
              <a:ext cx="188" cy="252"/>
              <a:chOff x="6708" y="9676"/>
              <a:chExt cx="188" cy="252"/>
            </a:xfrm>
          </p:grpSpPr>
          <p:sp>
            <p:nvSpPr>
              <p:cNvPr id="5902" name="Line 782"/>
              <p:cNvSpPr>
                <a:spLocks noChangeShapeType="1"/>
              </p:cNvSpPr>
              <p:nvPr/>
            </p:nvSpPr>
            <p:spPr bwMode="auto">
              <a:xfrm>
                <a:off x="6808" y="9732"/>
                <a:ext cx="0" cy="19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03" name="Line 783"/>
              <p:cNvSpPr>
                <a:spLocks noChangeShapeType="1"/>
              </p:cNvSpPr>
              <p:nvPr/>
            </p:nvSpPr>
            <p:spPr bwMode="auto">
              <a:xfrm flipH="1">
                <a:off x="6804" y="9752"/>
                <a:ext cx="92" cy="80"/>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04" name="Line 784"/>
              <p:cNvSpPr>
                <a:spLocks noChangeShapeType="1"/>
              </p:cNvSpPr>
              <p:nvPr/>
            </p:nvSpPr>
            <p:spPr bwMode="auto">
              <a:xfrm>
                <a:off x="6708" y="9764"/>
                <a:ext cx="96" cy="7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05" name="Line 785"/>
              <p:cNvSpPr>
                <a:spLocks noChangeShapeType="1"/>
              </p:cNvSpPr>
              <p:nvPr/>
            </p:nvSpPr>
            <p:spPr bwMode="auto">
              <a:xfrm>
                <a:off x="6728" y="9676"/>
                <a:ext cx="80" cy="11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906" name="AutoShape 786"/>
            <p:cNvSpPr>
              <a:spLocks noChangeArrowheads="1"/>
            </p:cNvSpPr>
            <p:nvPr/>
          </p:nvSpPr>
          <p:spPr bwMode="auto">
            <a:xfrm>
              <a:off x="7224" y="9696"/>
              <a:ext cx="318" cy="267"/>
            </a:xfrm>
            <a:prstGeom prst="cloudCallout">
              <a:avLst>
                <a:gd name="adj1" fmla="val 3773"/>
                <a:gd name="adj2" fmla="val 33894"/>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004" tIns="16002" rIns="32004" bIns="16002"/>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5907" name="Group 787"/>
          <p:cNvGrpSpPr>
            <a:grpSpLocks/>
          </p:cNvGrpSpPr>
          <p:nvPr/>
        </p:nvGrpSpPr>
        <p:grpSpPr bwMode="auto">
          <a:xfrm>
            <a:off x="3640138" y="4146550"/>
            <a:ext cx="139700" cy="136525"/>
            <a:chOff x="7224" y="9696"/>
            <a:chExt cx="318" cy="409"/>
          </a:xfrm>
        </p:grpSpPr>
        <p:grpSp>
          <p:nvGrpSpPr>
            <p:cNvPr id="5908" name="Group 788"/>
            <p:cNvGrpSpPr>
              <a:grpSpLocks/>
            </p:cNvGrpSpPr>
            <p:nvPr/>
          </p:nvGrpSpPr>
          <p:grpSpPr bwMode="auto">
            <a:xfrm>
              <a:off x="7287" y="9853"/>
              <a:ext cx="188" cy="252"/>
              <a:chOff x="6708" y="9676"/>
              <a:chExt cx="188" cy="252"/>
            </a:xfrm>
          </p:grpSpPr>
          <p:sp>
            <p:nvSpPr>
              <p:cNvPr id="5909" name="Line 789"/>
              <p:cNvSpPr>
                <a:spLocks noChangeShapeType="1"/>
              </p:cNvSpPr>
              <p:nvPr/>
            </p:nvSpPr>
            <p:spPr bwMode="auto">
              <a:xfrm>
                <a:off x="6808" y="9732"/>
                <a:ext cx="0" cy="19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10" name="Line 790"/>
              <p:cNvSpPr>
                <a:spLocks noChangeShapeType="1"/>
              </p:cNvSpPr>
              <p:nvPr/>
            </p:nvSpPr>
            <p:spPr bwMode="auto">
              <a:xfrm flipH="1">
                <a:off x="6804" y="9752"/>
                <a:ext cx="92" cy="80"/>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11" name="Line 791"/>
              <p:cNvSpPr>
                <a:spLocks noChangeShapeType="1"/>
              </p:cNvSpPr>
              <p:nvPr/>
            </p:nvSpPr>
            <p:spPr bwMode="auto">
              <a:xfrm>
                <a:off x="6708" y="9764"/>
                <a:ext cx="96" cy="7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12" name="Line 792"/>
              <p:cNvSpPr>
                <a:spLocks noChangeShapeType="1"/>
              </p:cNvSpPr>
              <p:nvPr/>
            </p:nvSpPr>
            <p:spPr bwMode="auto">
              <a:xfrm>
                <a:off x="6728" y="9676"/>
                <a:ext cx="80" cy="11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913" name="AutoShape 793"/>
            <p:cNvSpPr>
              <a:spLocks noChangeArrowheads="1"/>
            </p:cNvSpPr>
            <p:nvPr/>
          </p:nvSpPr>
          <p:spPr bwMode="auto">
            <a:xfrm>
              <a:off x="7224" y="9696"/>
              <a:ext cx="318" cy="267"/>
            </a:xfrm>
            <a:prstGeom prst="cloudCallout">
              <a:avLst>
                <a:gd name="adj1" fmla="val 3773"/>
                <a:gd name="adj2" fmla="val 33894"/>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004" tIns="16002" rIns="32004" bIns="16002"/>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5914" name="Group 794"/>
          <p:cNvGrpSpPr>
            <a:grpSpLocks/>
          </p:cNvGrpSpPr>
          <p:nvPr/>
        </p:nvGrpSpPr>
        <p:grpSpPr bwMode="auto">
          <a:xfrm>
            <a:off x="5313363" y="4956175"/>
            <a:ext cx="141287" cy="138113"/>
            <a:chOff x="7224" y="9696"/>
            <a:chExt cx="318" cy="409"/>
          </a:xfrm>
        </p:grpSpPr>
        <p:grpSp>
          <p:nvGrpSpPr>
            <p:cNvPr id="5915" name="Group 795"/>
            <p:cNvGrpSpPr>
              <a:grpSpLocks/>
            </p:cNvGrpSpPr>
            <p:nvPr/>
          </p:nvGrpSpPr>
          <p:grpSpPr bwMode="auto">
            <a:xfrm>
              <a:off x="7287" y="9853"/>
              <a:ext cx="188" cy="252"/>
              <a:chOff x="6708" y="9676"/>
              <a:chExt cx="188" cy="252"/>
            </a:xfrm>
          </p:grpSpPr>
          <p:sp>
            <p:nvSpPr>
              <p:cNvPr id="5916" name="Line 796"/>
              <p:cNvSpPr>
                <a:spLocks noChangeShapeType="1"/>
              </p:cNvSpPr>
              <p:nvPr/>
            </p:nvSpPr>
            <p:spPr bwMode="auto">
              <a:xfrm>
                <a:off x="6808" y="9732"/>
                <a:ext cx="0" cy="19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17" name="Line 797"/>
              <p:cNvSpPr>
                <a:spLocks noChangeShapeType="1"/>
              </p:cNvSpPr>
              <p:nvPr/>
            </p:nvSpPr>
            <p:spPr bwMode="auto">
              <a:xfrm flipH="1">
                <a:off x="6804" y="9752"/>
                <a:ext cx="92" cy="80"/>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18" name="Line 798"/>
              <p:cNvSpPr>
                <a:spLocks noChangeShapeType="1"/>
              </p:cNvSpPr>
              <p:nvPr/>
            </p:nvSpPr>
            <p:spPr bwMode="auto">
              <a:xfrm>
                <a:off x="6708" y="9764"/>
                <a:ext cx="96" cy="7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19" name="Line 799"/>
              <p:cNvSpPr>
                <a:spLocks noChangeShapeType="1"/>
              </p:cNvSpPr>
              <p:nvPr/>
            </p:nvSpPr>
            <p:spPr bwMode="auto">
              <a:xfrm>
                <a:off x="6728" y="9676"/>
                <a:ext cx="80" cy="11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920" name="AutoShape 800"/>
            <p:cNvSpPr>
              <a:spLocks noChangeArrowheads="1"/>
            </p:cNvSpPr>
            <p:nvPr/>
          </p:nvSpPr>
          <p:spPr bwMode="auto">
            <a:xfrm>
              <a:off x="7224" y="9696"/>
              <a:ext cx="318" cy="267"/>
            </a:xfrm>
            <a:prstGeom prst="cloudCallout">
              <a:avLst>
                <a:gd name="adj1" fmla="val 3773"/>
                <a:gd name="adj2" fmla="val 33894"/>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004" tIns="16002" rIns="32004" bIns="16002"/>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5921" name="Group 801"/>
          <p:cNvGrpSpPr>
            <a:grpSpLocks/>
          </p:cNvGrpSpPr>
          <p:nvPr/>
        </p:nvGrpSpPr>
        <p:grpSpPr bwMode="auto">
          <a:xfrm>
            <a:off x="3082925" y="4813300"/>
            <a:ext cx="139700" cy="138113"/>
            <a:chOff x="7224" y="9696"/>
            <a:chExt cx="318" cy="409"/>
          </a:xfrm>
        </p:grpSpPr>
        <p:grpSp>
          <p:nvGrpSpPr>
            <p:cNvPr id="5922" name="Group 802"/>
            <p:cNvGrpSpPr>
              <a:grpSpLocks/>
            </p:cNvGrpSpPr>
            <p:nvPr/>
          </p:nvGrpSpPr>
          <p:grpSpPr bwMode="auto">
            <a:xfrm>
              <a:off x="7287" y="9853"/>
              <a:ext cx="188" cy="252"/>
              <a:chOff x="6708" y="9676"/>
              <a:chExt cx="188" cy="252"/>
            </a:xfrm>
          </p:grpSpPr>
          <p:sp>
            <p:nvSpPr>
              <p:cNvPr id="5923" name="Line 803"/>
              <p:cNvSpPr>
                <a:spLocks noChangeShapeType="1"/>
              </p:cNvSpPr>
              <p:nvPr/>
            </p:nvSpPr>
            <p:spPr bwMode="auto">
              <a:xfrm>
                <a:off x="6808" y="9732"/>
                <a:ext cx="0" cy="19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24" name="Line 804"/>
              <p:cNvSpPr>
                <a:spLocks noChangeShapeType="1"/>
              </p:cNvSpPr>
              <p:nvPr/>
            </p:nvSpPr>
            <p:spPr bwMode="auto">
              <a:xfrm flipH="1">
                <a:off x="6804" y="9752"/>
                <a:ext cx="92" cy="80"/>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25" name="Line 805"/>
              <p:cNvSpPr>
                <a:spLocks noChangeShapeType="1"/>
              </p:cNvSpPr>
              <p:nvPr/>
            </p:nvSpPr>
            <p:spPr bwMode="auto">
              <a:xfrm>
                <a:off x="6708" y="9764"/>
                <a:ext cx="96" cy="7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26" name="Line 806"/>
              <p:cNvSpPr>
                <a:spLocks noChangeShapeType="1"/>
              </p:cNvSpPr>
              <p:nvPr/>
            </p:nvSpPr>
            <p:spPr bwMode="auto">
              <a:xfrm>
                <a:off x="6728" y="9676"/>
                <a:ext cx="80" cy="11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927" name="AutoShape 807"/>
            <p:cNvSpPr>
              <a:spLocks noChangeArrowheads="1"/>
            </p:cNvSpPr>
            <p:nvPr/>
          </p:nvSpPr>
          <p:spPr bwMode="auto">
            <a:xfrm>
              <a:off x="7224" y="9696"/>
              <a:ext cx="318" cy="267"/>
            </a:xfrm>
            <a:prstGeom prst="cloudCallout">
              <a:avLst>
                <a:gd name="adj1" fmla="val 3773"/>
                <a:gd name="adj2" fmla="val 33894"/>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004" tIns="16002" rIns="32004" bIns="16002"/>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5928" name="Group 808"/>
          <p:cNvGrpSpPr>
            <a:grpSpLocks/>
          </p:cNvGrpSpPr>
          <p:nvPr/>
        </p:nvGrpSpPr>
        <p:grpSpPr bwMode="auto">
          <a:xfrm>
            <a:off x="4560888" y="5129213"/>
            <a:ext cx="139700" cy="138112"/>
            <a:chOff x="7224" y="9696"/>
            <a:chExt cx="318" cy="409"/>
          </a:xfrm>
        </p:grpSpPr>
        <p:grpSp>
          <p:nvGrpSpPr>
            <p:cNvPr id="5929" name="Group 809"/>
            <p:cNvGrpSpPr>
              <a:grpSpLocks/>
            </p:cNvGrpSpPr>
            <p:nvPr/>
          </p:nvGrpSpPr>
          <p:grpSpPr bwMode="auto">
            <a:xfrm>
              <a:off x="7287" y="9853"/>
              <a:ext cx="188" cy="252"/>
              <a:chOff x="6708" y="9676"/>
              <a:chExt cx="188" cy="252"/>
            </a:xfrm>
          </p:grpSpPr>
          <p:sp>
            <p:nvSpPr>
              <p:cNvPr id="5930" name="Line 810"/>
              <p:cNvSpPr>
                <a:spLocks noChangeShapeType="1"/>
              </p:cNvSpPr>
              <p:nvPr/>
            </p:nvSpPr>
            <p:spPr bwMode="auto">
              <a:xfrm>
                <a:off x="6808" y="9732"/>
                <a:ext cx="0" cy="19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31" name="Line 811"/>
              <p:cNvSpPr>
                <a:spLocks noChangeShapeType="1"/>
              </p:cNvSpPr>
              <p:nvPr/>
            </p:nvSpPr>
            <p:spPr bwMode="auto">
              <a:xfrm flipH="1">
                <a:off x="6804" y="9752"/>
                <a:ext cx="92" cy="80"/>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32" name="Line 812"/>
              <p:cNvSpPr>
                <a:spLocks noChangeShapeType="1"/>
              </p:cNvSpPr>
              <p:nvPr/>
            </p:nvSpPr>
            <p:spPr bwMode="auto">
              <a:xfrm>
                <a:off x="6708" y="9764"/>
                <a:ext cx="96" cy="7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33" name="Line 813"/>
              <p:cNvSpPr>
                <a:spLocks noChangeShapeType="1"/>
              </p:cNvSpPr>
              <p:nvPr/>
            </p:nvSpPr>
            <p:spPr bwMode="auto">
              <a:xfrm>
                <a:off x="6728" y="9676"/>
                <a:ext cx="80" cy="11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934" name="AutoShape 814"/>
            <p:cNvSpPr>
              <a:spLocks noChangeArrowheads="1"/>
            </p:cNvSpPr>
            <p:nvPr/>
          </p:nvSpPr>
          <p:spPr bwMode="auto">
            <a:xfrm>
              <a:off x="7224" y="9696"/>
              <a:ext cx="318" cy="267"/>
            </a:xfrm>
            <a:prstGeom prst="cloudCallout">
              <a:avLst>
                <a:gd name="adj1" fmla="val 3773"/>
                <a:gd name="adj2" fmla="val 33894"/>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004" tIns="16002" rIns="32004" bIns="16002"/>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5935" name="Group 815"/>
          <p:cNvGrpSpPr>
            <a:grpSpLocks/>
          </p:cNvGrpSpPr>
          <p:nvPr/>
        </p:nvGrpSpPr>
        <p:grpSpPr bwMode="auto">
          <a:xfrm>
            <a:off x="6061075" y="195263"/>
            <a:ext cx="139700" cy="136525"/>
            <a:chOff x="7224" y="9696"/>
            <a:chExt cx="318" cy="409"/>
          </a:xfrm>
        </p:grpSpPr>
        <p:grpSp>
          <p:nvGrpSpPr>
            <p:cNvPr id="5936" name="Group 816"/>
            <p:cNvGrpSpPr>
              <a:grpSpLocks/>
            </p:cNvGrpSpPr>
            <p:nvPr/>
          </p:nvGrpSpPr>
          <p:grpSpPr bwMode="auto">
            <a:xfrm>
              <a:off x="7287" y="9853"/>
              <a:ext cx="188" cy="252"/>
              <a:chOff x="6708" y="9676"/>
              <a:chExt cx="188" cy="252"/>
            </a:xfrm>
          </p:grpSpPr>
          <p:sp>
            <p:nvSpPr>
              <p:cNvPr id="5937" name="Line 817"/>
              <p:cNvSpPr>
                <a:spLocks noChangeShapeType="1"/>
              </p:cNvSpPr>
              <p:nvPr/>
            </p:nvSpPr>
            <p:spPr bwMode="auto">
              <a:xfrm>
                <a:off x="6808" y="9732"/>
                <a:ext cx="0" cy="19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38" name="Line 818"/>
              <p:cNvSpPr>
                <a:spLocks noChangeShapeType="1"/>
              </p:cNvSpPr>
              <p:nvPr/>
            </p:nvSpPr>
            <p:spPr bwMode="auto">
              <a:xfrm flipH="1">
                <a:off x="6804" y="9752"/>
                <a:ext cx="92" cy="80"/>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39" name="Line 819"/>
              <p:cNvSpPr>
                <a:spLocks noChangeShapeType="1"/>
              </p:cNvSpPr>
              <p:nvPr/>
            </p:nvSpPr>
            <p:spPr bwMode="auto">
              <a:xfrm>
                <a:off x="6708" y="9764"/>
                <a:ext cx="96" cy="7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 name="Line 820"/>
              <p:cNvSpPr>
                <a:spLocks noChangeShapeType="1"/>
              </p:cNvSpPr>
              <p:nvPr/>
            </p:nvSpPr>
            <p:spPr bwMode="auto">
              <a:xfrm>
                <a:off x="6728" y="9676"/>
                <a:ext cx="80" cy="11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941" name="AutoShape 821"/>
            <p:cNvSpPr>
              <a:spLocks noChangeArrowheads="1"/>
            </p:cNvSpPr>
            <p:nvPr/>
          </p:nvSpPr>
          <p:spPr bwMode="auto">
            <a:xfrm>
              <a:off x="7224" y="9696"/>
              <a:ext cx="318" cy="267"/>
            </a:xfrm>
            <a:prstGeom prst="cloudCallout">
              <a:avLst>
                <a:gd name="adj1" fmla="val 3773"/>
                <a:gd name="adj2" fmla="val 33894"/>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004" tIns="16002" rIns="32004" bIns="16002"/>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5942" name="Group 822"/>
          <p:cNvGrpSpPr>
            <a:grpSpLocks/>
          </p:cNvGrpSpPr>
          <p:nvPr/>
        </p:nvGrpSpPr>
        <p:grpSpPr bwMode="auto">
          <a:xfrm>
            <a:off x="6253163" y="276225"/>
            <a:ext cx="139700" cy="136525"/>
            <a:chOff x="7224" y="9696"/>
            <a:chExt cx="318" cy="409"/>
          </a:xfrm>
        </p:grpSpPr>
        <p:grpSp>
          <p:nvGrpSpPr>
            <p:cNvPr id="5943" name="Group 823"/>
            <p:cNvGrpSpPr>
              <a:grpSpLocks/>
            </p:cNvGrpSpPr>
            <p:nvPr/>
          </p:nvGrpSpPr>
          <p:grpSpPr bwMode="auto">
            <a:xfrm>
              <a:off x="7287" y="9853"/>
              <a:ext cx="188" cy="252"/>
              <a:chOff x="6708" y="9676"/>
              <a:chExt cx="188" cy="252"/>
            </a:xfrm>
          </p:grpSpPr>
          <p:sp>
            <p:nvSpPr>
              <p:cNvPr id="5944" name="Line 824"/>
              <p:cNvSpPr>
                <a:spLocks noChangeShapeType="1"/>
              </p:cNvSpPr>
              <p:nvPr/>
            </p:nvSpPr>
            <p:spPr bwMode="auto">
              <a:xfrm>
                <a:off x="6808" y="9732"/>
                <a:ext cx="0" cy="19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5" name="Line 825"/>
              <p:cNvSpPr>
                <a:spLocks noChangeShapeType="1"/>
              </p:cNvSpPr>
              <p:nvPr/>
            </p:nvSpPr>
            <p:spPr bwMode="auto">
              <a:xfrm flipH="1">
                <a:off x="6804" y="9752"/>
                <a:ext cx="92" cy="80"/>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6" name="Line 826"/>
              <p:cNvSpPr>
                <a:spLocks noChangeShapeType="1"/>
              </p:cNvSpPr>
              <p:nvPr/>
            </p:nvSpPr>
            <p:spPr bwMode="auto">
              <a:xfrm>
                <a:off x="6708" y="9764"/>
                <a:ext cx="96" cy="7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7" name="Line 827"/>
              <p:cNvSpPr>
                <a:spLocks noChangeShapeType="1"/>
              </p:cNvSpPr>
              <p:nvPr/>
            </p:nvSpPr>
            <p:spPr bwMode="auto">
              <a:xfrm>
                <a:off x="6728" y="9676"/>
                <a:ext cx="80" cy="11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948" name="AutoShape 828"/>
            <p:cNvSpPr>
              <a:spLocks noChangeArrowheads="1"/>
            </p:cNvSpPr>
            <p:nvPr/>
          </p:nvSpPr>
          <p:spPr bwMode="auto">
            <a:xfrm>
              <a:off x="7224" y="9696"/>
              <a:ext cx="318" cy="267"/>
            </a:xfrm>
            <a:prstGeom prst="cloudCallout">
              <a:avLst>
                <a:gd name="adj1" fmla="val 3773"/>
                <a:gd name="adj2" fmla="val 33894"/>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004" tIns="16002" rIns="32004" bIns="16002"/>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5949" name="Group 829"/>
          <p:cNvGrpSpPr>
            <a:grpSpLocks/>
          </p:cNvGrpSpPr>
          <p:nvPr/>
        </p:nvGrpSpPr>
        <p:grpSpPr bwMode="auto">
          <a:xfrm>
            <a:off x="6426200" y="400050"/>
            <a:ext cx="139700" cy="136525"/>
            <a:chOff x="7224" y="9696"/>
            <a:chExt cx="318" cy="409"/>
          </a:xfrm>
        </p:grpSpPr>
        <p:grpSp>
          <p:nvGrpSpPr>
            <p:cNvPr id="5950" name="Group 830"/>
            <p:cNvGrpSpPr>
              <a:grpSpLocks/>
            </p:cNvGrpSpPr>
            <p:nvPr/>
          </p:nvGrpSpPr>
          <p:grpSpPr bwMode="auto">
            <a:xfrm>
              <a:off x="7287" y="9853"/>
              <a:ext cx="188" cy="252"/>
              <a:chOff x="6708" y="9676"/>
              <a:chExt cx="188" cy="252"/>
            </a:xfrm>
          </p:grpSpPr>
          <p:sp>
            <p:nvSpPr>
              <p:cNvPr id="5951" name="Line 831"/>
              <p:cNvSpPr>
                <a:spLocks noChangeShapeType="1"/>
              </p:cNvSpPr>
              <p:nvPr/>
            </p:nvSpPr>
            <p:spPr bwMode="auto">
              <a:xfrm>
                <a:off x="6808" y="9732"/>
                <a:ext cx="0" cy="19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52" name="Line 832"/>
              <p:cNvSpPr>
                <a:spLocks noChangeShapeType="1"/>
              </p:cNvSpPr>
              <p:nvPr/>
            </p:nvSpPr>
            <p:spPr bwMode="auto">
              <a:xfrm flipH="1">
                <a:off x="6804" y="9752"/>
                <a:ext cx="92" cy="80"/>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53" name="Line 833"/>
              <p:cNvSpPr>
                <a:spLocks noChangeShapeType="1"/>
              </p:cNvSpPr>
              <p:nvPr/>
            </p:nvSpPr>
            <p:spPr bwMode="auto">
              <a:xfrm>
                <a:off x="6708" y="9764"/>
                <a:ext cx="96" cy="7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54" name="Line 834"/>
              <p:cNvSpPr>
                <a:spLocks noChangeShapeType="1"/>
              </p:cNvSpPr>
              <p:nvPr/>
            </p:nvSpPr>
            <p:spPr bwMode="auto">
              <a:xfrm>
                <a:off x="6728" y="9676"/>
                <a:ext cx="80" cy="11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955" name="AutoShape 835"/>
            <p:cNvSpPr>
              <a:spLocks noChangeArrowheads="1"/>
            </p:cNvSpPr>
            <p:nvPr/>
          </p:nvSpPr>
          <p:spPr bwMode="auto">
            <a:xfrm>
              <a:off x="7224" y="9696"/>
              <a:ext cx="318" cy="267"/>
            </a:xfrm>
            <a:prstGeom prst="cloudCallout">
              <a:avLst>
                <a:gd name="adj1" fmla="val 3773"/>
                <a:gd name="adj2" fmla="val 33894"/>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004" tIns="16002" rIns="32004" bIns="16002"/>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5956" name="Group 836"/>
          <p:cNvGrpSpPr>
            <a:grpSpLocks/>
          </p:cNvGrpSpPr>
          <p:nvPr/>
        </p:nvGrpSpPr>
        <p:grpSpPr bwMode="auto">
          <a:xfrm>
            <a:off x="5894388" y="1506538"/>
            <a:ext cx="139700" cy="138112"/>
            <a:chOff x="7224" y="9696"/>
            <a:chExt cx="318" cy="409"/>
          </a:xfrm>
        </p:grpSpPr>
        <p:grpSp>
          <p:nvGrpSpPr>
            <p:cNvPr id="5957" name="Group 837"/>
            <p:cNvGrpSpPr>
              <a:grpSpLocks/>
            </p:cNvGrpSpPr>
            <p:nvPr/>
          </p:nvGrpSpPr>
          <p:grpSpPr bwMode="auto">
            <a:xfrm>
              <a:off x="7287" y="9853"/>
              <a:ext cx="188" cy="252"/>
              <a:chOff x="6708" y="9676"/>
              <a:chExt cx="188" cy="252"/>
            </a:xfrm>
          </p:grpSpPr>
          <p:sp>
            <p:nvSpPr>
              <p:cNvPr id="5958" name="Line 838"/>
              <p:cNvSpPr>
                <a:spLocks noChangeShapeType="1"/>
              </p:cNvSpPr>
              <p:nvPr/>
            </p:nvSpPr>
            <p:spPr bwMode="auto">
              <a:xfrm>
                <a:off x="6808" y="9732"/>
                <a:ext cx="0" cy="19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59" name="Line 839"/>
              <p:cNvSpPr>
                <a:spLocks noChangeShapeType="1"/>
              </p:cNvSpPr>
              <p:nvPr/>
            </p:nvSpPr>
            <p:spPr bwMode="auto">
              <a:xfrm flipH="1">
                <a:off x="6804" y="9752"/>
                <a:ext cx="92" cy="80"/>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60" name="Line 840"/>
              <p:cNvSpPr>
                <a:spLocks noChangeShapeType="1"/>
              </p:cNvSpPr>
              <p:nvPr/>
            </p:nvSpPr>
            <p:spPr bwMode="auto">
              <a:xfrm>
                <a:off x="6708" y="9764"/>
                <a:ext cx="96" cy="7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61" name="Line 841"/>
              <p:cNvSpPr>
                <a:spLocks noChangeShapeType="1"/>
              </p:cNvSpPr>
              <p:nvPr/>
            </p:nvSpPr>
            <p:spPr bwMode="auto">
              <a:xfrm>
                <a:off x="6728" y="9676"/>
                <a:ext cx="80" cy="11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962" name="AutoShape 842"/>
            <p:cNvSpPr>
              <a:spLocks noChangeArrowheads="1"/>
            </p:cNvSpPr>
            <p:nvPr/>
          </p:nvSpPr>
          <p:spPr bwMode="auto">
            <a:xfrm>
              <a:off x="7224" y="9696"/>
              <a:ext cx="318" cy="267"/>
            </a:xfrm>
            <a:prstGeom prst="cloudCallout">
              <a:avLst>
                <a:gd name="adj1" fmla="val 3773"/>
                <a:gd name="adj2" fmla="val 33894"/>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004" tIns="16002" rIns="32004" bIns="16002"/>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5963" name="Group 843"/>
          <p:cNvGrpSpPr>
            <a:grpSpLocks/>
          </p:cNvGrpSpPr>
          <p:nvPr/>
        </p:nvGrpSpPr>
        <p:grpSpPr bwMode="auto">
          <a:xfrm>
            <a:off x="5629275" y="1449388"/>
            <a:ext cx="139700" cy="138112"/>
            <a:chOff x="7224" y="9696"/>
            <a:chExt cx="318" cy="409"/>
          </a:xfrm>
        </p:grpSpPr>
        <p:grpSp>
          <p:nvGrpSpPr>
            <p:cNvPr id="5964" name="Group 844"/>
            <p:cNvGrpSpPr>
              <a:grpSpLocks/>
            </p:cNvGrpSpPr>
            <p:nvPr/>
          </p:nvGrpSpPr>
          <p:grpSpPr bwMode="auto">
            <a:xfrm>
              <a:off x="7287" y="9853"/>
              <a:ext cx="188" cy="252"/>
              <a:chOff x="6708" y="9676"/>
              <a:chExt cx="188" cy="252"/>
            </a:xfrm>
          </p:grpSpPr>
          <p:sp>
            <p:nvSpPr>
              <p:cNvPr id="5965" name="Line 845"/>
              <p:cNvSpPr>
                <a:spLocks noChangeShapeType="1"/>
              </p:cNvSpPr>
              <p:nvPr/>
            </p:nvSpPr>
            <p:spPr bwMode="auto">
              <a:xfrm>
                <a:off x="6808" y="9732"/>
                <a:ext cx="0" cy="19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66" name="Line 846"/>
              <p:cNvSpPr>
                <a:spLocks noChangeShapeType="1"/>
              </p:cNvSpPr>
              <p:nvPr/>
            </p:nvSpPr>
            <p:spPr bwMode="auto">
              <a:xfrm flipH="1">
                <a:off x="6804" y="9752"/>
                <a:ext cx="92" cy="80"/>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67" name="Line 847"/>
              <p:cNvSpPr>
                <a:spLocks noChangeShapeType="1"/>
              </p:cNvSpPr>
              <p:nvPr/>
            </p:nvSpPr>
            <p:spPr bwMode="auto">
              <a:xfrm>
                <a:off x="6708" y="9764"/>
                <a:ext cx="96" cy="7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68" name="Line 848"/>
              <p:cNvSpPr>
                <a:spLocks noChangeShapeType="1"/>
              </p:cNvSpPr>
              <p:nvPr/>
            </p:nvSpPr>
            <p:spPr bwMode="auto">
              <a:xfrm>
                <a:off x="6728" y="9676"/>
                <a:ext cx="80" cy="11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969" name="AutoShape 849"/>
            <p:cNvSpPr>
              <a:spLocks noChangeArrowheads="1"/>
            </p:cNvSpPr>
            <p:nvPr/>
          </p:nvSpPr>
          <p:spPr bwMode="auto">
            <a:xfrm>
              <a:off x="7224" y="9696"/>
              <a:ext cx="318" cy="267"/>
            </a:xfrm>
            <a:prstGeom prst="cloudCallout">
              <a:avLst>
                <a:gd name="adj1" fmla="val 3773"/>
                <a:gd name="adj2" fmla="val 33894"/>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004" tIns="16002" rIns="32004" bIns="16002"/>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5970" name="Group 850"/>
          <p:cNvGrpSpPr>
            <a:grpSpLocks/>
          </p:cNvGrpSpPr>
          <p:nvPr/>
        </p:nvGrpSpPr>
        <p:grpSpPr bwMode="auto">
          <a:xfrm>
            <a:off x="5392738" y="1349375"/>
            <a:ext cx="139700" cy="138113"/>
            <a:chOff x="7224" y="9696"/>
            <a:chExt cx="318" cy="409"/>
          </a:xfrm>
        </p:grpSpPr>
        <p:grpSp>
          <p:nvGrpSpPr>
            <p:cNvPr id="5971" name="Group 851"/>
            <p:cNvGrpSpPr>
              <a:grpSpLocks/>
            </p:cNvGrpSpPr>
            <p:nvPr/>
          </p:nvGrpSpPr>
          <p:grpSpPr bwMode="auto">
            <a:xfrm>
              <a:off x="7287" y="9853"/>
              <a:ext cx="188" cy="252"/>
              <a:chOff x="6708" y="9676"/>
              <a:chExt cx="188" cy="252"/>
            </a:xfrm>
          </p:grpSpPr>
          <p:sp>
            <p:nvSpPr>
              <p:cNvPr id="5972" name="Line 852"/>
              <p:cNvSpPr>
                <a:spLocks noChangeShapeType="1"/>
              </p:cNvSpPr>
              <p:nvPr/>
            </p:nvSpPr>
            <p:spPr bwMode="auto">
              <a:xfrm>
                <a:off x="6808" y="9732"/>
                <a:ext cx="0" cy="19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73" name="Line 853"/>
              <p:cNvSpPr>
                <a:spLocks noChangeShapeType="1"/>
              </p:cNvSpPr>
              <p:nvPr/>
            </p:nvSpPr>
            <p:spPr bwMode="auto">
              <a:xfrm flipH="1">
                <a:off x="6804" y="9752"/>
                <a:ext cx="92" cy="80"/>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74" name="Line 854"/>
              <p:cNvSpPr>
                <a:spLocks noChangeShapeType="1"/>
              </p:cNvSpPr>
              <p:nvPr/>
            </p:nvSpPr>
            <p:spPr bwMode="auto">
              <a:xfrm>
                <a:off x="6708" y="9764"/>
                <a:ext cx="96" cy="7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75" name="Line 855"/>
              <p:cNvSpPr>
                <a:spLocks noChangeShapeType="1"/>
              </p:cNvSpPr>
              <p:nvPr/>
            </p:nvSpPr>
            <p:spPr bwMode="auto">
              <a:xfrm>
                <a:off x="6728" y="9676"/>
                <a:ext cx="80" cy="116"/>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976" name="AutoShape 856"/>
            <p:cNvSpPr>
              <a:spLocks noChangeArrowheads="1"/>
            </p:cNvSpPr>
            <p:nvPr/>
          </p:nvSpPr>
          <p:spPr bwMode="auto">
            <a:xfrm>
              <a:off x="7224" y="9696"/>
              <a:ext cx="318" cy="267"/>
            </a:xfrm>
            <a:prstGeom prst="cloudCallout">
              <a:avLst>
                <a:gd name="adj1" fmla="val 3773"/>
                <a:gd name="adj2" fmla="val 33894"/>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004" tIns="16002" rIns="32004" bIns="16002"/>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5122" name="Group 2"/>
          <p:cNvGrpSpPr>
            <a:grpSpLocks/>
          </p:cNvGrpSpPr>
          <p:nvPr/>
        </p:nvGrpSpPr>
        <p:grpSpPr bwMode="auto">
          <a:xfrm rot="2454434">
            <a:off x="3946525" y="776288"/>
            <a:ext cx="1141413" cy="376237"/>
            <a:chOff x="2007" y="1158"/>
            <a:chExt cx="719" cy="237"/>
          </a:xfrm>
        </p:grpSpPr>
        <p:grpSp>
          <p:nvGrpSpPr>
            <p:cNvPr id="5123" name="Group 3"/>
            <p:cNvGrpSpPr>
              <a:grpSpLocks/>
            </p:cNvGrpSpPr>
            <p:nvPr/>
          </p:nvGrpSpPr>
          <p:grpSpPr bwMode="auto">
            <a:xfrm>
              <a:off x="2009" y="1321"/>
              <a:ext cx="169" cy="74"/>
              <a:chOff x="3767" y="5310"/>
              <a:chExt cx="852" cy="365"/>
            </a:xfrm>
          </p:grpSpPr>
          <p:sp>
            <p:nvSpPr>
              <p:cNvPr id="5124" name="Rectangle 4"/>
              <p:cNvSpPr>
                <a:spLocks noChangeArrowheads="1"/>
              </p:cNvSpPr>
              <p:nvPr/>
            </p:nvSpPr>
            <p:spPr bwMode="auto">
              <a:xfrm rot="10800000">
                <a:off x="3769" y="5310"/>
                <a:ext cx="850" cy="276"/>
              </a:xfrm>
              <a:prstGeom prst="rect">
                <a:avLst/>
              </a:prstGeom>
              <a:solidFill>
                <a:schemeClr val="bg1"/>
              </a:solidFill>
              <a:ln w="127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 name="Line 5"/>
              <p:cNvSpPr>
                <a:spLocks noChangeShapeType="1"/>
              </p:cNvSpPr>
              <p:nvPr/>
            </p:nvSpPr>
            <p:spPr bwMode="auto">
              <a:xfrm rot="10800000" flipV="1">
                <a:off x="3767" y="5310"/>
                <a:ext cx="852" cy="272"/>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 name="Line 6"/>
              <p:cNvSpPr>
                <a:spLocks noChangeShapeType="1"/>
              </p:cNvSpPr>
              <p:nvPr/>
            </p:nvSpPr>
            <p:spPr bwMode="auto">
              <a:xfrm rot="10800000">
                <a:off x="3767" y="5314"/>
                <a:ext cx="852" cy="272"/>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7" name="Line 7"/>
              <p:cNvSpPr>
                <a:spLocks noChangeShapeType="1"/>
              </p:cNvSpPr>
              <p:nvPr/>
            </p:nvSpPr>
            <p:spPr bwMode="auto">
              <a:xfrm rot="10800000" flipV="1">
                <a:off x="4191" y="5602"/>
                <a:ext cx="0" cy="73"/>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8" name="Group 8"/>
            <p:cNvGrpSpPr>
              <a:grpSpLocks/>
            </p:cNvGrpSpPr>
            <p:nvPr/>
          </p:nvGrpSpPr>
          <p:grpSpPr bwMode="auto">
            <a:xfrm>
              <a:off x="2557" y="1321"/>
              <a:ext cx="169" cy="74"/>
              <a:chOff x="3767" y="5310"/>
              <a:chExt cx="852" cy="365"/>
            </a:xfrm>
          </p:grpSpPr>
          <p:sp>
            <p:nvSpPr>
              <p:cNvPr id="5129" name="Rectangle 9"/>
              <p:cNvSpPr>
                <a:spLocks noChangeArrowheads="1"/>
              </p:cNvSpPr>
              <p:nvPr/>
            </p:nvSpPr>
            <p:spPr bwMode="auto">
              <a:xfrm rot="10800000">
                <a:off x="3769" y="5310"/>
                <a:ext cx="850" cy="276"/>
              </a:xfrm>
              <a:prstGeom prst="rect">
                <a:avLst/>
              </a:prstGeom>
              <a:solidFill>
                <a:schemeClr val="bg1"/>
              </a:solidFill>
              <a:ln w="127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Line 10"/>
              <p:cNvSpPr>
                <a:spLocks noChangeShapeType="1"/>
              </p:cNvSpPr>
              <p:nvPr/>
            </p:nvSpPr>
            <p:spPr bwMode="auto">
              <a:xfrm rot="10800000" flipV="1">
                <a:off x="3767" y="5310"/>
                <a:ext cx="852" cy="272"/>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1" name="Line 11"/>
              <p:cNvSpPr>
                <a:spLocks noChangeShapeType="1"/>
              </p:cNvSpPr>
              <p:nvPr/>
            </p:nvSpPr>
            <p:spPr bwMode="auto">
              <a:xfrm rot="10800000">
                <a:off x="3767" y="5314"/>
                <a:ext cx="852" cy="272"/>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2" name="Line 12"/>
              <p:cNvSpPr>
                <a:spLocks noChangeShapeType="1"/>
              </p:cNvSpPr>
              <p:nvPr/>
            </p:nvSpPr>
            <p:spPr bwMode="auto">
              <a:xfrm rot="10800000" flipV="1">
                <a:off x="4191" y="5602"/>
                <a:ext cx="0" cy="73"/>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33" name="Group 13"/>
            <p:cNvGrpSpPr>
              <a:grpSpLocks/>
            </p:cNvGrpSpPr>
            <p:nvPr/>
          </p:nvGrpSpPr>
          <p:grpSpPr bwMode="auto">
            <a:xfrm>
              <a:off x="2374" y="1321"/>
              <a:ext cx="169" cy="74"/>
              <a:chOff x="3767" y="5310"/>
              <a:chExt cx="852" cy="365"/>
            </a:xfrm>
          </p:grpSpPr>
          <p:sp>
            <p:nvSpPr>
              <p:cNvPr id="5134" name="Rectangle 14"/>
              <p:cNvSpPr>
                <a:spLocks noChangeArrowheads="1"/>
              </p:cNvSpPr>
              <p:nvPr/>
            </p:nvSpPr>
            <p:spPr bwMode="auto">
              <a:xfrm rot="10800000">
                <a:off x="3769" y="5310"/>
                <a:ext cx="850" cy="276"/>
              </a:xfrm>
              <a:prstGeom prst="rect">
                <a:avLst/>
              </a:prstGeom>
              <a:solidFill>
                <a:schemeClr val="bg1"/>
              </a:solidFill>
              <a:ln w="127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5" name="Line 15"/>
              <p:cNvSpPr>
                <a:spLocks noChangeShapeType="1"/>
              </p:cNvSpPr>
              <p:nvPr/>
            </p:nvSpPr>
            <p:spPr bwMode="auto">
              <a:xfrm rot="10800000" flipV="1">
                <a:off x="3767" y="5310"/>
                <a:ext cx="852" cy="272"/>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6" name="Line 16"/>
              <p:cNvSpPr>
                <a:spLocks noChangeShapeType="1"/>
              </p:cNvSpPr>
              <p:nvPr/>
            </p:nvSpPr>
            <p:spPr bwMode="auto">
              <a:xfrm rot="10800000">
                <a:off x="3767" y="5314"/>
                <a:ext cx="852" cy="272"/>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7" name="Line 17"/>
              <p:cNvSpPr>
                <a:spLocks noChangeShapeType="1"/>
              </p:cNvSpPr>
              <p:nvPr/>
            </p:nvSpPr>
            <p:spPr bwMode="auto">
              <a:xfrm rot="10800000" flipV="1">
                <a:off x="4191" y="5602"/>
                <a:ext cx="0" cy="73"/>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38" name="Group 18"/>
            <p:cNvGrpSpPr>
              <a:grpSpLocks/>
            </p:cNvGrpSpPr>
            <p:nvPr/>
          </p:nvGrpSpPr>
          <p:grpSpPr bwMode="auto">
            <a:xfrm>
              <a:off x="2192" y="1321"/>
              <a:ext cx="168" cy="74"/>
              <a:chOff x="3767" y="5310"/>
              <a:chExt cx="852" cy="365"/>
            </a:xfrm>
          </p:grpSpPr>
          <p:sp>
            <p:nvSpPr>
              <p:cNvPr id="5139" name="Rectangle 19"/>
              <p:cNvSpPr>
                <a:spLocks noChangeArrowheads="1"/>
              </p:cNvSpPr>
              <p:nvPr/>
            </p:nvSpPr>
            <p:spPr bwMode="auto">
              <a:xfrm rot="10800000">
                <a:off x="3769" y="5310"/>
                <a:ext cx="850" cy="276"/>
              </a:xfrm>
              <a:prstGeom prst="rect">
                <a:avLst/>
              </a:prstGeom>
              <a:solidFill>
                <a:schemeClr val="bg1"/>
              </a:solidFill>
              <a:ln w="127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0" name="Line 20"/>
              <p:cNvSpPr>
                <a:spLocks noChangeShapeType="1"/>
              </p:cNvSpPr>
              <p:nvPr/>
            </p:nvSpPr>
            <p:spPr bwMode="auto">
              <a:xfrm rot="10800000" flipV="1">
                <a:off x="3767" y="5310"/>
                <a:ext cx="852" cy="272"/>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1" name="Line 21"/>
              <p:cNvSpPr>
                <a:spLocks noChangeShapeType="1"/>
              </p:cNvSpPr>
              <p:nvPr/>
            </p:nvSpPr>
            <p:spPr bwMode="auto">
              <a:xfrm rot="10800000">
                <a:off x="3767" y="5314"/>
                <a:ext cx="852" cy="272"/>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2" name="Line 22"/>
              <p:cNvSpPr>
                <a:spLocks noChangeShapeType="1"/>
              </p:cNvSpPr>
              <p:nvPr/>
            </p:nvSpPr>
            <p:spPr bwMode="auto">
              <a:xfrm rot="10800000" flipV="1">
                <a:off x="4191" y="5602"/>
                <a:ext cx="0" cy="73"/>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43" name="Text Box 23"/>
            <p:cNvSpPr txBox="1">
              <a:spLocks noChangeArrowheads="1"/>
            </p:cNvSpPr>
            <p:nvPr/>
          </p:nvSpPr>
          <p:spPr bwMode="auto">
            <a:xfrm>
              <a:off x="2200" y="1158"/>
              <a:ext cx="33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pPr algn="ctr"/>
              <a:r>
                <a:rPr lang="en-US" altLang="en-US" sz="1000" b="1">
                  <a:solidFill>
                    <a:srgbClr val="000066"/>
                  </a:solidFill>
                </a:rPr>
                <a:t>Howard</a:t>
              </a:r>
            </a:p>
          </p:txBody>
        </p:sp>
        <p:sp>
          <p:nvSpPr>
            <p:cNvPr id="5144" name="Text Box 24"/>
            <p:cNvSpPr txBox="1">
              <a:spLocks noChangeArrowheads="1"/>
            </p:cNvSpPr>
            <p:nvPr/>
          </p:nvSpPr>
          <p:spPr bwMode="auto">
            <a:xfrm>
              <a:off x="2007" y="1224"/>
              <a:ext cx="168"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pPr algn="ctr"/>
              <a:r>
                <a:rPr lang="en-US" altLang="en-US" sz="800" b="1">
                  <a:solidFill>
                    <a:srgbClr val="000066"/>
                  </a:solidFill>
                </a:rPr>
                <a:t>1Md</a:t>
              </a:r>
            </a:p>
          </p:txBody>
        </p:sp>
        <p:sp>
          <p:nvSpPr>
            <p:cNvPr id="5145" name="Text Box 25"/>
            <p:cNvSpPr txBox="1">
              <a:spLocks noChangeArrowheads="1"/>
            </p:cNvSpPr>
            <p:nvPr/>
          </p:nvSpPr>
          <p:spPr bwMode="auto">
            <a:xfrm>
              <a:off x="2187" y="1224"/>
              <a:ext cx="168"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800" b="1">
                  <a:solidFill>
                    <a:srgbClr val="000066"/>
                  </a:solidFill>
                </a:rPr>
                <a:t>2Md</a:t>
              </a:r>
            </a:p>
          </p:txBody>
        </p:sp>
        <p:sp>
          <p:nvSpPr>
            <p:cNvPr id="5146" name="Text Box 26"/>
            <p:cNvSpPr txBox="1">
              <a:spLocks noChangeArrowheads="1"/>
            </p:cNvSpPr>
            <p:nvPr/>
          </p:nvSpPr>
          <p:spPr bwMode="auto">
            <a:xfrm>
              <a:off x="2388" y="1224"/>
              <a:ext cx="140"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800" b="1">
                  <a:solidFill>
                    <a:srgbClr val="000066"/>
                  </a:solidFill>
                </a:rPr>
                <a:t>Del</a:t>
              </a:r>
            </a:p>
          </p:txBody>
        </p:sp>
        <p:sp>
          <p:nvSpPr>
            <p:cNvPr id="5147" name="Text Box 27"/>
            <p:cNvSpPr txBox="1">
              <a:spLocks noChangeArrowheads="1"/>
            </p:cNvSpPr>
            <p:nvPr/>
          </p:nvSpPr>
          <p:spPr bwMode="auto">
            <a:xfrm>
              <a:off x="2556" y="1224"/>
              <a:ext cx="168"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800" b="1">
                  <a:solidFill>
                    <a:srgbClr val="000066"/>
                  </a:solidFill>
                </a:rPr>
                <a:t>3Md</a:t>
              </a:r>
            </a:p>
          </p:txBody>
        </p:sp>
      </p:grpSp>
      <p:grpSp>
        <p:nvGrpSpPr>
          <p:cNvPr id="5148" name="Group 28"/>
          <p:cNvGrpSpPr>
            <a:grpSpLocks/>
          </p:cNvGrpSpPr>
          <p:nvPr/>
        </p:nvGrpSpPr>
        <p:grpSpPr bwMode="auto">
          <a:xfrm rot="2125223">
            <a:off x="3267075" y="117475"/>
            <a:ext cx="284163" cy="250825"/>
            <a:chOff x="1552" y="1238"/>
            <a:chExt cx="179" cy="158"/>
          </a:xfrm>
        </p:grpSpPr>
        <p:grpSp>
          <p:nvGrpSpPr>
            <p:cNvPr id="5149" name="Group 29"/>
            <p:cNvGrpSpPr>
              <a:grpSpLocks/>
            </p:cNvGrpSpPr>
            <p:nvPr/>
          </p:nvGrpSpPr>
          <p:grpSpPr bwMode="auto">
            <a:xfrm>
              <a:off x="1555" y="1322"/>
              <a:ext cx="169" cy="74"/>
              <a:chOff x="3767" y="5310"/>
              <a:chExt cx="852" cy="365"/>
            </a:xfrm>
          </p:grpSpPr>
          <p:sp>
            <p:nvSpPr>
              <p:cNvPr id="5150" name="Rectangle 30"/>
              <p:cNvSpPr>
                <a:spLocks noChangeArrowheads="1"/>
              </p:cNvSpPr>
              <p:nvPr/>
            </p:nvSpPr>
            <p:spPr bwMode="auto">
              <a:xfrm rot="10800000">
                <a:off x="3769" y="5310"/>
                <a:ext cx="850" cy="276"/>
              </a:xfrm>
              <a:prstGeom prst="rect">
                <a:avLst/>
              </a:prstGeom>
              <a:solidFill>
                <a:schemeClr val="bg1"/>
              </a:solidFill>
              <a:ln w="127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1" name="Line 31"/>
              <p:cNvSpPr>
                <a:spLocks noChangeShapeType="1"/>
              </p:cNvSpPr>
              <p:nvPr/>
            </p:nvSpPr>
            <p:spPr bwMode="auto">
              <a:xfrm rot="10800000" flipV="1">
                <a:off x="3767" y="5310"/>
                <a:ext cx="852" cy="272"/>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2" name="Line 32"/>
              <p:cNvSpPr>
                <a:spLocks noChangeShapeType="1"/>
              </p:cNvSpPr>
              <p:nvPr/>
            </p:nvSpPr>
            <p:spPr bwMode="auto">
              <a:xfrm rot="10800000">
                <a:off x="3767" y="5314"/>
                <a:ext cx="852" cy="272"/>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3" name="Line 33"/>
              <p:cNvSpPr>
                <a:spLocks noChangeShapeType="1"/>
              </p:cNvSpPr>
              <p:nvPr/>
            </p:nvSpPr>
            <p:spPr bwMode="auto">
              <a:xfrm rot="10800000" flipV="1">
                <a:off x="4191" y="5602"/>
                <a:ext cx="0" cy="73"/>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54" name="Text Box 34"/>
            <p:cNvSpPr txBox="1">
              <a:spLocks noChangeArrowheads="1"/>
            </p:cNvSpPr>
            <p:nvPr/>
          </p:nvSpPr>
          <p:spPr bwMode="auto">
            <a:xfrm>
              <a:off x="1552" y="1238"/>
              <a:ext cx="17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800" b="1">
                  <a:solidFill>
                    <a:srgbClr val="000066"/>
                  </a:solidFill>
                </a:rPr>
                <a:t>VaLt</a:t>
              </a:r>
            </a:p>
          </p:txBody>
        </p:sp>
      </p:grpSp>
      <p:grpSp>
        <p:nvGrpSpPr>
          <p:cNvPr id="5155" name="Group 35"/>
          <p:cNvGrpSpPr>
            <a:grpSpLocks/>
          </p:cNvGrpSpPr>
          <p:nvPr/>
        </p:nvGrpSpPr>
        <p:grpSpPr bwMode="auto">
          <a:xfrm rot="1728647">
            <a:off x="3463925" y="257175"/>
            <a:ext cx="319088" cy="257175"/>
            <a:chOff x="1693" y="1127"/>
            <a:chExt cx="201" cy="162"/>
          </a:xfrm>
        </p:grpSpPr>
        <p:grpSp>
          <p:nvGrpSpPr>
            <p:cNvPr id="5156" name="Group 36"/>
            <p:cNvGrpSpPr>
              <a:grpSpLocks/>
            </p:cNvGrpSpPr>
            <p:nvPr/>
          </p:nvGrpSpPr>
          <p:grpSpPr bwMode="auto">
            <a:xfrm>
              <a:off x="1721" y="1216"/>
              <a:ext cx="169" cy="73"/>
              <a:chOff x="3767" y="5310"/>
              <a:chExt cx="852" cy="365"/>
            </a:xfrm>
          </p:grpSpPr>
          <p:sp>
            <p:nvSpPr>
              <p:cNvPr id="5157" name="Rectangle 37"/>
              <p:cNvSpPr>
                <a:spLocks noChangeArrowheads="1"/>
              </p:cNvSpPr>
              <p:nvPr/>
            </p:nvSpPr>
            <p:spPr bwMode="auto">
              <a:xfrm rot="10800000">
                <a:off x="3769" y="5310"/>
                <a:ext cx="850" cy="276"/>
              </a:xfrm>
              <a:prstGeom prst="rect">
                <a:avLst/>
              </a:prstGeom>
              <a:solidFill>
                <a:schemeClr val="bg1"/>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8" name="Line 38"/>
              <p:cNvSpPr>
                <a:spLocks noChangeShapeType="1"/>
              </p:cNvSpPr>
              <p:nvPr/>
            </p:nvSpPr>
            <p:spPr bwMode="auto">
              <a:xfrm rot="10800000" flipV="1">
                <a:off x="3767" y="5310"/>
                <a:ext cx="852" cy="272"/>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9" name="Line 39"/>
              <p:cNvSpPr>
                <a:spLocks noChangeShapeType="1"/>
              </p:cNvSpPr>
              <p:nvPr/>
            </p:nvSpPr>
            <p:spPr bwMode="auto">
              <a:xfrm rot="10800000">
                <a:off x="3767" y="5314"/>
                <a:ext cx="852" cy="272"/>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0" name="Line 40"/>
              <p:cNvSpPr>
                <a:spLocks noChangeShapeType="1"/>
              </p:cNvSpPr>
              <p:nvPr/>
            </p:nvSpPr>
            <p:spPr bwMode="auto">
              <a:xfrm rot="10800000" flipV="1">
                <a:off x="4191" y="5602"/>
                <a:ext cx="0" cy="73"/>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61" name="Text Box 41"/>
            <p:cNvSpPr txBox="1">
              <a:spLocks noChangeArrowheads="1"/>
            </p:cNvSpPr>
            <p:nvPr/>
          </p:nvSpPr>
          <p:spPr bwMode="auto">
            <a:xfrm>
              <a:off x="1693" y="1127"/>
              <a:ext cx="201"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800" b="1">
                  <a:solidFill>
                    <a:srgbClr val="000066"/>
                  </a:solidFill>
                </a:rPr>
                <a:t>VaST</a:t>
              </a:r>
            </a:p>
          </p:txBody>
        </p:sp>
      </p:grpSp>
      <p:grpSp>
        <p:nvGrpSpPr>
          <p:cNvPr id="5162" name="Group 42"/>
          <p:cNvGrpSpPr>
            <a:grpSpLocks/>
          </p:cNvGrpSpPr>
          <p:nvPr/>
        </p:nvGrpSpPr>
        <p:grpSpPr bwMode="auto">
          <a:xfrm rot="1832291">
            <a:off x="3763963" y="411163"/>
            <a:ext cx="276225" cy="258762"/>
            <a:chOff x="1887" y="1030"/>
            <a:chExt cx="174" cy="163"/>
          </a:xfrm>
        </p:grpSpPr>
        <p:grpSp>
          <p:nvGrpSpPr>
            <p:cNvPr id="5163" name="Group 43"/>
            <p:cNvGrpSpPr>
              <a:grpSpLocks/>
            </p:cNvGrpSpPr>
            <p:nvPr/>
          </p:nvGrpSpPr>
          <p:grpSpPr bwMode="auto">
            <a:xfrm>
              <a:off x="1892" y="1119"/>
              <a:ext cx="169" cy="74"/>
              <a:chOff x="3767" y="5310"/>
              <a:chExt cx="852" cy="365"/>
            </a:xfrm>
          </p:grpSpPr>
          <p:sp>
            <p:nvSpPr>
              <p:cNvPr id="5164" name="Rectangle 44"/>
              <p:cNvSpPr>
                <a:spLocks noChangeArrowheads="1"/>
              </p:cNvSpPr>
              <p:nvPr/>
            </p:nvSpPr>
            <p:spPr bwMode="auto">
              <a:xfrm rot="10800000">
                <a:off x="3769" y="5310"/>
                <a:ext cx="850" cy="276"/>
              </a:xfrm>
              <a:prstGeom prst="rect">
                <a:avLst/>
              </a:prstGeom>
              <a:solidFill>
                <a:schemeClr val="bg1"/>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5" name="Line 45"/>
              <p:cNvSpPr>
                <a:spLocks noChangeShapeType="1"/>
              </p:cNvSpPr>
              <p:nvPr/>
            </p:nvSpPr>
            <p:spPr bwMode="auto">
              <a:xfrm rot="10800000" flipV="1">
                <a:off x="3767" y="5310"/>
                <a:ext cx="852" cy="272"/>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6" name="Line 46"/>
              <p:cNvSpPr>
                <a:spLocks noChangeShapeType="1"/>
              </p:cNvSpPr>
              <p:nvPr/>
            </p:nvSpPr>
            <p:spPr bwMode="auto">
              <a:xfrm rot="10800000">
                <a:off x="3767" y="5314"/>
                <a:ext cx="852" cy="272"/>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7" name="Line 47"/>
              <p:cNvSpPr>
                <a:spLocks noChangeShapeType="1"/>
              </p:cNvSpPr>
              <p:nvPr/>
            </p:nvSpPr>
            <p:spPr bwMode="auto">
              <a:xfrm rot="10800000" flipV="1">
                <a:off x="4191" y="5602"/>
                <a:ext cx="0" cy="73"/>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68" name="Text Box 48"/>
            <p:cNvSpPr txBox="1">
              <a:spLocks noChangeArrowheads="1"/>
            </p:cNvSpPr>
            <p:nvPr/>
          </p:nvSpPr>
          <p:spPr bwMode="auto">
            <a:xfrm>
              <a:off x="1887" y="1030"/>
              <a:ext cx="172"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800" b="1">
                  <a:solidFill>
                    <a:srgbClr val="000066"/>
                  </a:solidFill>
                </a:rPr>
                <a:t>VaM</a:t>
              </a:r>
            </a:p>
          </p:txBody>
        </p:sp>
      </p:grpSp>
      <p:grpSp>
        <p:nvGrpSpPr>
          <p:cNvPr id="5169" name="Group 49"/>
          <p:cNvGrpSpPr>
            <a:grpSpLocks/>
          </p:cNvGrpSpPr>
          <p:nvPr/>
        </p:nvGrpSpPr>
        <p:grpSpPr bwMode="auto">
          <a:xfrm>
            <a:off x="5311775" y="1754188"/>
            <a:ext cx="698500" cy="268287"/>
            <a:chOff x="3282" y="1085"/>
            <a:chExt cx="440" cy="169"/>
          </a:xfrm>
        </p:grpSpPr>
        <p:grpSp>
          <p:nvGrpSpPr>
            <p:cNvPr id="5170" name="Group 50"/>
            <p:cNvGrpSpPr>
              <a:grpSpLocks/>
            </p:cNvGrpSpPr>
            <p:nvPr/>
          </p:nvGrpSpPr>
          <p:grpSpPr bwMode="auto">
            <a:xfrm rot="13145027">
              <a:off x="3282" y="1164"/>
              <a:ext cx="282" cy="90"/>
              <a:chOff x="3048" y="12624"/>
              <a:chExt cx="2238" cy="564"/>
            </a:xfrm>
          </p:grpSpPr>
          <p:sp>
            <p:nvSpPr>
              <p:cNvPr id="5171" name="Rectangle 51"/>
              <p:cNvSpPr>
                <a:spLocks noChangeArrowheads="1"/>
              </p:cNvSpPr>
              <p:nvPr/>
            </p:nvSpPr>
            <p:spPr bwMode="auto">
              <a:xfrm>
                <a:off x="3048" y="12756"/>
                <a:ext cx="2232" cy="432"/>
              </a:xfrm>
              <a:prstGeom prst="rect">
                <a:avLst/>
              </a:prstGeom>
              <a:solidFill>
                <a:schemeClr val="bg1"/>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2" name="Line 52"/>
              <p:cNvSpPr>
                <a:spLocks noChangeShapeType="1"/>
              </p:cNvSpPr>
              <p:nvPr/>
            </p:nvSpPr>
            <p:spPr bwMode="auto">
              <a:xfrm flipV="1">
                <a:off x="3048" y="12762"/>
                <a:ext cx="2238" cy="426"/>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3" name="Line 53"/>
              <p:cNvSpPr>
                <a:spLocks noChangeShapeType="1"/>
              </p:cNvSpPr>
              <p:nvPr/>
            </p:nvSpPr>
            <p:spPr bwMode="auto">
              <a:xfrm>
                <a:off x="3048" y="12756"/>
                <a:ext cx="2238" cy="426"/>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4" name="Line 54"/>
              <p:cNvSpPr>
                <a:spLocks noChangeShapeType="1"/>
              </p:cNvSpPr>
              <p:nvPr/>
            </p:nvSpPr>
            <p:spPr bwMode="auto">
              <a:xfrm flipV="1">
                <a:off x="4044" y="12624"/>
                <a:ext cx="0" cy="114"/>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5" name="Line 55"/>
              <p:cNvSpPr>
                <a:spLocks noChangeShapeType="1"/>
              </p:cNvSpPr>
              <p:nvPr/>
            </p:nvSpPr>
            <p:spPr bwMode="auto">
              <a:xfrm flipV="1">
                <a:off x="4266" y="12624"/>
                <a:ext cx="0" cy="114"/>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76" name="Text Box 56"/>
            <p:cNvSpPr txBox="1">
              <a:spLocks noChangeArrowheads="1"/>
            </p:cNvSpPr>
            <p:nvPr/>
          </p:nvSpPr>
          <p:spPr bwMode="auto">
            <a:xfrm rot="2374125">
              <a:off x="3291" y="1085"/>
              <a:ext cx="43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pPr algn="ctr"/>
              <a:r>
                <a:rPr lang="en-US" altLang="en-US" sz="1000" b="1">
                  <a:solidFill>
                    <a:srgbClr val="000066"/>
                  </a:solidFill>
                </a:rPr>
                <a:t>Hammond</a:t>
              </a:r>
            </a:p>
          </p:txBody>
        </p:sp>
      </p:grpSp>
      <p:grpSp>
        <p:nvGrpSpPr>
          <p:cNvPr id="5177" name="Group 57"/>
          <p:cNvGrpSpPr>
            <a:grpSpLocks/>
          </p:cNvGrpSpPr>
          <p:nvPr/>
        </p:nvGrpSpPr>
        <p:grpSpPr bwMode="auto">
          <a:xfrm>
            <a:off x="3513138" y="2479675"/>
            <a:ext cx="582612" cy="184150"/>
            <a:chOff x="2129" y="3554"/>
            <a:chExt cx="367" cy="116"/>
          </a:xfrm>
        </p:grpSpPr>
        <p:grpSp>
          <p:nvGrpSpPr>
            <p:cNvPr id="5178" name="Group 58"/>
            <p:cNvGrpSpPr>
              <a:grpSpLocks/>
            </p:cNvGrpSpPr>
            <p:nvPr/>
          </p:nvGrpSpPr>
          <p:grpSpPr bwMode="auto">
            <a:xfrm>
              <a:off x="2210" y="3554"/>
              <a:ext cx="286" cy="97"/>
              <a:chOff x="6300" y="14952"/>
              <a:chExt cx="852" cy="390"/>
            </a:xfrm>
          </p:grpSpPr>
          <p:grpSp>
            <p:nvGrpSpPr>
              <p:cNvPr id="5179" name="Group 59"/>
              <p:cNvGrpSpPr>
                <a:grpSpLocks/>
              </p:cNvGrpSpPr>
              <p:nvPr/>
            </p:nvGrpSpPr>
            <p:grpSpPr bwMode="auto">
              <a:xfrm>
                <a:off x="6300" y="15066"/>
                <a:ext cx="852" cy="276"/>
                <a:chOff x="6528" y="15594"/>
                <a:chExt cx="852" cy="276"/>
              </a:xfrm>
            </p:grpSpPr>
            <p:sp>
              <p:nvSpPr>
                <p:cNvPr id="5180" name="Rectangle 60"/>
                <p:cNvSpPr>
                  <a:spLocks noChangeArrowheads="1"/>
                </p:cNvSpPr>
                <p:nvPr/>
              </p:nvSpPr>
              <p:spPr bwMode="auto">
                <a:xfrm>
                  <a:off x="6528" y="15594"/>
                  <a:ext cx="850" cy="276"/>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81" name="Line 61"/>
                <p:cNvSpPr>
                  <a:spLocks noChangeShapeType="1"/>
                </p:cNvSpPr>
                <p:nvPr/>
              </p:nvSpPr>
              <p:spPr bwMode="auto">
                <a:xfrm flipV="1">
                  <a:off x="6528" y="15598"/>
                  <a:ext cx="852" cy="27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 name="Line 62"/>
                <p:cNvSpPr>
                  <a:spLocks noChangeShapeType="1"/>
                </p:cNvSpPr>
                <p:nvPr/>
              </p:nvSpPr>
              <p:spPr bwMode="auto">
                <a:xfrm>
                  <a:off x="6528" y="15594"/>
                  <a:ext cx="852" cy="27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83" name="Line 63"/>
              <p:cNvSpPr>
                <a:spLocks noChangeShapeType="1"/>
              </p:cNvSpPr>
              <p:nvPr/>
            </p:nvSpPr>
            <p:spPr bwMode="auto">
              <a:xfrm flipV="1">
                <a:off x="6624" y="14952"/>
                <a:ext cx="0" cy="96"/>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 name="Line 64"/>
              <p:cNvSpPr>
                <a:spLocks noChangeShapeType="1"/>
              </p:cNvSpPr>
              <p:nvPr/>
            </p:nvSpPr>
            <p:spPr bwMode="auto">
              <a:xfrm flipV="1">
                <a:off x="6726" y="14952"/>
                <a:ext cx="0" cy="96"/>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5" name="Line 65"/>
              <p:cNvSpPr>
                <a:spLocks noChangeShapeType="1"/>
              </p:cNvSpPr>
              <p:nvPr/>
            </p:nvSpPr>
            <p:spPr bwMode="auto">
              <a:xfrm flipV="1">
                <a:off x="6810" y="14952"/>
                <a:ext cx="0" cy="96"/>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86" name="Text Box 66"/>
            <p:cNvSpPr txBox="1">
              <a:spLocks noChangeArrowheads="1"/>
            </p:cNvSpPr>
            <p:nvPr/>
          </p:nvSpPr>
          <p:spPr bwMode="auto">
            <a:xfrm>
              <a:off x="2129" y="3573"/>
              <a:ext cx="76"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800" b="1">
                  <a:solidFill>
                    <a:srgbClr val="FF0000"/>
                  </a:solidFill>
                </a:rPr>
                <a:t>7</a:t>
              </a:r>
            </a:p>
          </p:txBody>
        </p:sp>
      </p:grpSp>
      <p:grpSp>
        <p:nvGrpSpPr>
          <p:cNvPr id="5187" name="Group 67"/>
          <p:cNvGrpSpPr>
            <a:grpSpLocks/>
          </p:cNvGrpSpPr>
          <p:nvPr/>
        </p:nvGrpSpPr>
        <p:grpSpPr bwMode="auto">
          <a:xfrm>
            <a:off x="4999038" y="2466975"/>
            <a:ext cx="450850" cy="300038"/>
            <a:chOff x="3549" y="3558"/>
            <a:chExt cx="284" cy="189"/>
          </a:xfrm>
        </p:grpSpPr>
        <p:grpSp>
          <p:nvGrpSpPr>
            <p:cNvPr id="5188" name="Group 68"/>
            <p:cNvGrpSpPr>
              <a:grpSpLocks/>
            </p:cNvGrpSpPr>
            <p:nvPr/>
          </p:nvGrpSpPr>
          <p:grpSpPr bwMode="auto">
            <a:xfrm>
              <a:off x="3549" y="3558"/>
              <a:ext cx="284" cy="95"/>
              <a:chOff x="6528" y="15510"/>
              <a:chExt cx="852" cy="366"/>
            </a:xfrm>
          </p:grpSpPr>
          <p:grpSp>
            <p:nvGrpSpPr>
              <p:cNvPr id="5189" name="Group 69"/>
              <p:cNvGrpSpPr>
                <a:grpSpLocks/>
              </p:cNvGrpSpPr>
              <p:nvPr/>
            </p:nvGrpSpPr>
            <p:grpSpPr bwMode="auto">
              <a:xfrm>
                <a:off x="6528" y="15600"/>
                <a:ext cx="852" cy="276"/>
                <a:chOff x="6528" y="15594"/>
                <a:chExt cx="852" cy="276"/>
              </a:xfrm>
            </p:grpSpPr>
            <p:sp>
              <p:nvSpPr>
                <p:cNvPr id="5190" name="Rectangle 70"/>
                <p:cNvSpPr>
                  <a:spLocks noChangeArrowheads="1"/>
                </p:cNvSpPr>
                <p:nvPr/>
              </p:nvSpPr>
              <p:spPr bwMode="auto">
                <a:xfrm>
                  <a:off x="6528" y="15594"/>
                  <a:ext cx="850" cy="276"/>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1" name="Line 71"/>
                <p:cNvSpPr>
                  <a:spLocks noChangeShapeType="1"/>
                </p:cNvSpPr>
                <p:nvPr/>
              </p:nvSpPr>
              <p:spPr bwMode="auto">
                <a:xfrm flipV="1">
                  <a:off x="6528" y="15598"/>
                  <a:ext cx="852" cy="27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2" name="Line 72"/>
                <p:cNvSpPr>
                  <a:spLocks noChangeShapeType="1"/>
                </p:cNvSpPr>
                <p:nvPr/>
              </p:nvSpPr>
              <p:spPr bwMode="auto">
                <a:xfrm>
                  <a:off x="6528" y="15594"/>
                  <a:ext cx="852" cy="27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93" name="Line 73"/>
              <p:cNvSpPr>
                <a:spLocks noChangeShapeType="1"/>
              </p:cNvSpPr>
              <p:nvPr/>
            </p:nvSpPr>
            <p:spPr bwMode="auto">
              <a:xfrm flipV="1">
                <a:off x="6907" y="15510"/>
                <a:ext cx="0" cy="7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4" name="Line 74"/>
              <p:cNvSpPr>
                <a:spLocks noChangeShapeType="1"/>
              </p:cNvSpPr>
              <p:nvPr/>
            </p:nvSpPr>
            <p:spPr bwMode="auto">
              <a:xfrm flipV="1">
                <a:off x="6992" y="15510"/>
                <a:ext cx="0" cy="7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95" name="Text Box 75"/>
            <p:cNvSpPr txBox="1">
              <a:spLocks noChangeArrowheads="1"/>
            </p:cNvSpPr>
            <p:nvPr/>
          </p:nvSpPr>
          <p:spPr bwMode="auto">
            <a:xfrm>
              <a:off x="3596" y="3650"/>
              <a:ext cx="196"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800" b="1">
                  <a:solidFill>
                    <a:srgbClr val="FF0000"/>
                  </a:solidFill>
                </a:rPr>
                <a:t>Light</a:t>
              </a:r>
            </a:p>
          </p:txBody>
        </p:sp>
      </p:grpSp>
      <p:grpSp>
        <p:nvGrpSpPr>
          <p:cNvPr id="5196" name="Group 76"/>
          <p:cNvGrpSpPr>
            <a:grpSpLocks/>
          </p:cNvGrpSpPr>
          <p:nvPr/>
        </p:nvGrpSpPr>
        <p:grpSpPr bwMode="auto">
          <a:xfrm>
            <a:off x="4422775" y="2476500"/>
            <a:ext cx="514350" cy="298450"/>
            <a:chOff x="5712" y="14220"/>
            <a:chExt cx="1152" cy="751"/>
          </a:xfrm>
        </p:grpSpPr>
        <p:grpSp>
          <p:nvGrpSpPr>
            <p:cNvPr id="5197" name="Group 77"/>
            <p:cNvGrpSpPr>
              <a:grpSpLocks/>
            </p:cNvGrpSpPr>
            <p:nvPr/>
          </p:nvGrpSpPr>
          <p:grpSpPr bwMode="auto">
            <a:xfrm>
              <a:off x="5712" y="14220"/>
              <a:ext cx="1152" cy="387"/>
              <a:chOff x="6528" y="15510"/>
              <a:chExt cx="852" cy="366"/>
            </a:xfrm>
          </p:grpSpPr>
          <p:grpSp>
            <p:nvGrpSpPr>
              <p:cNvPr id="5198" name="Group 78"/>
              <p:cNvGrpSpPr>
                <a:grpSpLocks/>
              </p:cNvGrpSpPr>
              <p:nvPr/>
            </p:nvGrpSpPr>
            <p:grpSpPr bwMode="auto">
              <a:xfrm>
                <a:off x="6528" y="15600"/>
                <a:ext cx="852" cy="276"/>
                <a:chOff x="6528" y="15594"/>
                <a:chExt cx="852" cy="276"/>
              </a:xfrm>
            </p:grpSpPr>
            <p:sp>
              <p:nvSpPr>
                <p:cNvPr id="5199" name="Rectangle 79"/>
                <p:cNvSpPr>
                  <a:spLocks noChangeArrowheads="1"/>
                </p:cNvSpPr>
                <p:nvPr/>
              </p:nvSpPr>
              <p:spPr bwMode="auto">
                <a:xfrm>
                  <a:off x="6528" y="15594"/>
                  <a:ext cx="850" cy="276"/>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00" name="Line 80"/>
                <p:cNvSpPr>
                  <a:spLocks noChangeShapeType="1"/>
                </p:cNvSpPr>
                <p:nvPr/>
              </p:nvSpPr>
              <p:spPr bwMode="auto">
                <a:xfrm flipV="1">
                  <a:off x="6528" y="15598"/>
                  <a:ext cx="852" cy="27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01" name="Line 81"/>
                <p:cNvSpPr>
                  <a:spLocks noChangeShapeType="1"/>
                </p:cNvSpPr>
                <p:nvPr/>
              </p:nvSpPr>
              <p:spPr bwMode="auto">
                <a:xfrm>
                  <a:off x="6528" y="15594"/>
                  <a:ext cx="852" cy="27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02" name="Line 82"/>
              <p:cNvSpPr>
                <a:spLocks noChangeShapeType="1"/>
              </p:cNvSpPr>
              <p:nvPr/>
            </p:nvSpPr>
            <p:spPr bwMode="auto">
              <a:xfrm flipV="1">
                <a:off x="6907" y="15510"/>
                <a:ext cx="0" cy="7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03" name="Line 83"/>
              <p:cNvSpPr>
                <a:spLocks noChangeShapeType="1"/>
              </p:cNvSpPr>
              <p:nvPr/>
            </p:nvSpPr>
            <p:spPr bwMode="auto">
              <a:xfrm flipV="1">
                <a:off x="6992" y="15510"/>
                <a:ext cx="0" cy="7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04" name="Text Box 84"/>
            <p:cNvSpPr txBox="1">
              <a:spLocks noChangeArrowheads="1"/>
            </p:cNvSpPr>
            <p:nvPr/>
          </p:nvSpPr>
          <p:spPr bwMode="auto">
            <a:xfrm>
              <a:off x="5922" y="14584"/>
              <a:ext cx="889"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800" b="1">
                  <a:solidFill>
                    <a:srgbClr val="FF0000"/>
                  </a:solidFill>
                </a:rPr>
                <a:t>Legion</a:t>
              </a:r>
            </a:p>
          </p:txBody>
        </p:sp>
      </p:grpSp>
      <p:grpSp>
        <p:nvGrpSpPr>
          <p:cNvPr id="5205" name="Group 85"/>
          <p:cNvGrpSpPr>
            <a:grpSpLocks/>
          </p:cNvGrpSpPr>
          <p:nvPr/>
        </p:nvGrpSpPr>
        <p:grpSpPr bwMode="auto">
          <a:xfrm>
            <a:off x="4159250" y="2481263"/>
            <a:ext cx="214313" cy="147637"/>
            <a:chOff x="7548" y="14064"/>
            <a:chExt cx="514" cy="420"/>
          </a:xfrm>
        </p:grpSpPr>
        <p:sp>
          <p:nvSpPr>
            <p:cNvPr id="5206" name="Rectangle 86"/>
            <p:cNvSpPr>
              <a:spLocks noChangeArrowheads="1"/>
            </p:cNvSpPr>
            <p:nvPr/>
          </p:nvSpPr>
          <p:spPr bwMode="auto">
            <a:xfrm>
              <a:off x="7548" y="14196"/>
              <a:ext cx="514" cy="288"/>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07" name="Oval 87"/>
            <p:cNvSpPr>
              <a:spLocks noChangeArrowheads="1"/>
            </p:cNvSpPr>
            <p:nvPr/>
          </p:nvSpPr>
          <p:spPr bwMode="auto">
            <a:xfrm>
              <a:off x="7764" y="14064"/>
              <a:ext cx="84" cy="84"/>
            </a:xfrm>
            <a:prstGeom prst="ellipse">
              <a:avLst/>
            </a:prstGeom>
            <a:solidFill>
              <a:srgbClr val="FF00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08" name="Oval 88"/>
            <p:cNvSpPr>
              <a:spLocks noChangeArrowheads="1"/>
            </p:cNvSpPr>
            <p:nvPr/>
          </p:nvSpPr>
          <p:spPr bwMode="auto">
            <a:xfrm>
              <a:off x="7722" y="14250"/>
              <a:ext cx="174" cy="174"/>
            </a:xfrm>
            <a:prstGeom prst="ellipse">
              <a:avLst/>
            </a:prstGeom>
            <a:solidFill>
              <a:srgbClr val="FF00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209" name="Group 89"/>
          <p:cNvGrpSpPr>
            <a:grpSpLocks/>
          </p:cNvGrpSpPr>
          <p:nvPr/>
        </p:nvGrpSpPr>
        <p:grpSpPr bwMode="auto">
          <a:xfrm rot="-2077939">
            <a:off x="2571750" y="2938463"/>
            <a:ext cx="423863" cy="176212"/>
            <a:chOff x="4684" y="1451"/>
            <a:chExt cx="267" cy="111"/>
          </a:xfrm>
        </p:grpSpPr>
        <p:sp>
          <p:nvSpPr>
            <p:cNvPr id="5210" name="Rectangle 90"/>
            <p:cNvSpPr>
              <a:spLocks noChangeArrowheads="1"/>
            </p:cNvSpPr>
            <p:nvPr/>
          </p:nvSpPr>
          <p:spPr bwMode="auto">
            <a:xfrm>
              <a:off x="4684" y="1474"/>
              <a:ext cx="161" cy="72"/>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11" name="Line 91"/>
            <p:cNvSpPr>
              <a:spLocks noChangeShapeType="1"/>
            </p:cNvSpPr>
            <p:nvPr/>
          </p:nvSpPr>
          <p:spPr bwMode="auto">
            <a:xfrm flipV="1">
              <a:off x="4684" y="1475"/>
              <a:ext cx="162" cy="71"/>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2" name="Line 92"/>
            <p:cNvSpPr>
              <a:spLocks noChangeShapeType="1"/>
            </p:cNvSpPr>
            <p:nvPr/>
          </p:nvSpPr>
          <p:spPr bwMode="auto">
            <a:xfrm flipV="1">
              <a:off x="4765" y="1451"/>
              <a:ext cx="0" cy="19"/>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3" name="Text Box 93"/>
            <p:cNvSpPr txBox="1">
              <a:spLocks noChangeArrowheads="1"/>
            </p:cNvSpPr>
            <p:nvPr/>
          </p:nvSpPr>
          <p:spPr bwMode="auto">
            <a:xfrm>
              <a:off x="4839" y="1465"/>
              <a:ext cx="112"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800" b="1">
                  <a:solidFill>
                    <a:srgbClr val="FF0000"/>
                  </a:solidFill>
                </a:rPr>
                <a:t>71</a:t>
              </a:r>
            </a:p>
          </p:txBody>
        </p:sp>
        <p:sp>
          <p:nvSpPr>
            <p:cNvPr id="5214" name="Line 94"/>
            <p:cNvSpPr>
              <a:spLocks noChangeShapeType="1"/>
            </p:cNvSpPr>
            <p:nvPr/>
          </p:nvSpPr>
          <p:spPr bwMode="auto">
            <a:xfrm>
              <a:off x="4686" y="1480"/>
              <a:ext cx="164" cy="6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15" name="Group 95"/>
          <p:cNvGrpSpPr>
            <a:grpSpLocks/>
          </p:cNvGrpSpPr>
          <p:nvPr/>
        </p:nvGrpSpPr>
        <p:grpSpPr bwMode="auto">
          <a:xfrm rot="210211">
            <a:off x="4852988" y="1376363"/>
            <a:ext cx="625475" cy="309562"/>
            <a:chOff x="3285" y="679"/>
            <a:chExt cx="394" cy="195"/>
          </a:xfrm>
        </p:grpSpPr>
        <p:sp>
          <p:nvSpPr>
            <p:cNvPr id="5216" name="Text Box 96"/>
            <p:cNvSpPr txBox="1">
              <a:spLocks noChangeArrowheads="1"/>
            </p:cNvSpPr>
            <p:nvPr/>
          </p:nvSpPr>
          <p:spPr bwMode="auto">
            <a:xfrm rot="2139901">
              <a:off x="3368" y="679"/>
              <a:ext cx="31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pPr algn="ctr"/>
              <a:r>
                <a:rPr lang="en-US" altLang="en-US" sz="1000" b="1">
                  <a:solidFill>
                    <a:srgbClr val="000066"/>
                  </a:solidFill>
                </a:rPr>
                <a:t>Triplett</a:t>
              </a:r>
            </a:p>
          </p:txBody>
        </p:sp>
        <p:grpSp>
          <p:nvGrpSpPr>
            <p:cNvPr id="5217" name="Group 97"/>
            <p:cNvGrpSpPr>
              <a:grpSpLocks/>
            </p:cNvGrpSpPr>
            <p:nvPr/>
          </p:nvGrpSpPr>
          <p:grpSpPr bwMode="auto">
            <a:xfrm rot="2139901">
              <a:off x="3285" y="777"/>
              <a:ext cx="321" cy="97"/>
              <a:chOff x="2896" y="868"/>
              <a:chExt cx="484" cy="97"/>
            </a:xfrm>
          </p:grpSpPr>
          <p:sp>
            <p:nvSpPr>
              <p:cNvPr id="5218" name="Rectangle 98"/>
              <p:cNvSpPr>
                <a:spLocks noChangeArrowheads="1"/>
              </p:cNvSpPr>
              <p:nvPr/>
            </p:nvSpPr>
            <p:spPr bwMode="auto">
              <a:xfrm rot="10800000">
                <a:off x="2897" y="868"/>
                <a:ext cx="483" cy="67"/>
              </a:xfrm>
              <a:prstGeom prst="rect">
                <a:avLst/>
              </a:prstGeom>
              <a:solidFill>
                <a:schemeClr val="bg1"/>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19" name="Line 99"/>
              <p:cNvSpPr>
                <a:spLocks noChangeShapeType="1"/>
              </p:cNvSpPr>
              <p:nvPr/>
            </p:nvSpPr>
            <p:spPr bwMode="auto">
              <a:xfrm rot="10800000" flipV="1">
                <a:off x="2896" y="868"/>
                <a:ext cx="484" cy="66"/>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0" name="Line 100"/>
              <p:cNvSpPr>
                <a:spLocks noChangeShapeType="1"/>
              </p:cNvSpPr>
              <p:nvPr/>
            </p:nvSpPr>
            <p:spPr bwMode="auto">
              <a:xfrm rot="10800000">
                <a:off x="2896" y="869"/>
                <a:ext cx="484" cy="66"/>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1" name="Line 101"/>
              <p:cNvSpPr>
                <a:spLocks noChangeShapeType="1"/>
              </p:cNvSpPr>
              <p:nvPr/>
            </p:nvSpPr>
            <p:spPr bwMode="auto">
              <a:xfrm rot="10800000" flipV="1">
                <a:off x="3117" y="938"/>
                <a:ext cx="0" cy="27"/>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2" name="Line 102"/>
              <p:cNvSpPr>
                <a:spLocks noChangeShapeType="1"/>
              </p:cNvSpPr>
              <p:nvPr/>
            </p:nvSpPr>
            <p:spPr bwMode="auto">
              <a:xfrm rot="10800000" flipV="1">
                <a:off x="3154" y="938"/>
                <a:ext cx="0" cy="27"/>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5223" name="Group 103"/>
          <p:cNvGrpSpPr>
            <a:grpSpLocks/>
          </p:cNvGrpSpPr>
          <p:nvPr/>
        </p:nvGrpSpPr>
        <p:grpSpPr bwMode="auto">
          <a:xfrm>
            <a:off x="2001838" y="2297113"/>
            <a:ext cx="396875" cy="273050"/>
            <a:chOff x="1864" y="3544"/>
            <a:chExt cx="250" cy="172"/>
          </a:xfrm>
        </p:grpSpPr>
        <p:grpSp>
          <p:nvGrpSpPr>
            <p:cNvPr id="5224" name="Group 104"/>
            <p:cNvGrpSpPr>
              <a:grpSpLocks/>
            </p:cNvGrpSpPr>
            <p:nvPr/>
          </p:nvGrpSpPr>
          <p:grpSpPr bwMode="auto">
            <a:xfrm>
              <a:off x="1896" y="3544"/>
              <a:ext cx="192" cy="89"/>
              <a:chOff x="1452" y="3546"/>
              <a:chExt cx="300" cy="89"/>
            </a:xfrm>
          </p:grpSpPr>
          <p:sp>
            <p:nvSpPr>
              <p:cNvPr id="5225" name="Rectangle 105"/>
              <p:cNvSpPr>
                <a:spLocks noChangeArrowheads="1"/>
              </p:cNvSpPr>
              <p:nvPr/>
            </p:nvSpPr>
            <p:spPr bwMode="auto">
              <a:xfrm>
                <a:off x="1452" y="3572"/>
                <a:ext cx="300" cy="63"/>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6" name="Line 106"/>
              <p:cNvSpPr>
                <a:spLocks noChangeShapeType="1"/>
              </p:cNvSpPr>
              <p:nvPr/>
            </p:nvSpPr>
            <p:spPr bwMode="auto">
              <a:xfrm flipV="1">
                <a:off x="1452" y="3573"/>
                <a:ext cx="300" cy="6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7" name="Line 107"/>
              <p:cNvSpPr>
                <a:spLocks noChangeShapeType="1"/>
              </p:cNvSpPr>
              <p:nvPr/>
            </p:nvSpPr>
            <p:spPr bwMode="auto">
              <a:xfrm flipV="1">
                <a:off x="1610" y="3546"/>
                <a:ext cx="0" cy="2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28" name="Text Box 108"/>
            <p:cNvSpPr txBox="1">
              <a:spLocks noChangeArrowheads="1"/>
            </p:cNvSpPr>
            <p:nvPr/>
          </p:nvSpPr>
          <p:spPr bwMode="auto">
            <a:xfrm>
              <a:off x="1864" y="3619"/>
              <a:ext cx="250"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800" b="1">
                  <a:solidFill>
                    <a:srgbClr val="FF0000"/>
                  </a:solidFill>
                </a:rPr>
                <a:t>Legion</a:t>
              </a:r>
            </a:p>
          </p:txBody>
        </p:sp>
      </p:grpSp>
      <p:grpSp>
        <p:nvGrpSpPr>
          <p:cNvPr id="5229" name="Group 109"/>
          <p:cNvGrpSpPr>
            <a:grpSpLocks/>
          </p:cNvGrpSpPr>
          <p:nvPr/>
        </p:nvGrpSpPr>
        <p:grpSpPr bwMode="auto">
          <a:xfrm rot="2591703">
            <a:off x="3887788" y="1216025"/>
            <a:ext cx="582612" cy="184150"/>
            <a:chOff x="2129" y="3554"/>
            <a:chExt cx="367" cy="116"/>
          </a:xfrm>
        </p:grpSpPr>
        <p:grpSp>
          <p:nvGrpSpPr>
            <p:cNvPr id="5230" name="Group 110"/>
            <p:cNvGrpSpPr>
              <a:grpSpLocks/>
            </p:cNvGrpSpPr>
            <p:nvPr/>
          </p:nvGrpSpPr>
          <p:grpSpPr bwMode="auto">
            <a:xfrm>
              <a:off x="2210" y="3554"/>
              <a:ext cx="286" cy="97"/>
              <a:chOff x="6300" y="14952"/>
              <a:chExt cx="852" cy="390"/>
            </a:xfrm>
          </p:grpSpPr>
          <p:grpSp>
            <p:nvGrpSpPr>
              <p:cNvPr id="5231" name="Group 111"/>
              <p:cNvGrpSpPr>
                <a:grpSpLocks/>
              </p:cNvGrpSpPr>
              <p:nvPr/>
            </p:nvGrpSpPr>
            <p:grpSpPr bwMode="auto">
              <a:xfrm>
                <a:off x="6300" y="15066"/>
                <a:ext cx="852" cy="276"/>
                <a:chOff x="6528" y="15594"/>
                <a:chExt cx="852" cy="276"/>
              </a:xfrm>
            </p:grpSpPr>
            <p:sp>
              <p:nvSpPr>
                <p:cNvPr id="5232" name="Rectangle 112"/>
                <p:cNvSpPr>
                  <a:spLocks noChangeArrowheads="1"/>
                </p:cNvSpPr>
                <p:nvPr/>
              </p:nvSpPr>
              <p:spPr bwMode="auto">
                <a:xfrm>
                  <a:off x="6528" y="15594"/>
                  <a:ext cx="850" cy="276"/>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3" name="Line 113"/>
                <p:cNvSpPr>
                  <a:spLocks noChangeShapeType="1"/>
                </p:cNvSpPr>
                <p:nvPr/>
              </p:nvSpPr>
              <p:spPr bwMode="auto">
                <a:xfrm flipV="1">
                  <a:off x="6528" y="15598"/>
                  <a:ext cx="852" cy="27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4" name="Line 114"/>
                <p:cNvSpPr>
                  <a:spLocks noChangeShapeType="1"/>
                </p:cNvSpPr>
                <p:nvPr/>
              </p:nvSpPr>
              <p:spPr bwMode="auto">
                <a:xfrm>
                  <a:off x="6528" y="15594"/>
                  <a:ext cx="852" cy="27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35" name="Line 115"/>
              <p:cNvSpPr>
                <a:spLocks noChangeShapeType="1"/>
              </p:cNvSpPr>
              <p:nvPr/>
            </p:nvSpPr>
            <p:spPr bwMode="auto">
              <a:xfrm flipV="1">
                <a:off x="6624" y="14952"/>
                <a:ext cx="0" cy="96"/>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6" name="Line 116"/>
              <p:cNvSpPr>
                <a:spLocks noChangeShapeType="1"/>
              </p:cNvSpPr>
              <p:nvPr/>
            </p:nvSpPr>
            <p:spPr bwMode="auto">
              <a:xfrm flipV="1">
                <a:off x="6726" y="14952"/>
                <a:ext cx="0" cy="96"/>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7" name="Line 117"/>
              <p:cNvSpPr>
                <a:spLocks noChangeShapeType="1"/>
              </p:cNvSpPr>
              <p:nvPr/>
            </p:nvSpPr>
            <p:spPr bwMode="auto">
              <a:xfrm flipV="1">
                <a:off x="6810" y="14952"/>
                <a:ext cx="0" cy="96"/>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38" name="Text Box 118"/>
            <p:cNvSpPr txBox="1">
              <a:spLocks noChangeArrowheads="1"/>
            </p:cNvSpPr>
            <p:nvPr/>
          </p:nvSpPr>
          <p:spPr bwMode="auto">
            <a:xfrm>
              <a:off x="2129" y="3573"/>
              <a:ext cx="76"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800" b="1">
                  <a:solidFill>
                    <a:srgbClr val="FF0000"/>
                  </a:solidFill>
                </a:rPr>
                <a:t>7</a:t>
              </a:r>
            </a:p>
          </p:txBody>
        </p:sp>
      </p:grpSp>
      <p:grpSp>
        <p:nvGrpSpPr>
          <p:cNvPr id="5239" name="Group 119"/>
          <p:cNvGrpSpPr>
            <a:grpSpLocks/>
          </p:cNvGrpSpPr>
          <p:nvPr/>
        </p:nvGrpSpPr>
        <p:grpSpPr bwMode="auto">
          <a:xfrm rot="2597411">
            <a:off x="5081588" y="2174875"/>
            <a:ext cx="450850" cy="300038"/>
            <a:chOff x="3549" y="3558"/>
            <a:chExt cx="284" cy="189"/>
          </a:xfrm>
        </p:grpSpPr>
        <p:grpSp>
          <p:nvGrpSpPr>
            <p:cNvPr id="5240" name="Group 120"/>
            <p:cNvGrpSpPr>
              <a:grpSpLocks/>
            </p:cNvGrpSpPr>
            <p:nvPr/>
          </p:nvGrpSpPr>
          <p:grpSpPr bwMode="auto">
            <a:xfrm>
              <a:off x="3549" y="3558"/>
              <a:ext cx="284" cy="95"/>
              <a:chOff x="6528" y="15510"/>
              <a:chExt cx="852" cy="366"/>
            </a:xfrm>
          </p:grpSpPr>
          <p:grpSp>
            <p:nvGrpSpPr>
              <p:cNvPr id="5241" name="Group 121"/>
              <p:cNvGrpSpPr>
                <a:grpSpLocks/>
              </p:cNvGrpSpPr>
              <p:nvPr/>
            </p:nvGrpSpPr>
            <p:grpSpPr bwMode="auto">
              <a:xfrm>
                <a:off x="6528" y="15600"/>
                <a:ext cx="852" cy="276"/>
                <a:chOff x="6528" y="15594"/>
                <a:chExt cx="852" cy="276"/>
              </a:xfrm>
            </p:grpSpPr>
            <p:sp>
              <p:nvSpPr>
                <p:cNvPr id="5242" name="Rectangle 122"/>
                <p:cNvSpPr>
                  <a:spLocks noChangeArrowheads="1"/>
                </p:cNvSpPr>
                <p:nvPr/>
              </p:nvSpPr>
              <p:spPr bwMode="auto">
                <a:xfrm>
                  <a:off x="6528" y="15594"/>
                  <a:ext cx="850" cy="276"/>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43" name="Line 123"/>
                <p:cNvSpPr>
                  <a:spLocks noChangeShapeType="1"/>
                </p:cNvSpPr>
                <p:nvPr/>
              </p:nvSpPr>
              <p:spPr bwMode="auto">
                <a:xfrm flipV="1">
                  <a:off x="6528" y="15598"/>
                  <a:ext cx="852" cy="27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44" name="Line 124"/>
                <p:cNvSpPr>
                  <a:spLocks noChangeShapeType="1"/>
                </p:cNvSpPr>
                <p:nvPr/>
              </p:nvSpPr>
              <p:spPr bwMode="auto">
                <a:xfrm>
                  <a:off x="6528" y="15594"/>
                  <a:ext cx="852" cy="27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45" name="Line 125"/>
              <p:cNvSpPr>
                <a:spLocks noChangeShapeType="1"/>
              </p:cNvSpPr>
              <p:nvPr/>
            </p:nvSpPr>
            <p:spPr bwMode="auto">
              <a:xfrm flipV="1">
                <a:off x="6907" y="15510"/>
                <a:ext cx="0" cy="7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46" name="Line 126"/>
              <p:cNvSpPr>
                <a:spLocks noChangeShapeType="1"/>
              </p:cNvSpPr>
              <p:nvPr/>
            </p:nvSpPr>
            <p:spPr bwMode="auto">
              <a:xfrm flipV="1">
                <a:off x="6992" y="15510"/>
                <a:ext cx="0" cy="7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47" name="Text Box 127"/>
            <p:cNvSpPr txBox="1">
              <a:spLocks noChangeArrowheads="1"/>
            </p:cNvSpPr>
            <p:nvPr/>
          </p:nvSpPr>
          <p:spPr bwMode="auto">
            <a:xfrm>
              <a:off x="3596" y="3650"/>
              <a:ext cx="196"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800" b="1">
                  <a:solidFill>
                    <a:srgbClr val="FF0000"/>
                  </a:solidFill>
                </a:rPr>
                <a:t>Light</a:t>
              </a:r>
            </a:p>
          </p:txBody>
        </p:sp>
      </p:grpSp>
      <p:grpSp>
        <p:nvGrpSpPr>
          <p:cNvPr id="5248" name="Group 128"/>
          <p:cNvGrpSpPr>
            <a:grpSpLocks/>
          </p:cNvGrpSpPr>
          <p:nvPr/>
        </p:nvGrpSpPr>
        <p:grpSpPr bwMode="auto">
          <a:xfrm rot="2622470">
            <a:off x="4651375" y="1835150"/>
            <a:ext cx="514350" cy="298450"/>
            <a:chOff x="5712" y="14220"/>
            <a:chExt cx="1152" cy="751"/>
          </a:xfrm>
        </p:grpSpPr>
        <p:grpSp>
          <p:nvGrpSpPr>
            <p:cNvPr id="5249" name="Group 129"/>
            <p:cNvGrpSpPr>
              <a:grpSpLocks/>
            </p:cNvGrpSpPr>
            <p:nvPr/>
          </p:nvGrpSpPr>
          <p:grpSpPr bwMode="auto">
            <a:xfrm>
              <a:off x="5712" y="14220"/>
              <a:ext cx="1152" cy="387"/>
              <a:chOff x="6528" y="15510"/>
              <a:chExt cx="852" cy="366"/>
            </a:xfrm>
          </p:grpSpPr>
          <p:grpSp>
            <p:nvGrpSpPr>
              <p:cNvPr id="5250" name="Group 130"/>
              <p:cNvGrpSpPr>
                <a:grpSpLocks/>
              </p:cNvGrpSpPr>
              <p:nvPr/>
            </p:nvGrpSpPr>
            <p:grpSpPr bwMode="auto">
              <a:xfrm>
                <a:off x="6528" y="15600"/>
                <a:ext cx="852" cy="276"/>
                <a:chOff x="6528" y="15594"/>
                <a:chExt cx="852" cy="276"/>
              </a:xfrm>
            </p:grpSpPr>
            <p:sp>
              <p:nvSpPr>
                <p:cNvPr id="5251" name="Rectangle 131"/>
                <p:cNvSpPr>
                  <a:spLocks noChangeArrowheads="1"/>
                </p:cNvSpPr>
                <p:nvPr/>
              </p:nvSpPr>
              <p:spPr bwMode="auto">
                <a:xfrm>
                  <a:off x="6528" y="15594"/>
                  <a:ext cx="850" cy="276"/>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52" name="Line 132"/>
                <p:cNvSpPr>
                  <a:spLocks noChangeShapeType="1"/>
                </p:cNvSpPr>
                <p:nvPr/>
              </p:nvSpPr>
              <p:spPr bwMode="auto">
                <a:xfrm flipV="1">
                  <a:off x="6528" y="15598"/>
                  <a:ext cx="852" cy="27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53" name="Line 133"/>
                <p:cNvSpPr>
                  <a:spLocks noChangeShapeType="1"/>
                </p:cNvSpPr>
                <p:nvPr/>
              </p:nvSpPr>
              <p:spPr bwMode="auto">
                <a:xfrm>
                  <a:off x="6528" y="15594"/>
                  <a:ext cx="852" cy="27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54" name="Line 134"/>
              <p:cNvSpPr>
                <a:spLocks noChangeShapeType="1"/>
              </p:cNvSpPr>
              <p:nvPr/>
            </p:nvSpPr>
            <p:spPr bwMode="auto">
              <a:xfrm flipV="1">
                <a:off x="6907" y="15510"/>
                <a:ext cx="0" cy="7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55" name="Line 135"/>
              <p:cNvSpPr>
                <a:spLocks noChangeShapeType="1"/>
              </p:cNvSpPr>
              <p:nvPr/>
            </p:nvSpPr>
            <p:spPr bwMode="auto">
              <a:xfrm flipV="1">
                <a:off x="6992" y="15510"/>
                <a:ext cx="0" cy="7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56" name="Text Box 136"/>
            <p:cNvSpPr txBox="1">
              <a:spLocks noChangeArrowheads="1"/>
            </p:cNvSpPr>
            <p:nvPr/>
          </p:nvSpPr>
          <p:spPr bwMode="auto">
            <a:xfrm>
              <a:off x="5922" y="14584"/>
              <a:ext cx="889"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800" b="1">
                  <a:solidFill>
                    <a:srgbClr val="FF0000"/>
                  </a:solidFill>
                </a:rPr>
                <a:t>Legion</a:t>
              </a:r>
            </a:p>
          </p:txBody>
        </p:sp>
      </p:grpSp>
      <p:grpSp>
        <p:nvGrpSpPr>
          <p:cNvPr id="5257" name="Group 137"/>
          <p:cNvGrpSpPr>
            <a:grpSpLocks/>
          </p:cNvGrpSpPr>
          <p:nvPr/>
        </p:nvGrpSpPr>
        <p:grpSpPr bwMode="auto">
          <a:xfrm rot="2565038">
            <a:off x="4495800" y="1566863"/>
            <a:ext cx="214313" cy="147637"/>
            <a:chOff x="7548" y="14064"/>
            <a:chExt cx="514" cy="420"/>
          </a:xfrm>
        </p:grpSpPr>
        <p:sp>
          <p:nvSpPr>
            <p:cNvPr id="5258" name="Rectangle 138"/>
            <p:cNvSpPr>
              <a:spLocks noChangeArrowheads="1"/>
            </p:cNvSpPr>
            <p:nvPr/>
          </p:nvSpPr>
          <p:spPr bwMode="auto">
            <a:xfrm>
              <a:off x="7548" y="14196"/>
              <a:ext cx="514" cy="288"/>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59" name="Oval 139"/>
            <p:cNvSpPr>
              <a:spLocks noChangeArrowheads="1"/>
            </p:cNvSpPr>
            <p:nvPr/>
          </p:nvSpPr>
          <p:spPr bwMode="auto">
            <a:xfrm>
              <a:off x="7764" y="14064"/>
              <a:ext cx="84" cy="84"/>
            </a:xfrm>
            <a:prstGeom prst="ellipse">
              <a:avLst/>
            </a:prstGeom>
            <a:solidFill>
              <a:srgbClr val="FF00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60" name="Oval 140"/>
            <p:cNvSpPr>
              <a:spLocks noChangeArrowheads="1"/>
            </p:cNvSpPr>
            <p:nvPr/>
          </p:nvSpPr>
          <p:spPr bwMode="auto">
            <a:xfrm>
              <a:off x="7722" y="14250"/>
              <a:ext cx="174" cy="174"/>
            </a:xfrm>
            <a:prstGeom prst="ellipse">
              <a:avLst/>
            </a:prstGeom>
            <a:solidFill>
              <a:srgbClr val="FF00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261" name="Group 141"/>
          <p:cNvGrpSpPr>
            <a:grpSpLocks/>
          </p:cNvGrpSpPr>
          <p:nvPr/>
        </p:nvGrpSpPr>
        <p:grpSpPr bwMode="auto">
          <a:xfrm rot="2512672">
            <a:off x="3214688" y="850900"/>
            <a:ext cx="812800" cy="179388"/>
            <a:chOff x="2825" y="1940"/>
            <a:chExt cx="512" cy="113"/>
          </a:xfrm>
        </p:grpSpPr>
        <p:sp>
          <p:nvSpPr>
            <p:cNvPr id="5262" name="Text Box 142"/>
            <p:cNvSpPr txBox="1">
              <a:spLocks noChangeArrowheads="1"/>
            </p:cNvSpPr>
            <p:nvPr/>
          </p:nvSpPr>
          <p:spPr bwMode="auto">
            <a:xfrm>
              <a:off x="3225" y="1956"/>
              <a:ext cx="112"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800" b="1">
                  <a:solidFill>
                    <a:srgbClr val="FF0000"/>
                  </a:solidFill>
                </a:rPr>
                <a:t>71</a:t>
              </a:r>
            </a:p>
          </p:txBody>
        </p:sp>
        <p:grpSp>
          <p:nvGrpSpPr>
            <p:cNvPr id="5263" name="Group 143"/>
            <p:cNvGrpSpPr>
              <a:grpSpLocks/>
            </p:cNvGrpSpPr>
            <p:nvPr/>
          </p:nvGrpSpPr>
          <p:grpSpPr bwMode="auto">
            <a:xfrm>
              <a:off x="2902" y="1940"/>
              <a:ext cx="324" cy="97"/>
              <a:chOff x="6528" y="15510"/>
              <a:chExt cx="852" cy="366"/>
            </a:xfrm>
          </p:grpSpPr>
          <p:grpSp>
            <p:nvGrpSpPr>
              <p:cNvPr id="5264" name="Group 144"/>
              <p:cNvGrpSpPr>
                <a:grpSpLocks/>
              </p:cNvGrpSpPr>
              <p:nvPr/>
            </p:nvGrpSpPr>
            <p:grpSpPr bwMode="auto">
              <a:xfrm>
                <a:off x="6528" y="15600"/>
                <a:ext cx="852" cy="276"/>
                <a:chOff x="6528" y="15594"/>
                <a:chExt cx="852" cy="276"/>
              </a:xfrm>
            </p:grpSpPr>
            <p:sp>
              <p:nvSpPr>
                <p:cNvPr id="5265" name="Rectangle 145"/>
                <p:cNvSpPr>
                  <a:spLocks noChangeArrowheads="1"/>
                </p:cNvSpPr>
                <p:nvPr/>
              </p:nvSpPr>
              <p:spPr bwMode="auto">
                <a:xfrm>
                  <a:off x="6528" y="15594"/>
                  <a:ext cx="850" cy="276"/>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66" name="Line 146"/>
                <p:cNvSpPr>
                  <a:spLocks noChangeShapeType="1"/>
                </p:cNvSpPr>
                <p:nvPr/>
              </p:nvSpPr>
              <p:spPr bwMode="auto">
                <a:xfrm flipV="1">
                  <a:off x="6528" y="15598"/>
                  <a:ext cx="852" cy="27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67" name="Line 147"/>
                <p:cNvSpPr>
                  <a:spLocks noChangeShapeType="1"/>
                </p:cNvSpPr>
                <p:nvPr/>
              </p:nvSpPr>
              <p:spPr bwMode="auto">
                <a:xfrm>
                  <a:off x="6528" y="15594"/>
                  <a:ext cx="852" cy="27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68" name="Line 148"/>
              <p:cNvSpPr>
                <a:spLocks noChangeShapeType="1"/>
              </p:cNvSpPr>
              <p:nvPr/>
            </p:nvSpPr>
            <p:spPr bwMode="auto">
              <a:xfrm flipV="1">
                <a:off x="6907" y="15510"/>
                <a:ext cx="0" cy="7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69" name="Line 149"/>
              <p:cNvSpPr>
                <a:spLocks noChangeShapeType="1"/>
              </p:cNvSpPr>
              <p:nvPr/>
            </p:nvSpPr>
            <p:spPr bwMode="auto">
              <a:xfrm flipV="1">
                <a:off x="6992" y="15510"/>
                <a:ext cx="0" cy="7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70" name="Text Box 150"/>
            <p:cNvSpPr txBox="1">
              <a:spLocks noChangeArrowheads="1"/>
            </p:cNvSpPr>
            <p:nvPr/>
          </p:nvSpPr>
          <p:spPr bwMode="auto">
            <a:xfrm>
              <a:off x="2825" y="1952"/>
              <a:ext cx="76"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800" b="1">
                  <a:solidFill>
                    <a:srgbClr val="FF0000"/>
                  </a:solidFill>
                </a:rPr>
                <a:t>1</a:t>
              </a:r>
            </a:p>
          </p:txBody>
        </p:sp>
      </p:grpSp>
      <p:grpSp>
        <p:nvGrpSpPr>
          <p:cNvPr id="5271" name="Group 151"/>
          <p:cNvGrpSpPr>
            <a:grpSpLocks/>
          </p:cNvGrpSpPr>
          <p:nvPr/>
        </p:nvGrpSpPr>
        <p:grpSpPr bwMode="auto">
          <a:xfrm>
            <a:off x="3001963" y="3295650"/>
            <a:ext cx="581025" cy="830263"/>
            <a:chOff x="1891" y="2076"/>
            <a:chExt cx="366" cy="523"/>
          </a:xfrm>
        </p:grpSpPr>
        <p:sp>
          <p:nvSpPr>
            <p:cNvPr id="5272" name="Rectangle 152"/>
            <p:cNvSpPr>
              <a:spLocks noChangeArrowheads="1"/>
            </p:cNvSpPr>
            <p:nvPr/>
          </p:nvSpPr>
          <p:spPr bwMode="auto">
            <a:xfrm rot="-1532120">
              <a:off x="1965" y="2077"/>
              <a:ext cx="121" cy="522"/>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273" name="Group 153"/>
            <p:cNvGrpSpPr>
              <a:grpSpLocks/>
            </p:cNvGrpSpPr>
            <p:nvPr/>
          </p:nvGrpSpPr>
          <p:grpSpPr bwMode="auto">
            <a:xfrm>
              <a:off x="1891" y="2076"/>
              <a:ext cx="366" cy="520"/>
              <a:chOff x="1894" y="2076"/>
              <a:chExt cx="366" cy="520"/>
            </a:xfrm>
          </p:grpSpPr>
          <p:sp>
            <p:nvSpPr>
              <p:cNvPr id="5274" name="Line 154"/>
              <p:cNvSpPr>
                <a:spLocks noChangeShapeType="1"/>
              </p:cNvSpPr>
              <p:nvPr/>
            </p:nvSpPr>
            <p:spPr bwMode="auto">
              <a:xfrm rot="20067880" flipV="1">
                <a:off x="1971" y="2077"/>
                <a:ext cx="116" cy="519"/>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75" name="Line 155"/>
              <p:cNvSpPr>
                <a:spLocks noChangeShapeType="1"/>
              </p:cNvSpPr>
              <p:nvPr/>
            </p:nvSpPr>
            <p:spPr bwMode="auto">
              <a:xfrm rot="20067880" flipV="1">
                <a:off x="1895" y="2087"/>
                <a:ext cx="0" cy="19"/>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76" name="Text Box 156"/>
              <p:cNvSpPr txBox="1">
                <a:spLocks noChangeArrowheads="1"/>
              </p:cNvSpPr>
              <p:nvPr/>
            </p:nvSpPr>
            <p:spPr bwMode="auto">
              <a:xfrm rot="-1532120">
                <a:off x="2085" y="2240"/>
                <a:ext cx="175"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800" b="1">
                    <a:solidFill>
                      <a:srgbClr val="FF0000"/>
                    </a:solidFill>
                  </a:rPr>
                  <a:t>71(-)</a:t>
                </a:r>
              </a:p>
            </p:txBody>
          </p:sp>
          <p:sp>
            <p:nvSpPr>
              <p:cNvPr id="5277" name="Line 157"/>
              <p:cNvSpPr>
                <a:spLocks noChangeShapeType="1"/>
              </p:cNvSpPr>
              <p:nvPr/>
            </p:nvSpPr>
            <p:spPr bwMode="auto">
              <a:xfrm rot="-1532120">
                <a:off x="1965" y="2079"/>
                <a:ext cx="122" cy="517"/>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78" name="Line 158"/>
              <p:cNvSpPr>
                <a:spLocks noChangeShapeType="1"/>
              </p:cNvSpPr>
              <p:nvPr/>
            </p:nvSpPr>
            <p:spPr bwMode="auto">
              <a:xfrm rot="20067880" flipV="1">
                <a:off x="1919" y="2076"/>
                <a:ext cx="0" cy="19"/>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79" name="Text Box 159"/>
              <p:cNvSpPr txBox="1">
                <a:spLocks noChangeArrowheads="1"/>
              </p:cNvSpPr>
              <p:nvPr/>
            </p:nvSpPr>
            <p:spPr bwMode="auto">
              <a:xfrm rot="-1532120">
                <a:off x="1894" y="2369"/>
                <a:ext cx="76"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r>
                  <a:rPr lang="en-US" altLang="en-US" sz="800" b="1">
                    <a:solidFill>
                      <a:srgbClr val="FF0000"/>
                    </a:solidFill>
                  </a:rPr>
                  <a:t>1</a:t>
                </a:r>
              </a:p>
            </p:txBody>
          </p:sp>
        </p:grpSp>
      </p:grpSp>
      <p:sp>
        <p:nvSpPr>
          <p:cNvPr id="5281" name="AutoShape 161"/>
          <p:cNvSpPr>
            <a:spLocks noChangeArrowheads="1"/>
          </p:cNvSpPr>
          <p:nvPr/>
        </p:nvSpPr>
        <p:spPr bwMode="auto">
          <a:xfrm>
            <a:off x="3611563" y="59690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282" name="Group 162"/>
          <p:cNvGrpSpPr>
            <a:grpSpLocks/>
          </p:cNvGrpSpPr>
          <p:nvPr/>
        </p:nvGrpSpPr>
        <p:grpSpPr bwMode="auto">
          <a:xfrm rot="2471156">
            <a:off x="4752975" y="1357313"/>
            <a:ext cx="1152525" cy="131762"/>
            <a:chOff x="4778" y="2519"/>
            <a:chExt cx="726" cy="83"/>
          </a:xfrm>
        </p:grpSpPr>
        <p:sp>
          <p:nvSpPr>
            <p:cNvPr id="5283" name="Oval 163"/>
            <p:cNvSpPr>
              <a:spLocks noChangeArrowheads="1"/>
            </p:cNvSpPr>
            <p:nvPr/>
          </p:nvSpPr>
          <p:spPr bwMode="auto">
            <a:xfrm>
              <a:off x="4778" y="2519"/>
              <a:ext cx="31" cy="25"/>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 name="Oval 164"/>
            <p:cNvSpPr>
              <a:spLocks noChangeArrowheads="1"/>
            </p:cNvSpPr>
            <p:nvPr/>
          </p:nvSpPr>
          <p:spPr bwMode="auto">
            <a:xfrm>
              <a:off x="5163" y="2538"/>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5" name="Oval 165"/>
            <p:cNvSpPr>
              <a:spLocks noChangeArrowheads="1"/>
            </p:cNvSpPr>
            <p:nvPr/>
          </p:nvSpPr>
          <p:spPr bwMode="auto">
            <a:xfrm>
              <a:off x="5401" y="2531"/>
              <a:ext cx="32" cy="25"/>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6" name="Oval 166"/>
            <p:cNvSpPr>
              <a:spLocks noChangeArrowheads="1"/>
            </p:cNvSpPr>
            <p:nvPr/>
          </p:nvSpPr>
          <p:spPr bwMode="auto">
            <a:xfrm>
              <a:off x="5447" y="2565"/>
              <a:ext cx="31"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7" name="Oval 167"/>
            <p:cNvSpPr>
              <a:spLocks noChangeArrowheads="1"/>
            </p:cNvSpPr>
            <p:nvPr/>
          </p:nvSpPr>
          <p:spPr bwMode="auto">
            <a:xfrm>
              <a:off x="5472" y="2530"/>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8" name="Oval 168"/>
            <p:cNvSpPr>
              <a:spLocks noChangeArrowheads="1"/>
            </p:cNvSpPr>
            <p:nvPr/>
          </p:nvSpPr>
          <p:spPr bwMode="auto">
            <a:xfrm>
              <a:off x="4809" y="2544"/>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9" name="Oval 169"/>
            <p:cNvSpPr>
              <a:spLocks noChangeArrowheads="1"/>
            </p:cNvSpPr>
            <p:nvPr/>
          </p:nvSpPr>
          <p:spPr bwMode="auto">
            <a:xfrm>
              <a:off x="4831" y="2521"/>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90" name="Oval 170"/>
            <p:cNvSpPr>
              <a:spLocks noChangeArrowheads="1"/>
            </p:cNvSpPr>
            <p:nvPr/>
          </p:nvSpPr>
          <p:spPr bwMode="auto">
            <a:xfrm>
              <a:off x="4928" y="2522"/>
              <a:ext cx="32" cy="25"/>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91" name="Oval 171"/>
            <p:cNvSpPr>
              <a:spLocks noChangeArrowheads="1"/>
            </p:cNvSpPr>
            <p:nvPr/>
          </p:nvSpPr>
          <p:spPr bwMode="auto">
            <a:xfrm>
              <a:off x="5193" y="2571"/>
              <a:ext cx="31"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92" name="Oval 172"/>
            <p:cNvSpPr>
              <a:spLocks noChangeArrowheads="1"/>
            </p:cNvSpPr>
            <p:nvPr/>
          </p:nvSpPr>
          <p:spPr bwMode="auto">
            <a:xfrm>
              <a:off x="5060" y="2542"/>
              <a:ext cx="31"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93" name="Oval 173"/>
            <p:cNvSpPr>
              <a:spLocks noChangeArrowheads="1"/>
            </p:cNvSpPr>
            <p:nvPr/>
          </p:nvSpPr>
          <p:spPr bwMode="auto">
            <a:xfrm>
              <a:off x="5294" y="2553"/>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94" name="Oval 174"/>
            <p:cNvSpPr>
              <a:spLocks noChangeArrowheads="1"/>
            </p:cNvSpPr>
            <p:nvPr/>
          </p:nvSpPr>
          <p:spPr bwMode="auto">
            <a:xfrm>
              <a:off x="5034" y="2575"/>
              <a:ext cx="31"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95" name="Oval 175"/>
            <p:cNvSpPr>
              <a:spLocks noChangeArrowheads="1"/>
            </p:cNvSpPr>
            <p:nvPr/>
          </p:nvSpPr>
          <p:spPr bwMode="auto">
            <a:xfrm>
              <a:off x="5330" y="2578"/>
              <a:ext cx="31"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96" name="Oval 176"/>
            <p:cNvSpPr>
              <a:spLocks noChangeArrowheads="1"/>
            </p:cNvSpPr>
            <p:nvPr/>
          </p:nvSpPr>
          <p:spPr bwMode="auto">
            <a:xfrm>
              <a:off x="4974" y="2556"/>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97" name="Oval 177"/>
            <p:cNvSpPr>
              <a:spLocks noChangeArrowheads="1"/>
            </p:cNvSpPr>
            <p:nvPr/>
          </p:nvSpPr>
          <p:spPr bwMode="auto">
            <a:xfrm>
              <a:off x="5240" y="2539"/>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298" name="Group 178"/>
          <p:cNvGrpSpPr>
            <a:grpSpLocks/>
          </p:cNvGrpSpPr>
          <p:nvPr/>
        </p:nvGrpSpPr>
        <p:grpSpPr bwMode="auto">
          <a:xfrm>
            <a:off x="5356225" y="611188"/>
            <a:ext cx="1466850" cy="784225"/>
            <a:chOff x="3374" y="385"/>
            <a:chExt cx="924" cy="494"/>
          </a:xfrm>
        </p:grpSpPr>
        <p:sp>
          <p:nvSpPr>
            <p:cNvPr id="5299" name="Oval 179"/>
            <p:cNvSpPr>
              <a:spLocks noChangeArrowheads="1"/>
            </p:cNvSpPr>
            <p:nvPr/>
          </p:nvSpPr>
          <p:spPr bwMode="auto">
            <a:xfrm>
              <a:off x="3374" y="385"/>
              <a:ext cx="924" cy="494"/>
            </a:xfrm>
            <a:prstGeom prst="ellipse">
              <a:avLst/>
            </a:prstGeom>
            <a:noFill/>
            <a:ln w="3810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00" name="Text Box 180"/>
            <p:cNvSpPr txBox="1">
              <a:spLocks noChangeArrowheads="1"/>
            </p:cNvSpPr>
            <p:nvPr/>
          </p:nvSpPr>
          <p:spPr bwMode="auto">
            <a:xfrm>
              <a:off x="3505" y="467"/>
              <a:ext cx="67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solidFill>
                    <a:srgbClr val="000066"/>
                  </a:solidFill>
                </a:rPr>
                <a:t>Militia</a:t>
              </a:r>
            </a:p>
            <a:p>
              <a:pPr algn="ctr"/>
              <a:r>
                <a:rPr lang="en-US" altLang="en-US" sz="1400" b="1">
                  <a:solidFill>
                    <a:srgbClr val="000066"/>
                  </a:solidFill>
                </a:rPr>
                <a:t>Reforming</a:t>
              </a:r>
            </a:p>
          </p:txBody>
        </p:sp>
      </p:grpSp>
      <p:grpSp>
        <p:nvGrpSpPr>
          <p:cNvPr id="5301" name="Group 181"/>
          <p:cNvGrpSpPr>
            <a:grpSpLocks/>
          </p:cNvGrpSpPr>
          <p:nvPr/>
        </p:nvGrpSpPr>
        <p:grpSpPr bwMode="auto">
          <a:xfrm rot="2471156">
            <a:off x="3673475" y="481013"/>
            <a:ext cx="1152525" cy="131762"/>
            <a:chOff x="4778" y="2519"/>
            <a:chExt cx="726" cy="83"/>
          </a:xfrm>
        </p:grpSpPr>
        <p:sp>
          <p:nvSpPr>
            <p:cNvPr id="5302" name="Oval 182"/>
            <p:cNvSpPr>
              <a:spLocks noChangeArrowheads="1"/>
            </p:cNvSpPr>
            <p:nvPr/>
          </p:nvSpPr>
          <p:spPr bwMode="auto">
            <a:xfrm>
              <a:off x="4778" y="2519"/>
              <a:ext cx="31" cy="25"/>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03" name="Oval 183"/>
            <p:cNvSpPr>
              <a:spLocks noChangeArrowheads="1"/>
            </p:cNvSpPr>
            <p:nvPr/>
          </p:nvSpPr>
          <p:spPr bwMode="auto">
            <a:xfrm>
              <a:off x="5163" y="2538"/>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04" name="Oval 184"/>
            <p:cNvSpPr>
              <a:spLocks noChangeArrowheads="1"/>
            </p:cNvSpPr>
            <p:nvPr/>
          </p:nvSpPr>
          <p:spPr bwMode="auto">
            <a:xfrm>
              <a:off x="5401" y="2531"/>
              <a:ext cx="32" cy="25"/>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05" name="Oval 185"/>
            <p:cNvSpPr>
              <a:spLocks noChangeArrowheads="1"/>
            </p:cNvSpPr>
            <p:nvPr/>
          </p:nvSpPr>
          <p:spPr bwMode="auto">
            <a:xfrm>
              <a:off x="5447" y="2565"/>
              <a:ext cx="31"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06" name="Oval 186"/>
            <p:cNvSpPr>
              <a:spLocks noChangeArrowheads="1"/>
            </p:cNvSpPr>
            <p:nvPr/>
          </p:nvSpPr>
          <p:spPr bwMode="auto">
            <a:xfrm>
              <a:off x="5472" y="2530"/>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07" name="Oval 187"/>
            <p:cNvSpPr>
              <a:spLocks noChangeArrowheads="1"/>
            </p:cNvSpPr>
            <p:nvPr/>
          </p:nvSpPr>
          <p:spPr bwMode="auto">
            <a:xfrm>
              <a:off x="4809" y="2544"/>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08" name="Oval 188"/>
            <p:cNvSpPr>
              <a:spLocks noChangeArrowheads="1"/>
            </p:cNvSpPr>
            <p:nvPr/>
          </p:nvSpPr>
          <p:spPr bwMode="auto">
            <a:xfrm>
              <a:off x="4831" y="2521"/>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09" name="Oval 189"/>
            <p:cNvSpPr>
              <a:spLocks noChangeArrowheads="1"/>
            </p:cNvSpPr>
            <p:nvPr/>
          </p:nvSpPr>
          <p:spPr bwMode="auto">
            <a:xfrm>
              <a:off x="4928" y="2522"/>
              <a:ext cx="32" cy="25"/>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10" name="Oval 190"/>
            <p:cNvSpPr>
              <a:spLocks noChangeArrowheads="1"/>
            </p:cNvSpPr>
            <p:nvPr/>
          </p:nvSpPr>
          <p:spPr bwMode="auto">
            <a:xfrm>
              <a:off x="5193" y="2571"/>
              <a:ext cx="31"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11" name="Oval 191"/>
            <p:cNvSpPr>
              <a:spLocks noChangeArrowheads="1"/>
            </p:cNvSpPr>
            <p:nvPr/>
          </p:nvSpPr>
          <p:spPr bwMode="auto">
            <a:xfrm>
              <a:off x="5060" y="2542"/>
              <a:ext cx="31"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12" name="Oval 192"/>
            <p:cNvSpPr>
              <a:spLocks noChangeArrowheads="1"/>
            </p:cNvSpPr>
            <p:nvPr/>
          </p:nvSpPr>
          <p:spPr bwMode="auto">
            <a:xfrm>
              <a:off x="5294" y="2553"/>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13" name="Oval 193"/>
            <p:cNvSpPr>
              <a:spLocks noChangeArrowheads="1"/>
            </p:cNvSpPr>
            <p:nvPr/>
          </p:nvSpPr>
          <p:spPr bwMode="auto">
            <a:xfrm>
              <a:off x="5034" y="2575"/>
              <a:ext cx="31"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14" name="Oval 194"/>
            <p:cNvSpPr>
              <a:spLocks noChangeArrowheads="1"/>
            </p:cNvSpPr>
            <p:nvPr/>
          </p:nvSpPr>
          <p:spPr bwMode="auto">
            <a:xfrm>
              <a:off x="5330" y="2578"/>
              <a:ext cx="31"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15" name="Oval 195"/>
            <p:cNvSpPr>
              <a:spLocks noChangeArrowheads="1"/>
            </p:cNvSpPr>
            <p:nvPr/>
          </p:nvSpPr>
          <p:spPr bwMode="auto">
            <a:xfrm>
              <a:off x="4974" y="2556"/>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16" name="Oval 196"/>
            <p:cNvSpPr>
              <a:spLocks noChangeArrowheads="1"/>
            </p:cNvSpPr>
            <p:nvPr/>
          </p:nvSpPr>
          <p:spPr bwMode="auto">
            <a:xfrm>
              <a:off x="5240" y="2539"/>
              <a:ext cx="32" cy="24"/>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317" name="Group 197"/>
          <p:cNvGrpSpPr>
            <a:grpSpLocks/>
          </p:cNvGrpSpPr>
          <p:nvPr/>
        </p:nvGrpSpPr>
        <p:grpSpPr bwMode="auto">
          <a:xfrm rot="16200000">
            <a:off x="2739232" y="2010569"/>
            <a:ext cx="519112" cy="495300"/>
            <a:chOff x="3968" y="320"/>
            <a:chExt cx="247" cy="229"/>
          </a:xfrm>
        </p:grpSpPr>
        <p:sp>
          <p:nvSpPr>
            <p:cNvPr id="5318" name="Oval 198"/>
            <p:cNvSpPr>
              <a:spLocks noChangeArrowheads="1"/>
            </p:cNvSpPr>
            <p:nvPr/>
          </p:nvSpPr>
          <p:spPr bwMode="auto">
            <a:xfrm>
              <a:off x="3968" y="320"/>
              <a:ext cx="247" cy="229"/>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19" name="Line 199"/>
            <p:cNvSpPr>
              <a:spLocks noChangeShapeType="1"/>
            </p:cNvSpPr>
            <p:nvPr/>
          </p:nvSpPr>
          <p:spPr bwMode="auto">
            <a:xfrm>
              <a:off x="4014" y="348"/>
              <a:ext cx="155" cy="16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320" name="AutoShape 200"/>
          <p:cNvSpPr>
            <a:spLocks noChangeArrowheads="1"/>
          </p:cNvSpPr>
          <p:nvPr/>
        </p:nvSpPr>
        <p:spPr bwMode="auto">
          <a:xfrm>
            <a:off x="4195763" y="106680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4" name="AutoShape 204"/>
          <p:cNvSpPr>
            <a:spLocks noChangeArrowheads="1"/>
          </p:cNvSpPr>
          <p:nvPr/>
        </p:nvSpPr>
        <p:spPr bwMode="auto">
          <a:xfrm>
            <a:off x="4610100" y="13287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325" name="Group 205"/>
          <p:cNvGrpSpPr>
            <a:grpSpLocks/>
          </p:cNvGrpSpPr>
          <p:nvPr/>
        </p:nvGrpSpPr>
        <p:grpSpPr bwMode="auto">
          <a:xfrm rot="-3608307">
            <a:off x="4438650" y="1563688"/>
            <a:ext cx="271463" cy="223837"/>
            <a:chOff x="3968" y="320"/>
            <a:chExt cx="247" cy="229"/>
          </a:xfrm>
        </p:grpSpPr>
        <p:sp>
          <p:nvSpPr>
            <p:cNvPr id="5326" name="Oval 206"/>
            <p:cNvSpPr>
              <a:spLocks noChangeArrowheads="1"/>
            </p:cNvSpPr>
            <p:nvPr/>
          </p:nvSpPr>
          <p:spPr bwMode="auto">
            <a:xfrm>
              <a:off x="3968" y="320"/>
              <a:ext cx="247" cy="229"/>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 name="Line 207"/>
            <p:cNvSpPr>
              <a:spLocks noChangeShapeType="1"/>
            </p:cNvSpPr>
            <p:nvPr/>
          </p:nvSpPr>
          <p:spPr bwMode="auto">
            <a:xfrm>
              <a:off x="4014" y="348"/>
              <a:ext cx="155" cy="16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328" name="AutoShape 208"/>
          <p:cNvSpPr>
            <a:spLocks noChangeArrowheads="1"/>
          </p:cNvSpPr>
          <p:nvPr/>
        </p:nvSpPr>
        <p:spPr bwMode="auto">
          <a:xfrm>
            <a:off x="4919663" y="16573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 name="AutoShape 209"/>
          <p:cNvSpPr>
            <a:spLocks noChangeArrowheads="1"/>
          </p:cNvSpPr>
          <p:nvPr/>
        </p:nvSpPr>
        <p:spPr bwMode="auto">
          <a:xfrm>
            <a:off x="5348288" y="198120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330" name="Group 210"/>
          <p:cNvGrpSpPr>
            <a:grpSpLocks/>
          </p:cNvGrpSpPr>
          <p:nvPr/>
        </p:nvGrpSpPr>
        <p:grpSpPr bwMode="auto">
          <a:xfrm>
            <a:off x="5410200" y="1109663"/>
            <a:ext cx="790575" cy="304800"/>
            <a:chOff x="2786" y="22"/>
            <a:chExt cx="498" cy="192"/>
          </a:xfrm>
        </p:grpSpPr>
        <p:sp>
          <p:nvSpPr>
            <p:cNvPr id="5331" name="Text Box 211"/>
            <p:cNvSpPr txBox="1">
              <a:spLocks noChangeArrowheads="1"/>
            </p:cNvSpPr>
            <p:nvPr/>
          </p:nvSpPr>
          <p:spPr bwMode="auto">
            <a:xfrm>
              <a:off x="2786" y="22"/>
              <a:ext cx="498"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 tIns="16002" rIns="32004" bIns="16002">
              <a:spAutoFit/>
            </a:bodyPr>
            <a:lstStyle>
              <a:lvl1pPr>
                <a:defRPr>
                  <a:solidFill>
                    <a:schemeClr val="tx1"/>
                  </a:solidFill>
                  <a:latin typeface="Arial" panose="020B0604020202020204" pitchFamily="34" charset="0"/>
                </a:defRPr>
              </a:lvl1pPr>
              <a:lvl2pPr marL="160338">
                <a:defRPr>
                  <a:solidFill>
                    <a:schemeClr val="tx1"/>
                  </a:solidFill>
                  <a:latin typeface="Arial" panose="020B0604020202020204" pitchFamily="34" charset="0"/>
                </a:defRPr>
              </a:lvl2pPr>
              <a:lvl3pPr marL="320675">
                <a:defRPr>
                  <a:solidFill>
                    <a:schemeClr val="tx1"/>
                  </a:solidFill>
                  <a:latin typeface="Arial" panose="020B0604020202020204" pitchFamily="34" charset="0"/>
                </a:defRPr>
              </a:lvl3pPr>
              <a:lvl4pPr marL="479425">
                <a:defRPr>
                  <a:solidFill>
                    <a:schemeClr val="tx1"/>
                  </a:solidFill>
                  <a:latin typeface="Arial" panose="020B0604020202020204" pitchFamily="34" charset="0"/>
                </a:defRPr>
              </a:lvl4pPr>
              <a:lvl5pPr marL="639763">
                <a:defRPr>
                  <a:solidFill>
                    <a:schemeClr val="tx1"/>
                  </a:solidFill>
                  <a:latin typeface="Arial" panose="020B0604020202020204" pitchFamily="34" charset="0"/>
                </a:defRPr>
              </a:lvl5pPr>
              <a:lvl6pPr marL="1096963" fontAlgn="base">
                <a:spcBef>
                  <a:spcPct val="0"/>
                </a:spcBef>
                <a:spcAft>
                  <a:spcPct val="0"/>
                </a:spcAft>
                <a:defRPr>
                  <a:solidFill>
                    <a:schemeClr val="tx1"/>
                  </a:solidFill>
                  <a:latin typeface="Arial" panose="020B0604020202020204" pitchFamily="34" charset="0"/>
                </a:defRPr>
              </a:lvl6pPr>
              <a:lvl7pPr marL="1554163" fontAlgn="base">
                <a:spcBef>
                  <a:spcPct val="0"/>
                </a:spcBef>
                <a:spcAft>
                  <a:spcPct val="0"/>
                </a:spcAft>
                <a:defRPr>
                  <a:solidFill>
                    <a:schemeClr val="tx1"/>
                  </a:solidFill>
                  <a:latin typeface="Arial" panose="020B0604020202020204" pitchFamily="34" charset="0"/>
                </a:defRPr>
              </a:lvl7pPr>
              <a:lvl8pPr marL="2011363" fontAlgn="base">
                <a:spcBef>
                  <a:spcPct val="0"/>
                </a:spcBef>
                <a:spcAft>
                  <a:spcPct val="0"/>
                </a:spcAft>
                <a:defRPr>
                  <a:solidFill>
                    <a:schemeClr val="tx1"/>
                  </a:solidFill>
                  <a:latin typeface="Arial" panose="020B0604020202020204" pitchFamily="34" charset="0"/>
                </a:defRPr>
              </a:lvl8pPr>
              <a:lvl9pPr marL="2468563" fontAlgn="base">
                <a:spcBef>
                  <a:spcPct val="0"/>
                </a:spcBef>
                <a:spcAft>
                  <a:spcPct val="0"/>
                </a:spcAft>
                <a:defRPr>
                  <a:solidFill>
                    <a:schemeClr val="tx1"/>
                  </a:solidFill>
                  <a:latin typeface="Arial" panose="020B0604020202020204" pitchFamily="34" charset="0"/>
                </a:defRPr>
              </a:lvl9pPr>
            </a:lstStyle>
            <a:p>
              <a:pPr algn="ctr"/>
              <a:r>
                <a:rPr lang="en-US" altLang="en-US" sz="1000" b="1">
                  <a:solidFill>
                    <a:srgbClr val="000066"/>
                  </a:solidFill>
                </a:rPr>
                <a:t>Washington</a:t>
              </a:r>
            </a:p>
          </p:txBody>
        </p:sp>
        <p:grpSp>
          <p:nvGrpSpPr>
            <p:cNvPr id="5332" name="Group 212"/>
            <p:cNvGrpSpPr>
              <a:grpSpLocks/>
            </p:cNvGrpSpPr>
            <p:nvPr/>
          </p:nvGrpSpPr>
          <p:grpSpPr bwMode="auto">
            <a:xfrm>
              <a:off x="2955" y="122"/>
              <a:ext cx="328" cy="92"/>
              <a:chOff x="6848" y="2360"/>
              <a:chExt cx="990" cy="366"/>
            </a:xfrm>
          </p:grpSpPr>
          <p:sp>
            <p:nvSpPr>
              <p:cNvPr id="5333" name="Rectangle 213"/>
              <p:cNvSpPr>
                <a:spLocks noChangeArrowheads="1"/>
              </p:cNvSpPr>
              <p:nvPr/>
            </p:nvSpPr>
            <p:spPr bwMode="auto">
              <a:xfrm rot="10800000">
                <a:off x="6850" y="2360"/>
                <a:ext cx="987" cy="280"/>
              </a:xfrm>
              <a:prstGeom prst="rect">
                <a:avLst/>
              </a:prstGeom>
              <a:solidFill>
                <a:schemeClr val="bg1"/>
              </a:solidFill>
              <a:ln w="952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4" name="Line 214"/>
              <p:cNvSpPr>
                <a:spLocks noChangeShapeType="1"/>
              </p:cNvSpPr>
              <p:nvPr/>
            </p:nvSpPr>
            <p:spPr bwMode="auto">
              <a:xfrm rot="10800000" flipV="1">
                <a:off x="6848" y="2360"/>
                <a:ext cx="990" cy="276"/>
              </a:xfrm>
              <a:prstGeom prst="line">
                <a:avLst/>
              </a:prstGeom>
              <a:noFill/>
              <a:ln w="952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5" name="Line 215"/>
              <p:cNvSpPr>
                <a:spLocks noChangeShapeType="1"/>
              </p:cNvSpPr>
              <p:nvPr/>
            </p:nvSpPr>
            <p:spPr bwMode="auto">
              <a:xfrm rot="10800000" flipV="1">
                <a:off x="7444" y="2652"/>
                <a:ext cx="0" cy="74"/>
              </a:xfrm>
              <a:prstGeom prst="line">
                <a:avLst/>
              </a:prstGeom>
              <a:noFill/>
              <a:ln w="952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6" name="Line 216"/>
              <p:cNvSpPr>
                <a:spLocks noChangeShapeType="1"/>
              </p:cNvSpPr>
              <p:nvPr/>
            </p:nvSpPr>
            <p:spPr bwMode="auto">
              <a:xfrm rot="10800000" flipV="1">
                <a:off x="7257" y="2652"/>
                <a:ext cx="0" cy="74"/>
              </a:xfrm>
              <a:prstGeom prst="line">
                <a:avLst/>
              </a:prstGeom>
              <a:noFill/>
              <a:ln w="952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7" name="Line 217"/>
              <p:cNvSpPr>
                <a:spLocks noChangeShapeType="1"/>
              </p:cNvSpPr>
              <p:nvPr/>
            </p:nvSpPr>
            <p:spPr bwMode="auto">
              <a:xfrm rot="10800000" flipV="1">
                <a:off x="7346" y="2652"/>
                <a:ext cx="0" cy="74"/>
              </a:xfrm>
              <a:prstGeom prst="line">
                <a:avLst/>
              </a:prstGeom>
              <a:noFill/>
              <a:ln w="952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5280" name="AutoShape 160"/>
          <p:cNvSpPr>
            <a:spLocks noChangeArrowheads="1"/>
          </p:cNvSpPr>
          <p:nvPr/>
        </p:nvSpPr>
        <p:spPr bwMode="auto">
          <a:xfrm>
            <a:off x="2573338" y="2698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5169"/>
                                        </p:tgtEl>
                                        <p:attrNameLst>
                                          <p:attrName>style.visibility</p:attrName>
                                        </p:attrNameLst>
                                      </p:cBhvr>
                                      <p:to>
                                        <p:strVal val="visible"/>
                                      </p:to>
                                    </p:set>
                                    <p:animEffect transition="in" filter="dissolve">
                                      <p:cBhvr>
                                        <p:cTn id="7" dur="500"/>
                                        <p:tgtEl>
                                          <p:spTgt spid="5169"/>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5215"/>
                                        </p:tgtEl>
                                        <p:attrNameLst>
                                          <p:attrName>style.visibility</p:attrName>
                                        </p:attrNameLst>
                                      </p:cBhvr>
                                      <p:to>
                                        <p:strVal val="visible"/>
                                      </p:to>
                                    </p:set>
                                    <p:animEffect transition="in" filter="dissolve">
                                      <p:cBhvr>
                                        <p:cTn id="11" dur="500"/>
                                        <p:tgtEl>
                                          <p:spTgt spid="5215"/>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dissolve">
                                      <p:cBhvr>
                                        <p:cTn id="15" dur="500"/>
                                        <p:tgtEl>
                                          <p:spTgt spid="5122"/>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5162"/>
                                        </p:tgtEl>
                                        <p:attrNameLst>
                                          <p:attrName>style.visibility</p:attrName>
                                        </p:attrNameLst>
                                      </p:cBhvr>
                                      <p:to>
                                        <p:strVal val="visible"/>
                                      </p:to>
                                    </p:set>
                                    <p:animEffect transition="in" filter="dissolve">
                                      <p:cBhvr>
                                        <p:cTn id="19" dur="500"/>
                                        <p:tgtEl>
                                          <p:spTgt spid="5162"/>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5155"/>
                                        </p:tgtEl>
                                        <p:attrNameLst>
                                          <p:attrName>style.visibility</p:attrName>
                                        </p:attrNameLst>
                                      </p:cBhvr>
                                      <p:to>
                                        <p:strVal val="visible"/>
                                      </p:to>
                                    </p:set>
                                    <p:animEffect transition="in" filter="dissolve">
                                      <p:cBhvr>
                                        <p:cTn id="23" dur="500"/>
                                        <p:tgtEl>
                                          <p:spTgt spid="5155"/>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5148"/>
                                        </p:tgtEl>
                                        <p:attrNameLst>
                                          <p:attrName>style.visibility</p:attrName>
                                        </p:attrNameLst>
                                      </p:cBhvr>
                                      <p:to>
                                        <p:strVal val="visible"/>
                                      </p:to>
                                    </p:set>
                                    <p:animEffect transition="in" filter="dissolve">
                                      <p:cBhvr>
                                        <p:cTn id="27" dur="500"/>
                                        <p:tgtEl>
                                          <p:spTgt spid="5148"/>
                                        </p:tgtEl>
                                      </p:cBhvr>
                                    </p:animEffect>
                                  </p:childTnLst>
                                </p:cTn>
                              </p:par>
                            </p:childTnLst>
                          </p:cTn>
                        </p:par>
                        <p:par>
                          <p:cTn id="28" fill="hold" nodeType="afterGroup">
                            <p:stCondLst>
                              <p:cond delay="3000"/>
                            </p:stCondLst>
                            <p:childTnLst>
                              <p:par>
                                <p:cTn id="29" presetID="9" presetClass="exit" presetSubtype="0" fill="hold" nodeType="afterEffect">
                                  <p:stCondLst>
                                    <p:cond delay="0"/>
                                  </p:stCondLst>
                                  <p:childTnLst>
                                    <p:animEffect transition="out" filter="dissolve">
                                      <p:cBhvr>
                                        <p:cTn id="30" dur="500"/>
                                        <p:tgtEl>
                                          <p:spTgt spid="5187"/>
                                        </p:tgtEl>
                                      </p:cBhvr>
                                    </p:animEffect>
                                    <p:set>
                                      <p:cBhvr>
                                        <p:cTn id="31" dur="1" fill="hold">
                                          <p:stCondLst>
                                            <p:cond delay="499"/>
                                          </p:stCondLst>
                                        </p:cTn>
                                        <p:tgtEl>
                                          <p:spTgt spid="5187"/>
                                        </p:tgtEl>
                                        <p:attrNameLst>
                                          <p:attrName>style.visibility</p:attrName>
                                        </p:attrNameLst>
                                      </p:cBhvr>
                                      <p:to>
                                        <p:strVal val="hidden"/>
                                      </p:to>
                                    </p:set>
                                  </p:childTnLst>
                                </p:cTn>
                              </p:par>
                            </p:childTnLst>
                          </p:cTn>
                        </p:par>
                        <p:par>
                          <p:cTn id="32" fill="hold" nodeType="afterGroup">
                            <p:stCondLst>
                              <p:cond delay="3500"/>
                            </p:stCondLst>
                            <p:childTnLst>
                              <p:par>
                                <p:cTn id="33" presetID="9" presetClass="exit" presetSubtype="0" fill="hold" nodeType="afterEffect">
                                  <p:stCondLst>
                                    <p:cond delay="0"/>
                                  </p:stCondLst>
                                  <p:childTnLst>
                                    <p:animEffect transition="out" filter="dissolve">
                                      <p:cBhvr>
                                        <p:cTn id="34" dur="500"/>
                                        <p:tgtEl>
                                          <p:spTgt spid="5196"/>
                                        </p:tgtEl>
                                      </p:cBhvr>
                                    </p:animEffect>
                                    <p:set>
                                      <p:cBhvr>
                                        <p:cTn id="35" dur="1" fill="hold">
                                          <p:stCondLst>
                                            <p:cond delay="499"/>
                                          </p:stCondLst>
                                        </p:cTn>
                                        <p:tgtEl>
                                          <p:spTgt spid="5196"/>
                                        </p:tgtEl>
                                        <p:attrNameLst>
                                          <p:attrName>style.visibility</p:attrName>
                                        </p:attrNameLst>
                                      </p:cBhvr>
                                      <p:to>
                                        <p:strVal val="hidden"/>
                                      </p:to>
                                    </p:set>
                                  </p:childTnLst>
                                </p:cTn>
                              </p:par>
                            </p:childTnLst>
                          </p:cTn>
                        </p:par>
                        <p:par>
                          <p:cTn id="36" fill="hold" nodeType="afterGroup">
                            <p:stCondLst>
                              <p:cond delay="4000"/>
                            </p:stCondLst>
                            <p:childTnLst>
                              <p:par>
                                <p:cTn id="37" presetID="9" presetClass="exit" presetSubtype="0" fill="hold" nodeType="afterEffect">
                                  <p:stCondLst>
                                    <p:cond delay="0"/>
                                  </p:stCondLst>
                                  <p:childTnLst>
                                    <p:animEffect transition="out" filter="dissolve">
                                      <p:cBhvr>
                                        <p:cTn id="38" dur="500"/>
                                        <p:tgtEl>
                                          <p:spTgt spid="5205"/>
                                        </p:tgtEl>
                                      </p:cBhvr>
                                    </p:animEffect>
                                    <p:set>
                                      <p:cBhvr>
                                        <p:cTn id="39" dur="1" fill="hold">
                                          <p:stCondLst>
                                            <p:cond delay="499"/>
                                          </p:stCondLst>
                                        </p:cTn>
                                        <p:tgtEl>
                                          <p:spTgt spid="5205"/>
                                        </p:tgtEl>
                                        <p:attrNameLst>
                                          <p:attrName>style.visibility</p:attrName>
                                        </p:attrNameLst>
                                      </p:cBhvr>
                                      <p:to>
                                        <p:strVal val="hidden"/>
                                      </p:to>
                                    </p:set>
                                  </p:childTnLst>
                                </p:cTn>
                              </p:par>
                            </p:childTnLst>
                          </p:cTn>
                        </p:par>
                        <p:par>
                          <p:cTn id="40" fill="hold" nodeType="afterGroup">
                            <p:stCondLst>
                              <p:cond delay="4500"/>
                            </p:stCondLst>
                            <p:childTnLst>
                              <p:par>
                                <p:cTn id="41" presetID="9" presetClass="exit" presetSubtype="0" fill="hold" nodeType="afterEffect">
                                  <p:stCondLst>
                                    <p:cond delay="0"/>
                                  </p:stCondLst>
                                  <p:childTnLst>
                                    <p:animEffect transition="out" filter="dissolve">
                                      <p:cBhvr>
                                        <p:cTn id="42" dur="500"/>
                                        <p:tgtEl>
                                          <p:spTgt spid="5177"/>
                                        </p:tgtEl>
                                      </p:cBhvr>
                                    </p:animEffect>
                                    <p:set>
                                      <p:cBhvr>
                                        <p:cTn id="43" dur="1" fill="hold">
                                          <p:stCondLst>
                                            <p:cond delay="499"/>
                                          </p:stCondLst>
                                        </p:cTn>
                                        <p:tgtEl>
                                          <p:spTgt spid="5177"/>
                                        </p:tgtEl>
                                        <p:attrNameLst>
                                          <p:attrName>style.visibility</p:attrName>
                                        </p:attrNameLst>
                                      </p:cBhvr>
                                      <p:to>
                                        <p:strVal val="hidden"/>
                                      </p:to>
                                    </p:set>
                                  </p:childTnLst>
                                </p:cTn>
                              </p:par>
                            </p:childTnLst>
                          </p:cTn>
                        </p:par>
                        <p:par>
                          <p:cTn id="44" fill="hold" nodeType="afterGroup">
                            <p:stCondLst>
                              <p:cond delay="5000"/>
                            </p:stCondLst>
                            <p:childTnLst>
                              <p:par>
                                <p:cTn id="45" presetID="9" presetClass="exit" presetSubtype="0" fill="hold" nodeType="afterEffect">
                                  <p:stCondLst>
                                    <p:cond delay="0"/>
                                  </p:stCondLst>
                                  <p:childTnLst>
                                    <p:animEffect transition="out" filter="dissolve">
                                      <p:cBhvr>
                                        <p:cTn id="46" dur="500"/>
                                        <p:tgtEl>
                                          <p:spTgt spid="5209"/>
                                        </p:tgtEl>
                                      </p:cBhvr>
                                    </p:animEffect>
                                    <p:set>
                                      <p:cBhvr>
                                        <p:cTn id="47" dur="1" fill="hold">
                                          <p:stCondLst>
                                            <p:cond delay="499"/>
                                          </p:stCondLst>
                                        </p:cTn>
                                        <p:tgtEl>
                                          <p:spTgt spid="5209"/>
                                        </p:tgtEl>
                                        <p:attrNameLst>
                                          <p:attrName>style.visibility</p:attrName>
                                        </p:attrNameLst>
                                      </p:cBhvr>
                                      <p:to>
                                        <p:strVal val="hidden"/>
                                      </p:to>
                                    </p:set>
                                  </p:childTnLst>
                                </p:cTn>
                              </p:par>
                              <p:par>
                                <p:cTn id="48" presetID="9" presetClass="exit" presetSubtype="0" fill="hold" nodeType="withEffect">
                                  <p:stCondLst>
                                    <p:cond delay="0"/>
                                  </p:stCondLst>
                                  <p:childTnLst>
                                    <p:animEffect transition="out" filter="dissolve">
                                      <p:cBhvr>
                                        <p:cTn id="49" dur="500"/>
                                        <p:tgtEl>
                                          <p:spTgt spid="5271"/>
                                        </p:tgtEl>
                                      </p:cBhvr>
                                    </p:animEffect>
                                    <p:set>
                                      <p:cBhvr>
                                        <p:cTn id="50" dur="1" fill="hold">
                                          <p:stCondLst>
                                            <p:cond delay="499"/>
                                          </p:stCondLst>
                                        </p:cTn>
                                        <p:tgtEl>
                                          <p:spTgt spid="5271"/>
                                        </p:tgtEl>
                                        <p:attrNameLst>
                                          <p:attrName>style.visibility</p:attrName>
                                        </p:attrNameLst>
                                      </p:cBhvr>
                                      <p:to>
                                        <p:strVal val="hidden"/>
                                      </p:to>
                                    </p:set>
                                  </p:childTnLst>
                                </p:cTn>
                              </p:par>
                            </p:childTnLst>
                          </p:cTn>
                        </p:par>
                        <p:par>
                          <p:cTn id="51" fill="hold" nodeType="afterGroup">
                            <p:stCondLst>
                              <p:cond delay="5500"/>
                            </p:stCondLst>
                            <p:childTnLst>
                              <p:par>
                                <p:cTn id="52" presetID="9" presetClass="entr" presetSubtype="0" fill="hold" nodeType="afterEffect">
                                  <p:stCondLst>
                                    <p:cond delay="0"/>
                                  </p:stCondLst>
                                  <p:childTnLst>
                                    <p:set>
                                      <p:cBhvr>
                                        <p:cTn id="53" dur="1" fill="hold">
                                          <p:stCondLst>
                                            <p:cond delay="0"/>
                                          </p:stCondLst>
                                        </p:cTn>
                                        <p:tgtEl>
                                          <p:spTgt spid="5239"/>
                                        </p:tgtEl>
                                        <p:attrNameLst>
                                          <p:attrName>style.visibility</p:attrName>
                                        </p:attrNameLst>
                                      </p:cBhvr>
                                      <p:to>
                                        <p:strVal val="visible"/>
                                      </p:to>
                                    </p:set>
                                    <p:animEffect transition="in" filter="dissolve">
                                      <p:cBhvr>
                                        <p:cTn id="54" dur="500"/>
                                        <p:tgtEl>
                                          <p:spTgt spid="5239"/>
                                        </p:tgtEl>
                                      </p:cBhvr>
                                    </p:animEffect>
                                  </p:childTnLst>
                                </p:cTn>
                              </p:par>
                            </p:childTnLst>
                          </p:cTn>
                        </p:par>
                        <p:par>
                          <p:cTn id="55" fill="hold" nodeType="afterGroup">
                            <p:stCondLst>
                              <p:cond delay="6000"/>
                            </p:stCondLst>
                            <p:childTnLst>
                              <p:par>
                                <p:cTn id="56" presetID="9" presetClass="entr" presetSubtype="0" fill="hold" nodeType="afterEffect">
                                  <p:stCondLst>
                                    <p:cond delay="0"/>
                                  </p:stCondLst>
                                  <p:childTnLst>
                                    <p:set>
                                      <p:cBhvr>
                                        <p:cTn id="57" dur="1" fill="hold">
                                          <p:stCondLst>
                                            <p:cond delay="0"/>
                                          </p:stCondLst>
                                        </p:cTn>
                                        <p:tgtEl>
                                          <p:spTgt spid="5248"/>
                                        </p:tgtEl>
                                        <p:attrNameLst>
                                          <p:attrName>style.visibility</p:attrName>
                                        </p:attrNameLst>
                                      </p:cBhvr>
                                      <p:to>
                                        <p:strVal val="visible"/>
                                      </p:to>
                                    </p:set>
                                    <p:animEffect transition="in" filter="dissolve">
                                      <p:cBhvr>
                                        <p:cTn id="58" dur="500"/>
                                        <p:tgtEl>
                                          <p:spTgt spid="5248"/>
                                        </p:tgtEl>
                                      </p:cBhvr>
                                    </p:animEffect>
                                  </p:childTnLst>
                                </p:cTn>
                              </p:par>
                            </p:childTnLst>
                          </p:cTn>
                        </p:par>
                        <p:par>
                          <p:cTn id="59" fill="hold" nodeType="afterGroup">
                            <p:stCondLst>
                              <p:cond delay="6500"/>
                            </p:stCondLst>
                            <p:childTnLst>
                              <p:par>
                                <p:cTn id="60" presetID="9" presetClass="entr" presetSubtype="0" fill="hold" nodeType="afterEffect">
                                  <p:stCondLst>
                                    <p:cond delay="0"/>
                                  </p:stCondLst>
                                  <p:childTnLst>
                                    <p:set>
                                      <p:cBhvr>
                                        <p:cTn id="61" dur="1" fill="hold">
                                          <p:stCondLst>
                                            <p:cond delay="0"/>
                                          </p:stCondLst>
                                        </p:cTn>
                                        <p:tgtEl>
                                          <p:spTgt spid="5257"/>
                                        </p:tgtEl>
                                        <p:attrNameLst>
                                          <p:attrName>style.visibility</p:attrName>
                                        </p:attrNameLst>
                                      </p:cBhvr>
                                      <p:to>
                                        <p:strVal val="visible"/>
                                      </p:to>
                                    </p:set>
                                    <p:animEffect transition="in" filter="dissolve">
                                      <p:cBhvr>
                                        <p:cTn id="62" dur="500"/>
                                        <p:tgtEl>
                                          <p:spTgt spid="5257"/>
                                        </p:tgtEl>
                                      </p:cBhvr>
                                    </p:animEffect>
                                  </p:childTnLst>
                                </p:cTn>
                              </p:par>
                            </p:childTnLst>
                          </p:cTn>
                        </p:par>
                        <p:par>
                          <p:cTn id="63" fill="hold" nodeType="afterGroup">
                            <p:stCondLst>
                              <p:cond delay="7000"/>
                            </p:stCondLst>
                            <p:childTnLst>
                              <p:par>
                                <p:cTn id="64" presetID="9" presetClass="entr" presetSubtype="0" fill="hold" nodeType="afterEffect">
                                  <p:stCondLst>
                                    <p:cond delay="0"/>
                                  </p:stCondLst>
                                  <p:childTnLst>
                                    <p:set>
                                      <p:cBhvr>
                                        <p:cTn id="65" dur="1" fill="hold">
                                          <p:stCondLst>
                                            <p:cond delay="0"/>
                                          </p:stCondLst>
                                        </p:cTn>
                                        <p:tgtEl>
                                          <p:spTgt spid="5229"/>
                                        </p:tgtEl>
                                        <p:attrNameLst>
                                          <p:attrName>style.visibility</p:attrName>
                                        </p:attrNameLst>
                                      </p:cBhvr>
                                      <p:to>
                                        <p:strVal val="visible"/>
                                      </p:to>
                                    </p:set>
                                    <p:animEffect transition="in" filter="dissolve">
                                      <p:cBhvr>
                                        <p:cTn id="66" dur="500"/>
                                        <p:tgtEl>
                                          <p:spTgt spid="5229"/>
                                        </p:tgtEl>
                                      </p:cBhvr>
                                    </p:animEffect>
                                  </p:childTnLst>
                                </p:cTn>
                              </p:par>
                            </p:childTnLst>
                          </p:cTn>
                        </p:par>
                        <p:par>
                          <p:cTn id="67" fill="hold" nodeType="afterGroup">
                            <p:stCondLst>
                              <p:cond delay="7500"/>
                            </p:stCondLst>
                            <p:childTnLst>
                              <p:par>
                                <p:cTn id="68" presetID="9" presetClass="entr" presetSubtype="0" fill="hold" nodeType="afterEffect">
                                  <p:stCondLst>
                                    <p:cond delay="0"/>
                                  </p:stCondLst>
                                  <p:childTnLst>
                                    <p:set>
                                      <p:cBhvr>
                                        <p:cTn id="69" dur="1" fill="hold">
                                          <p:stCondLst>
                                            <p:cond delay="0"/>
                                          </p:stCondLst>
                                        </p:cTn>
                                        <p:tgtEl>
                                          <p:spTgt spid="5261"/>
                                        </p:tgtEl>
                                        <p:attrNameLst>
                                          <p:attrName>style.visibility</p:attrName>
                                        </p:attrNameLst>
                                      </p:cBhvr>
                                      <p:to>
                                        <p:strVal val="visible"/>
                                      </p:to>
                                    </p:set>
                                    <p:animEffect transition="in" filter="dissolve">
                                      <p:cBhvr>
                                        <p:cTn id="70" dur="500"/>
                                        <p:tgtEl>
                                          <p:spTgt spid="5261"/>
                                        </p:tgtEl>
                                      </p:cBhvr>
                                    </p:animEffect>
                                  </p:childTnLst>
                                </p:cTn>
                              </p:par>
                            </p:childTnLst>
                          </p:cTn>
                        </p:par>
                        <p:par>
                          <p:cTn id="71" fill="hold" nodeType="afterGroup">
                            <p:stCondLst>
                              <p:cond delay="8000"/>
                            </p:stCondLst>
                            <p:childTnLst>
                              <p:par>
                                <p:cTn id="72" presetID="0" presetClass="path" presetSubtype="0" accel="50000" decel="50000" fill="hold" nodeType="afterEffect">
                                  <p:stCondLst>
                                    <p:cond delay="0"/>
                                  </p:stCondLst>
                                  <p:childTnLst>
                                    <p:animMotion origin="layout" path="M 5E-6 4.81481E-6 L 0.00209 -0.1676 L 0.06043 -0.26389 " pathEditMode="relative" ptsTypes="AAA">
                                      <p:cBhvr>
                                        <p:cTn id="73" dur="2000" fill="hold"/>
                                        <p:tgtEl>
                                          <p:spTgt spid="5223"/>
                                        </p:tgtEl>
                                        <p:attrNameLst>
                                          <p:attrName>ppt_x</p:attrName>
                                          <p:attrName>ppt_y</p:attrName>
                                        </p:attrNameLst>
                                      </p:cBhvr>
                                    </p:animMotion>
                                  </p:childTnLst>
                                </p:cTn>
                              </p:par>
                            </p:childTnLst>
                          </p:cTn>
                        </p:par>
                      </p:childTnLst>
                    </p:cTn>
                  </p:par>
                  <p:par>
                    <p:cTn id="74" fill="hold" nodeType="clickPar">
                      <p:stCondLst>
                        <p:cond delay="indefinite"/>
                      </p:stCondLst>
                      <p:childTnLst>
                        <p:par>
                          <p:cTn id="75" fill="hold" nodeType="withGroup">
                            <p:stCondLst>
                              <p:cond delay="0"/>
                            </p:stCondLst>
                            <p:childTnLst>
                              <p:par>
                                <p:cTn id="76" presetID="0" presetClass="path" presetSubtype="0" accel="50000" decel="50000" fill="hold" nodeType="clickEffect">
                                  <p:stCondLst>
                                    <p:cond delay="0"/>
                                  </p:stCondLst>
                                  <p:childTnLst>
                                    <p:animMotion origin="layout" path="M -3.61111E-6 -4.91329E-6 L -0.05399 -0.14382 L -0.32222 -0.17341 L -0.34288 -0.14382 " pathEditMode="relative" ptsTypes="AAAA">
                                      <p:cBhvr>
                                        <p:cTn id="77" dur="2000" fill="hold"/>
                                        <p:tgtEl>
                                          <p:spTgt spid="5330"/>
                                        </p:tgtEl>
                                        <p:attrNameLst>
                                          <p:attrName>ppt_x</p:attrName>
                                          <p:attrName>ppt_y</p:attrName>
                                        </p:attrNameLst>
                                      </p:cBhvr>
                                    </p:animMotion>
                                  </p:childTnLst>
                                </p:cTn>
                              </p:par>
                            </p:childTnLst>
                          </p:cTn>
                        </p:par>
                        <p:par>
                          <p:cTn id="78" fill="hold" nodeType="afterGroup">
                            <p:stCondLst>
                              <p:cond delay="2000"/>
                            </p:stCondLst>
                            <p:childTnLst>
                              <p:par>
                                <p:cTn id="79" presetID="1" presetClass="entr" presetSubtype="0" fill="hold" grpId="0" nodeType="afterEffect">
                                  <p:stCondLst>
                                    <p:cond delay="0"/>
                                  </p:stCondLst>
                                  <p:childTnLst>
                                    <p:set>
                                      <p:cBhvr>
                                        <p:cTn id="80" dur="1" fill="hold">
                                          <p:stCondLst>
                                            <p:cond delay="0"/>
                                          </p:stCondLst>
                                        </p:cTn>
                                        <p:tgtEl>
                                          <p:spTgt spid="5280"/>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3" name="explode.wav"/>
                                        </p:tgtEl>
                                      </p:cMediaNode>
                                    </p:audio>
                                  </p:subTnLst>
                                </p:cTn>
                              </p:par>
                              <p:par>
                                <p:cTn id="81" presetID="3" presetClass="exit" presetSubtype="10" fill="hold" grpId="1" nodeType="withEffect">
                                  <p:stCondLst>
                                    <p:cond delay="0"/>
                                  </p:stCondLst>
                                  <p:childTnLst>
                                    <p:animEffect transition="out" filter="blinds(horizontal)">
                                      <p:cBhvr>
                                        <p:cTn id="82" dur="500"/>
                                        <p:tgtEl>
                                          <p:spTgt spid="5280"/>
                                        </p:tgtEl>
                                      </p:cBhvr>
                                    </p:animEffect>
                                    <p:set>
                                      <p:cBhvr>
                                        <p:cTn id="83" dur="1" fill="hold">
                                          <p:stCondLst>
                                            <p:cond delay="499"/>
                                          </p:stCondLst>
                                        </p:cTn>
                                        <p:tgtEl>
                                          <p:spTgt spid="5280"/>
                                        </p:tgtEl>
                                        <p:attrNameLst>
                                          <p:attrName>style.visibility</p:attrName>
                                        </p:attrNameLst>
                                      </p:cBhvr>
                                      <p:to>
                                        <p:strVal val="hidden"/>
                                      </p:to>
                                    </p:set>
                                  </p:childTnLst>
                                </p:cTn>
                              </p:par>
                            </p:childTnLst>
                          </p:cTn>
                        </p:par>
                        <p:par>
                          <p:cTn id="84" fill="hold" nodeType="afterGroup">
                            <p:stCondLst>
                              <p:cond delay="2500"/>
                            </p:stCondLst>
                            <p:childTnLst>
                              <p:par>
                                <p:cTn id="85" presetID="0" presetClass="path" presetSubtype="0" accel="50000" decel="50000" fill="hold" nodeType="afterEffect">
                                  <p:stCondLst>
                                    <p:cond delay="0"/>
                                  </p:stCondLst>
                                  <p:childTnLst>
                                    <p:animMotion origin="layout" path="M 0.06042 -0.26389 L 0.21875 0.13055 L 0.21736 0.61203 " pathEditMode="relative" ptsTypes="AAA">
                                      <p:cBhvr>
                                        <p:cTn id="86" dur="2000" fill="hold"/>
                                        <p:tgtEl>
                                          <p:spTgt spid="5223"/>
                                        </p:tgtEl>
                                        <p:attrNameLst>
                                          <p:attrName>ppt_x</p:attrName>
                                          <p:attrName>ppt_y</p:attrName>
                                        </p:attrNameLst>
                                      </p:cBhvr>
                                    </p:animMotion>
                                  </p:childTnLst>
                                </p:cTn>
                              </p:par>
                            </p:childTnLst>
                          </p:cTn>
                        </p:par>
                        <p:par>
                          <p:cTn id="87" fill="hold" nodeType="afterGroup">
                            <p:stCondLst>
                              <p:cond delay="4500"/>
                            </p:stCondLst>
                            <p:childTnLst>
                              <p:par>
                                <p:cTn id="88" presetID="9" presetClass="exit" presetSubtype="0" fill="hold" nodeType="afterEffect">
                                  <p:stCondLst>
                                    <p:cond delay="0"/>
                                  </p:stCondLst>
                                  <p:childTnLst>
                                    <p:animEffect transition="out" filter="dissolve">
                                      <p:cBhvr>
                                        <p:cTn id="89" dur="500"/>
                                        <p:tgtEl>
                                          <p:spTgt spid="5223"/>
                                        </p:tgtEl>
                                      </p:cBhvr>
                                    </p:animEffect>
                                    <p:set>
                                      <p:cBhvr>
                                        <p:cTn id="90" dur="1" fill="hold">
                                          <p:stCondLst>
                                            <p:cond delay="499"/>
                                          </p:stCondLst>
                                        </p:cTn>
                                        <p:tgtEl>
                                          <p:spTgt spid="5223"/>
                                        </p:tgtEl>
                                        <p:attrNameLst>
                                          <p:attrName>style.visibility</p:attrName>
                                        </p:attrNameLst>
                                      </p:cBhvr>
                                      <p:to>
                                        <p:strVal val="hidden"/>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9" presetClass="exit" presetSubtype="0" fill="hold" nodeType="clickEffect">
                                  <p:stCondLst>
                                    <p:cond delay="0"/>
                                  </p:stCondLst>
                                  <p:childTnLst>
                                    <p:animEffect transition="out" filter="dissolve">
                                      <p:cBhvr>
                                        <p:cTn id="94" dur="500"/>
                                        <p:tgtEl>
                                          <p:spTgt spid="5298"/>
                                        </p:tgtEl>
                                      </p:cBhvr>
                                    </p:animEffect>
                                    <p:set>
                                      <p:cBhvr>
                                        <p:cTn id="95" dur="1" fill="hold">
                                          <p:stCondLst>
                                            <p:cond delay="499"/>
                                          </p:stCondLst>
                                        </p:cTn>
                                        <p:tgtEl>
                                          <p:spTgt spid="5298"/>
                                        </p:tgtEl>
                                        <p:attrNameLst>
                                          <p:attrName>style.visibility</p:attrName>
                                        </p:attrNameLst>
                                      </p:cBhvr>
                                      <p:to>
                                        <p:strVal val="hidden"/>
                                      </p:to>
                                    </p:set>
                                  </p:childTnLst>
                                </p:cTn>
                              </p:par>
                            </p:childTnLst>
                          </p:cTn>
                        </p:par>
                        <p:par>
                          <p:cTn id="96" fill="hold" nodeType="afterGroup">
                            <p:stCondLst>
                              <p:cond delay="500"/>
                            </p:stCondLst>
                            <p:childTnLst>
                              <p:par>
                                <p:cTn id="97" presetID="22" presetClass="entr" presetSubtype="8" fill="hold" nodeType="afterEffect">
                                  <p:stCondLst>
                                    <p:cond delay="0"/>
                                  </p:stCondLst>
                                  <p:childTnLst>
                                    <p:set>
                                      <p:cBhvr>
                                        <p:cTn id="98" dur="1" fill="hold">
                                          <p:stCondLst>
                                            <p:cond delay="0"/>
                                          </p:stCondLst>
                                        </p:cTn>
                                        <p:tgtEl>
                                          <p:spTgt spid="5301"/>
                                        </p:tgtEl>
                                        <p:attrNameLst>
                                          <p:attrName>style.visibility</p:attrName>
                                        </p:attrNameLst>
                                      </p:cBhvr>
                                      <p:to>
                                        <p:strVal val="visible"/>
                                      </p:to>
                                    </p:set>
                                    <p:animEffect transition="in" filter="wipe(left)">
                                      <p:cBhvr>
                                        <p:cTn id="99" dur="1000"/>
                                        <p:tgtEl>
                                          <p:spTgt spid="5301"/>
                                        </p:tgtEl>
                                      </p:cBhvr>
                                    </p:animEffect>
                                  </p:childTnLst>
                                </p:cTn>
                              </p:par>
                            </p:childTnLst>
                          </p:cTn>
                        </p:par>
                        <p:par>
                          <p:cTn id="100" fill="hold" nodeType="afterGroup">
                            <p:stCondLst>
                              <p:cond delay="1500"/>
                            </p:stCondLst>
                            <p:childTnLst>
                              <p:par>
                                <p:cTn id="101" presetID="22" presetClass="entr" presetSubtype="8" fill="hold" nodeType="afterEffect">
                                  <p:stCondLst>
                                    <p:cond delay="0"/>
                                  </p:stCondLst>
                                  <p:childTnLst>
                                    <p:set>
                                      <p:cBhvr>
                                        <p:cTn id="102" dur="1" fill="hold">
                                          <p:stCondLst>
                                            <p:cond delay="0"/>
                                          </p:stCondLst>
                                        </p:cTn>
                                        <p:tgtEl>
                                          <p:spTgt spid="5282"/>
                                        </p:tgtEl>
                                        <p:attrNameLst>
                                          <p:attrName>style.visibility</p:attrName>
                                        </p:attrNameLst>
                                      </p:cBhvr>
                                      <p:to>
                                        <p:strVal val="visible"/>
                                      </p:to>
                                    </p:set>
                                    <p:animEffect transition="in" filter="wipe(left)">
                                      <p:cBhvr>
                                        <p:cTn id="103" dur="1000"/>
                                        <p:tgtEl>
                                          <p:spTgt spid="5282"/>
                                        </p:tgtEl>
                                      </p:cBhvr>
                                    </p:animEffect>
                                  </p:childTnLst>
                                </p:cTn>
                              </p:par>
                            </p:childTnLst>
                          </p:cTn>
                        </p:par>
                        <p:par>
                          <p:cTn id="104" fill="hold" nodeType="afterGroup">
                            <p:stCondLst>
                              <p:cond delay="2500"/>
                            </p:stCondLst>
                            <p:childTnLst>
                              <p:par>
                                <p:cTn id="105" presetID="1" presetClass="entr" presetSubtype="0" fill="hold" grpId="0" nodeType="afterEffect">
                                  <p:stCondLst>
                                    <p:cond delay="0"/>
                                  </p:stCondLst>
                                  <p:childTnLst>
                                    <p:set>
                                      <p:cBhvr>
                                        <p:cTn id="106" dur="1" fill="hold">
                                          <p:stCondLst>
                                            <p:cond delay="0"/>
                                          </p:stCondLst>
                                        </p:cTn>
                                        <p:tgtEl>
                                          <p:spTgt spid="5281"/>
                                        </p:tgtEl>
                                        <p:attrNameLst>
                                          <p:attrName>style.visibility</p:attrName>
                                        </p:attrNameLst>
                                      </p:cBhvr>
                                      <p:to>
                                        <p:strVal val="visible"/>
                                      </p:to>
                                    </p:set>
                                  </p:childTnLst>
                                  <p:subTnLst>
                                    <p:audio>
                                      <p:cMediaNode>
                                        <p:cTn display="0" masterRel="sameClick">
                                          <p:stCondLst>
                                            <p:cond evt="begin" delay="0">
                                              <p:tn val="105"/>
                                            </p:cond>
                                          </p:stCondLst>
                                          <p:endCondLst>
                                            <p:cond evt="onStopAudio" delay="0">
                                              <p:tgtEl>
                                                <p:sldTgt/>
                                              </p:tgtEl>
                                            </p:cond>
                                          </p:endCondLst>
                                        </p:cTn>
                                        <p:tgtEl>
                                          <p:sndTgt r:embed="rId3" name="explode.wav"/>
                                        </p:tgtEl>
                                      </p:cMediaNode>
                                    </p:audio>
                                  </p:subTnLst>
                                </p:cTn>
                              </p:par>
                              <p:par>
                                <p:cTn id="107" presetID="3" presetClass="exit" presetSubtype="10" fill="hold" grpId="1" nodeType="withEffect">
                                  <p:stCondLst>
                                    <p:cond delay="0"/>
                                  </p:stCondLst>
                                  <p:childTnLst>
                                    <p:animEffect transition="out" filter="blinds(horizontal)">
                                      <p:cBhvr>
                                        <p:cTn id="108" dur="500"/>
                                        <p:tgtEl>
                                          <p:spTgt spid="5281"/>
                                        </p:tgtEl>
                                      </p:cBhvr>
                                    </p:animEffect>
                                    <p:set>
                                      <p:cBhvr>
                                        <p:cTn id="109" dur="1" fill="hold">
                                          <p:stCondLst>
                                            <p:cond delay="499"/>
                                          </p:stCondLst>
                                        </p:cTn>
                                        <p:tgtEl>
                                          <p:spTgt spid="5281"/>
                                        </p:tgtEl>
                                        <p:attrNameLst>
                                          <p:attrName>style.visibility</p:attrName>
                                        </p:attrNameLst>
                                      </p:cBhvr>
                                      <p:to>
                                        <p:strVal val="hidden"/>
                                      </p:to>
                                    </p:set>
                                  </p:childTnLst>
                                </p:cTn>
                              </p:par>
                            </p:childTnLst>
                          </p:cTn>
                        </p:par>
                        <p:par>
                          <p:cTn id="110" fill="hold" nodeType="afterGroup">
                            <p:stCondLst>
                              <p:cond delay="3000"/>
                            </p:stCondLst>
                            <p:childTnLst>
                              <p:par>
                                <p:cTn id="111" presetID="0" presetClass="path" presetSubtype="0" accel="50000" decel="50000" fill="hold" nodeType="afterEffect">
                                  <p:stCondLst>
                                    <p:cond delay="0"/>
                                  </p:stCondLst>
                                  <p:childTnLst>
                                    <p:animMotion origin="layout" path="M -3.05556E-6 3.7037E-7 L -0.07292 0.19305 " pathEditMode="relative" ptsTypes="AA">
                                      <p:cBhvr>
                                        <p:cTn id="112" dur="2000" fill="hold"/>
                                        <p:tgtEl>
                                          <p:spTgt spid="5261"/>
                                        </p:tgtEl>
                                        <p:attrNameLst>
                                          <p:attrName>ppt_x</p:attrName>
                                          <p:attrName>ppt_y</p:attrName>
                                        </p:attrNameLst>
                                      </p:cBhvr>
                                    </p:animMotion>
                                  </p:childTnLst>
                                </p:cTn>
                              </p:par>
                            </p:childTnLst>
                          </p:cTn>
                        </p:par>
                        <p:par>
                          <p:cTn id="113" fill="hold" nodeType="afterGroup">
                            <p:stCondLst>
                              <p:cond delay="5000"/>
                            </p:stCondLst>
                            <p:childTnLst>
                              <p:par>
                                <p:cTn id="114" presetID="12" presetClass="entr" presetSubtype="4" fill="hold" nodeType="afterEffect">
                                  <p:stCondLst>
                                    <p:cond delay="0"/>
                                  </p:stCondLst>
                                  <p:childTnLst>
                                    <p:set>
                                      <p:cBhvr>
                                        <p:cTn id="115" dur="1" fill="hold">
                                          <p:stCondLst>
                                            <p:cond delay="0"/>
                                          </p:stCondLst>
                                        </p:cTn>
                                        <p:tgtEl>
                                          <p:spTgt spid="5317"/>
                                        </p:tgtEl>
                                        <p:attrNameLst>
                                          <p:attrName>style.visibility</p:attrName>
                                        </p:attrNameLst>
                                      </p:cBhvr>
                                      <p:to>
                                        <p:strVal val="visible"/>
                                      </p:to>
                                    </p:set>
                                    <p:animEffect transition="in" filter="slide(fromBottom)">
                                      <p:cBhvr>
                                        <p:cTn id="116" dur="500"/>
                                        <p:tgtEl>
                                          <p:spTgt spid="5317"/>
                                        </p:tgtEl>
                                      </p:cBhvr>
                                    </p:animEffect>
                                  </p:childTnLst>
                                </p:cTn>
                              </p:par>
                            </p:childTnLst>
                          </p:cTn>
                        </p:par>
                        <p:par>
                          <p:cTn id="117" fill="hold" nodeType="afterGroup">
                            <p:stCondLst>
                              <p:cond delay="5500"/>
                            </p:stCondLst>
                            <p:childTnLst>
                              <p:par>
                                <p:cTn id="118" presetID="1" presetClass="entr" presetSubtype="0" fill="hold" grpId="0" nodeType="afterEffect">
                                  <p:stCondLst>
                                    <p:cond delay="0"/>
                                  </p:stCondLst>
                                  <p:childTnLst>
                                    <p:set>
                                      <p:cBhvr>
                                        <p:cTn id="119" dur="1" fill="hold">
                                          <p:stCondLst>
                                            <p:cond delay="0"/>
                                          </p:stCondLst>
                                        </p:cTn>
                                        <p:tgtEl>
                                          <p:spTgt spid="5324"/>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3" name="explode.wav"/>
                                        </p:tgtEl>
                                      </p:cMediaNode>
                                    </p:audio>
                                  </p:subTnLst>
                                </p:cTn>
                              </p:par>
                              <p:par>
                                <p:cTn id="120" presetID="3" presetClass="exit" presetSubtype="10" fill="hold" grpId="1" nodeType="withEffect">
                                  <p:stCondLst>
                                    <p:cond delay="0"/>
                                  </p:stCondLst>
                                  <p:childTnLst>
                                    <p:animEffect transition="out" filter="blinds(horizontal)">
                                      <p:cBhvr>
                                        <p:cTn id="121" dur="500"/>
                                        <p:tgtEl>
                                          <p:spTgt spid="5324"/>
                                        </p:tgtEl>
                                      </p:cBhvr>
                                    </p:animEffect>
                                    <p:set>
                                      <p:cBhvr>
                                        <p:cTn id="122" dur="1" fill="hold">
                                          <p:stCondLst>
                                            <p:cond delay="499"/>
                                          </p:stCondLst>
                                        </p:cTn>
                                        <p:tgtEl>
                                          <p:spTgt spid="5324"/>
                                        </p:tgtEl>
                                        <p:attrNameLst>
                                          <p:attrName>style.visibility</p:attrName>
                                        </p:attrNameLst>
                                      </p:cBhvr>
                                      <p:to>
                                        <p:strVal val="hidden"/>
                                      </p:to>
                                    </p:set>
                                  </p:childTnLst>
                                </p:cTn>
                              </p:par>
                            </p:childTnLst>
                          </p:cTn>
                        </p:par>
                        <p:par>
                          <p:cTn id="123" fill="hold" nodeType="afterGroup">
                            <p:stCondLst>
                              <p:cond delay="6000"/>
                            </p:stCondLst>
                            <p:childTnLst>
                              <p:par>
                                <p:cTn id="124" presetID="12" presetClass="entr" presetSubtype="4" fill="hold" nodeType="afterEffect">
                                  <p:stCondLst>
                                    <p:cond delay="0"/>
                                  </p:stCondLst>
                                  <p:childTnLst>
                                    <p:set>
                                      <p:cBhvr>
                                        <p:cTn id="125" dur="1" fill="hold">
                                          <p:stCondLst>
                                            <p:cond delay="0"/>
                                          </p:stCondLst>
                                        </p:cTn>
                                        <p:tgtEl>
                                          <p:spTgt spid="5325"/>
                                        </p:tgtEl>
                                        <p:attrNameLst>
                                          <p:attrName>style.visibility</p:attrName>
                                        </p:attrNameLst>
                                      </p:cBhvr>
                                      <p:to>
                                        <p:strVal val="visible"/>
                                      </p:to>
                                    </p:set>
                                    <p:animEffect transition="in" filter="slide(fromBottom)">
                                      <p:cBhvr>
                                        <p:cTn id="126" dur="500"/>
                                        <p:tgtEl>
                                          <p:spTgt spid="5325"/>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5320"/>
                                        </p:tgtEl>
                                        <p:attrNameLst>
                                          <p:attrName>style.visibility</p:attrName>
                                        </p:attrNameLst>
                                      </p:cBhvr>
                                      <p:to>
                                        <p:strVal val="visible"/>
                                      </p:to>
                                    </p:set>
                                  </p:childTnLst>
                                  <p:subTnLst>
                                    <p:audio>
                                      <p:cMediaNode>
                                        <p:cTn display="0" masterRel="sameClick">
                                          <p:stCondLst>
                                            <p:cond evt="begin" delay="0">
                                              <p:tn val="129"/>
                                            </p:cond>
                                          </p:stCondLst>
                                          <p:endCondLst>
                                            <p:cond evt="onStopAudio" delay="0">
                                              <p:tgtEl>
                                                <p:sldTgt/>
                                              </p:tgtEl>
                                            </p:cond>
                                          </p:endCondLst>
                                        </p:cTn>
                                        <p:tgtEl>
                                          <p:sndTgt r:embed="rId3" name="explode.wav"/>
                                        </p:tgtEl>
                                      </p:cMediaNode>
                                    </p:audio>
                                  </p:subTnLst>
                                </p:cTn>
                              </p:par>
                              <p:par>
                                <p:cTn id="131" presetID="3" presetClass="exit" presetSubtype="10" fill="hold" grpId="1" nodeType="withEffect">
                                  <p:stCondLst>
                                    <p:cond delay="0"/>
                                  </p:stCondLst>
                                  <p:childTnLst>
                                    <p:animEffect transition="out" filter="blinds(horizontal)">
                                      <p:cBhvr>
                                        <p:cTn id="132" dur="500"/>
                                        <p:tgtEl>
                                          <p:spTgt spid="5320"/>
                                        </p:tgtEl>
                                      </p:cBhvr>
                                    </p:animEffect>
                                    <p:set>
                                      <p:cBhvr>
                                        <p:cTn id="133" dur="1" fill="hold">
                                          <p:stCondLst>
                                            <p:cond delay="499"/>
                                          </p:stCondLst>
                                        </p:cTn>
                                        <p:tgtEl>
                                          <p:spTgt spid="5320"/>
                                        </p:tgtEl>
                                        <p:attrNameLst>
                                          <p:attrName>style.visibility</p:attrName>
                                        </p:attrNameLst>
                                      </p:cBhvr>
                                      <p:to>
                                        <p:strVal val="hidden"/>
                                      </p:to>
                                    </p:set>
                                  </p:childTnLst>
                                </p:cTn>
                              </p:par>
                            </p:childTnLst>
                          </p:cTn>
                        </p:par>
                        <p:par>
                          <p:cTn id="134" fill="hold" nodeType="afterGroup">
                            <p:stCondLst>
                              <p:cond delay="500"/>
                            </p:stCondLst>
                            <p:childTnLst>
                              <p:par>
                                <p:cTn id="135" presetID="0" presetClass="path" presetSubtype="0" accel="50000" decel="50000" fill="hold" nodeType="afterEffect">
                                  <p:stCondLst>
                                    <p:cond delay="0"/>
                                  </p:stCondLst>
                                  <p:childTnLst>
                                    <p:animMotion origin="layout" path="M -4.44444E-6 -7.40741E-7 L 0.01563 0.13889 L -0.00486 0.75787 " pathEditMode="relative" rAng="0" ptsTypes="AAA">
                                      <p:cBhvr>
                                        <p:cTn id="136" dur="2000" fill="hold"/>
                                        <p:tgtEl>
                                          <p:spTgt spid="5229"/>
                                        </p:tgtEl>
                                        <p:attrNameLst>
                                          <p:attrName>ppt_x</p:attrName>
                                          <p:attrName>ppt_y</p:attrName>
                                        </p:attrNameLst>
                                      </p:cBhvr>
                                      <p:rCtr x="538" y="37894"/>
                                    </p:animMotion>
                                  </p:childTnLst>
                                </p:cTn>
                              </p:par>
                            </p:childTnLst>
                          </p:cTn>
                        </p:par>
                        <p:par>
                          <p:cTn id="137" fill="hold" nodeType="afterGroup">
                            <p:stCondLst>
                              <p:cond delay="2500"/>
                            </p:stCondLst>
                            <p:childTnLst>
                              <p:par>
                                <p:cTn id="138" presetID="9" presetClass="exit" presetSubtype="0" fill="hold" nodeType="afterEffect">
                                  <p:stCondLst>
                                    <p:cond delay="0"/>
                                  </p:stCondLst>
                                  <p:childTnLst>
                                    <p:animEffect transition="out" filter="dissolve">
                                      <p:cBhvr>
                                        <p:cTn id="139" dur="500"/>
                                        <p:tgtEl>
                                          <p:spTgt spid="5229"/>
                                        </p:tgtEl>
                                      </p:cBhvr>
                                    </p:animEffect>
                                    <p:set>
                                      <p:cBhvr>
                                        <p:cTn id="140" dur="1" fill="hold">
                                          <p:stCondLst>
                                            <p:cond delay="499"/>
                                          </p:stCondLst>
                                        </p:cTn>
                                        <p:tgtEl>
                                          <p:spTgt spid="5229"/>
                                        </p:tgtEl>
                                        <p:attrNameLst>
                                          <p:attrName>style.visibility</p:attrName>
                                        </p:attrNameLst>
                                      </p:cBhvr>
                                      <p:to>
                                        <p:strVal val="hidden"/>
                                      </p:to>
                                    </p:set>
                                  </p:childTnLst>
                                </p:cTn>
                              </p:par>
                            </p:childTnLst>
                          </p:cTn>
                        </p:par>
                        <p:par>
                          <p:cTn id="141" fill="hold" nodeType="afterGroup">
                            <p:stCondLst>
                              <p:cond delay="3000"/>
                            </p:stCondLst>
                            <p:childTnLst>
                              <p:par>
                                <p:cTn id="142" presetID="1" presetClass="entr" presetSubtype="0" fill="hold" grpId="0" nodeType="afterEffect">
                                  <p:stCondLst>
                                    <p:cond delay="0"/>
                                  </p:stCondLst>
                                  <p:childTnLst>
                                    <p:set>
                                      <p:cBhvr>
                                        <p:cTn id="143" dur="1" fill="hold">
                                          <p:stCondLst>
                                            <p:cond delay="0"/>
                                          </p:stCondLst>
                                        </p:cTn>
                                        <p:tgtEl>
                                          <p:spTgt spid="5328"/>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3" name="explode.wav"/>
                                        </p:tgtEl>
                                      </p:cMediaNode>
                                    </p:audio>
                                  </p:subTnLst>
                                </p:cTn>
                              </p:par>
                              <p:par>
                                <p:cTn id="144" presetID="3" presetClass="exit" presetSubtype="10" fill="hold" grpId="1" nodeType="withEffect">
                                  <p:stCondLst>
                                    <p:cond delay="0"/>
                                  </p:stCondLst>
                                  <p:childTnLst>
                                    <p:animEffect transition="out" filter="blinds(horizontal)">
                                      <p:cBhvr>
                                        <p:cTn id="145" dur="500"/>
                                        <p:tgtEl>
                                          <p:spTgt spid="5328"/>
                                        </p:tgtEl>
                                      </p:cBhvr>
                                    </p:animEffect>
                                    <p:set>
                                      <p:cBhvr>
                                        <p:cTn id="146" dur="1" fill="hold">
                                          <p:stCondLst>
                                            <p:cond delay="499"/>
                                          </p:stCondLst>
                                        </p:cTn>
                                        <p:tgtEl>
                                          <p:spTgt spid="5328"/>
                                        </p:tgtEl>
                                        <p:attrNameLst>
                                          <p:attrName>style.visibility</p:attrName>
                                        </p:attrNameLst>
                                      </p:cBhvr>
                                      <p:to>
                                        <p:strVal val="hidden"/>
                                      </p:to>
                                    </p:set>
                                  </p:childTnLst>
                                </p:cTn>
                              </p:par>
                            </p:childTnLst>
                          </p:cTn>
                        </p:par>
                        <p:par>
                          <p:cTn id="147" fill="hold" nodeType="afterGroup">
                            <p:stCondLst>
                              <p:cond delay="3500"/>
                            </p:stCondLst>
                            <p:childTnLst>
                              <p:par>
                                <p:cTn id="148" presetID="0" presetClass="path" presetSubtype="0" accel="50000" decel="50000" fill="hold" nodeType="afterEffect">
                                  <p:stCondLst>
                                    <p:cond delay="0"/>
                                  </p:stCondLst>
                                  <p:childTnLst>
                                    <p:animMotion origin="layout" path="M 4.44444E-6 -1.85185E-6 L -0.07084 0.07709 L -0.08264 0.64537 " pathEditMode="relative" rAng="0" ptsTypes="AAA">
                                      <p:cBhvr>
                                        <p:cTn id="149" dur="2000" fill="hold"/>
                                        <p:tgtEl>
                                          <p:spTgt spid="5248"/>
                                        </p:tgtEl>
                                        <p:attrNameLst>
                                          <p:attrName>ppt_x</p:attrName>
                                          <p:attrName>ppt_y</p:attrName>
                                        </p:attrNameLst>
                                      </p:cBhvr>
                                      <p:rCtr x="-4132" y="32269"/>
                                    </p:animMotion>
                                  </p:childTnLst>
                                </p:cTn>
                              </p:par>
                            </p:childTnLst>
                          </p:cTn>
                        </p:par>
                        <p:par>
                          <p:cTn id="150" fill="hold" nodeType="afterGroup">
                            <p:stCondLst>
                              <p:cond delay="5500"/>
                            </p:stCondLst>
                            <p:childTnLst>
                              <p:par>
                                <p:cTn id="151" presetID="9" presetClass="exit" presetSubtype="0" fill="hold" nodeType="afterEffect">
                                  <p:stCondLst>
                                    <p:cond delay="0"/>
                                  </p:stCondLst>
                                  <p:childTnLst>
                                    <p:animEffect transition="out" filter="dissolve">
                                      <p:cBhvr>
                                        <p:cTn id="152" dur="500"/>
                                        <p:tgtEl>
                                          <p:spTgt spid="5248"/>
                                        </p:tgtEl>
                                      </p:cBhvr>
                                    </p:animEffect>
                                    <p:set>
                                      <p:cBhvr>
                                        <p:cTn id="153" dur="1" fill="hold">
                                          <p:stCondLst>
                                            <p:cond delay="499"/>
                                          </p:stCondLst>
                                        </p:cTn>
                                        <p:tgtEl>
                                          <p:spTgt spid="5248"/>
                                        </p:tgtEl>
                                        <p:attrNameLst>
                                          <p:attrName>style.visibility</p:attrName>
                                        </p:attrNameLst>
                                      </p:cBhvr>
                                      <p:to>
                                        <p:strVal val="hidden"/>
                                      </p:to>
                                    </p:set>
                                  </p:childTnLst>
                                </p:cTn>
                              </p:par>
                            </p:childTnLst>
                          </p:cTn>
                        </p:par>
                        <p:par>
                          <p:cTn id="154" fill="hold" nodeType="afterGroup">
                            <p:stCondLst>
                              <p:cond delay="6000"/>
                            </p:stCondLst>
                            <p:childTnLst>
                              <p:par>
                                <p:cTn id="155" presetID="1" presetClass="entr" presetSubtype="0" fill="hold" grpId="0" nodeType="afterEffect">
                                  <p:stCondLst>
                                    <p:cond delay="0"/>
                                  </p:stCondLst>
                                  <p:childTnLst>
                                    <p:set>
                                      <p:cBhvr>
                                        <p:cTn id="156" dur="1" fill="hold">
                                          <p:stCondLst>
                                            <p:cond delay="0"/>
                                          </p:stCondLst>
                                        </p:cTn>
                                        <p:tgtEl>
                                          <p:spTgt spid="5329"/>
                                        </p:tgtEl>
                                        <p:attrNameLst>
                                          <p:attrName>style.visibility</p:attrName>
                                        </p:attrNameLst>
                                      </p:cBhvr>
                                      <p:to>
                                        <p:strVal val="visible"/>
                                      </p:to>
                                    </p:set>
                                  </p:childTnLst>
                                  <p:subTnLst>
                                    <p:audio>
                                      <p:cMediaNode>
                                        <p:cTn display="0" masterRel="sameClick">
                                          <p:stCondLst>
                                            <p:cond evt="begin" delay="0">
                                              <p:tn val="155"/>
                                            </p:cond>
                                          </p:stCondLst>
                                          <p:endCondLst>
                                            <p:cond evt="onStopAudio" delay="0">
                                              <p:tgtEl>
                                                <p:sldTgt/>
                                              </p:tgtEl>
                                            </p:cond>
                                          </p:endCondLst>
                                        </p:cTn>
                                        <p:tgtEl>
                                          <p:sndTgt r:embed="rId3" name="explode.wav"/>
                                        </p:tgtEl>
                                      </p:cMediaNode>
                                    </p:audio>
                                  </p:subTnLst>
                                </p:cTn>
                              </p:par>
                              <p:par>
                                <p:cTn id="157" presetID="3" presetClass="exit" presetSubtype="10" fill="hold" grpId="1" nodeType="withEffect">
                                  <p:stCondLst>
                                    <p:cond delay="0"/>
                                  </p:stCondLst>
                                  <p:childTnLst>
                                    <p:animEffect transition="out" filter="blinds(horizontal)">
                                      <p:cBhvr>
                                        <p:cTn id="158" dur="500"/>
                                        <p:tgtEl>
                                          <p:spTgt spid="5329"/>
                                        </p:tgtEl>
                                      </p:cBhvr>
                                    </p:animEffect>
                                    <p:set>
                                      <p:cBhvr>
                                        <p:cTn id="159" dur="1" fill="hold">
                                          <p:stCondLst>
                                            <p:cond delay="499"/>
                                          </p:stCondLst>
                                        </p:cTn>
                                        <p:tgtEl>
                                          <p:spTgt spid="5329"/>
                                        </p:tgtEl>
                                        <p:attrNameLst>
                                          <p:attrName>style.visibility</p:attrName>
                                        </p:attrNameLst>
                                      </p:cBhvr>
                                      <p:to>
                                        <p:strVal val="hidden"/>
                                      </p:to>
                                    </p:set>
                                  </p:childTnLst>
                                </p:cTn>
                              </p:par>
                            </p:childTnLst>
                          </p:cTn>
                        </p:par>
                        <p:par>
                          <p:cTn id="160" fill="hold" nodeType="afterGroup">
                            <p:stCondLst>
                              <p:cond delay="6500"/>
                            </p:stCondLst>
                            <p:childTnLst>
                              <p:par>
                                <p:cTn id="161" presetID="0" presetClass="path" presetSubtype="0" accel="50000" decel="50000" fill="hold" nodeType="afterEffect">
                                  <p:stCondLst>
                                    <p:cond delay="0"/>
                                  </p:stCondLst>
                                  <p:childTnLst>
                                    <p:animMotion origin="layout" path="M 2.77778E-7 -5.55556E-6 L -0.11979 0.15555 L -0.125 0.54583 " pathEditMode="relative" ptsTypes="AAA">
                                      <p:cBhvr>
                                        <p:cTn id="162" dur="2000" fill="hold"/>
                                        <p:tgtEl>
                                          <p:spTgt spid="5239"/>
                                        </p:tgtEl>
                                        <p:attrNameLst>
                                          <p:attrName>ppt_x</p:attrName>
                                          <p:attrName>ppt_y</p:attrName>
                                        </p:attrNameLst>
                                      </p:cBhvr>
                                    </p:animMotion>
                                  </p:childTnLst>
                                </p:cTn>
                              </p:par>
                            </p:childTnLst>
                          </p:cTn>
                        </p:par>
                        <p:par>
                          <p:cTn id="163" fill="hold" nodeType="afterGroup">
                            <p:stCondLst>
                              <p:cond delay="8500"/>
                            </p:stCondLst>
                            <p:childTnLst>
                              <p:par>
                                <p:cTn id="164" presetID="9" presetClass="exit" presetSubtype="0" fill="hold" nodeType="afterEffect">
                                  <p:stCondLst>
                                    <p:cond delay="0"/>
                                  </p:stCondLst>
                                  <p:childTnLst>
                                    <p:animEffect transition="out" filter="dissolve">
                                      <p:cBhvr>
                                        <p:cTn id="165" dur="500"/>
                                        <p:tgtEl>
                                          <p:spTgt spid="5239"/>
                                        </p:tgtEl>
                                      </p:cBhvr>
                                    </p:animEffect>
                                    <p:set>
                                      <p:cBhvr>
                                        <p:cTn id="166" dur="1" fill="hold">
                                          <p:stCondLst>
                                            <p:cond delay="499"/>
                                          </p:stCondLst>
                                        </p:cTn>
                                        <p:tgtEl>
                                          <p:spTgt spid="52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1" grpId="0" animBg="1"/>
      <p:bldP spid="5281" grpId="1" animBg="1"/>
      <p:bldP spid="5320" grpId="0" animBg="1"/>
      <p:bldP spid="5320" grpId="1" animBg="1"/>
      <p:bldP spid="5324" grpId="0" animBg="1"/>
      <p:bldP spid="5324" grpId="1" animBg="1"/>
      <p:bldP spid="5328" grpId="0" animBg="1"/>
      <p:bldP spid="5328" grpId="1" animBg="1"/>
      <p:bldP spid="5329" grpId="0" animBg="1"/>
      <p:bldP spid="5329" grpId="1" animBg="1"/>
      <p:bldP spid="5280" grpId="0" animBg="1"/>
      <p:bldP spid="528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Union Ja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4648200"/>
            <a:ext cx="304800" cy="2032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Union Ja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5486400"/>
            <a:ext cx="3810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Union Ja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4419600"/>
            <a:ext cx="304800" cy="2032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Union Ja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4191000"/>
            <a:ext cx="304800" cy="2032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Union Ja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4038600"/>
            <a:ext cx="304800" cy="2032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Union Ja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4800600"/>
            <a:ext cx="304800" cy="203200"/>
          </a:xfrm>
          <a:prstGeom prst="rect">
            <a:avLst/>
          </a:prstGeom>
          <a:noFill/>
          <a:extLst>
            <a:ext uri="{909E8E84-426E-40DD-AFC4-6F175D3DCCD1}">
              <a14:hiddenFill xmlns:a14="http://schemas.microsoft.com/office/drawing/2010/main">
                <a:solidFill>
                  <a:srgbClr val="FFFFFF"/>
                </a:solidFill>
              </a14:hiddenFill>
            </a:ext>
          </a:extLst>
        </p:spPr>
      </p:pic>
      <p:sp>
        <p:nvSpPr>
          <p:cNvPr id="3085" name="Rectangle 13"/>
          <p:cNvSpPr>
            <a:spLocks noChangeArrowheads="1"/>
          </p:cNvSpPr>
          <p:nvPr/>
        </p:nvSpPr>
        <p:spPr bwMode="auto">
          <a:xfrm>
            <a:off x="2209800" y="3048000"/>
            <a:ext cx="152400" cy="152400"/>
          </a:xfrm>
          <a:prstGeom prst="rect">
            <a:avLst/>
          </a:prstGeom>
          <a:solidFill>
            <a:srgbClr val="99CCFF"/>
          </a:solidFill>
          <a:ln w="1587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7" name="Rectangle 15"/>
          <p:cNvSpPr>
            <a:spLocks noChangeArrowheads="1"/>
          </p:cNvSpPr>
          <p:nvPr/>
        </p:nvSpPr>
        <p:spPr bwMode="auto">
          <a:xfrm>
            <a:off x="2819400" y="3124200"/>
            <a:ext cx="152400" cy="152400"/>
          </a:xfrm>
          <a:prstGeom prst="rect">
            <a:avLst/>
          </a:prstGeom>
          <a:solidFill>
            <a:srgbClr val="FF99CC"/>
          </a:solidFill>
          <a:ln w="158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8" name="Rectangle 16"/>
          <p:cNvSpPr>
            <a:spLocks noChangeArrowheads="1"/>
          </p:cNvSpPr>
          <p:nvPr/>
        </p:nvSpPr>
        <p:spPr bwMode="auto">
          <a:xfrm>
            <a:off x="3276600" y="3962400"/>
            <a:ext cx="152400" cy="152400"/>
          </a:xfrm>
          <a:prstGeom prst="rect">
            <a:avLst/>
          </a:prstGeom>
          <a:solidFill>
            <a:srgbClr val="FF99CC"/>
          </a:solidFill>
          <a:ln w="158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089" name="Picture 17" descr="Union Ja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6248400"/>
            <a:ext cx="381000" cy="254000"/>
          </a:xfrm>
          <a:prstGeom prst="rect">
            <a:avLst/>
          </a:prstGeom>
          <a:noFill/>
          <a:extLst>
            <a:ext uri="{909E8E84-426E-40DD-AFC4-6F175D3DCCD1}">
              <a14:hiddenFill xmlns:a14="http://schemas.microsoft.com/office/drawing/2010/main">
                <a:solidFill>
                  <a:srgbClr val="FFFFFF"/>
                </a:solidFill>
              </a14:hiddenFill>
            </a:ext>
          </a:extLst>
        </p:spPr>
      </p:pic>
      <p:sp>
        <p:nvSpPr>
          <p:cNvPr id="3084" name="Rectangle 12"/>
          <p:cNvSpPr>
            <a:spLocks noChangeArrowheads="1"/>
          </p:cNvSpPr>
          <p:nvPr/>
        </p:nvSpPr>
        <p:spPr bwMode="auto">
          <a:xfrm>
            <a:off x="3886200" y="3505200"/>
            <a:ext cx="152400" cy="152400"/>
          </a:xfrm>
          <a:prstGeom prst="rect">
            <a:avLst/>
          </a:prstGeom>
          <a:solidFill>
            <a:srgbClr val="99CCFF"/>
          </a:solidFill>
          <a:ln w="1587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0" name="AutoShape 18"/>
          <p:cNvSpPr>
            <a:spLocks noChangeArrowheads="1"/>
          </p:cNvSpPr>
          <p:nvPr/>
        </p:nvSpPr>
        <p:spPr bwMode="auto">
          <a:xfrm>
            <a:off x="3657600" y="190500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1" name="AutoShape 19"/>
          <p:cNvSpPr>
            <a:spLocks noChangeArrowheads="1"/>
          </p:cNvSpPr>
          <p:nvPr/>
        </p:nvSpPr>
        <p:spPr bwMode="auto">
          <a:xfrm>
            <a:off x="3276600" y="373380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 name="AutoShape 20"/>
          <p:cNvSpPr>
            <a:spLocks noChangeArrowheads="1"/>
          </p:cNvSpPr>
          <p:nvPr/>
        </p:nvSpPr>
        <p:spPr bwMode="auto">
          <a:xfrm>
            <a:off x="3352800" y="464820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093" name="Picture 21" descr="Cowpe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800" y="4648200"/>
            <a:ext cx="325438" cy="195263"/>
          </a:xfrm>
          <a:prstGeom prst="rect">
            <a:avLst/>
          </a:prstGeom>
          <a:noFill/>
          <a:extLst>
            <a:ext uri="{909E8E84-426E-40DD-AFC4-6F175D3DCCD1}">
              <a14:hiddenFill xmlns:a14="http://schemas.microsoft.com/office/drawing/2010/main">
                <a:solidFill>
                  <a:srgbClr val="FFFFFF"/>
                </a:solidFill>
              </a14:hiddenFill>
            </a:ext>
          </a:extLst>
        </p:spPr>
      </p:pic>
      <p:sp>
        <p:nvSpPr>
          <p:cNvPr id="3095" name="AutoShape 23"/>
          <p:cNvSpPr>
            <a:spLocks noChangeArrowheads="1"/>
          </p:cNvSpPr>
          <p:nvPr/>
        </p:nvSpPr>
        <p:spPr bwMode="auto">
          <a:xfrm>
            <a:off x="3124200" y="441960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097" name="Picture 25" descr="Cowpe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4200" y="4419600"/>
            <a:ext cx="325438" cy="195263"/>
          </a:xfrm>
          <a:prstGeom prst="rect">
            <a:avLst/>
          </a:prstGeom>
          <a:noFill/>
          <a:extLst>
            <a:ext uri="{909E8E84-426E-40DD-AFC4-6F175D3DCCD1}">
              <a14:hiddenFill xmlns:a14="http://schemas.microsoft.com/office/drawing/2010/main">
                <a:solidFill>
                  <a:srgbClr val="FFFFFF"/>
                </a:solidFill>
              </a14:hiddenFill>
            </a:ext>
          </a:extLst>
        </p:spPr>
      </p:pic>
      <p:sp>
        <p:nvSpPr>
          <p:cNvPr id="3098" name="AutoShape 26"/>
          <p:cNvSpPr>
            <a:spLocks noChangeArrowheads="1"/>
          </p:cNvSpPr>
          <p:nvPr/>
        </p:nvSpPr>
        <p:spPr bwMode="auto">
          <a:xfrm>
            <a:off x="2743200" y="411480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099" name="Picture 27" descr="Cowpe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00" y="4191000"/>
            <a:ext cx="325438" cy="195263"/>
          </a:xfrm>
          <a:prstGeom prst="rect">
            <a:avLst/>
          </a:prstGeom>
          <a:noFill/>
          <a:extLst>
            <a:ext uri="{909E8E84-426E-40DD-AFC4-6F175D3DCCD1}">
              <a14:hiddenFill xmlns:a14="http://schemas.microsoft.com/office/drawing/2010/main">
                <a:solidFill>
                  <a:srgbClr val="FFFFFF"/>
                </a:solidFill>
              </a14:hiddenFill>
            </a:ext>
          </a:extLst>
        </p:spPr>
      </p:pic>
      <p:sp>
        <p:nvSpPr>
          <p:cNvPr id="3100" name="AutoShape 28"/>
          <p:cNvSpPr>
            <a:spLocks noChangeArrowheads="1"/>
          </p:cNvSpPr>
          <p:nvPr/>
        </p:nvSpPr>
        <p:spPr bwMode="auto">
          <a:xfrm>
            <a:off x="1905000" y="472440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101" name="Picture 29" descr="Cowpe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0" y="4800600"/>
            <a:ext cx="325438" cy="195263"/>
          </a:xfrm>
          <a:prstGeom prst="rect">
            <a:avLst/>
          </a:prstGeom>
          <a:noFill/>
          <a:extLst>
            <a:ext uri="{909E8E84-426E-40DD-AFC4-6F175D3DCCD1}">
              <a14:hiddenFill xmlns:a14="http://schemas.microsoft.com/office/drawing/2010/main">
                <a:solidFill>
                  <a:srgbClr val="FFFFFF"/>
                </a:solidFill>
              </a14:hiddenFill>
            </a:ext>
          </a:extLst>
        </p:spPr>
      </p:pic>
      <p:sp>
        <p:nvSpPr>
          <p:cNvPr id="3102" name="Oval 30"/>
          <p:cNvSpPr>
            <a:spLocks noChangeArrowheads="1"/>
          </p:cNvSpPr>
          <p:nvPr/>
        </p:nvSpPr>
        <p:spPr bwMode="auto">
          <a:xfrm>
            <a:off x="1905000" y="3981450"/>
            <a:ext cx="457200" cy="304800"/>
          </a:xfrm>
          <a:prstGeom prst="ellipse">
            <a:avLst/>
          </a:prstGeom>
          <a:noFill/>
          <a:ln w="222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103" name="Picture 31" descr="Cowpe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8500" y="4041775"/>
            <a:ext cx="325438" cy="195263"/>
          </a:xfrm>
          <a:prstGeom prst="rect">
            <a:avLst/>
          </a:prstGeom>
          <a:noFill/>
          <a:extLst>
            <a:ext uri="{909E8E84-426E-40DD-AFC4-6F175D3DCCD1}">
              <a14:hiddenFill xmlns:a14="http://schemas.microsoft.com/office/drawing/2010/main">
                <a:solidFill>
                  <a:srgbClr val="FFFFFF"/>
                </a:solidFill>
              </a14:hiddenFill>
            </a:ext>
          </a:extLst>
        </p:spPr>
      </p:pic>
      <p:sp>
        <p:nvSpPr>
          <p:cNvPr id="3104" name="AutoShape 32"/>
          <p:cNvSpPr>
            <a:spLocks noChangeArrowheads="1"/>
          </p:cNvSpPr>
          <p:nvPr/>
        </p:nvSpPr>
        <p:spPr bwMode="auto">
          <a:xfrm>
            <a:off x="3565525" y="47783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5" name="Text Box 33"/>
          <p:cNvSpPr txBox="1">
            <a:spLocks noChangeArrowheads="1"/>
          </p:cNvSpPr>
          <p:nvPr/>
        </p:nvSpPr>
        <p:spPr bwMode="auto">
          <a:xfrm>
            <a:off x="617538" y="344488"/>
            <a:ext cx="64135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Times New Roman" panose="02020603050405020304" pitchFamily="18" charset="0"/>
              </a:rPr>
              <a:t>1781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1.11111E-6 -8.14815E-6 L 0.07361 -0.05556 L 0.1375 -0.10186 L 0.16805 -0.17778 " pathEditMode="relative" ptsTypes="AAAA">
                                      <p:cBhvr>
                                        <p:cTn id="6" dur="2000" fill="hold"/>
                                        <p:tgtEl>
                                          <p:spTgt spid="3085"/>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1.11111E-6 6.2963E-6 L -0.02916 -0.06296 L -0.02778 -0.17592 L -0.01944 -0.24629 " pathEditMode="relative" ptsTypes="AAAA">
                                      <p:cBhvr>
                                        <p:cTn id="8" dur="2000" fill="hold"/>
                                        <p:tgtEl>
                                          <p:spTgt spid="3084"/>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1.11111E-6 3.33333E-6 L 0.01805 -0.06297 L 0.07361 -0.10556 L 0.09027 -0.15371 " pathEditMode="relative" ptsTypes="AAAA">
                                      <p:cBhvr>
                                        <p:cTn id="10" dur="3000" fill="hold"/>
                                        <p:tgtEl>
                                          <p:spTgt spid="3087"/>
                                        </p:tgtEl>
                                        <p:attrNameLst>
                                          <p:attrName>ppt_x</p:attrName>
                                          <p:attrName>ppt_y</p:attrName>
                                        </p:attrNameLst>
                                      </p:cBhvr>
                                    </p:animMotion>
                                  </p:childTnLst>
                                </p:cTn>
                              </p:par>
                            </p:childTnLst>
                          </p:cTn>
                        </p:par>
                        <p:par>
                          <p:cTn id="11" fill="hold" nodeType="afterGroup">
                            <p:stCondLst>
                              <p:cond delay="3000"/>
                            </p:stCondLst>
                            <p:childTnLst>
                              <p:par>
                                <p:cTn id="12" presetID="9" presetClass="exit" presetSubtype="0" fill="hold" grpId="1" nodeType="afterEffect">
                                  <p:stCondLst>
                                    <p:cond delay="0"/>
                                  </p:stCondLst>
                                  <p:childTnLst>
                                    <p:animEffect transition="out" filter="dissolve">
                                      <p:cBhvr>
                                        <p:cTn id="13" dur="500"/>
                                        <p:tgtEl>
                                          <p:spTgt spid="3085"/>
                                        </p:tgtEl>
                                      </p:cBhvr>
                                    </p:animEffect>
                                    <p:set>
                                      <p:cBhvr>
                                        <p:cTn id="14" dur="1" fill="hold">
                                          <p:stCondLst>
                                            <p:cond delay="499"/>
                                          </p:stCondLst>
                                        </p:cTn>
                                        <p:tgtEl>
                                          <p:spTgt spid="3085"/>
                                        </p:tgtEl>
                                        <p:attrNameLst>
                                          <p:attrName>style.visibility</p:attrName>
                                        </p:attrNameLst>
                                      </p:cBhvr>
                                      <p:to>
                                        <p:strVal val="hidden"/>
                                      </p:to>
                                    </p:set>
                                  </p:childTnLst>
                                </p:cTn>
                              </p:par>
                            </p:childTnLst>
                          </p:cTn>
                        </p:par>
                        <p:par>
                          <p:cTn id="15" fill="hold" nodeType="afterGroup">
                            <p:stCondLst>
                              <p:cond delay="3500"/>
                            </p:stCondLst>
                            <p:childTnLst>
                              <p:par>
                                <p:cTn id="16" presetID="1" presetClass="entr" presetSubtype="0" fill="hold" grpId="0" nodeType="afterEffect">
                                  <p:stCondLst>
                                    <p:cond delay="0"/>
                                  </p:stCondLst>
                                  <p:childTnLst>
                                    <p:set>
                                      <p:cBhvr>
                                        <p:cTn id="17" dur="1" fill="hold">
                                          <p:stCondLst>
                                            <p:cond delay="0"/>
                                          </p:stCondLst>
                                        </p:cTn>
                                        <p:tgtEl>
                                          <p:spTgt spid="3090"/>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3" name="explode.wav"/>
                                        </p:tgtEl>
                                      </p:cMediaNode>
                                    </p:audio>
                                  </p:subTnLst>
                                </p:cTn>
                              </p:par>
                              <p:par>
                                <p:cTn id="18" presetID="3" presetClass="exit" presetSubtype="10" fill="hold" grpId="1" nodeType="withEffect">
                                  <p:stCondLst>
                                    <p:cond delay="0"/>
                                  </p:stCondLst>
                                  <p:childTnLst>
                                    <p:animEffect transition="out" filter="blinds(horizontal)">
                                      <p:cBhvr>
                                        <p:cTn id="19" dur="500"/>
                                        <p:tgtEl>
                                          <p:spTgt spid="3090"/>
                                        </p:tgtEl>
                                      </p:cBhvr>
                                    </p:animEffect>
                                    <p:set>
                                      <p:cBhvr>
                                        <p:cTn id="20" dur="1" fill="hold">
                                          <p:stCondLst>
                                            <p:cond delay="499"/>
                                          </p:stCondLst>
                                        </p:cTn>
                                        <p:tgtEl>
                                          <p:spTgt spid="3090"/>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0" presetClass="path" presetSubtype="0" accel="50000" decel="50000" fill="hold" grpId="1" nodeType="clickEffect">
                                  <p:stCondLst>
                                    <p:cond delay="0"/>
                                  </p:stCondLst>
                                  <p:childTnLst>
                                    <p:animMotion origin="layout" path="M 0.08854 -0.15348 L 0.17396 -0.10139 L 0.2375 0.0493 L 0.3 0.1 " pathEditMode="relative" rAng="0" ptsTypes="AAAA">
                                      <p:cBhvr>
                                        <p:cTn id="24" dur="2000" fill="hold"/>
                                        <p:tgtEl>
                                          <p:spTgt spid="3087"/>
                                        </p:tgtEl>
                                        <p:attrNameLst>
                                          <p:attrName>ppt_x</p:attrName>
                                          <p:attrName>ppt_y</p:attrName>
                                        </p:attrNameLst>
                                      </p:cBhvr>
                                      <p:rCtr x="10573" y="12662"/>
                                    </p:animMotion>
                                  </p:childTnLst>
                                </p:cTn>
                              </p:par>
                              <p:par>
                                <p:cTn id="25" presetID="0" presetClass="path" presetSubtype="0" accel="50000" decel="50000" fill="hold" grpId="1" nodeType="withEffect">
                                  <p:stCondLst>
                                    <p:cond delay="0"/>
                                  </p:stCondLst>
                                  <p:childTnLst>
                                    <p:animMotion origin="layout" path="M -0.01528 -0.24444 L -0.01424 -0.1875 L 0.04462 -0.15347 L 0.04618 -0.07361 L -0.04601 0.03056 " pathEditMode="relative" ptsTypes="AAAAA">
                                      <p:cBhvr>
                                        <p:cTn id="26" dur="2000" fill="hold"/>
                                        <p:tgtEl>
                                          <p:spTgt spid="3084"/>
                                        </p:tgtEl>
                                        <p:attrNameLst>
                                          <p:attrName>ppt_x</p:attrName>
                                          <p:attrName>ppt_y</p:attrName>
                                        </p:attrNameLst>
                                      </p:cBhvr>
                                    </p:animMotion>
                                  </p:childTnLst>
                                </p:cTn>
                              </p:par>
                            </p:childTnLst>
                          </p:cTn>
                        </p:par>
                        <p:par>
                          <p:cTn id="27" fill="hold" nodeType="afterGroup">
                            <p:stCondLst>
                              <p:cond delay="2000"/>
                            </p:stCondLst>
                            <p:childTnLst>
                              <p:par>
                                <p:cTn id="28" presetID="1" presetClass="entr" presetSubtype="0" fill="hold" grpId="0" nodeType="afterEffect">
                                  <p:stCondLst>
                                    <p:cond delay="0"/>
                                  </p:stCondLst>
                                  <p:childTnLst>
                                    <p:set>
                                      <p:cBhvr>
                                        <p:cTn id="29" dur="1" fill="hold">
                                          <p:stCondLst>
                                            <p:cond delay="0"/>
                                          </p:stCondLst>
                                        </p:cTn>
                                        <p:tgtEl>
                                          <p:spTgt spid="3091"/>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3" name="explode.wav"/>
                                        </p:tgtEl>
                                      </p:cMediaNode>
                                    </p:audio>
                                  </p:subTnLst>
                                </p:cTn>
                              </p:par>
                              <p:par>
                                <p:cTn id="30" presetID="3" presetClass="exit" presetSubtype="10" fill="hold" grpId="1" nodeType="withEffect">
                                  <p:stCondLst>
                                    <p:cond delay="0"/>
                                  </p:stCondLst>
                                  <p:childTnLst>
                                    <p:animEffect transition="out" filter="blinds(horizontal)">
                                      <p:cBhvr>
                                        <p:cTn id="31" dur="500"/>
                                        <p:tgtEl>
                                          <p:spTgt spid="3091"/>
                                        </p:tgtEl>
                                      </p:cBhvr>
                                    </p:animEffect>
                                    <p:set>
                                      <p:cBhvr>
                                        <p:cTn id="32" dur="1" fill="hold">
                                          <p:stCondLst>
                                            <p:cond delay="499"/>
                                          </p:stCondLst>
                                        </p:cTn>
                                        <p:tgtEl>
                                          <p:spTgt spid="3091"/>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0" presetClass="path" presetSubtype="0" accel="50000" decel="50000" fill="hold" grpId="0" nodeType="clickEffect">
                                  <p:stCondLst>
                                    <p:cond delay="0"/>
                                  </p:stCondLst>
                                  <p:childTnLst>
                                    <p:animMotion origin="layout" path="M 3.33333E-6 1.11111E-6 L -0.0125 0.06805 L 0.03646 0.125 L 0.06041 0.2 " pathEditMode="relative" rAng="0" ptsTypes="AAAA">
                                      <p:cBhvr>
                                        <p:cTn id="36" dur="2000" fill="hold"/>
                                        <p:tgtEl>
                                          <p:spTgt spid="3088"/>
                                        </p:tgtEl>
                                        <p:attrNameLst>
                                          <p:attrName>ppt_x</p:attrName>
                                          <p:attrName>ppt_y</p:attrName>
                                        </p:attrNameLst>
                                      </p:cBhvr>
                                      <p:rCtr x="2396" y="10000"/>
                                    </p:animMotion>
                                  </p:childTnLst>
                                </p:cTn>
                              </p:par>
                              <p:par>
                                <p:cTn id="37" presetID="0" presetClass="path" presetSubtype="0" accel="50000" decel="50000" fill="hold" grpId="2" nodeType="withEffect">
                                  <p:stCondLst>
                                    <p:cond delay="0"/>
                                  </p:stCondLst>
                                  <p:childTnLst>
                                    <p:animMotion origin="layout" path="M 0.3 0.1 L 0.31875 -0.14861 L 0.31979 -0.22639 L 0.33125 -0.41667 L 0.41146 -0.375 " pathEditMode="relative" rAng="0" ptsTypes="AAAAA">
                                      <p:cBhvr>
                                        <p:cTn id="38" dur="2000" fill="hold"/>
                                        <p:tgtEl>
                                          <p:spTgt spid="3087"/>
                                        </p:tgtEl>
                                        <p:attrNameLst>
                                          <p:attrName>ppt_x</p:attrName>
                                          <p:attrName>ppt_y</p:attrName>
                                        </p:attrNameLst>
                                      </p:cBhvr>
                                      <p:rCtr x="5573" y="-25833"/>
                                    </p:animMotion>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92"/>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explode.wav"/>
                                        </p:tgtEl>
                                      </p:cMediaNode>
                                    </p:audio>
                                  </p:subTnLst>
                                </p:cTn>
                              </p:par>
                              <p:par>
                                <p:cTn id="43" presetID="3" presetClass="exit" presetSubtype="10" fill="hold" grpId="1" nodeType="withEffect">
                                  <p:stCondLst>
                                    <p:cond delay="0"/>
                                  </p:stCondLst>
                                  <p:childTnLst>
                                    <p:animEffect transition="out" filter="blinds(horizontal)">
                                      <p:cBhvr>
                                        <p:cTn id="44" dur="500"/>
                                        <p:tgtEl>
                                          <p:spTgt spid="3092"/>
                                        </p:tgtEl>
                                      </p:cBhvr>
                                    </p:animEffect>
                                    <p:set>
                                      <p:cBhvr>
                                        <p:cTn id="45" dur="1" fill="hold">
                                          <p:stCondLst>
                                            <p:cond delay="499"/>
                                          </p:stCondLst>
                                        </p:cTn>
                                        <p:tgtEl>
                                          <p:spTgt spid="3092"/>
                                        </p:tgtEl>
                                        <p:attrNameLst>
                                          <p:attrName>style.visibility</p:attrName>
                                        </p:attrNameLst>
                                      </p:cBhvr>
                                      <p:to>
                                        <p:strVal val="hidden"/>
                                      </p:to>
                                    </p:set>
                                  </p:childTnLst>
                                </p:cTn>
                              </p:par>
                            </p:childTnLst>
                          </p:cTn>
                        </p:par>
                        <p:par>
                          <p:cTn id="46" fill="hold" nodeType="afterGroup">
                            <p:stCondLst>
                              <p:cond delay="500"/>
                            </p:stCondLst>
                            <p:childTnLst>
                              <p:par>
                                <p:cTn id="47" presetID="9" presetClass="exit" presetSubtype="0" fill="hold" nodeType="afterEffect">
                                  <p:stCondLst>
                                    <p:cond delay="0"/>
                                  </p:stCondLst>
                                  <p:childTnLst>
                                    <p:animEffect transition="out" filter="dissolve">
                                      <p:cBhvr>
                                        <p:cTn id="48" dur="500"/>
                                        <p:tgtEl>
                                          <p:spTgt spid="3078"/>
                                        </p:tgtEl>
                                      </p:cBhvr>
                                    </p:animEffect>
                                    <p:set>
                                      <p:cBhvr>
                                        <p:cTn id="49" dur="1" fill="hold">
                                          <p:stCondLst>
                                            <p:cond delay="499"/>
                                          </p:stCondLst>
                                        </p:cTn>
                                        <p:tgtEl>
                                          <p:spTgt spid="3078"/>
                                        </p:tgtEl>
                                        <p:attrNameLst>
                                          <p:attrName>style.visibility</p:attrName>
                                        </p:attrNameLst>
                                      </p:cBhvr>
                                      <p:to>
                                        <p:strVal val="hidden"/>
                                      </p:to>
                                    </p:set>
                                  </p:childTnLst>
                                </p:cTn>
                              </p:par>
                              <p:par>
                                <p:cTn id="50" presetID="9" presetClass="entr" presetSubtype="0" fill="hold" nodeType="withEffect">
                                  <p:stCondLst>
                                    <p:cond delay="0"/>
                                  </p:stCondLst>
                                  <p:childTnLst>
                                    <p:set>
                                      <p:cBhvr>
                                        <p:cTn id="51" dur="1" fill="hold">
                                          <p:stCondLst>
                                            <p:cond delay="0"/>
                                          </p:stCondLst>
                                        </p:cTn>
                                        <p:tgtEl>
                                          <p:spTgt spid="3093"/>
                                        </p:tgtEl>
                                        <p:attrNameLst>
                                          <p:attrName>style.visibility</p:attrName>
                                        </p:attrNameLst>
                                      </p:cBhvr>
                                      <p:to>
                                        <p:strVal val="visible"/>
                                      </p:to>
                                    </p:set>
                                    <p:animEffect transition="in" filter="dissolve">
                                      <p:cBhvr>
                                        <p:cTn id="52" dur="500"/>
                                        <p:tgtEl>
                                          <p:spTgt spid="3093"/>
                                        </p:tgtEl>
                                      </p:cBhvr>
                                    </p:animEffect>
                                  </p:childTnLst>
                                </p:cTn>
                              </p:par>
                            </p:childTnLst>
                          </p:cTn>
                        </p:par>
                        <p:par>
                          <p:cTn id="53" fill="hold" nodeType="afterGroup">
                            <p:stCondLst>
                              <p:cond delay="1000"/>
                            </p:stCondLst>
                            <p:childTnLst>
                              <p:par>
                                <p:cTn id="54" presetID="1" presetClass="entr" presetSubtype="0" fill="hold" grpId="0" nodeType="afterEffect">
                                  <p:stCondLst>
                                    <p:cond delay="0"/>
                                  </p:stCondLst>
                                  <p:childTnLst>
                                    <p:set>
                                      <p:cBhvr>
                                        <p:cTn id="55" dur="1" fill="hold">
                                          <p:stCondLst>
                                            <p:cond delay="0"/>
                                          </p:stCondLst>
                                        </p:cTn>
                                        <p:tgtEl>
                                          <p:spTgt spid="3095"/>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3" name="explode.wav"/>
                                        </p:tgtEl>
                                      </p:cMediaNode>
                                    </p:audio>
                                  </p:subTnLst>
                                </p:cTn>
                              </p:par>
                              <p:par>
                                <p:cTn id="56" presetID="3" presetClass="exit" presetSubtype="10" fill="hold" grpId="1" nodeType="withEffect">
                                  <p:stCondLst>
                                    <p:cond delay="0"/>
                                  </p:stCondLst>
                                  <p:childTnLst>
                                    <p:animEffect transition="out" filter="blinds(horizontal)">
                                      <p:cBhvr>
                                        <p:cTn id="57" dur="500"/>
                                        <p:tgtEl>
                                          <p:spTgt spid="3095"/>
                                        </p:tgtEl>
                                      </p:cBhvr>
                                    </p:animEffect>
                                    <p:set>
                                      <p:cBhvr>
                                        <p:cTn id="58" dur="1" fill="hold">
                                          <p:stCondLst>
                                            <p:cond delay="499"/>
                                          </p:stCondLst>
                                        </p:cTn>
                                        <p:tgtEl>
                                          <p:spTgt spid="3095"/>
                                        </p:tgtEl>
                                        <p:attrNameLst>
                                          <p:attrName>style.visibility</p:attrName>
                                        </p:attrNameLst>
                                      </p:cBhvr>
                                      <p:to>
                                        <p:strVal val="hidden"/>
                                      </p:to>
                                    </p:set>
                                  </p:childTnLst>
                                </p:cTn>
                              </p:par>
                            </p:childTnLst>
                          </p:cTn>
                        </p:par>
                        <p:par>
                          <p:cTn id="59" fill="hold" nodeType="afterGroup">
                            <p:stCondLst>
                              <p:cond delay="1500"/>
                            </p:stCondLst>
                            <p:childTnLst>
                              <p:par>
                                <p:cTn id="60" presetID="9" presetClass="exit" presetSubtype="0" fill="hold" nodeType="afterEffect">
                                  <p:stCondLst>
                                    <p:cond delay="0"/>
                                  </p:stCondLst>
                                  <p:childTnLst>
                                    <p:animEffect transition="out" filter="dissolve">
                                      <p:cBhvr>
                                        <p:cTn id="61" dur="500"/>
                                        <p:tgtEl>
                                          <p:spTgt spid="3080"/>
                                        </p:tgtEl>
                                      </p:cBhvr>
                                    </p:animEffect>
                                    <p:set>
                                      <p:cBhvr>
                                        <p:cTn id="62" dur="1" fill="hold">
                                          <p:stCondLst>
                                            <p:cond delay="499"/>
                                          </p:stCondLst>
                                        </p:cTn>
                                        <p:tgtEl>
                                          <p:spTgt spid="3080"/>
                                        </p:tgtEl>
                                        <p:attrNameLst>
                                          <p:attrName>style.visibility</p:attrName>
                                        </p:attrNameLst>
                                      </p:cBhvr>
                                      <p:to>
                                        <p:strVal val="hidden"/>
                                      </p:to>
                                    </p:set>
                                  </p:childTnLst>
                                </p:cTn>
                              </p:par>
                              <p:par>
                                <p:cTn id="63" presetID="9" presetClass="entr" presetSubtype="0" fill="hold" nodeType="withEffect">
                                  <p:stCondLst>
                                    <p:cond delay="0"/>
                                  </p:stCondLst>
                                  <p:childTnLst>
                                    <p:set>
                                      <p:cBhvr>
                                        <p:cTn id="64" dur="1" fill="hold">
                                          <p:stCondLst>
                                            <p:cond delay="0"/>
                                          </p:stCondLst>
                                        </p:cTn>
                                        <p:tgtEl>
                                          <p:spTgt spid="3097"/>
                                        </p:tgtEl>
                                        <p:attrNameLst>
                                          <p:attrName>style.visibility</p:attrName>
                                        </p:attrNameLst>
                                      </p:cBhvr>
                                      <p:to>
                                        <p:strVal val="visible"/>
                                      </p:to>
                                    </p:set>
                                    <p:animEffect transition="in" filter="dissolve">
                                      <p:cBhvr>
                                        <p:cTn id="65" dur="500"/>
                                        <p:tgtEl>
                                          <p:spTgt spid="3097"/>
                                        </p:tgtEl>
                                      </p:cBhvr>
                                    </p:animEffect>
                                  </p:childTnLst>
                                </p:cTn>
                              </p:par>
                            </p:childTnLst>
                          </p:cTn>
                        </p:par>
                        <p:par>
                          <p:cTn id="66" fill="hold" nodeType="afterGroup">
                            <p:stCondLst>
                              <p:cond delay="2000"/>
                            </p:stCondLst>
                            <p:childTnLst>
                              <p:par>
                                <p:cTn id="67" presetID="1" presetClass="entr" presetSubtype="0" fill="hold" grpId="0" nodeType="afterEffect">
                                  <p:stCondLst>
                                    <p:cond delay="0"/>
                                  </p:stCondLst>
                                  <p:childTnLst>
                                    <p:set>
                                      <p:cBhvr>
                                        <p:cTn id="68" dur="1" fill="hold">
                                          <p:stCondLst>
                                            <p:cond delay="0"/>
                                          </p:stCondLst>
                                        </p:cTn>
                                        <p:tgtEl>
                                          <p:spTgt spid="3098"/>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3" name="explode.wav"/>
                                        </p:tgtEl>
                                      </p:cMediaNode>
                                    </p:audio>
                                  </p:subTnLst>
                                </p:cTn>
                              </p:par>
                              <p:par>
                                <p:cTn id="69" presetID="3" presetClass="exit" presetSubtype="10" fill="hold" grpId="1" nodeType="withEffect">
                                  <p:stCondLst>
                                    <p:cond delay="0"/>
                                  </p:stCondLst>
                                  <p:childTnLst>
                                    <p:animEffect transition="out" filter="blinds(horizontal)">
                                      <p:cBhvr>
                                        <p:cTn id="70" dur="500"/>
                                        <p:tgtEl>
                                          <p:spTgt spid="3098"/>
                                        </p:tgtEl>
                                      </p:cBhvr>
                                    </p:animEffect>
                                    <p:set>
                                      <p:cBhvr>
                                        <p:cTn id="71" dur="1" fill="hold">
                                          <p:stCondLst>
                                            <p:cond delay="499"/>
                                          </p:stCondLst>
                                        </p:cTn>
                                        <p:tgtEl>
                                          <p:spTgt spid="3098"/>
                                        </p:tgtEl>
                                        <p:attrNameLst>
                                          <p:attrName>style.visibility</p:attrName>
                                        </p:attrNameLst>
                                      </p:cBhvr>
                                      <p:to>
                                        <p:strVal val="hidden"/>
                                      </p:to>
                                    </p:set>
                                  </p:childTnLst>
                                </p:cTn>
                              </p:par>
                            </p:childTnLst>
                          </p:cTn>
                        </p:par>
                        <p:par>
                          <p:cTn id="72" fill="hold" nodeType="afterGroup">
                            <p:stCondLst>
                              <p:cond delay="2500"/>
                            </p:stCondLst>
                            <p:childTnLst>
                              <p:par>
                                <p:cTn id="73" presetID="9" presetClass="exit" presetSubtype="0" fill="hold" nodeType="afterEffect">
                                  <p:stCondLst>
                                    <p:cond delay="0"/>
                                  </p:stCondLst>
                                  <p:childTnLst>
                                    <p:animEffect transition="out" filter="dissolve">
                                      <p:cBhvr>
                                        <p:cTn id="74" dur="500"/>
                                        <p:tgtEl>
                                          <p:spTgt spid="3081"/>
                                        </p:tgtEl>
                                      </p:cBhvr>
                                    </p:animEffect>
                                    <p:set>
                                      <p:cBhvr>
                                        <p:cTn id="75" dur="1" fill="hold">
                                          <p:stCondLst>
                                            <p:cond delay="499"/>
                                          </p:stCondLst>
                                        </p:cTn>
                                        <p:tgtEl>
                                          <p:spTgt spid="3081"/>
                                        </p:tgtEl>
                                        <p:attrNameLst>
                                          <p:attrName>style.visibility</p:attrName>
                                        </p:attrNameLst>
                                      </p:cBhvr>
                                      <p:to>
                                        <p:strVal val="hidden"/>
                                      </p:to>
                                    </p:set>
                                  </p:childTnLst>
                                </p:cTn>
                              </p:par>
                              <p:par>
                                <p:cTn id="76" presetID="9" presetClass="entr" presetSubtype="0" fill="hold" nodeType="withEffect">
                                  <p:stCondLst>
                                    <p:cond delay="0"/>
                                  </p:stCondLst>
                                  <p:childTnLst>
                                    <p:set>
                                      <p:cBhvr>
                                        <p:cTn id="77" dur="1" fill="hold">
                                          <p:stCondLst>
                                            <p:cond delay="0"/>
                                          </p:stCondLst>
                                        </p:cTn>
                                        <p:tgtEl>
                                          <p:spTgt spid="3099"/>
                                        </p:tgtEl>
                                        <p:attrNameLst>
                                          <p:attrName>style.visibility</p:attrName>
                                        </p:attrNameLst>
                                      </p:cBhvr>
                                      <p:to>
                                        <p:strVal val="visible"/>
                                      </p:to>
                                    </p:set>
                                    <p:animEffect transition="in" filter="dissolve">
                                      <p:cBhvr>
                                        <p:cTn id="78" dur="500"/>
                                        <p:tgtEl>
                                          <p:spTgt spid="3099"/>
                                        </p:tgtEl>
                                      </p:cBhvr>
                                    </p:animEffect>
                                  </p:childTnLst>
                                </p:cTn>
                              </p:par>
                            </p:childTnLst>
                          </p:cTn>
                        </p:par>
                        <p:par>
                          <p:cTn id="79" fill="hold" nodeType="afterGroup">
                            <p:stCondLst>
                              <p:cond delay="3000"/>
                            </p:stCondLst>
                            <p:childTnLst>
                              <p:par>
                                <p:cTn id="80" presetID="1" presetClass="entr" presetSubtype="0" fill="hold" grpId="0" nodeType="afterEffect">
                                  <p:stCondLst>
                                    <p:cond delay="0"/>
                                  </p:stCondLst>
                                  <p:childTnLst>
                                    <p:set>
                                      <p:cBhvr>
                                        <p:cTn id="81" dur="1" fill="hold">
                                          <p:stCondLst>
                                            <p:cond delay="0"/>
                                          </p:stCondLst>
                                        </p:cTn>
                                        <p:tgtEl>
                                          <p:spTgt spid="3100"/>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3" name="explode.wav"/>
                                        </p:tgtEl>
                                      </p:cMediaNode>
                                    </p:audio>
                                  </p:subTnLst>
                                </p:cTn>
                              </p:par>
                              <p:par>
                                <p:cTn id="82" presetID="3" presetClass="exit" presetSubtype="10" fill="hold" grpId="1" nodeType="withEffect">
                                  <p:stCondLst>
                                    <p:cond delay="0"/>
                                  </p:stCondLst>
                                  <p:childTnLst>
                                    <p:animEffect transition="out" filter="blinds(horizontal)">
                                      <p:cBhvr>
                                        <p:cTn id="83" dur="500"/>
                                        <p:tgtEl>
                                          <p:spTgt spid="3100"/>
                                        </p:tgtEl>
                                      </p:cBhvr>
                                    </p:animEffect>
                                    <p:set>
                                      <p:cBhvr>
                                        <p:cTn id="84" dur="1" fill="hold">
                                          <p:stCondLst>
                                            <p:cond delay="499"/>
                                          </p:stCondLst>
                                        </p:cTn>
                                        <p:tgtEl>
                                          <p:spTgt spid="3100"/>
                                        </p:tgtEl>
                                        <p:attrNameLst>
                                          <p:attrName>style.visibility</p:attrName>
                                        </p:attrNameLst>
                                      </p:cBhvr>
                                      <p:to>
                                        <p:strVal val="hidden"/>
                                      </p:to>
                                    </p:set>
                                  </p:childTnLst>
                                </p:cTn>
                              </p:par>
                            </p:childTnLst>
                          </p:cTn>
                        </p:par>
                        <p:par>
                          <p:cTn id="85" fill="hold" nodeType="afterGroup">
                            <p:stCondLst>
                              <p:cond delay="3500"/>
                            </p:stCondLst>
                            <p:childTnLst>
                              <p:par>
                                <p:cTn id="86" presetID="9" presetClass="exit" presetSubtype="0" fill="hold" nodeType="afterEffect">
                                  <p:stCondLst>
                                    <p:cond delay="0"/>
                                  </p:stCondLst>
                                  <p:childTnLst>
                                    <p:animEffect transition="out" filter="dissolve">
                                      <p:cBhvr>
                                        <p:cTn id="87" dur="500"/>
                                        <p:tgtEl>
                                          <p:spTgt spid="3083"/>
                                        </p:tgtEl>
                                      </p:cBhvr>
                                    </p:animEffect>
                                    <p:set>
                                      <p:cBhvr>
                                        <p:cTn id="88" dur="1" fill="hold">
                                          <p:stCondLst>
                                            <p:cond delay="499"/>
                                          </p:stCondLst>
                                        </p:cTn>
                                        <p:tgtEl>
                                          <p:spTgt spid="3083"/>
                                        </p:tgtEl>
                                        <p:attrNameLst>
                                          <p:attrName>style.visibility</p:attrName>
                                        </p:attrNameLst>
                                      </p:cBhvr>
                                      <p:to>
                                        <p:strVal val="hidden"/>
                                      </p:to>
                                    </p:set>
                                  </p:childTnLst>
                                </p:cTn>
                              </p:par>
                              <p:par>
                                <p:cTn id="89" presetID="9" presetClass="entr" presetSubtype="0" fill="hold" nodeType="withEffect">
                                  <p:stCondLst>
                                    <p:cond delay="0"/>
                                  </p:stCondLst>
                                  <p:childTnLst>
                                    <p:set>
                                      <p:cBhvr>
                                        <p:cTn id="90" dur="1" fill="hold">
                                          <p:stCondLst>
                                            <p:cond delay="0"/>
                                          </p:stCondLst>
                                        </p:cTn>
                                        <p:tgtEl>
                                          <p:spTgt spid="3101"/>
                                        </p:tgtEl>
                                        <p:attrNameLst>
                                          <p:attrName>style.visibility</p:attrName>
                                        </p:attrNameLst>
                                      </p:cBhvr>
                                      <p:to>
                                        <p:strVal val="visible"/>
                                      </p:to>
                                    </p:set>
                                    <p:animEffect transition="in" filter="dissolve">
                                      <p:cBhvr>
                                        <p:cTn id="91" dur="500"/>
                                        <p:tgtEl>
                                          <p:spTgt spid="3101"/>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0" presetClass="path" presetSubtype="0" accel="50000" decel="50000" fill="hold" grpId="2" nodeType="clickEffect">
                                  <p:stCondLst>
                                    <p:cond delay="0"/>
                                  </p:stCondLst>
                                  <p:childTnLst>
                                    <p:animMotion origin="layout" path="M -0.046 0.03056 L -0.13663 0.1 L -0.17725 0.07222 " pathEditMode="relative" ptsTypes="AAA">
                                      <p:cBhvr>
                                        <p:cTn id="95" dur="2000" fill="hold"/>
                                        <p:tgtEl>
                                          <p:spTgt spid="3084"/>
                                        </p:tgtEl>
                                        <p:attrNameLst>
                                          <p:attrName>ppt_x</p:attrName>
                                          <p:attrName>ppt_y</p:attrName>
                                        </p:attrNameLst>
                                      </p:cBhvr>
                                    </p:animMotion>
                                  </p:childTnLst>
                                </p:cTn>
                              </p:par>
                            </p:childTnLst>
                          </p:cTn>
                        </p:par>
                        <p:par>
                          <p:cTn id="96" fill="hold" nodeType="afterGroup">
                            <p:stCondLst>
                              <p:cond delay="2000"/>
                            </p:stCondLst>
                            <p:childTnLst>
                              <p:par>
                                <p:cTn id="97" presetID="21" presetClass="entr" presetSubtype="4" fill="hold" grpId="0" nodeType="afterEffect">
                                  <p:stCondLst>
                                    <p:cond delay="0"/>
                                  </p:stCondLst>
                                  <p:childTnLst>
                                    <p:set>
                                      <p:cBhvr>
                                        <p:cTn id="98" dur="1" fill="hold">
                                          <p:stCondLst>
                                            <p:cond delay="0"/>
                                          </p:stCondLst>
                                        </p:cTn>
                                        <p:tgtEl>
                                          <p:spTgt spid="3102"/>
                                        </p:tgtEl>
                                        <p:attrNameLst>
                                          <p:attrName>style.visibility</p:attrName>
                                        </p:attrNameLst>
                                      </p:cBhvr>
                                      <p:to>
                                        <p:strVal val="visible"/>
                                      </p:to>
                                    </p:set>
                                    <p:animEffect transition="in" filter="wheel(4)">
                                      <p:cBhvr>
                                        <p:cTn id="99" dur="2000"/>
                                        <p:tgtEl>
                                          <p:spTgt spid="3102"/>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0" presetClass="path" presetSubtype="0" accel="50000" decel="50000" fill="hold" grpId="1" nodeType="clickEffect">
                                  <p:stCondLst>
                                    <p:cond delay="0"/>
                                  </p:stCondLst>
                                  <p:childTnLst>
                                    <p:animMotion origin="layout" path="M 0.06041 0.2 L -0.08889 0.09259 L -0.11389 0.03842 " pathEditMode="relative" rAng="0" ptsTypes="AAA">
                                      <p:cBhvr>
                                        <p:cTn id="103" dur="2000" fill="hold"/>
                                        <p:tgtEl>
                                          <p:spTgt spid="3088"/>
                                        </p:tgtEl>
                                        <p:attrNameLst>
                                          <p:attrName>ppt_x</p:attrName>
                                          <p:attrName>ppt_y</p:attrName>
                                        </p:attrNameLst>
                                      </p:cBhvr>
                                      <p:rCtr x="-8715" y="-8079"/>
                                    </p:animMotion>
                                  </p:childTnLst>
                                </p:cTn>
                              </p:par>
                            </p:childTnLst>
                          </p:cTn>
                        </p:par>
                        <p:par>
                          <p:cTn id="104" fill="hold" nodeType="afterGroup">
                            <p:stCondLst>
                              <p:cond delay="2000"/>
                            </p:stCondLst>
                            <p:childTnLst>
                              <p:par>
                                <p:cTn id="105" presetID="21" presetClass="exit" presetSubtype="4" fill="hold" grpId="1" nodeType="afterEffect">
                                  <p:stCondLst>
                                    <p:cond delay="0"/>
                                  </p:stCondLst>
                                  <p:childTnLst>
                                    <p:animEffect transition="out" filter="wheel(4)">
                                      <p:cBhvr>
                                        <p:cTn id="106" dur="2000"/>
                                        <p:tgtEl>
                                          <p:spTgt spid="3102"/>
                                        </p:tgtEl>
                                      </p:cBhvr>
                                    </p:animEffect>
                                    <p:set>
                                      <p:cBhvr>
                                        <p:cTn id="107" dur="1" fill="hold">
                                          <p:stCondLst>
                                            <p:cond delay="1999"/>
                                          </p:stCondLst>
                                        </p:cTn>
                                        <p:tgtEl>
                                          <p:spTgt spid="3102"/>
                                        </p:tgtEl>
                                        <p:attrNameLst>
                                          <p:attrName>style.visibility</p:attrName>
                                        </p:attrNameLst>
                                      </p:cBhvr>
                                      <p:to>
                                        <p:strVal val="hidden"/>
                                      </p:to>
                                    </p:set>
                                  </p:childTnLst>
                                </p:cTn>
                              </p:par>
                            </p:childTnLst>
                          </p:cTn>
                        </p:par>
                        <p:par>
                          <p:cTn id="108" fill="hold" nodeType="afterGroup">
                            <p:stCondLst>
                              <p:cond delay="4000"/>
                            </p:stCondLst>
                            <p:childTnLst>
                              <p:par>
                                <p:cTn id="109" presetID="0" presetClass="path" presetSubtype="0" accel="50000" decel="50000" fill="hold" grpId="2" nodeType="afterEffect">
                                  <p:stCondLst>
                                    <p:cond delay="0"/>
                                  </p:stCondLst>
                                  <p:childTnLst>
                                    <p:animMotion origin="layout" path="M -0.1132 0.03935 L -0.01979 0.1287 L 0.05208 0.12824 " pathEditMode="relative" rAng="0" ptsTypes="AAA">
                                      <p:cBhvr>
                                        <p:cTn id="110" dur="2000" fill="hold"/>
                                        <p:tgtEl>
                                          <p:spTgt spid="3088"/>
                                        </p:tgtEl>
                                        <p:attrNameLst>
                                          <p:attrName>ppt_x</p:attrName>
                                          <p:attrName>ppt_y</p:attrName>
                                        </p:attrNameLst>
                                      </p:cBhvr>
                                      <p:rCtr x="8264" y="4468"/>
                                    </p:animMotion>
                                  </p:childTnLst>
                                </p:cTn>
                              </p:par>
                            </p:childTnLst>
                          </p:cTn>
                        </p:par>
                        <p:par>
                          <p:cTn id="111" fill="hold" nodeType="afterGroup">
                            <p:stCondLst>
                              <p:cond delay="6000"/>
                            </p:stCondLst>
                            <p:childTnLst>
                              <p:par>
                                <p:cTn id="112" presetID="9" presetClass="exit" presetSubtype="0" fill="hold" nodeType="afterEffect">
                                  <p:stCondLst>
                                    <p:cond delay="0"/>
                                  </p:stCondLst>
                                  <p:childTnLst>
                                    <p:animEffect transition="out" filter="dissolve">
                                      <p:cBhvr>
                                        <p:cTn id="113" dur="500"/>
                                        <p:tgtEl>
                                          <p:spTgt spid="3082"/>
                                        </p:tgtEl>
                                      </p:cBhvr>
                                    </p:animEffect>
                                    <p:set>
                                      <p:cBhvr>
                                        <p:cTn id="114" dur="1" fill="hold">
                                          <p:stCondLst>
                                            <p:cond delay="499"/>
                                          </p:stCondLst>
                                        </p:cTn>
                                        <p:tgtEl>
                                          <p:spTgt spid="3082"/>
                                        </p:tgtEl>
                                        <p:attrNameLst>
                                          <p:attrName>style.visibility</p:attrName>
                                        </p:attrNameLst>
                                      </p:cBhvr>
                                      <p:to>
                                        <p:strVal val="hidden"/>
                                      </p:to>
                                    </p:set>
                                  </p:childTnLst>
                                </p:cTn>
                              </p:par>
                              <p:par>
                                <p:cTn id="115" presetID="9" presetClass="entr" presetSubtype="0" fill="hold" nodeType="withEffect">
                                  <p:stCondLst>
                                    <p:cond delay="0"/>
                                  </p:stCondLst>
                                  <p:childTnLst>
                                    <p:set>
                                      <p:cBhvr>
                                        <p:cTn id="116" dur="1" fill="hold">
                                          <p:stCondLst>
                                            <p:cond delay="0"/>
                                          </p:stCondLst>
                                        </p:cTn>
                                        <p:tgtEl>
                                          <p:spTgt spid="3103"/>
                                        </p:tgtEl>
                                        <p:attrNameLst>
                                          <p:attrName>style.visibility</p:attrName>
                                        </p:attrNameLst>
                                      </p:cBhvr>
                                      <p:to>
                                        <p:strVal val="visible"/>
                                      </p:to>
                                    </p:set>
                                    <p:animEffect transition="in" filter="dissolve">
                                      <p:cBhvr>
                                        <p:cTn id="117" dur="500"/>
                                        <p:tgtEl>
                                          <p:spTgt spid="3103"/>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0" presetClass="path" presetSubtype="0" accel="50000" decel="50000" fill="hold" grpId="3" nodeType="clickEffect">
                                  <p:stCondLst>
                                    <p:cond delay="0"/>
                                  </p:stCondLst>
                                  <p:childTnLst>
                                    <p:animMotion origin="layout" path="M -0.17725 0.07222 L -0.10989 0.16111 L -0.03715 0.19676 " pathEditMode="relative" rAng="0" ptsTypes="AAA">
                                      <p:cBhvr>
                                        <p:cTn id="121" dur="2000" fill="hold"/>
                                        <p:tgtEl>
                                          <p:spTgt spid="3084"/>
                                        </p:tgtEl>
                                        <p:attrNameLst>
                                          <p:attrName>ppt_x</p:attrName>
                                          <p:attrName>ppt_y</p:attrName>
                                        </p:attrNameLst>
                                      </p:cBhvr>
                                      <p:rCtr x="6997" y="6227"/>
                                    </p:animMotion>
                                  </p:childTnLst>
                                </p:cTn>
                              </p:par>
                            </p:childTnLst>
                          </p:cTn>
                        </p:par>
                        <p:par>
                          <p:cTn id="122" fill="hold" nodeType="afterGroup">
                            <p:stCondLst>
                              <p:cond delay="2000"/>
                            </p:stCondLst>
                            <p:childTnLst>
                              <p:par>
                                <p:cTn id="123" presetID="1" presetClass="entr" presetSubtype="0" fill="hold" grpId="0" nodeType="afterEffect">
                                  <p:stCondLst>
                                    <p:cond delay="0"/>
                                  </p:stCondLst>
                                  <p:childTnLst>
                                    <p:set>
                                      <p:cBhvr>
                                        <p:cTn id="124" dur="1" fill="hold">
                                          <p:stCondLst>
                                            <p:cond delay="0"/>
                                          </p:stCondLst>
                                        </p:cTn>
                                        <p:tgtEl>
                                          <p:spTgt spid="3104"/>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3" name="explode.wav"/>
                                        </p:tgtEl>
                                      </p:cMediaNode>
                                    </p:audio>
                                  </p:subTnLst>
                                </p:cTn>
                              </p:par>
                              <p:par>
                                <p:cTn id="125" presetID="3" presetClass="exit" presetSubtype="10" fill="hold" grpId="1" nodeType="withEffect">
                                  <p:stCondLst>
                                    <p:cond delay="0"/>
                                  </p:stCondLst>
                                  <p:childTnLst>
                                    <p:animEffect transition="out" filter="blinds(horizontal)">
                                      <p:cBhvr>
                                        <p:cTn id="126" dur="500"/>
                                        <p:tgtEl>
                                          <p:spTgt spid="3104"/>
                                        </p:tgtEl>
                                      </p:cBhvr>
                                    </p:animEffect>
                                    <p:set>
                                      <p:cBhvr>
                                        <p:cTn id="127" dur="1" fill="hold">
                                          <p:stCondLst>
                                            <p:cond delay="499"/>
                                          </p:stCondLst>
                                        </p:cTn>
                                        <p:tgtEl>
                                          <p:spTgt spid="3104"/>
                                        </p:tgtEl>
                                        <p:attrNameLst>
                                          <p:attrName>style.visibility</p:attrName>
                                        </p:attrNameLst>
                                      </p:cBhvr>
                                      <p:to>
                                        <p:strVal val="hidden"/>
                                      </p:to>
                                    </p:set>
                                  </p:childTnLst>
                                </p:cTn>
                              </p:par>
                            </p:childTnLst>
                          </p:cTn>
                        </p:par>
                        <p:par>
                          <p:cTn id="128" fill="hold" nodeType="afterGroup">
                            <p:stCondLst>
                              <p:cond delay="2500"/>
                            </p:stCondLst>
                            <p:childTnLst>
                              <p:par>
                                <p:cTn id="129" presetID="0" presetClass="path" presetSubtype="0" accel="50000" decel="50000" fill="hold" grpId="3" nodeType="afterEffect">
                                  <p:stCondLst>
                                    <p:cond delay="0"/>
                                  </p:stCondLst>
                                  <p:childTnLst>
                                    <p:animMotion origin="layout" path="M 0.05208 0.12824 L 0.06042 0.19907 " pathEditMode="relative" ptsTypes="AA">
                                      <p:cBhvr>
                                        <p:cTn id="130" dur="2000" fill="hold"/>
                                        <p:tgtEl>
                                          <p:spTgt spid="308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5" grpId="0" animBg="1"/>
      <p:bldP spid="3085" grpId="1" animBg="1"/>
      <p:bldP spid="3087" grpId="0" animBg="1"/>
      <p:bldP spid="3087" grpId="1" animBg="1"/>
      <p:bldP spid="3087" grpId="2" animBg="1"/>
      <p:bldP spid="3088" grpId="0" animBg="1"/>
      <p:bldP spid="3088" grpId="1" animBg="1"/>
      <p:bldP spid="3088" grpId="2" animBg="1"/>
      <p:bldP spid="3088" grpId="3" animBg="1"/>
      <p:bldP spid="3084" grpId="0" animBg="1"/>
      <p:bldP spid="3084" grpId="1" animBg="1"/>
      <p:bldP spid="3084" grpId="2" animBg="1"/>
      <p:bldP spid="3084" grpId="3" animBg="1"/>
      <p:bldP spid="3090" grpId="0" animBg="1"/>
      <p:bldP spid="3090" grpId="1" animBg="1"/>
      <p:bldP spid="3091" grpId="0" animBg="1"/>
      <p:bldP spid="3091" grpId="1" animBg="1"/>
      <p:bldP spid="3092" grpId="0" animBg="1"/>
      <p:bldP spid="3092" grpId="1" animBg="1"/>
      <p:bldP spid="3095" grpId="0" animBg="1"/>
      <p:bldP spid="3095" grpId="1" animBg="1"/>
      <p:bldP spid="3098" grpId="0" animBg="1"/>
      <p:bldP spid="3098" grpId="1" animBg="1"/>
      <p:bldP spid="3100" grpId="0" animBg="1"/>
      <p:bldP spid="3100" grpId="1" animBg="1"/>
      <p:bldP spid="3102" grpId="0" animBg="1"/>
      <p:bldP spid="3102" grpId="1" animBg="1"/>
      <p:bldP spid="3104" grpId="0" animBg="1"/>
      <p:bldP spid="3104" grpId="1"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40" name="Picture 4" descr="BritishStrategicPlanAnimat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8600" y="0"/>
            <a:ext cx="63912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Union Ja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3600" y="4992688"/>
            <a:ext cx="3810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Cowpe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75275" y="2343150"/>
            <a:ext cx="325438" cy="195263"/>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descr="Union Ja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6750" y="5334000"/>
            <a:ext cx="3810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Union Ja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61075" y="2101850"/>
            <a:ext cx="3810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4345" name="Picture 9" descr="Cowpe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8725" y="1382713"/>
            <a:ext cx="325438" cy="195262"/>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Union Ja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9663" y="404813"/>
            <a:ext cx="3810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descr="Cowpe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33875" y="4664075"/>
            <a:ext cx="325438" cy="195263"/>
          </a:xfrm>
          <a:prstGeom prst="rect">
            <a:avLst/>
          </a:prstGeom>
          <a:noFill/>
          <a:extLst>
            <a:ext uri="{909E8E84-426E-40DD-AFC4-6F175D3DCCD1}">
              <a14:hiddenFill xmlns:a14="http://schemas.microsoft.com/office/drawing/2010/main">
                <a:solidFill>
                  <a:srgbClr val="FFFFFF"/>
                </a:solidFill>
              </a14:hiddenFill>
            </a:ext>
          </a:extLst>
        </p:spPr>
      </p:pic>
      <p:pic>
        <p:nvPicPr>
          <p:cNvPr id="14348" name="Picture 12" descr="Cowpe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7700" y="4046538"/>
            <a:ext cx="325438" cy="195262"/>
          </a:xfrm>
          <a:prstGeom prst="rect">
            <a:avLst/>
          </a:prstGeom>
          <a:noFill/>
          <a:extLst>
            <a:ext uri="{909E8E84-426E-40DD-AFC4-6F175D3DCCD1}">
              <a14:hiddenFill xmlns:a14="http://schemas.microsoft.com/office/drawing/2010/main">
                <a:solidFill>
                  <a:srgbClr val="FFFFFF"/>
                </a:solidFill>
              </a14:hiddenFill>
            </a:ext>
          </a:extLst>
        </p:spPr>
      </p:pic>
      <p:pic>
        <p:nvPicPr>
          <p:cNvPr id="14349" name="Picture 13" descr="Union Ja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0" y="4375150"/>
            <a:ext cx="381000" cy="254000"/>
          </a:xfrm>
          <a:prstGeom prst="rect">
            <a:avLst/>
          </a:prstGeom>
          <a:noFill/>
          <a:extLst>
            <a:ext uri="{909E8E84-426E-40DD-AFC4-6F175D3DCCD1}">
              <a14:hiddenFill xmlns:a14="http://schemas.microsoft.com/office/drawing/2010/main">
                <a:solidFill>
                  <a:srgbClr val="FFFFFF"/>
                </a:solidFill>
              </a14:hiddenFill>
            </a:ext>
          </a:extLst>
        </p:spPr>
      </p:pic>
      <p:sp>
        <p:nvSpPr>
          <p:cNvPr id="14353" name="Rectangle 17"/>
          <p:cNvSpPr>
            <a:spLocks noChangeArrowheads="1"/>
          </p:cNvSpPr>
          <p:nvPr/>
        </p:nvSpPr>
        <p:spPr bwMode="auto">
          <a:xfrm>
            <a:off x="5883275" y="2097088"/>
            <a:ext cx="152400" cy="152400"/>
          </a:xfrm>
          <a:prstGeom prst="rect">
            <a:avLst/>
          </a:prstGeom>
          <a:solidFill>
            <a:srgbClr val="FF99CC"/>
          </a:solidFill>
          <a:ln w="158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t>CL</a:t>
            </a:r>
          </a:p>
        </p:txBody>
      </p:sp>
      <p:sp>
        <p:nvSpPr>
          <p:cNvPr id="14357" name="Rectangle 21"/>
          <p:cNvSpPr>
            <a:spLocks noChangeArrowheads="1"/>
          </p:cNvSpPr>
          <p:nvPr/>
        </p:nvSpPr>
        <p:spPr bwMode="auto">
          <a:xfrm>
            <a:off x="5095875" y="3127375"/>
            <a:ext cx="152400" cy="152400"/>
          </a:xfrm>
          <a:prstGeom prst="rect">
            <a:avLst/>
          </a:prstGeom>
          <a:solidFill>
            <a:srgbClr val="99CCFF"/>
          </a:solidFill>
          <a:ln w="1587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L</a:t>
            </a:r>
          </a:p>
        </p:txBody>
      </p:sp>
      <p:grpSp>
        <p:nvGrpSpPr>
          <p:cNvPr id="14359" name="Group 23"/>
          <p:cNvGrpSpPr>
            <a:grpSpLocks/>
          </p:cNvGrpSpPr>
          <p:nvPr/>
        </p:nvGrpSpPr>
        <p:grpSpPr bwMode="auto">
          <a:xfrm>
            <a:off x="5705475" y="6858000"/>
            <a:ext cx="381000" cy="373063"/>
            <a:chOff x="3371" y="1938"/>
            <a:chExt cx="86" cy="84"/>
          </a:xfrm>
        </p:grpSpPr>
        <p:sp>
          <p:nvSpPr>
            <p:cNvPr id="14360" name="Freeform 24"/>
            <p:cNvSpPr>
              <a:spLocks/>
            </p:cNvSpPr>
            <p:nvPr/>
          </p:nvSpPr>
          <p:spPr bwMode="auto">
            <a:xfrm>
              <a:off x="3371" y="1988"/>
              <a:ext cx="84" cy="34"/>
            </a:xfrm>
            <a:custGeom>
              <a:avLst/>
              <a:gdLst>
                <a:gd name="T0" fmla="*/ 12 w 84"/>
                <a:gd name="T1" fmla="*/ 34 h 34"/>
                <a:gd name="T2" fmla="*/ 72 w 84"/>
                <a:gd name="T3" fmla="*/ 34 h 34"/>
                <a:gd name="T4" fmla="*/ 72 w 84"/>
                <a:gd name="T5" fmla="*/ 21 h 34"/>
                <a:gd name="T6" fmla="*/ 84 w 84"/>
                <a:gd name="T7" fmla="*/ 12 h 34"/>
                <a:gd name="T8" fmla="*/ 84 w 84"/>
                <a:gd name="T9" fmla="*/ 0 h 34"/>
                <a:gd name="T10" fmla="*/ 63 w 84"/>
                <a:gd name="T11" fmla="*/ 0 h 34"/>
                <a:gd name="T12" fmla="*/ 60 w 84"/>
                <a:gd name="T13" fmla="*/ 10 h 34"/>
                <a:gd name="T14" fmla="*/ 46 w 84"/>
                <a:gd name="T15" fmla="*/ 10 h 34"/>
                <a:gd name="T16" fmla="*/ 46 w 84"/>
                <a:gd name="T17" fmla="*/ 21 h 34"/>
                <a:gd name="T18" fmla="*/ 15 w 84"/>
                <a:gd name="T19" fmla="*/ 21 h 34"/>
                <a:gd name="T20" fmla="*/ 0 w 84"/>
                <a:gd name="T21" fmla="*/ 16 h 34"/>
                <a:gd name="T22" fmla="*/ 12 w 84"/>
                <a:gd name="T23"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34">
                  <a:moveTo>
                    <a:pt x="12" y="34"/>
                  </a:moveTo>
                  <a:lnTo>
                    <a:pt x="72" y="34"/>
                  </a:lnTo>
                  <a:lnTo>
                    <a:pt x="72" y="21"/>
                  </a:lnTo>
                  <a:lnTo>
                    <a:pt x="84" y="12"/>
                  </a:lnTo>
                  <a:lnTo>
                    <a:pt x="84" y="0"/>
                  </a:lnTo>
                  <a:lnTo>
                    <a:pt x="63" y="0"/>
                  </a:lnTo>
                  <a:lnTo>
                    <a:pt x="60" y="10"/>
                  </a:lnTo>
                  <a:lnTo>
                    <a:pt x="46" y="10"/>
                  </a:lnTo>
                  <a:lnTo>
                    <a:pt x="46" y="21"/>
                  </a:lnTo>
                  <a:lnTo>
                    <a:pt x="15" y="21"/>
                  </a:lnTo>
                  <a:lnTo>
                    <a:pt x="0" y="16"/>
                  </a:lnTo>
                  <a:lnTo>
                    <a:pt x="12" y="34"/>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1" name="Line 25"/>
            <p:cNvSpPr>
              <a:spLocks noChangeShapeType="1"/>
            </p:cNvSpPr>
            <p:nvPr/>
          </p:nvSpPr>
          <p:spPr bwMode="auto">
            <a:xfrm>
              <a:off x="3390" y="1971"/>
              <a:ext cx="1" cy="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2" name="Line 26"/>
            <p:cNvSpPr>
              <a:spLocks noChangeShapeType="1"/>
            </p:cNvSpPr>
            <p:nvPr/>
          </p:nvSpPr>
          <p:spPr bwMode="auto">
            <a:xfrm>
              <a:off x="3415" y="1938"/>
              <a:ext cx="1" cy="5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3" name="Line 27"/>
            <p:cNvSpPr>
              <a:spLocks noChangeShapeType="1"/>
            </p:cNvSpPr>
            <p:nvPr/>
          </p:nvSpPr>
          <p:spPr bwMode="auto">
            <a:xfrm>
              <a:off x="3442" y="1960"/>
              <a:ext cx="1" cy="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4" name="Freeform 28"/>
            <p:cNvSpPr>
              <a:spLocks/>
            </p:cNvSpPr>
            <p:nvPr/>
          </p:nvSpPr>
          <p:spPr bwMode="auto">
            <a:xfrm>
              <a:off x="3401" y="1972"/>
              <a:ext cx="36" cy="33"/>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5" name="Freeform 29"/>
            <p:cNvSpPr>
              <a:spLocks/>
            </p:cNvSpPr>
            <p:nvPr/>
          </p:nvSpPr>
          <p:spPr bwMode="auto">
            <a:xfrm>
              <a:off x="3373" y="1978"/>
              <a:ext cx="28" cy="29"/>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6" name="Freeform 30"/>
            <p:cNvSpPr>
              <a:spLocks/>
            </p:cNvSpPr>
            <p:nvPr/>
          </p:nvSpPr>
          <p:spPr bwMode="auto">
            <a:xfrm>
              <a:off x="3429" y="1964"/>
              <a:ext cx="28" cy="22"/>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7" name="Freeform 31"/>
            <p:cNvSpPr>
              <a:spLocks/>
            </p:cNvSpPr>
            <p:nvPr/>
          </p:nvSpPr>
          <p:spPr bwMode="auto">
            <a:xfrm>
              <a:off x="3405" y="1944"/>
              <a:ext cx="19" cy="25"/>
            </a:xfrm>
            <a:custGeom>
              <a:avLst/>
              <a:gdLst>
                <a:gd name="T0" fmla="*/ 5 w 19"/>
                <a:gd name="T1" fmla="*/ 4 h 25"/>
                <a:gd name="T2" fmla="*/ 0 w 19"/>
                <a:gd name="T3" fmla="*/ 18 h 25"/>
                <a:gd name="T4" fmla="*/ 8 w 19"/>
                <a:gd name="T5" fmla="*/ 25 h 25"/>
                <a:gd name="T6" fmla="*/ 18 w 19"/>
                <a:gd name="T7" fmla="*/ 21 h 25"/>
                <a:gd name="T8" fmla="*/ 14 w 19"/>
                <a:gd name="T9" fmla="*/ 13 h 25"/>
                <a:gd name="T10" fmla="*/ 15 w 19"/>
                <a:gd name="T11" fmla="*/ 0 h 25"/>
                <a:gd name="T12" fmla="*/ 5 w 19"/>
                <a:gd name="T13" fmla="*/ 4 h 25"/>
              </a:gdLst>
              <a:ahLst/>
              <a:cxnLst>
                <a:cxn ang="0">
                  <a:pos x="T0" y="T1"/>
                </a:cxn>
                <a:cxn ang="0">
                  <a:pos x="T2" y="T3"/>
                </a:cxn>
                <a:cxn ang="0">
                  <a:pos x="T4" y="T5"/>
                </a:cxn>
                <a:cxn ang="0">
                  <a:pos x="T6" y="T7"/>
                </a:cxn>
                <a:cxn ang="0">
                  <a:pos x="T8" y="T9"/>
                </a:cxn>
                <a:cxn ang="0">
                  <a:pos x="T10" y="T11"/>
                </a:cxn>
                <a:cxn ang="0">
                  <a:pos x="T12" y="T13"/>
                </a:cxn>
              </a:cxnLst>
              <a:rect l="0" t="0" r="r" b="b"/>
              <a:pathLst>
                <a:path w="19" h="25">
                  <a:moveTo>
                    <a:pt x="5" y="4"/>
                  </a:moveTo>
                  <a:cubicBezTo>
                    <a:pt x="1" y="7"/>
                    <a:pt x="0" y="15"/>
                    <a:pt x="0" y="18"/>
                  </a:cubicBezTo>
                  <a:cubicBezTo>
                    <a:pt x="0" y="21"/>
                    <a:pt x="5" y="25"/>
                    <a:pt x="8" y="25"/>
                  </a:cubicBezTo>
                  <a:lnTo>
                    <a:pt x="18" y="21"/>
                  </a:lnTo>
                  <a:cubicBezTo>
                    <a:pt x="19" y="19"/>
                    <a:pt x="14" y="16"/>
                    <a:pt x="14" y="13"/>
                  </a:cubicBezTo>
                  <a:cubicBezTo>
                    <a:pt x="14" y="10"/>
                    <a:pt x="16" y="1"/>
                    <a:pt x="15" y="0"/>
                  </a:cubicBezTo>
                  <a:lnTo>
                    <a:pt x="5" y="4"/>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368" name="Group 32"/>
          <p:cNvGrpSpPr>
            <a:grpSpLocks/>
          </p:cNvGrpSpPr>
          <p:nvPr/>
        </p:nvGrpSpPr>
        <p:grpSpPr bwMode="auto">
          <a:xfrm>
            <a:off x="5260975" y="6858000"/>
            <a:ext cx="377825" cy="368300"/>
            <a:chOff x="3467" y="2034"/>
            <a:chExt cx="86" cy="84"/>
          </a:xfrm>
        </p:grpSpPr>
        <p:sp>
          <p:nvSpPr>
            <p:cNvPr id="14369" name="Freeform 33"/>
            <p:cNvSpPr>
              <a:spLocks/>
            </p:cNvSpPr>
            <p:nvPr/>
          </p:nvSpPr>
          <p:spPr bwMode="auto">
            <a:xfrm>
              <a:off x="3467" y="2084"/>
              <a:ext cx="84" cy="34"/>
            </a:xfrm>
            <a:custGeom>
              <a:avLst/>
              <a:gdLst>
                <a:gd name="T0" fmla="*/ 12 w 84"/>
                <a:gd name="T1" fmla="*/ 34 h 34"/>
                <a:gd name="T2" fmla="*/ 72 w 84"/>
                <a:gd name="T3" fmla="*/ 34 h 34"/>
                <a:gd name="T4" fmla="*/ 72 w 84"/>
                <a:gd name="T5" fmla="*/ 21 h 34"/>
                <a:gd name="T6" fmla="*/ 84 w 84"/>
                <a:gd name="T7" fmla="*/ 12 h 34"/>
                <a:gd name="T8" fmla="*/ 84 w 84"/>
                <a:gd name="T9" fmla="*/ 0 h 34"/>
                <a:gd name="T10" fmla="*/ 63 w 84"/>
                <a:gd name="T11" fmla="*/ 0 h 34"/>
                <a:gd name="T12" fmla="*/ 60 w 84"/>
                <a:gd name="T13" fmla="*/ 10 h 34"/>
                <a:gd name="T14" fmla="*/ 46 w 84"/>
                <a:gd name="T15" fmla="*/ 10 h 34"/>
                <a:gd name="T16" fmla="*/ 46 w 84"/>
                <a:gd name="T17" fmla="*/ 21 h 34"/>
                <a:gd name="T18" fmla="*/ 15 w 84"/>
                <a:gd name="T19" fmla="*/ 21 h 34"/>
                <a:gd name="T20" fmla="*/ 0 w 84"/>
                <a:gd name="T21" fmla="*/ 16 h 34"/>
                <a:gd name="T22" fmla="*/ 12 w 84"/>
                <a:gd name="T23"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34">
                  <a:moveTo>
                    <a:pt x="12" y="34"/>
                  </a:moveTo>
                  <a:lnTo>
                    <a:pt x="72" y="34"/>
                  </a:lnTo>
                  <a:lnTo>
                    <a:pt x="72" y="21"/>
                  </a:lnTo>
                  <a:lnTo>
                    <a:pt x="84" y="12"/>
                  </a:lnTo>
                  <a:lnTo>
                    <a:pt x="84" y="0"/>
                  </a:lnTo>
                  <a:lnTo>
                    <a:pt x="63" y="0"/>
                  </a:lnTo>
                  <a:lnTo>
                    <a:pt x="60" y="10"/>
                  </a:lnTo>
                  <a:lnTo>
                    <a:pt x="46" y="10"/>
                  </a:lnTo>
                  <a:lnTo>
                    <a:pt x="46" y="21"/>
                  </a:lnTo>
                  <a:lnTo>
                    <a:pt x="15" y="21"/>
                  </a:lnTo>
                  <a:lnTo>
                    <a:pt x="0" y="16"/>
                  </a:lnTo>
                  <a:lnTo>
                    <a:pt x="12" y="34"/>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0" name="Line 34"/>
            <p:cNvSpPr>
              <a:spLocks noChangeShapeType="1"/>
            </p:cNvSpPr>
            <p:nvPr/>
          </p:nvSpPr>
          <p:spPr bwMode="auto">
            <a:xfrm>
              <a:off x="3488" y="2067"/>
              <a:ext cx="1" cy="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1" name="Line 35"/>
            <p:cNvSpPr>
              <a:spLocks noChangeShapeType="1"/>
            </p:cNvSpPr>
            <p:nvPr/>
          </p:nvSpPr>
          <p:spPr bwMode="auto">
            <a:xfrm>
              <a:off x="3511" y="2034"/>
              <a:ext cx="1" cy="5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2" name="Line 36"/>
            <p:cNvSpPr>
              <a:spLocks noChangeShapeType="1"/>
            </p:cNvSpPr>
            <p:nvPr/>
          </p:nvSpPr>
          <p:spPr bwMode="auto">
            <a:xfrm>
              <a:off x="3538" y="2056"/>
              <a:ext cx="1" cy="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3" name="Freeform 37"/>
            <p:cNvSpPr>
              <a:spLocks/>
            </p:cNvSpPr>
            <p:nvPr/>
          </p:nvSpPr>
          <p:spPr bwMode="auto">
            <a:xfrm>
              <a:off x="3497" y="2068"/>
              <a:ext cx="36" cy="33"/>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4" name="Freeform 38"/>
            <p:cNvSpPr>
              <a:spLocks/>
            </p:cNvSpPr>
            <p:nvPr/>
          </p:nvSpPr>
          <p:spPr bwMode="auto">
            <a:xfrm>
              <a:off x="3471" y="2074"/>
              <a:ext cx="28" cy="29"/>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5" name="Freeform 39"/>
            <p:cNvSpPr>
              <a:spLocks/>
            </p:cNvSpPr>
            <p:nvPr/>
          </p:nvSpPr>
          <p:spPr bwMode="auto">
            <a:xfrm>
              <a:off x="3525" y="2060"/>
              <a:ext cx="28" cy="22"/>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6" name="Freeform 40"/>
            <p:cNvSpPr>
              <a:spLocks/>
            </p:cNvSpPr>
            <p:nvPr/>
          </p:nvSpPr>
          <p:spPr bwMode="auto">
            <a:xfrm>
              <a:off x="3501" y="2040"/>
              <a:ext cx="19" cy="25"/>
            </a:xfrm>
            <a:custGeom>
              <a:avLst/>
              <a:gdLst>
                <a:gd name="T0" fmla="*/ 5 w 19"/>
                <a:gd name="T1" fmla="*/ 4 h 25"/>
                <a:gd name="T2" fmla="*/ 0 w 19"/>
                <a:gd name="T3" fmla="*/ 18 h 25"/>
                <a:gd name="T4" fmla="*/ 8 w 19"/>
                <a:gd name="T5" fmla="*/ 25 h 25"/>
                <a:gd name="T6" fmla="*/ 18 w 19"/>
                <a:gd name="T7" fmla="*/ 21 h 25"/>
                <a:gd name="T8" fmla="*/ 14 w 19"/>
                <a:gd name="T9" fmla="*/ 13 h 25"/>
                <a:gd name="T10" fmla="*/ 15 w 19"/>
                <a:gd name="T11" fmla="*/ 0 h 25"/>
                <a:gd name="T12" fmla="*/ 5 w 19"/>
                <a:gd name="T13" fmla="*/ 4 h 25"/>
              </a:gdLst>
              <a:ahLst/>
              <a:cxnLst>
                <a:cxn ang="0">
                  <a:pos x="T0" y="T1"/>
                </a:cxn>
                <a:cxn ang="0">
                  <a:pos x="T2" y="T3"/>
                </a:cxn>
                <a:cxn ang="0">
                  <a:pos x="T4" y="T5"/>
                </a:cxn>
                <a:cxn ang="0">
                  <a:pos x="T6" y="T7"/>
                </a:cxn>
                <a:cxn ang="0">
                  <a:pos x="T8" y="T9"/>
                </a:cxn>
                <a:cxn ang="0">
                  <a:pos x="T10" y="T11"/>
                </a:cxn>
                <a:cxn ang="0">
                  <a:pos x="T12" y="T13"/>
                </a:cxn>
              </a:cxnLst>
              <a:rect l="0" t="0" r="r" b="b"/>
              <a:pathLst>
                <a:path w="19" h="25">
                  <a:moveTo>
                    <a:pt x="5" y="4"/>
                  </a:moveTo>
                  <a:cubicBezTo>
                    <a:pt x="1" y="7"/>
                    <a:pt x="0" y="15"/>
                    <a:pt x="0" y="18"/>
                  </a:cubicBezTo>
                  <a:cubicBezTo>
                    <a:pt x="0" y="21"/>
                    <a:pt x="5" y="25"/>
                    <a:pt x="8" y="25"/>
                  </a:cubicBezTo>
                  <a:lnTo>
                    <a:pt x="18" y="21"/>
                  </a:lnTo>
                  <a:cubicBezTo>
                    <a:pt x="19" y="19"/>
                    <a:pt x="14" y="16"/>
                    <a:pt x="14" y="13"/>
                  </a:cubicBezTo>
                  <a:cubicBezTo>
                    <a:pt x="14" y="10"/>
                    <a:pt x="16" y="1"/>
                    <a:pt x="15" y="0"/>
                  </a:cubicBezTo>
                  <a:lnTo>
                    <a:pt x="5" y="4"/>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377" name="Rectangle 41"/>
          <p:cNvSpPr>
            <a:spLocks noChangeArrowheads="1"/>
          </p:cNvSpPr>
          <p:nvPr/>
        </p:nvSpPr>
        <p:spPr bwMode="auto">
          <a:xfrm>
            <a:off x="5408613" y="3275013"/>
            <a:ext cx="152400" cy="152400"/>
          </a:xfrm>
          <a:prstGeom prst="rect">
            <a:avLst/>
          </a:prstGeom>
          <a:solidFill>
            <a:srgbClr val="FF99CC"/>
          </a:solidFill>
          <a:ln w="158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8" name="AutoShape 42"/>
          <p:cNvSpPr>
            <a:spLocks noChangeArrowheads="1"/>
          </p:cNvSpPr>
          <p:nvPr/>
        </p:nvSpPr>
        <p:spPr bwMode="auto">
          <a:xfrm>
            <a:off x="5200650" y="31051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0" name="Rectangle 14"/>
          <p:cNvSpPr>
            <a:spLocks noChangeArrowheads="1"/>
          </p:cNvSpPr>
          <p:nvPr/>
        </p:nvSpPr>
        <p:spPr bwMode="auto">
          <a:xfrm>
            <a:off x="5399088" y="4219575"/>
            <a:ext cx="152400" cy="152400"/>
          </a:xfrm>
          <a:prstGeom prst="rect">
            <a:avLst/>
          </a:prstGeom>
          <a:solidFill>
            <a:srgbClr val="FF99CC"/>
          </a:solidFill>
          <a:ln w="158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t>CW</a:t>
            </a:r>
          </a:p>
        </p:txBody>
      </p:sp>
      <p:sp>
        <p:nvSpPr>
          <p:cNvPr id="14379" name="Rectangle 43"/>
          <p:cNvSpPr>
            <a:spLocks noChangeArrowheads="1"/>
          </p:cNvSpPr>
          <p:nvPr/>
        </p:nvSpPr>
        <p:spPr bwMode="auto">
          <a:xfrm>
            <a:off x="5991225" y="5781675"/>
            <a:ext cx="1838325" cy="990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1600" b="1" u="sng">
                <a:latin typeface="Times New Roman" panose="02020603050405020304" pitchFamily="18" charset="0"/>
              </a:rPr>
              <a:t>The Road to Yorktown</a:t>
            </a:r>
          </a:p>
          <a:p>
            <a:pPr algn="ctr"/>
            <a:r>
              <a:rPr lang="en-US" altLang="en-US" sz="1400">
                <a:latin typeface="Times New Roman" panose="02020603050405020304" pitchFamily="18" charset="0"/>
              </a:rPr>
              <a:t>May 1779-</a:t>
            </a:r>
          </a:p>
          <a:p>
            <a:pPr algn="ctr"/>
            <a:r>
              <a:rPr lang="en-US" altLang="en-US" sz="1400">
                <a:latin typeface="Times New Roman" panose="02020603050405020304" pitchFamily="18" charset="0"/>
              </a:rPr>
              <a:t>September 1781</a:t>
            </a:r>
          </a:p>
        </p:txBody>
      </p:sp>
      <p:pic>
        <p:nvPicPr>
          <p:cNvPr id="14380" name="Picture 44" descr="Union Ja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02125" y="4630738"/>
            <a:ext cx="381000" cy="254000"/>
          </a:xfrm>
          <a:prstGeom prst="rect">
            <a:avLst/>
          </a:prstGeom>
          <a:noFill/>
          <a:extLst>
            <a:ext uri="{909E8E84-426E-40DD-AFC4-6F175D3DCCD1}">
              <a14:hiddenFill xmlns:a14="http://schemas.microsoft.com/office/drawing/2010/main">
                <a:solidFill>
                  <a:srgbClr val="FFFFFF"/>
                </a:solidFill>
              </a14:hiddenFill>
            </a:ext>
          </a:extLst>
        </p:spPr>
      </p:pic>
      <p:grpSp>
        <p:nvGrpSpPr>
          <p:cNvPr id="14381" name="Group 45"/>
          <p:cNvGrpSpPr>
            <a:grpSpLocks/>
          </p:cNvGrpSpPr>
          <p:nvPr/>
        </p:nvGrpSpPr>
        <p:grpSpPr bwMode="auto">
          <a:xfrm>
            <a:off x="6037263" y="1952625"/>
            <a:ext cx="377825" cy="368300"/>
            <a:chOff x="3467" y="2034"/>
            <a:chExt cx="86" cy="84"/>
          </a:xfrm>
        </p:grpSpPr>
        <p:sp>
          <p:nvSpPr>
            <p:cNvPr id="14382" name="Freeform 46"/>
            <p:cNvSpPr>
              <a:spLocks/>
            </p:cNvSpPr>
            <p:nvPr/>
          </p:nvSpPr>
          <p:spPr bwMode="auto">
            <a:xfrm>
              <a:off x="3467" y="2084"/>
              <a:ext cx="84" cy="34"/>
            </a:xfrm>
            <a:custGeom>
              <a:avLst/>
              <a:gdLst>
                <a:gd name="T0" fmla="*/ 12 w 84"/>
                <a:gd name="T1" fmla="*/ 34 h 34"/>
                <a:gd name="T2" fmla="*/ 72 w 84"/>
                <a:gd name="T3" fmla="*/ 34 h 34"/>
                <a:gd name="T4" fmla="*/ 72 w 84"/>
                <a:gd name="T5" fmla="*/ 21 h 34"/>
                <a:gd name="T6" fmla="*/ 84 w 84"/>
                <a:gd name="T7" fmla="*/ 12 h 34"/>
                <a:gd name="T8" fmla="*/ 84 w 84"/>
                <a:gd name="T9" fmla="*/ 0 h 34"/>
                <a:gd name="T10" fmla="*/ 63 w 84"/>
                <a:gd name="T11" fmla="*/ 0 h 34"/>
                <a:gd name="T12" fmla="*/ 60 w 84"/>
                <a:gd name="T13" fmla="*/ 10 h 34"/>
                <a:gd name="T14" fmla="*/ 46 w 84"/>
                <a:gd name="T15" fmla="*/ 10 h 34"/>
                <a:gd name="T16" fmla="*/ 46 w 84"/>
                <a:gd name="T17" fmla="*/ 21 h 34"/>
                <a:gd name="T18" fmla="*/ 15 w 84"/>
                <a:gd name="T19" fmla="*/ 21 h 34"/>
                <a:gd name="T20" fmla="*/ 0 w 84"/>
                <a:gd name="T21" fmla="*/ 16 h 34"/>
                <a:gd name="T22" fmla="*/ 12 w 84"/>
                <a:gd name="T23"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34">
                  <a:moveTo>
                    <a:pt x="12" y="34"/>
                  </a:moveTo>
                  <a:lnTo>
                    <a:pt x="72" y="34"/>
                  </a:lnTo>
                  <a:lnTo>
                    <a:pt x="72" y="21"/>
                  </a:lnTo>
                  <a:lnTo>
                    <a:pt x="84" y="12"/>
                  </a:lnTo>
                  <a:lnTo>
                    <a:pt x="84" y="0"/>
                  </a:lnTo>
                  <a:lnTo>
                    <a:pt x="63" y="0"/>
                  </a:lnTo>
                  <a:lnTo>
                    <a:pt x="60" y="10"/>
                  </a:lnTo>
                  <a:lnTo>
                    <a:pt x="46" y="10"/>
                  </a:lnTo>
                  <a:lnTo>
                    <a:pt x="46" y="21"/>
                  </a:lnTo>
                  <a:lnTo>
                    <a:pt x="15" y="21"/>
                  </a:lnTo>
                  <a:lnTo>
                    <a:pt x="0" y="16"/>
                  </a:lnTo>
                  <a:lnTo>
                    <a:pt x="12" y="34"/>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3" name="Line 47"/>
            <p:cNvSpPr>
              <a:spLocks noChangeShapeType="1"/>
            </p:cNvSpPr>
            <p:nvPr/>
          </p:nvSpPr>
          <p:spPr bwMode="auto">
            <a:xfrm>
              <a:off x="3488" y="2067"/>
              <a:ext cx="1" cy="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4" name="Line 48"/>
            <p:cNvSpPr>
              <a:spLocks noChangeShapeType="1"/>
            </p:cNvSpPr>
            <p:nvPr/>
          </p:nvSpPr>
          <p:spPr bwMode="auto">
            <a:xfrm>
              <a:off x="3511" y="2034"/>
              <a:ext cx="1" cy="5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5" name="Line 49"/>
            <p:cNvSpPr>
              <a:spLocks noChangeShapeType="1"/>
            </p:cNvSpPr>
            <p:nvPr/>
          </p:nvSpPr>
          <p:spPr bwMode="auto">
            <a:xfrm>
              <a:off x="3538" y="2056"/>
              <a:ext cx="1" cy="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6" name="Freeform 50"/>
            <p:cNvSpPr>
              <a:spLocks/>
            </p:cNvSpPr>
            <p:nvPr/>
          </p:nvSpPr>
          <p:spPr bwMode="auto">
            <a:xfrm>
              <a:off x="3497" y="2068"/>
              <a:ext cx="36" cy="33"/>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7" name="Freeform 51"/>
            <p:cNvSpPr>
              <a:spLocks/>
            </p:cNvSpPr>
            <p:nvPr/>
          </p:nvSpPr>
          <p:spPr bwMode="auto">
            <a:xfrm>
              <a:off x="3471" y="2074"/>
              <a:ext cx="28" cy="29"/>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8" name="Freeform 52"/>
            <p:cNvSpPr>
              <a:spLocks/>
            </p:cNvSpPr>
            <p:nvPr/>
          </p:nvSpPr>
          <p:spPr bwMode="auto">
            <a:xfrm>
              <a:off x="3525" y="2060"/>
              <a:ext cx="28" cy="22"/>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9" name="Freeform 53"/>
            <p:cNvSpPr>
              <a:spLocks/>
            </p:cNvSpPr>
            <p:nvPr/>
          </p:nvSpPr>
          <p:spPr bwMode="auto">
            <a:xfrm>
              <a:off x="3501" y="2040"/>
              <a:ext cx="19" cy="25"/>
            </a:xfrm>
            <a:custGeom>
              <a:avLst/>
              <a:gdLst>
                <a:gd name="T0" fmla="*/ 5 w 19"/>
                <a:gd name="T1" fmla="*/ 4 h 25"/>
                <a:gd name="T2" fmla="*/ 0 w 19"/>
                <a:gd name="T3" fmla="*/ 18 h 25"/>
                <a:gd name="T4" fmla="*/ 8 w 19"/>
                <a:gd name="T5" fmla="*/ 25 h 25"/>
                <a:gd name="T6" fmla="*/ 18 w 19"/>
                <a:gd name="T7" fmla="*/ 21 h 25"/>
                <a:gd name="T8" fmla="*/ 14 w 19"/>
                <a:gd name="T9" fmla="*/ 13 h 25"/>
                <a:gd name="T10" fmla="*/ 15 w 19"/>
                <a:gd name="T11" fmla="*/ 0 h 25"/>
                <a:gd name="T12" fmla="*/ 5 w 19"/>
                <a:gd name="T13" fmla="*/ 4 h 25"/>
              </a:gdLst>
              <a:ahLst/>
              <a:cxnLst>
                <a:cxn ang="0">
                  <a:pos x="T0" y="T1"/>
                </a:cxn>
                <a:cxn ang="0">
                  <a:pos x="T2" y="T3"/>
                </a:cxn>
                <a:cxn ang="0">
                  <a:pos x="T4" y="T5"/>
                </a:cxn>
                <a:cxn ang="0">
                  <a:pos x="T6" y="T7"/>
                </a:cxn>
                <a:cxn ang="0">
                  <a:pos x="T8" y="T9"/>
                </a:cxn>
                <a:cxn ang="0">
                  <a:pos x="T10" y="T11"/>
                </a:cxn>
                <a:cxn ang="0">
                  <a:pos x="T12" y="T13"/>
                </a:cxn>
              </a:cxnLst>
              <a:rect l="0" t="0" r="r" b="b"/>
              <a:pathLst>
                <a:path w="19" h="25">
                  <a:moveTo>
                    <a:pt x="5" y="4"/>
                  </a:moveTo>
                  <a:cubicBezTo>
                    <a:pt x="1" y="7"/>
                    <a:pt x="0" y="15"/>
                    <a:pt x="0" y="18"/>
                  </a:cubicBezTo>
                  <a:cubicBezTo>
                    <a:pt x="0" y="21"/>
                    <a:pt x="5" y="25"/>
                    <a:pt x="8" y="25"/>
                  </a:cubicBezTo>
                  <a:lnTo>
                    <a:pt x="18" y="21"/>
                  </a:lnTo>
                  <a:cubicBezTo>
                    <a:pt x="19" y="19"/>
                    <a:pt x="14" y="16"/>
                    <a:pt x="14" y="13"/>
                  </a:cubicBezTo>
                  <a:cubicBezTo>
                    <a:pt x="14" y="10"/>
                    <a:pt x="16" y="1"/>
                    <a:pt x="15" y="0"/>
                  </a:cubicBezTo>
                  <a:lnTo>
                    <a:pt x="5" y="4"/>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390" name="Group 54"/>
          <p:cNvGrpSpPr>
            <a:grpSpLocks/>
          </p:cNvGrpSpPr>
          <p:nvPr/>
        </p:nvGrpSpPr>
        <p:grpSpPr bwMode="auto">
          <a:xfrm>
            <a:off x="7439025" y="1885950"/>
            <a:ext cx="381000" cy="373063"/>
            <a:chOff x="3371" y="1938"/>
            <a:chExt cx="86" cy="84"/>
          </a:xfrm>
        </p:grpSpPr>
        <p:sp>
          <p:nvSpPr>
            <p:cNvPr id="14391" name="Freeform 55"/>
            <p:cNvSpPr>
              <a:spLocks/>
            </p:cNvSpPr>
            <p:nvPr/>
          </p:nvSpPr>
          <p:spPr bwMode="auto">
            <a:xfrm>
              <a:off x="3371" y="1988"/>
              <a:ext cx="84" cy="34"/>
            </a:xfrm>
            <a:custGeom>
              <a:avLst/>
              <a:gdLst>
                <a:gd name="T0" fmla="*/ 12 w 84"/>
                <a:gd name="T1" fmla="*/ 34 h 34"/>
                <a:gd name="T2" fmla="*/ 72 w 84"/>
                <a:gd name="T3" fmla="*/ 34 h 34"/>
                <a:gd name="T4" fmla="*/ 72 w 84"/>
                <a:gd name="T5" fmla="*/ 21 h 34"/>
                <a:gd name="T6" fmla="*/ 84 w 84"/>
                <a:gd name="T7" fmla="*/ 12 h 34"/>
                <a:gd name="T8" fmla="*/ 84 w 84"/>
                <a:gd name="T9" fmla="*/ 0 h 34"/>
                <a:gd name="T10" fmla="*/ 63 w 84"/>
                <a:gd name="T11" fmla="*/ 0 h 34"/>
                <a:gd name="T12" fmla="*/ 60 w 84"/>
                <a:gd name="T13" fmla="*/ 10 h 34"/>
                <a:gd name="T14" fmla="*/ 46 w 84"/>
                <a:gd name="T15" fmla="*/ 10 h 34"/>
                <a:gd name="T16" fmla="*/ 46 w 84"/>
                <a:gd name="T17" fmla="*/ 21 h 34"/>
                <a:gd name="T18" fmla="*/ 15 w 84"/>
                <a:gd name="T19" fmla="*/ 21 h 34"/>
                <a:gd name="T20" fmla="*/ 0 w 84"/>
                <a:gd name="T21" fmla="*/ 16 h 34"/>
                <a:gd name="T22" fmla="*/ 12 w 84"/>
                <a:gd name="T23"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34">
                  <a:moveTo>
                    <a:pt x="12" y="34"/>
                  </a:moveTo>
                  <a:lnTo>
                    <a:pt x="72" y="34"/>
                  </a:lnTo>
                  <a:lnTo>
                    <a:pt x="72" y="21"/>
                  </a:lnTo>
                  <a:lnTo>
                    <a:pt x="84" y="12"/>
                  </a:lnTo>
                  <a:lnTo>
                    <a:pt x="84" y="0"/>
                  </a:lnTo>
                  <a:lnTo>
                    <a:pt x="63" y="0"/>
                  </a:lnTo>
                  <a:lnTo>
                    <a:pt x="60" y="10"/>
                  </a:lnTo>
                  <a:lnTo>
                    <a:pt x="46" y="10"/>
                  </a:lnTo>
                  <a:lnTo>
                    <a:pt x="46" y="21"/>
                  </a:lnTo>
                  <a:lnTo>
                    <a:pt x="15" y="21"/>
                  </a:lnTo>
                  <a:lnTo>
                    <a:pt x="0" y="16"/>
                  </a:lnTo>
                  <a:lnTo>
                    <a:pt x="12" y="34"/>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92" name="Line 56"/>
            <p:cNvSpPr>
              <a:spLocks noChangeShapeType="1"/>
            </p:cNvSpPr>
            <p:nvPr/>
          </p:nvSpPr>
          <p:spPr bwMode="auto">
            <a:xfrm>
              <a:off x="3390" y="1971"/>
              <a:ext cx="1" cy="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93" name="Line 57"/>
            <p:cNvSpPr>
              <a:spLocks noChangeShapeType="1"/>
            </p:cNvSpPr>
            <p:nvPr/>
          </p:nvSpPr>
          <p:spPr bwMode="auto">
            <a:xfrm>
              <a:off x="3415" y="1938"/>
              <a:ext cx="1" cy="5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94" name="Line 58"/>
            <p:cNvSpPr>
              <a:spLocks noChangeShapeType="1"/>
            </p:cNvSpPr>
            <p:nvPr/>
          </p:nvSpPr>
          <p:spPr bwMode="auto">
            <a:xfrm>
              <a:off x="3442" y="1960"/>
              <a:ext cx="1" cy="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95" name="Freeform 59"/>
            <p:cNvSpPr>
              <a:spLocks/>
            </p:cNvSpPr>
            <p:nvPr/>
          </p:nvSpPr>
          <p:spPr bwMode="auto">
            <a:xfrm>
              <a:off x="3401" y="1972"/>
              <a:ext cx="36" cy="33"/>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96" name="Freeform 60"/>
            <p:cNvSpPr>
              <a:spLocks/>
            </p:cNvSpPr>
            <p:nvPr/>
          </p:nvSpPr>
          <p:spPr bwMode="auto">
            <a:xfrm>
              <a:off x="3373" y="1978"/>
              <a:ext cx="28" cy="29"/>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97" name="Freeform 61"/>
            <p:cNvSpPr>
              <a:spLocks/>
            </p:cNvSpPr>
            <p:nvPr/>
          </p:nvSpPr>
          <p:spPr bwMode="auto">
            <a:xfrm>
              <a:off x="3429" y="1964"/>
              <a:ext cx="28" cy="22"/>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98" name="Freeform 62"/>
            <p:cNvSpPr>
              <a:spLocks/>
            </p:cNvSpPr>
            <p:nvPr/>
          </p:nvSpPr>
          <p:spPr bwMode="auto">
            <a:xfrm>
              <a:off x="3405" y="1944"/>
              <a:ext cx="19" cy="25"/>
            </a:xfrm>
            <a:custGeom>
              <a:avLst/>
              <a:gdLst>
                <a:gd name="T0" fmla="*/ 5 w 19"/>
                <a:gd name="T1" fmla="*/ 4 h 25"/>
                <a:gd name="T2" fmla="*/ 0 w 19"/>
                <a:gd name="T3" fmla="*/ 18 h 25"/>
                <a:gd name="T4" fmla="*/ 8 w 19"/>
                <a:gd name="T5" fmla="*/ 25 h 25"/>
                <a:gd name="T6" fmla="*/ 18 w 19"/>
                <a:gd name="T7" fmla="*/ 21 h 25"/>
                <a:gd name="T8" fmla="*/ 14 w 19"/>
                <a:gd name="T9" fmla="*/ 13 h 25"/>
                <a:gd name="T10" fmla="*/ 15 w 19"/>
                <a:gd name="T11" fmla="*/ 0 h 25"/>
                <a:gd name="T12" fmla="*/ 5 w 19"/>
                <a:gd name="T13" fmla="*/ 4 h 25"/>
              </a:gdLst>
              <a:ahLst/>
              <a:cxnLst>
                <a:cxn ang="0">
                  <a:pos x="T0" y="T1"/>
                </a:cxn>
                <a:cxn ang="0">
                  <a:pos x="T2" y="T3"/>
                </a:cxn>
                <a:cxn ang="0">
                  <a:pos x="T4" y="T5"/>
                </a:cxn>
                <a:cxn ang="0">
                  <a:pos x="T6" y="T7"/>
                </a:cxn>
                <a:cxn ang="0">
                  <a:pos x="T8" y="T9"/>
                </a:cxn>
                <a:cxn ang="0">
                  <a:pos x="T10" y="T11"/>
                </a:cxn>
                <a:cxn ang="0">
                  <a:pos x="T12" y="T13"/>
                </a:cxn>
              </a:cxnLst>
              <a:rect l="0" t="0" r="r" b="b"/>
              <a:pathLst>
                <a:path w="19" h="25">
                  <a:moveTo>
                    <a:pt x="5" y="4"/>
                  </a:moveTo>
                  <a:cubicBezTo>
                    <a:pt x="1" y="7"/>
                    <a:pt x="0" y="15"/>
                    <a:pt x="0" y="18"/>
                  </a:cubicBezTo>
                  <a:cubicBezTo>
                    <a:pt x="0" y="21"/>
                    <a:pt x="5" y="25"/>
                    <a:pt x="8" y="25"/>
                  </a:cubicBezTo>
                  <a:lnTo>
                    <a:pt x="18" y="21"/>
                  </a:lnTo>
                  <a:cubicBezTo>
                    <a:pt x="19" y="19"/>
                    <a:pt x="14" y="16"/>
                    <a:pt x="14" y="13"/>
                  </a:cubicBezTo>
                  <a:cubicBezTo>
                    <a:pt x="14" y="10"/>
                    <a:pt x="16" y="1"/>
                    <a:pt x="15" y="0"/>
                  </a:cubicBezTo>
                  <a:lnTo>
                    <a:pt x="5" y="4"/>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399" name="Rectangle 63"/>
          <p:cNvSpPr>
            <a:spLocks noChangeArrowheads="1"/>
          </p:cNvSpPr>
          <p:nvPr/>
        </p:nvSpPr>
        <p:spPr bwMode="auto">
          <a:xfrm>
            <a:off x="5394325" y="3454400"/>
            <a:ext cx="152400" cy="152400"/>
          </a:xfrm>
          <a:prstGeom prst="rect">
            <a:avLst/>
          </a:prstGeom>
          <a:solidFill>
            <a:schemeClr val="bg1"/>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14400" name="Rectangle 64"/>
          <p:cNvSpPr>
            <a:spLocks noChangeArrowheads="1"/>
          </p:cNvSpPr>
          <p:nvPr/>
        </p:nvSpPr>
        <p:spPr bwMode="auto">
          <a:xfrm>
            <a:off x="5829300" y="1981200"/>
            <a:ext cx="88900" cy="88900"/>
          </a:xfrm>
          <a:prstGeom prst="rect">
            <a:avLst/>
          </a:prstGeom>
          <a:solidFill>
            <a:srgbClr val="99CC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01" name="AutoShape 65"/>
          <p:cNvSpPr>
            <a:spLocks noChangeArrowheads="1"/>
          </p:cNvSpPr>
          <p:nvPr/>
        </p:nvSpPr>
        <p:spPr bwMode="auto">
          <a:xfrm>
            <a:off x="5715000" y="327660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5" name="Rectangle 19"/>
          <p:cNvSpPr>
            <a:spLocks noChangeArrowheads="1"/>
          </p:cNvSpPr>
          <p:nvPr/>
        </p:nvSpPr>
        <p:spPr bwMode="auto">
          <a:xfrm>
            <a:off x="6327775" y="1692275"/>
            <a:ext cx="152400" cy="152400"/>
          </a:xfrm>
          <a:prstGeom prst="rect">
            <a:avLst/>
          </a:prstGeom>
          <a:solidFill>
            <a:schemeClr val="bg1"/>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R</a:t>
            </a:r>
          </a:p>
        </p:txBody>
      </p:sp>
      <p:sp>
        <p:nvSpPr>
          <p:cNvPr id="14354" name="Rectangle 18"/>
          <p:cNvSpPr>
            <a:spLocks noChangeArrowheads="1"/>
          </p:cNvSpPr>
          <p:nvPr/>
        </p:nvSpPr>
        <p:spPr bwMode="auto">
          <a:xfrm>
            <a:off x="5743575" y="1933575"/>
            <a:ext cx="152400" cy="152400"/>
          </a:xfrm>
          <a:prstGeom prst="rect">
            <a:avLst/>
          </a:prstGeom>
          <a:solidFill>
            <a:srgbClr val="99CCFF"/>
          </a:solidFill>
          <a:ln w="1587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W</a:t>
            </a:r>
          </a:p>
        </p:txBody>
      </p:sp>
      <p:sp>
        <p:nvSpPr>
          <p:cNvPr id="14402" name="AutoShape 66"/>
          <p:cNvSpPr>
            <a:spLocks noChangeArrowheads="1"/>
          </p:cNvSpPr>
          <p:nvPr/>
        </p:nvSpPr>
        <p:spPr bwMode="auto">
          <a:xfrm>
            <a:off x="5357813" y="32051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77"/>
                                        </p:tgtEl>
                                        <p:attrNameLst>
                                          <p:attrName>style.visibility</p:attrName>
                                        </p:attrNameLst>
                                      </p:cBhvr>
                                      <p:to>
                                        <p:strVal val="visible"/>
                                      </p:to>
                                    </p:set>
                                    <p:animEffect transition="in" filter="dissolve">
                                      <p:cBhvr>
                                        <p:cTn id="7" dur="500"/>
                                        <p:tgtEl>
                                          <p:spTgt spid="14377"/>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4402"/>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explode.wav"/>
                                        </p:tgtEl>
                                      </p:cMediaNode>
                                    </p:audio>
                                  </p:subTnLst>
                                </p:cTn>
                              </p:par>
                              <p:par>
                                <p:cTn id="11" presetID="3" presetClass="exit" presetSubtype="10" fill="hold" grpId="1" nodeType="withEffect">
                                  <p:stCondLst>
                                    <p:cond delay="0"/>
                                  </p:stCondLst>
                                  <p:childTnLst>
                                    <p:animEffect transition="out" filter="blinds(horizontal)">
                                      <p:cBhvr>
                                        <p:cTn id="12" dur="500"/>
                                        <p:tgtEl>
                                          <p:spTgt spid="14402"/>
                                        </p:tgtEl>
                                      </p:cBhvr>
                                    </p:animEffect>
                                    <p:set>
                                      <p:cBhvr>
                                        <p:cTn id="13" dur="1" fill="hold">
                                          <p:stCondLst>
                                            <p:cond delay="499"/>
                                          </p:stCondLst>
                                        </p:cTn>
                                        <p:tgtEl>
                                          <p:spTgt spid="14402"/>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4357"/>
                                        </p:tgtEl>
                                        <p:attrNameLst>
                                          <p:attrName>style.visibility</p:attrName>
                                        </p:attrNameLst>
                                      </p:cBhvr>
                                      <p:to>
                                        <p:strVal val="visible"/>
                                      </p:to>
                                    </p:set>
                                    <p:animEffect transition="in" filter="dissolve">
                                      <p:cBhvr>
                                        <p:cTn id="18" dur="500"/>
                                        <p:tgtEl>
                                          <p:spTgt spid="14357"/>
                                        </p:tgtEl>
                                      </p:cBhvr>
                                    </p:animEffect>
                                  </p:childTnLst>
                                </p:cTn>
                              </p:par>
                            </p:childTnLst>
                          </p:cTn>
                        </p:par>
                        <p:par>
                          <p:cTn id="19" fill="hold" nodeType="afterGroup">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1437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explode.wav"/>
                                        </p:tgtEl>
                                      </p:cMediaNode>
                                    </p:audio>
                                  </p:subTnLst>
                                </p:cTn>
                              </p:par>
                              <p:par>
                                <p:cTn id="22" presetID="3" presetClass="exit" presetSubtype="10" fill="hold" grpId="1" nodeType="withEffect">
                                  <p:stCondLst>
                                    <p:cond delay="0"/>
                                  </p:stCondLst>
                                  <p:childTnLst>
                                    <p:animEffect transition="out" filter="blinds(horizontal)">
                                      <p:cBhvr>
                                        <p:cTn id="23" dur="500"/>
                                        <p:tgtEl>
                                          <p:spTgt spid="14378"/>
                                        </p:tgtEl>
                                      </p:cBhvr>
                                    </p:animEffect>
                                    <p:set>
                                      <p:cBhvr>
                                        <p:cTn id="24" dur="1" fill="hold">
                                          <p:stCondLst>
                                            <p:cond delay="499"/>
                                          </p:stCondLst>
                                        </p:cTn>
                                        <p:tgtEl>
                                          <p:spTgt spid="14378"/>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4350"/>
                                        </p:tgtEl>
                                        <p:attrNameLst>
                                          <p:attrName>style.visibility</p:attrName>
                                        </p:attrNameLst>
                                      </p:cBhvr>
                                      <p:to>
                                        <p:strVal val="visible"/>
                                      </p:to>
                                    </p:set>
                                    <p:animEffect transition="in" filter="dissolve">
                                      <p:cBhvr>
                                        <p:cTn id="29" dur="500"/>
                                        <p:tgtEl>
                                          <p:spTgt spid="14350"/>
                                        </p:tgtEl>
                                      </p:cBhvr>
                                    </p:animEffect>
                                  </p:childTnLst>
                                </p:cTn>
                              </p:par>
                            </p:childTnLst>
                          </p:cTn>
                        </p:par>
                        <p:par>
                          <p:cTn id="30" fill="hold" nodeType="afterGroup">
                            <p:stCondLst>
                              <p:cond delay="500"/>
                            </p:stCondLst>
                            <p:childTnLst>
                              <p:par>
                                <p:cTn id="31" presetID="0" presetClass="path" presetSubtype="0" accel="50000" decel="50000" fill="hold" grpId="1" nodeType="afterEffect">
                                  <p:stCondLst>
                                    <p:cond delay="0"/>
                                  </p:stCondLst>
                                  <p:childTnLst>
                                    <p:animMotion origin="layout" path="M -4.72222E-6 1.11111E-6 L -0.01458 -0.06806 L -0.00329 -0.13287 " pathEditMode="relative" rAng="0" ptsTypes="AAA">
                                      <p:cBhvr>
                                        <p:cTn id="32" dur="2000" fill="hold"/>
                                        <p:tgtEl>
                                          <p:spTgt spid="14350"/>
                                        </p:tgtEl>
                                        <p:attrNameLst>
                                          <p:attrName>ppt_x</p:attrName>
                                          <p:attrName>ppt_y</p:attrName>
                                        </p:attrNameLst>
                                      </p:cBhvr>
                                      <p:rCtr x="-729" y="-6644"/>
                                    </p:animMotion>
                                  </p:childTnLst>
                                </p:cTn>
                              </p:par>
                              <p:par>
                                <p:cTn id="33" presetID="9" presetClass="exit" presetSubtype="0" fill="hold" nodeType="withEffect">
                                  <p:stCondLst>
                                    <p:cond delay="0"/>
                                  </p:stCondLst>
                                  <p:childTnLst>
                                    <p:animEffect transition="out" filter="dissolve">
                                      <p:cBhvr>
                                        <p:cTn id="34" dur="500"/>
                                        <p:tgtEl>
                                          <p:spTgt spid="14380"/>
                                        </p:tgtEl>
                                      </p:cBhvr>
                                    </p:animEffect>
                                    <p:set>
                                      <p:cBhvr>
                                        <p:cTn id="35" dur="1" fill="hold">
                                          <p:stCondLst>
                                            <p:cond delay="499"/>
                                          </p:stCondLst>
                                        </p:cTn>
                                        <p:tgtEl>
                                          <p:spTgt spid="14380"/>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14390"/>
                                        </p:tgtEl>
                                        <p:attrNameLst>
                                          <p:attrName>style.visibility</p:attrName>
                                        </p:attrNameLst>
                                      </p:cBhvr>
                                      <p:to>
                                        <p:strVal val="visible"/>
                                      </p:to>
                                    </p:set>
                                    <p:animEffect transition="in" filter="dissolve">
                                      <p:cBhvr>
                                        <p:cTn id="40" dur="500"/>
                                        <p:tgtEl>
                                          <p:spTgt spid="14390"/>
                                        </p:tgtEl>
                                      </p:cBhvr>
                                    </p:animEffect>
                                  </p:childTnLst>
                                </p:cTn>
                              </p:par>
                            </p:childTnLst>
                          </p:cTn>
                        </p:par>
                        <p:par>
                          <p:cTn id="41" fill="hold" nodeType="afterGroup">
                            <p:stCondLst>
                              <p:cond delay="500"/>
                            </p:stCondLst>
                            <p:childTnLst>
                              <p:par>
                                <p:cTn id="42" presetID="0" presetClass="path" presetSubtype="0" accel="50000" decel="50000" fill="hold" nodeType="afterEffect">
                                  <p:stCondLst>
                                    <p:cond delay="0"/>
                                  </p:stCondLst>
                                  <p:childTnLst>
                                    <p:animMotion origin="layout" path="M 5E-6 5.55556E-6 L -0.09374 5.55556E-6 L -0.11563 -0.04027 " pathEditMode="relative" ptsTypes="AAA">
                                      <p:cBhvr>
                                        <p:cTn id="43" dur="2000" fill="hold"/>
                                        <p:tgtEl>
                                          <p:spTgt spid="14390"/>
                                        </p:tgtEl>
                                        <p:attrNameLst>
                                          <p:attrName>ppt_x</p:attrName>
                                          <p:attrName>ppt_y</p:attrName>
                                        </p:attrNameLst>
                                      </p:cBhvr>
                                    </p:animMotion>
                                  </p:childTnLst>
                                </p:cTn>
                              </p:par>
                            </p:childTnLst>
                          </p:cTn>
                        </p:par>
                        <p:par>
                          <p:cTn id="44" fill="hold" nodeType="afterGroup">
                            <p:stCondLst>
                              <p:cond delay="2500"/>
                            </p:stCondLst>
                            <p:childTnLst>
                              <p:par>
                                <p:cTn id="45" presetID="9" presetClass="entr" presetSubtype="0" fill="hold" grpId="0" nodeType="afterEffect">
                                  <p:stCondLst>
                                    <p:cond delay="0"/>
                                  </p:stCondLst>
                                  <p:childTnLst>
                                    <p:set>
                                      <p:cBhvr>
                                        <p:cTn id="46" dur="1" fill="hold">
                                          <p:stCondLst>
                                            <p:cond delay="0"/>
                                          </p:stCondLst>
                                        </p:cTn>
                                        <p:tgtEl>
                                          <p:spTgt spid="14355"/>
                                        </p:tgtEl>
                                        <p:attrNameLst>
                                          <p:attrName>style.visibility</p:attrName>
                                        </p:attrNameLst>
                                      </p:cBhvr>
                                      <p:to>
                                        <p:strVal val="visible"/>
                                      </p:to>
                                    </p:set>
                                    <p:animEffect transition="in" filter="dissolve">
                                      <p:cBhvr>
                                        <p:cTn id="47" dur="500"/>
                                        <p:tgtEl>
                                          <p:spTgt spid="14355"/>
                                        </p:tgtEl>
                                      </p:cBhvr>
                                    </p:animEffect>
                                  </p:childTnLst>
                                </p:cTn>
                              </p:par>
                            </p:childTnLst>
                          </p:cTn>
                        </p:par>
                        <p:par>
                          <p:cTn id="48" fill="hold" nodeType="afterGroup">
                            <p:stCondLst>
                              <p:cond delay="3000"/>
                            </p:stCondLst>
                            <p:childTnLst>
                              <p:par>
                                <p:cTn id="49" presetID="0" presetClass="path" presetSubtype="0" accel="50000" decel="50000" fill="hold" grpId="1" nodeType="afterEffect">
                                  <p:stCondLst>
                                    <p:cond delay="0"/>
                                  </p:stCondLst>
                                  <p:childTnLst>
                                    <p:animMotion origin="layout" path="M 0 0 L -0.05625 0.02778 " pathEditMode="relative" ptsTypes="AA">
                                      <p:cBhvr>
                                        <p:cTn id="50" dur="2000" fill="hold"/>
                                        <p:tgtEl>
                                          <p:spTgt spid="14355"/>
                                        </p:tgtEl>
                                        <p:attrNameLst>
                                          <p:attrName>ppt_x</p:attrName>
                                          <p:attrName>ppt_y</p:attrName>
                                        </p:attrNameLst>
                                      </p:cBhvr>
                                    </p:animMotion>
                                  </p:childTnLst>
                                </p:cTn>
                              </p:par>
                            </p:childTnLst>
                          </p:cTn>
                        </p:par>
                      </p:childTnLst>
                    </p:cTn>
                  </p:par>
                  <p:par>
                    <p:cTn id="51" fill="hold" nodeType="clickPar">
                      <p:stCondLst>
                        <p:cond delay="indefinite"/>
                      </p:stCondLst>
                      <p:childTnLst>
                        <p:par>
                          <p:cTn id="52" fill="hold" nodeType="withGroup">
                            <p:stCondLst>
                              <p:cond delay="0"/>
                            </p:stCondLst>
                            <p:childTnLst>
                              <p:par>
                                <p:cTn id="53" presetID="0" presetClass="path" presetSubtype="0" accel="50000" decel="50000" fill="hold" grpId="0" nodeType="clickEffect">
                                  <p:stCondLst>
                                    <p:cond delay="0"/>
                                  </p:stCondLst>
                                  <p:childTnLst>
                                    <p:animMotion origin="layout" path="M 1.66667E-6 4.44444E-6 L 0.00364 0.03958 L -0.01146 0.07361 L -0.02813 0.09375 L -0.03906 0.11458 L -0.03542 0.14444 L -0.02136 0.17708 L -0.01563 0.21319 L -0.01771 0.225 L -0.04531 0.2118 L -0.06146 0.19814 " pathEditMode="relative" rAng="0" ptsTypes="AAAAAAAAAAA">
                                      <p:cBhvr>
                                        <p:cTn id="54" dur="2000" fill="hold"/>
                                        <p:tgtEl>
                                          <p:spTgt spid="14354"/>
                                        </p:tgtEl>
                                        <p:attrNameLst>
                                          <p:attrName>ppt_x</p:attrName>
                                          <p:attrName>ppt_y</p:attrName>
                                        </p:attrNameLst>
                                      </p:cBhvr>
                                      <p:rCtr x="-2899" y="11250"/>
                                    </p:animMotion>
                                  </p:childTnLst>
                                </p:cTn>
                              </p:par>
                              <p:par>
                                <p:cTn id="55" presetID="0" presetClass="path" presetSubtype="0" accel="50000" decel="50000" fill="hold" grpId="2" nodeType="withEffect">
                                  <p:stCondLst>
                                    <p:cond delay="0"/>
                                  </p:stCondLst>
                                  <p:childTnLst>
                                    <p:animMotion origin="layout" path="M -0.0566 0.02616 L -0.06129 0.07477 L -0.07535 0.1088 L -0.09202 0.12894 L -0.104 0.14838 L -0.10035 0.17824 L -0.08681 0.21157 L -0.08004 0.24769 L -0.08212 0.26019 L -0.13021 0.22407 " pathEditMode="relative" rAng="0" ptsTypes="AAAAAAAAAA">
                                      <p:cBhvr>
                                        <p:cTn id="56" dur="2000" fill="hold"/>
                                        <p:tgtEl>
                                          <p:spTgt spid="14355"/>
                                        </p:tgtEl>
                                        <p:attrNameLst>
                                          <p:attrName>ppt_x</p:attrName>
                                          <p:attrName>ppt_y</p:attrName>
                                        </p:attrNameLst>
                                      </p:cBhvr>
                                      <p:rCtr x="-3681" y="11690"/>
                                    </p:animMotion>
                                  </p:childTnLst>
                                </p:cTn>
                              </p:par>
                              <p:par>
                                <p:cTn id="57" presetID="9" presetClass="entr" presetSubtype="0" fill="hold" grpId="0" nodeType="withEffect">
                                  <p:stCondLst>
                                    <p:cond delay="0"/>
                                  </p:stCondLst>
                                  <p:childTnLst>
                                    <p:set>
                                      <p:cBhvr>
                                        <p:cTn id="58" dur="1" fill="hold">
                                          <p:stCondLst>
                                            <p:cond delay="0"/>
                                          </p:stCondLst>
                                        </p:cTn>
                                        <p:tgtEl>
                                          <p:spTgt spid="14400"/>
                                        </p:tgtEl>
                                        <p:attrNameLst>
                                          <p:attrName>style.visibility</p:attrName>
                                        </p:attrNameLst>
                                      </p:cBhvr>
                                      <p:to>
                                        <p:strVal val="visible"/>
                                      </p:to>
                                    </p:set>
                                    <p:animEffect transition="in" filter="dissolve">
                                      <p:cBhvr>
                                        <p:cTn id="59" dur="500"/>
                                        <p:tgtEl>
                                          <p:spTgt spid="1440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0" presetClass="path" presetSubtype="0" accel="50000" decel="50000" fill="hold" nodeType="clickEffect">
                                  <p:stCondLst>
                                    <p:cond delay="0"/>
                                  </p:stCondLst>
                                  <p:childTnLst>
                                    <p:animMotion origin="layout" path="M 3.05556E-6 -1.85185E-6 L 0.02066 -0.20879 L 0.12482 -0.42824 L 0.03732 -0.51574 " pathEditMode="relative" rAng="0" ptsTypes="AAAA">
                                      <p:cBhvr>
                                        <p:cTn id="63" dur="2000" fill="hold"/>
                                        <p:tgtEl>
                                          <p:spTgt spid="14368"/>
                                        </p:tgtEl>
                                        <p:attrNameLst>
                                          <p:attrName>ppt_x</p:attrName>
                                          <p:attrName>ppt_y</p:attrName>
                                        </p:attrNameLst>
                                      </p:cBhvr>
                                      <p:rCtr x="6233" y="-25787"/>
                                    </p:animMotion>
                                  </p:childTnLst>
                                </p:cTn>
                              </p:par>
                            </p:childTnLst>
                          </p:cTn>
                        </p:par>
                        <p:par>
                          <p:cTn id="64" fill="hold" nodeType="afterGroup">
                            <p:stCondLst>
                              <p:cond delay="2000"/>
                            </p:stCondLst>
                            <p:childTnLst>
                              <p:par>
                                <p:cTn id="65" presetID="0" presetClass="path" presetSubtype="0" accel="50000" decel="50000" fill="hold" nodeType="afterEffect">
                                  <p:stCondLst>
                                    <p:cond delay="0"/>
                                  </p:stCondLst>
                                  <p:childTnLst>
                                    <p:animMotion origin="layout" path="M 0.03732 -0.51574 L 0.08941 -0.59768 L 0.09045 -0.70185 " pathEditMode="relative" rAng="0" ptsTypes="AAA">
                                      <p:cBhvr>
                                        <p:cTn id="66" dur="2000" fill="hold"/>
                                        <p:tgtEl>
                                          <p:spTgt spid="14368"/>
                                        </p:tgtEl>
                                        <p:attrNameLst>
                                          <p:attrName>ppt_x</p:attrName>
                                          <p:attrName>ppt_y</p:attrName>
                                        </p:attrNameLst>
                                      </p:cBhvr>
                                      <p:rCtr x="2656" y="-9306"/>
                                    </p:animMotion>
                                  </p:childTnLst>
                                </p:cTn>
                              </p:par>
                            </p:childTnLst>
                          </p:cTn>
                        </p:par>
                      </p:childTnLst>
                    </p:cTn>
                  </p:par>
                  <p:par>
                    <p:cTn id="67" fill="hold" nodeType="clickPar">
                      <p:stCondLst>
                        <p:cond delay="indefinite"/>
                      </p:stCondLst>
                      <p:childTnLst>
                        <p:par>
                          <p:cTn id="68" fill="hold" nodeType="withGroup">
                            <p:stCondLst>
                              <p:cond delay="0"/>
                            </p:stCondLst>
                            <p:childTnLst>
                              <p:par>
                                <p:cTn id="69" presetID="0" presetClass="path" presetSubtype="0" accel="50000" decel="50000" fill="hold" nodeType="clickEffect">
                                  <p:stCondLst>
                                    <p:cond delay="0"/>
                                  </p:stCondLst>
                                  <p:childTnLst>
                                    <p:animMotion origin="layout" path="M -1.66667E-6 6.66667E-6 L -0.00416 -0.21805 L 0.04271 -0.43333 L 0.03334 -0.5111 L -0.0177 -0.53194 " pathEditMode="relative" ptsTypes="AAAAA">
                                      <p:cBhvr>
                                        <p:cTn id="70" dur="2000" fill="hold"/>
                                        <p:tgtEl>
                                          <p:spTgt spid="14359"/>
                                        </p:tgtEl>
                                        <p:attrNameLst>
                                          <p:attrName>ppt_x</p:attrName>
                                          <p:attrName>ppt_y</p:attrName>
                                        </p:attrNameLst>
                                      </p:cBhvr>
                                    </p:animMotion>
                                  </p:childTnLst>
                                </p:cTn>
                              </p:par>
                            </p:childTnLst>
                          </p:cTn>
                        </p:par>
                        <p:par>
                          <p:cTn id="71" fill="hold" nodeType="afterGroup">
                            <p:stCondLst>
                              <p:cond delay="2000"/>
                            </p:stCondLst>
                            <p:childTnLst>
                              <p:par>
                                <p:cTn id="72" presetID="9" presetClass="entr" presetSubtype="0" fill="hold" grpId="0" nodeType="afterEffect">
                                  <p:stCondLst>
                                    <p:cond delay="0"/>
                                  </p:stCondLst>
                                  <p:childTnLst>
                                    <p:set>
                                      <p:cBhvr>
                                        <p:cTn id="73" dur="1" fill="hold">
                                          <p:stCondLst>
                                            <p:cond delay="0"/>
                                          </p:stCondLst>
                                        </p:cTn>
                                        <p:tgtEl>
                                          <p:spTgt spid="14399"/>
                                        </p:tgtEl>
                                        <p:attrNameLst>
                                          <p:attrName>style.visibility</p:attrName>
                                        </p:attrNameLst>
                                      </p:cBhvr>
                                      <p:to>
                                        <p:strVal val="visible"/>
                                      </p:to>
                                    </p:set>
                                    <p:animEffect transition="in" filter="dissolve">
                                      <p:cBhvr>
                                        <p:cTn id="74" dur="500"/>
                                        <p:tgtEl>
                                          <p:spTgt spid="14399"/>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0" presetClass="path" presetSubtype="0" accel="50000" decel="50000" fill="hold" nodeType="clickEffect">
                                  <p:stCondLst>
                                    <p:cond delay="0"/>
                                  </p:stCondLst>
                                  <p:childTnLst>
                                    <p:animMotion origin="layout" path="M 6.11111E-6 4.07407E-6 L 0.01147 0.14722 L -0.02291 0.17778 " pathEditMode="relative" ptsTypes="AAA">
                                      <p:cBhvr>
                                        <p:cTn id="78" dur="2000" fill="hold"/>
                                        <p:tgtEl>
                                          <p:spTgt spid="14381"/>
                                        </p:tgtEl>
                                        <p:attrNameLst>
                                          <p:attrName>ppt_x</p:attrName>
                                          <p:attrName>ppt_y</p:attrName>
                                        </p:attrNameLst>
                                      </p:cBhvr>
                                    </p:animMotion>
                                  </p:childTnLst>
                                </p:cTn>
                              </p:par>
                              <p:par>
                                <p:cTn id="79" presetID="9" presetClass="exit" presetSubtype="0" fill="hold" nodeType="withEffect">
                                  <p:stCondLst>
                                    <p:cond delay="0"/>
                                  </p:stCondLst>
                                  <p:childTnLst>
                                    <p:animEffect transition="out" filter="dissolve">
                                      <p:cBhvr>
                                        <p:cTn id="80" dur="500"/>
                                        <p:tgtEl>
                                          <p:spTgt spid="14368"/>
                                        </p:tgtEl>
                                      </p:cBhvr>
                                    </p:animEffect>
                                    <p:set>
                                      <p:cBhvr>
                                        <p:cTn id="81" dur="1" fill="hold">
                                          <p:stCondLst>
                                            <p:cond delay="499"/>
                                          </p:stCondLst>
                                        </p:cTn>
                                        <p:tgtEl>
                                          <p:spTgt spid="14368"/>
                                        </p:tgtEl>
                                        <p:attrNameLst>
                                          <p:attrName>style.visibility</p:attrName>
                                        </p:attrNameLst>
                                      </p:cBhvr>
                                      <p:to>
                                        <p:strVal val="hidden"/>
                                      </p:to>
                                    </p:set>
                                  </p:childTnLst>
                                </p:cTn>
                              </p:par>
                            </p:childTnLst>
                          </p:cTn>
                        </p:par>
                        <p:par>
                          <p:cTn id="82" fill="hold" nodeType="afterGroup">
                            <p:stCondLst>
                              <p:cond delay="2000"/>
                            </p:stCondLst>
                            <p:childTnLst>
                              <p:par>
                                <p:cTn id="83" presetID="1" presetClass="entr" presetSubtype="0" fill="hold" grpId="0" nodeType="afterEffect">
                                  <p:stCondLst>
                                    <p:cond delay="0"/>
                                  </p:stCondLst>
                                  <p:childTnLst>
                                    <p:set>
                                      <p:cBhvr>
                                        <p:cTn id="84" dur="1" fill="hold">
                                          <p:stCondLst>
                                            <p:cond delay="0"/>
                                          </p:stCondLst>
                                        </p:cTn>
                                        <p:tgtEl>
                                          <p:spTgt spid="14401"/>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3" name="explode.wav"/>
                                        </p:tgtEl>
                                      </p:cMediaNode>
                                    </p:audio>
                                  </p:subTnLst>
                                </p:cTn>
                              </p:par>
                              <p:par>
                                <p:cTn id="85" presetID="3" presetClass="exit" presetSubtype="10" fill="hold" grpId="1" nodeType="withEffect">
                                  <p:stCondLst>
                                    <p:cond delay="0"/>
                                  </p:stCondLst>
                                  <p:childTnLst>
                                    <p:animEffect transition="out" filter="blinds(horizontal)">
                                      <p:cBhvr>
                                        <p:cTn id="86" dur="500"/>
                                        <p:tgtEl>
                                          <p:spTgt spid="14401"/>
                                        </p:tgtEl>
                                      </p:cBhvr>
                                    </p:animEffect>
                                    <p:set>
                                      <p:cBhvr>
                                        <p:cTn id="87" dur="1" fill="hold">
                                          <p:stCondLst>
                                            <p:cond delay="499"/>
                                          </p:stCondLst>
                                        </p:cTn>
                                        <p:tgtEl>
                                          <p:spTgt spid="14401"/>
                                        </p:tgtEl>
                                        <p:attrNameLst>
                                          <p:attrName>style.visibility</p:attrName>
                                        </p:attrNameLst>
                                      </p:cBhvr>
                                      <p:to>
                                        <p:strVal val="hidden"/>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0" presetClass="path" presetSubtype="0" accel="50000" decel="50000" fill="hold" nodeType="clickEffect">
                                  <p:stCondLst>
                                    <p:cond delay="0"/>
                                  </p:stCondLst>
                                  <p:childTnLst>
                                    <p:animMotion origin="layout" path="M -0.11563 -0.04027 L -0.13577 0.08287 L -0.19341 0.19769 L -0.21355 0.19607 " pathEditMode="relative" rAng="0" ptsTypes="AAAA">
                                      <p:cBhvr>
                                        <p:cTn id="91" dur="2000" fill="hold"/>
                                        <p:tgtEl>
                                          <p:spTgt spid="14390"/>
                                        </p:tgtEl>
                                        <p:attrNameLst>
                                          <p:attrName>ppt_x</p:attrName>
                                          <p:attrName>ppt_y</p:attrName>
                                        </p:attrNameLst>
                                      </p:cBhvr>
                                      <p:rCtr x="-4896" y="11898"/>
                                    </p:animMotion>
                                  </p:childTnLst>
                                </p:cTn>
                              </p:par>
                            </p:childTnLst>
                          </p:cTn>
                        </p:par>
                      </p:childTnLst>
                    </p:cTn>
                  </p:par>
                  <p:par>
                    <p:cTn id="92" fill="hold" nodeType="clickPar">
                      <p:stCondLst>
                        <p:cond delay="indefinite"/>
                      </p:stCondLst>
                      <p:childTnLst>
                        <p:par>
                          <p:cTn id="93" fill="hold" nodeType="withGroup">
                            <p:stCondLst>
                              <p:cond delay="0"/>
                            </p:stCondLst>
                            <p:childTnLst>
                              <p:par>
                                <p:cTn id="94" presetID="0" presetClass="path" presetSubtype="0" accel="50000" decel="50000" fill="hold" nodeType="clickEffect">
                                  <p:stCondLst>
                                    <p:cond delay="0"/>
                                  </p:stCondLst>
                                  <p:childTnLst>
                                    <p:animMotion origin="layout" path="M -0.0184 0.17732 L 0.0191 0.12871 L 0.0066 0.01482 " pathEditMode="relative" rAng="0" ptsTypes="AAA">
                                      <p:cBhvr>
                                        <p:cTn id="95" dur="2000" fill="hold"/>
                                        <p:tgtEl>
                                          <p:spTgt spid="14381"/>
                                        </p:tgtEl>
                                        <p:attrNameLst>
                                          <p:attrName>ppt_x</p:attrName>
                                          <p:attrName>ppt_y</p:attrName>
                                        </p:attrNameLst>
                                      </p:cBhvr>
                                      <p:rCtr x="1875" y="-81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7" grpId="0" animBg="1"/>
      <p:bldP spid="14377" grpId="0" animBg="1"/>
      <p:bldP spid="14378" grpId="0" animBg="1"/>
      <p:bldP spid="14378" grpId="1" animBg="1"/>
      <p:bldP spid="14350" grpId="0" animBg="1"/>
      <p:bldP spid="14350" grpId="1" animBg="1"/>
      <p:bldP spid="14399" grpId="0" animBg="1"/>
      <p:bldP spid="14400" grpId="0" animBg="1"/>
      <p:bldP spid="14401" grpId="0" animBg="1"/>
      <p:bldP spid="14401" grpId="1" animBg="1"/>
      <p:bldP spid="14355" grpId="0" animBg="1"/>
      <p:bldP spid="14355" grpId="1" animBg="1"/>
      <p:bldP spid="14355" grpId="2" animBg="1"/>
      <p:bldP spid="14354" grpId="0" animBg="1"/>
      <p:bldP spid="14402" grpId="0" animBg="1"/>
      <p:bldP spid="14402" grpId="1"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9" name="Picture 5" descr="SiegeYorkt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9213" y="0"/>
            <a:ext cx="6505575"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1550</TotalTime>
  <Words>1586</Words>
  <Application>Microsoft Office PowerPoint</Application>
  <PresentationFormat>On-screen Show (4:3)</PresentationFormat>
  <Paragraphs>163</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Fort Leavenworth, KS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gary.linhart</dc:creator>
  <cp:lastModifiedBy>Serravo, Michael P CIV USA TRADOC</cp:lastModifiedBy>
  <cp:revision>41</cp:revision>
  <dcterms:created xsi:type="dcterms:W3CDTF">2007-02-05T19:20:07Z</dcterms:created>
  <dcterms:modified xsi:type="dcterms:W3CDTF">2017-01-12T15:44:53Z</dcterms:modified>
</cp:coreProperties>
</file>