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3"/>
  </p:notesMasterIdLst>
  <p:sldIdLst>
    <p:sldId id="270" r:id="rId5"/>
    <p:sldId id="261" r:id="rId6"/>
    <p:sldId id="264" r:id="rId7"/>
    <p:sldId id="265" r:id="rId8"/>
    <p:sldId id="266" r:id="rId9"/>
    <p:sldId id="267" r:id="rId10"/>
    <p:sldId id="268" r:id="rId11"/>
    <p:sldId id="269" r:id="rId1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FF3300"/>
    <a:srgbClr val="EFB5AF"/>
    <a:srgbClr val="B2A7F7"/>
    <a:srgbClr val="DDDDDD"/>
    <a:srgbClr val="008000"/>
    <a:srgbClr val="0099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9921" autoAdjust="0"/>
    <p:restoredTop sz="94627" autoAdjust="0"/>
  </p:normalViewPr>
  <p:slideViewPr>
    <p:cSldViewPr snapToGrid="0">
      <p:cViewPr>
        <p:scale>
          <a:sx n="66" d="100"/>
          <a:sy n="66" d="100"/>
        </p:scale>
        <p:origin x="-216" y="-12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92" d="100"/>
          <a:sy n="92" d="100"/>
        </p:scale>
        <p:origin x="3732"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en-US"/>
          </a:p>
        </p:txBody>
      </p:sp>
      <p:sp>
        <p:nvSpPr>
          <p:cNvPr id="1638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en-US"/>
          </a:p>
        </p:txBody>
      </p:sp>
      <p:sp>
        <p:nvSpPr>
          <p:cNvPr id="16388"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638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639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en-US"/>
          </a:p>
        </p:txBody>
      </p:sp>
      <p:sp>
        <p:nvSpPr>
          <p:cNvPr id="1639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21387633-51B1-4B43-8D6A-12E5B49D0377}" type="slidenum">
              <a:rPr lang="en-US" altLang="en-US"/>
              <a:pPr/>
              <a:t>‹#›</a:t>
            </a:fld>
            <a:endParaRPr lang="en-US" altLang="en-US"/>
          </a:p>
        </p:txBody>
      </p:sp>
    </p:spTree>
    <p:extLst>
      <p:ext uri="{BB962C8B-B14F-4D97-AF65-F5344CB8AC3E}">
        <p14:creationId xmlns:p14="http://schemas.microsoft.com/office/powerpoint/2010/main" val="371894560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6DD859-88DE-4C85-9D6F-83ECEC71AF93}" type="slidenum">
              <a:rPr lang="en-US" altLang="en-US"/>
              <a:pPr/>
              <a:t>1</a:t>
            </a:fld>
            <a:endParaRPr lang="en-US" altLang="en-US"/>
          </a:p>
        </p:txBody>
      </p:sp>
      <p:sp>
        <p:nvSpPr>
          <p:cNvPr id="28674" name="Rectangle 2"/>
          <p:cNvSpPr>
            <a:spLocks noRot="1" noChangeArrowheads="1" noTextEdit="1"/>
          </p:cNvSpPr>
          <p:nvPr>
            <p:ph type="sldImg"/>
          </p:nvPr>
        </p:nvSpPr>
        <p:spPr>
          <a:ln/>
        </p:spPr>
      </p:sp>
      <p:sp>
        <p:nvSpPr>
          <p:cNvPr id="28676" name="Rectangle 4"/>
          <p:cNvSpPr>
            <a:spLocks noGrp="1" noChangeArrowheads="1"/>
          </p:cNvSpPr>
          <p:nvPr>
            <p:ph type="body" idx="1"/>
          </p:nvPr>
        </p:nvSpPr>
        <p:spPr>
          <a:noFill/>
          <a:ln/>
        </p:spPr>
        <p:txBody>
          <a:bodyPr/>
          <a:lstStyle/>
          <a:p>
            <a:r>
              <a:rPr lang="en-US" altLang="en-US"/>
              <a:t>Instructor Note:</a:t>
            </a:r>
          </a:p>
          <a:p>
            <a:r>
              <a:rPr lang="en-US" altLang="en-US"/>
              <a:t>These slides contain animated objects. This presentation is intended to be viewed in “Slide Show”.  Each click of the mouse will move an object, make an object appear/disappear or show an arrow.  Each bulleted line in the Notes Pages correspond the sequential order of each “action” and describes that action.  </a:t>
            </a:r>
          </a:p>
          <a:p>
            <a:r>
              <a:rPr lang="en-US" altLang="en-US"/>
              <a:t>Notes in </a:t>
            </a:r>
            <a:r>
              <a:rPr lang="en-US" altLang="en-US" b="1">
                <a:solidFill>
                  <a:srgbClr val="FF3300"/>
                </a:solidFill>
              </a:rPr>
              <a:t>red</a:t>
            </a:r>
            <a:r>
              <a:rPr lang="en-US" altLang="en-US"/>
              <a:t> refer to the accompanying </a:t>
            </a:r>
            <a:r>
              <a:rPr lang="en-US" altLang="en-US" i="1"/>
              <a:t>Word</a:t>
            </a:r>
            <a:r>
              <a:rPr lang="en-US" altLang="en-US"/>
              <a:t> analysis document.  </a:t>
            </a:r>
          </a:p>
        </p:txBody>
      </p:sp>
    </p:spTree>
    <p:extLst>
      <p:ext uri="{BB962C8B-B14F-4D97-AF65-F5344CB8AC3E}">
        <p14:creationId xmlns:p14="http://schemas.microsoft.com/office/powerpoint/2010/main" val="3305559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5B7C6E-F300-4E9F-8A12-0F9231F4543B}" type="slidenum">
              <a:rPr lang="en-US" altLang="en-US"/>
              <a:pPr/>
              <a:t>2</a:t>
            </a:fld>
            <a:endParaRPr lang="en-US" altLang="en-US"/>
          </a:p>
        </p:txBody>
      </p:sp>
      <p:sp>
        <p:nvSpPr>
          <p:cNvPr id="18434" name="Rectangle 2"/>
          <p:cNvSpPr>
            <a:spLocks noRot="1" noChangeArrowheads="1" noTextEdit="1"/>
          </p:cNvSpPr>
          <p:nvPr>
            <p:ph type="sldImg"/>
          </p:nvPr>
        </p:nvSpPr>
        <p:spPr>
          <a:ln/>
        </p:spPr>
      </p:sp>
      <p:sp>
        <p:nvSpPr>
          <p:cNvPr id="18435" name="Rectangle 3"/>
          <p:cNvSpPr>
            <a:spLocks noGrp="1" noChangeArrowheads="1"/>
          </p:cNvSpPr>
          <p:nvPr>
            <p:ph type="body" idx="1"/>
          </p:nvPr>
        </p:nvSpPr>
        <p:spPr/>
        <p:txBody>
          <a:bodyPr/>
          <a:lstStyle/>
          <a:p>
            <a:pPr>
              <a:lnSpc>
                <a:spcPct val="90000"/>
              </a:lnSpc>
            </a:pPr>
            <a:r>
              <a:rPr lang="en-US" altLang="en-US" sz="900"/>
              <a:t>(Colored Ovals represent approximations of traditional hunting grounds)</a:t>
            </a:r>
          </a:p>
          <a:p>
            <a:pPr>
              <a:lnSpc>
                <a:spcPct val="90000"/>
              </a:lnSpc>
              <a:buFontTx/>
              <a:buChar char="•"/>
            </a:pPr>
            <a:r>
              <a:rPr lang="en-US" altLang="en-US" sz="900"/>
              <a:t>Bozman Trail – Created to connect Montana Gold fields with the Platte Road (main route through the Plains) Sioux (primarily those that had not signed the treaty that established it) in the area resorted to violence to keep whites from using the road.  </a:t>
            </a:r>
          </a:p>
          <a:p>
            <a:pPr>
              <a:lnSpc>
                <a:spcPct val="90000"/>
              </a:lnSpc>
            </a:pPr>
            <a:r>
              <a:rPr lang="en-US" altLang="en-US" sz="900"/>
              <a:t>-Col. Henry Carrington established posts to protect the trail (Fort Phil Kearny and C.F. Smith in 1866)</a:t>
            </a:r>
          </a:p>
          <a:p>
            <a:pPr>
              <a:lnSpc>
                <a:spcPct val="90000"/>
              </a:lnSpc>
              <a:buFontTx/>
              <a:buChar char="-"/>
            </a:pPr>
            <a:r>
              <a:rPr lang="en-US" altLang="en-US" sz="900"/>
              <a:t>However, he did not have sufficient forces to deal with the amount of Indians in the area.  Quick and violent raids occurred that Carrington could not properly react to. The Forts were essentially surrounded and the garrisons efforts were most efforts are to directed to simply defend themselves. (</a:t>
            </a:r>
            <a:r>
              <a:rPr lang="en-US" altLang="en-US" sz="900">
                <a:solidFill>
                  <a:srgbClr val="FF3300"/>
                </a:solidFill>
              </a:rPr>
              <a:t>See FW #1</a:t>
            </a:r>
            <a:r>
              <a:rPr lang="en-US" altLang="en-US" sz="900"/>
              <a:t>) </a:t>
            </a:r>
          </a:p>
          <a:p>
            <a:pPr>
              <a:lnSpc>
                <a:spcPct val="90000"/>
              </a:lnSpc>
              <a:buFontTx/>
              <a:buChar char="-"/>
            </a:pPr>
            <a:r>
              <a:rPr lang="en-US" altLang="en-US" sz="900"/>
              <a:t>On December 21 the Indians assaulted the wood train outside Fort Phil Kearney.  CPT William Fetterman was sent out to react to it.  Fetterman’s force of 81 men was massacred. Plans are made for Col Gibbon to lead a force north and Gen Hancock with a force south to punish the Indians for this and other violence. A peace commission indefinitely delayed Gibbon, but Hancock executed his mission. </a:t>
            </a:r>
          </a:p>
          <a:p>
            <a:pPr>
              <a:lnSpc>
                <a:spcPct val="90000"/>
              </a:lnSpc>
              <a:buFontTx/>
              <a:buChar char="-"/>
            </a:pPr>
            <a:r>
              <a:rPr lang="en-US" altLang="en-US" sz="900"/>
              <a:t>General Hancock masses a large force vic. Fort Learned.  His approach to Indian Hostilities in the southern plains was to march his troops fwd and give each tribe an ultimatum:  Peace or War.  The Indians Scatter and chose the latter. Violence results.</a:t>
            </a:r>
          </a:p>
          <a:p>
            <a:pPr>
              <a:lnSpc>
                <a:spcPct val="90000"/>
              </a:lnSpc>
              <a:buFontTx/>
              <a:buChar char="-"/>
            </a:pPr>
            <a:r>
              <a:rPr lang="en-US" altLang="en-US" sz="900"/>
              <a:t>Hancock was forced to break up his force to protect the forts and surrounding communities (much like the situation in the Northern Plains) . </a:t>
            </a:r>
          </a:p>
          <a:p>
            <a:pPr>
              <a:lnSpc>
                <a:spcPct val="90000"/>
              </a:lnSpc>
              <a:buFontTx/>
              <a:buChar char="-"/>
            </a:pPr>
            <a:r>
              <a:rPr lang="en-US" altLang="en-US" sz="900"/>
              <a:t>Hancock’s one mobile force accomplished little other than the troopers being run to near exhaustion, and the resulting relief of their commander: Custer. (</a:t>
            </a:r>
            <a:r>
              <a:rPr lang="en-US" altLang="en-US" sz="900">
                <a:solidFill>
                  <a:srgbClr val="FF3300"/>
                </a:solidFill>
              </a:rPr>
              <a:t>See FW #2</a:t>
            </a:r>
            <a:r>
              <a:rPr lang="en-US" altLang="en-US" sz="900"/>
              <a:t>)</a:t>
            </a:r>
          </a:p>
          <a:p>
            <a:pPr>
              <a:lnSpc>
                <a:spcPct val="90000"/>
              </a:lnSpc>
              <a:buFontTx/>
              <a:buChar char="-"/>
            </a:pPr>
            <a:r>
              <a:rPr lang="en-US" altLang="en-US" sz="900"/>
              <a:t>Back in Northern Plains, the Indians attacked forces working outside the forts: The Hayfield fight (1 Aug 1867) and the Wagon Box Fight (2 Aug 1867). While the Soldiers/workers were able to hold off the Indians, these incidents demonstrated the helplessness of the cause.  A  peace treaty had been offered several times prior to these fights, but Red Cloud would not sign until the Army agreed to abandon the forts.</a:t>
            </a:r>
          </a:p>
          <a:p>
            <a:pPr>
              <a:lnSpc>
                <a:spcPct val="90000"/>
              </a:lnSpc>
              <a:buFontTx/>
              <a:buChar char="-"/>
            </a:pPr>
            <a:r>
              <a:rPr lang="en-US" altLang="en-US" sz="900"/>
              <a:t>The troops finally withdrew in August 68 and the forts were burned by the Indians shortly after.  Without protection, the Bozman trail was also abandoned. (The location of these forts are significant later in the lesson, as they are located in the vicinity of the Little Big Horn.  Their strategic location may have been key in a different outcome for the battle that occurs there in 1876)</a:t>
            </a:r>
          </a:p>
        </p:txBody>
      </p:sp>
    </p:spTree>
    <p:extLst>
      <p:ext uri="{BB962C8B-B14F-4D97-AF65-F5344CB8AC3E}">
        <p14:creationId xmlns:p14="http://schemas.microsoft.com/office/powerpoint/2010/main" val="21895417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084AAD-656B-42D7-8E24-8CEA663E8193}" type="slidenum">
              <a:rPr lang="en-US" altLang="en-US"/>
              <a:pPr/>
              <a:t>3</a:t>
            </a:fld>
            <a:endParaRPr lang="en-US" altLang="en-US"/>
          </a:p>
        </p:txBody>
      </p:sp>
      <p:sp>
        <p:nvSpPr>
          <p:cNvPr id="19458" name="Rectangle 2"/>
          <p:cNvSpPr>
            <a:spLocks noRot="1" noChangeArrowheads="1" noTextEdit="1"/>
          </p:cNvSpPr>
          <p:nvPr>
            <p:ph type="sldImg"/>
          </p:nvPr>
        </p:nvSpPr>
        <p:spPr>
          <a:ln/>
        </p:spPr>
      </p:sp>
      <p:sp>
        <p:nvSpPr>
          <p:cNvPr id="19459" name="Rectangle 3"/>
          <p:cNvSpPr>
            <a:spLocks noGrp="1" noChangeArrowheads="1"/>
          </p:cNvSpPr>
          <p:nvPr>
            <p:ph type="body" idx="1"/>
          </p:nvPr>
        </p:nvSpPr>
        <p:spPr>
          <a:xfrm>
            <a:off x="685800" y="4343400"/>
            <a:ext cx="5486400" cy="4686300"/>
          </a:xfrm>
        </p:spPr>
        <p:txBody>
          <a:bodyPr/>
          <a:lstStyle/>
          <a:p>
            <a:pPr>
              <a:buFontTx/>
              <a:buChar char="•"/>
            </a:pPr>
            <a:r>
              <a:rPr lang="en-US" altLang="en-US"/>
              <a:t>By November 68 both Northern and Southern Plains Indians had signed the Fort Laramie Treaty and the Medicine Lodge Treaty respectively.  The Sioux in the north were to settle in South Dakota, west of the Missouri and would retain the right to hunt in the unceded territory to the west. The Southern Plains Indians were to settle in two reservations located in the western side of Oklahoma (the eastern portion of this territory had already been filled with relocated East Coast Indians). (</a:t>
            </a:r>
            <a:r>
              <a:rPr lang="en-US" altLang="en-US">
                <a:solidFill>
                  <a:srgbClr val="FF3300"/>
                </a:solidFill>
              </a:rPr>
              <a:t>See FW #3</a:t>
            </a:r>
            <a:r>
              <a:rPr lang="en-US" altLang="en-US"/>
              <a:t>)</a:t>
            </a:r>
          </a:p>
          <a:p>
            <a:pPr>
              <a:buFontTx/>
              <a:buChar char="•"/>
            </a:pPr>
            <a:r>
              <a:rPr lang="en-US" altLang="en-US"/>
              <a:t>The Southern Indians did not take well to reservation life.  Continuous misunderstandings and conflict of culture resulted in raiding and violence. Sheridan, the Division of Missouri Cdr, formulated a strategy similar to the Atlanta Campaign of the Civil War – Instead of attacking the Indians as Hancock did, Sheridan would attack their means of survival. (Food, shelter, transportation: Ponies) He further enhanced this strategy by attacking in winter, when it would force the Indians to return to the food and shelter provided at the reservation.  </a:t>
            </a:r>
          </a:p>
          <a:p>
            <a:pPr>
              <a:buFontTx/>
              <a:buChar char="•"/>
            </a:pPr>
            <a:r>
              <a:rPr lang="en-US" altLang="en-US"/>
              <a:t>To accomplish this, Sheridan formed three independent, but converging forces.  These forces did not mass together, but concentrated in the same area, with two columns designed to flush them out, and the third column used to destroy the Indian Camps.  This was a highly effective campaign (the most productive battles occurring at Washita by the reinstated Custer, and Summit Springs) which resulted in the Indians returning to the reservations. (</a:t>
            </a:r>
            <a:r>
              <a:rPr lang="en-US" altLang="en-US" sz="1000">
                <a:solidFill>
                  <a:srgbClr val="FF3300"/>
                </a:solidFill>
              </a:rPr>
              <a:t>See FW #4</a:t>
            </a:r>
            <a:r>
              <a:rPr lang="en-US" altLang="en-US"/>
              <a:t>)</a:t>
            </a:r>
          </a:p>
          <a:p>
            <a:pPr>
              <a:buFontTx/>
              <a:buChar char="•"/>
            </a:pPr>
            <a:r>
              <a:rPr lang="en-US" altLang="en-US"/>
              <a:t>By May 1869, the Union Pacific Railroad was completed, and it, and the surrounding settlers, were relatively secure from the Indians now occupying their reservations.</a:t>
            </a:r>
          </a:p>
        </p:txBody>
      </p:sp>
    </p:spTree>
    <p:extLst>
      <p:ext uri="{BB962C8B-B14F-4D97-AF65-F5344CB8AC3E}">
        <p14:creationId xmlns:p14="http://schemas.microsoft.com/office/powerpoint/2010/main" val="31409782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6F1397A-6EA3-4149-82C5-58119C35368D}" type="slidenum">
              <a:rPr lang="en-US" altLang="en-US"/>
              <a:pPr/>
              <a:t>4</a:t>
            </a:fld>
            <a:endParaRPr lang="en-US" altLang="en-US"/>
          </a:p>
        </p:txBody>
      </p:sp>
      <p:sp>
        <p:nvSpPr>
          <p:cNvPr id="20482" name="Rectangle 2"/>
          <p:cNvSpPr>
            <a:spLocks noRot="1" noChangeArrowheads="1" noTextEdit="1"/>
          </p:cNvSpPr>
          <p:nvPr>
            <p:ph type="sldImg"/>
          </p:nvPr>
        </p:nvSpPr>
        <p:spPr>
          <a:ln/>
        </p:spPr>
      </p:sp>
      <p:sp>
        <p:nvSpPr>
          <p:cNvPr id="20483" name="Rectangle 3"/>
          <p:cNvSpPr>
            <a:spLocks noGrp="1" noChangeArrowheads="1"/>
          </p:cNvSpPr>
          <p:nvPr>
            <p:ph type="body" idx="1"/>
          </p:nvPr>
        </p:nvSpPr>
        <p:spPr>
          <a:xfrm>
            <a:off x="419100" y="4343400"/>
            <a:ext cx="6143625" cy="4676775"/>
          </a:xfrm>
        </p:spPr>
        <p:txBody>
          <a:bodyPr/>
          <a:lstStyle/>
          <a:p>
            <a:pPr>
              <a:lnSpc>
                <a:spcPct val="90000"/>
              </a:lnSpc>
              <a:buFontTx/>
              <a:buChar char="•"/>
            </a:pPr>
            <a:r>
              <a:rPr lang="en-US" altLang="en-US" sz="1000"/>
              <a:t>(New forts constructed in 1870s and tracks of the Northern Pacific RR get laid to the center of North Dakota by 1872). </a:t>
            </a:r>
          </a:p>
          <a:p>
            <a:pPr>
              <a:lnSpc>
                <a:spcPct val="90000"/>
              </a:lnSpc>
              <a:buFontTx/>
              <a:buChar char="•"/>
            </a:pPr>
            <a:r>
              <a:rPr lang="en-US" altLang="en-US" sz="1000"/>
              <a:t>Apache problems – Difficult terrain/Indians in small bands, separated by long distances.  </a:t>
            </a:r>
          </a:p>
          <a:p>
            <a:pPr>
              <a:lnSpc>
                <a:spcPct val="90000"/>
              </a:lnSpc>
              <a:buFontTx/>
              <a:buChar char="•"/>
            </a:pPr>
            <a:r>
              <a:rPr lang="en-US" altLang="en-US" sz="1000"/>
              <a:t>Reservations established in Sept 71, but peaceful attempts to get Apaches to accept reservations fail.</a:t>
            </a:r>
          </a:p>
          <a:p>
            <a:pPr>
              <a:lnSpc>
                <a:spcPct val="90000"/>
              </a:lnSpc>
            </a:pPr>
            <a:r>
              <a:rPr lang="en-US" altLang="en-US" sz="1000"/>
              <a:t>Crook was made commander in June 71. He inherited a very difficult situation, but his solution was to:</a:t>
            </a:r>
          </a:p>
          <a:p>
            <a:pPr lvl="1">
              <a:lnSpc>
                <a:spcPct val="90000"/>
              </a:lnSpc>
              <a:buFontTx/>
              <a:buChar char="•"/>
            </a:pPr>
            <a:r>
              <a:rPr lang="en-US" altLang="en-US" sz="1000"/>
              <a:t>Form small mobile units that could apply constant pressure to the bands (see analysis page for more detail/quote) and utilize mobile pack mules for re-supply (rather than wagons)</a:t>
            </a:r>
          </a:p>
          <a:p>
            <a:pPr lvl="1">
              <a:lnSpc>
                <a:spcPct val="90000"/>
              </a:lnSpc>
              <a:buFontTx/>
              <a:buChar char="•"/>
            </a:pPr>
            <a:r>
              <a:rPr lang="en-US" altLang="en-US" sz="1000"/>
              <a:t>Utilize friendly Indians to work in conjuncture with soldiers. </a:t>
            </a:r>
          </a:p>
          <a:p>
            <a:pPr>
              <a:lnSpc>
                <a:spcPct val="90000"/>
              </a:lnSpc>
            </a:pPr>
            <a:r>
              <a:rPr lang="en-US" altLang="en-US" sz="1000"/>
              <a:t>Additionally, Crook motivated his men with a great fighting spirit.  This spirit was necessary to outlast their foe in a land that was inhospitable to both Indian and soldier.</a:t>
            </a:r>
          </a:p>
          <a:p>
            <a:pPr>
              <a:lnSpc>
                <a:spcPct val="90000"/>
              </a:lnSpc>
              <a:buFontTx/>
              <a:buChar char="•"/>
            </a:pPr>
            <a:r>
              <a:rPr lang="en-US" altLang="en-US" sz="1000"/>
              <a:t>Through a long process, the Apaches were eventually worn down.  They rose up again in 1881, but similar tactics (along with the return of Crook who had been absent during the deterioration of security) again returned the area to peace. (</a:t>
            </a:r>
            <a:r>
              <a:rPr lang="en-US" altLang="en-US" sz="1000">
                <a:solidFill>
                  <a:srgbClr val="FF3300"/>
                </a:solidFill>
              </a:rPr>
              <a:t>See FW #5</a:t>
            </a:r>
            <a:r>
              <a:rPr lang="en-US" altLang="en-US" sz="1000"/>
              <a:t>)</a:t>
            </a:r>
          </a:p>
          <a:p>
            <a:pPr>
              <a:lnSpc>
                <a:spcPct val="90000"/>
              </a:lnSpc>
              <a:buFontTx/>
              <a:buChar char="•"/>
            </a:pPr>
            <a:r>
              <a:rPr lang="en-US" altLang="en-US" sz="1000"/>
              <a:t>By 1874 the Southern Plains Indians were no longer satisfied with Reservation life.  Violence again erupted as Indian warriors conducted raids in their traditional lands. (</a:t>
            </a:r>
            <a:r>
              <a:rPr lang="en-US" altLang="en-US" sz="1000">
                <a:solidFill>
                  <a:srgbClr val="FF3300"/>
                </a:solidFill>
              </a:rPr>
              <a:t>See FW #6</a:t>
            </a:r>
            <a:r>
              <a:rPr lang="en-US" altLang="en-US" sz="1000"/>
              <a:t>) </a:t>
            </a:r>
          </a:p>
          <a:p>
            <a:pPr>
              <a:lnSpc>
                <a:spcPct val="90000"/>
              </a:lnSpc>
              <a:buFontTx/>
              <a:buChar char="•"/>
            </a:pPr>
            <a:r>
              <a:rPr lang="en-US" altLang="en-US" sz="1000"/>
              <a:t>Once again, Sheridan uses the same converging columns to rectify the situation. The columns were still not mutually supportive, but since Indians normally fled the scene, the intent for the columns was to flush them out, and/or destroy their means of survival.  The Indians had no place to run with 5 columns of troops in the area, and thus, for the second time, this tactic succeeded. </a:t>
            </a:r>
          </a:p>
          <a:p>
            <a:pPr>
              <a:lnSpc>
                <a:spcPct val="90000"/>
              </a:lnSpc>
              <a:buFontTx/>
              <a:buChar char="•"/>
            </a:pPr>
            <a:r>
              <a:rPr lang="en-US" altLang="en-US" sz="1000"/>
              <a:t>In 1871-73 survey teams were looking for routes for the Northern Pacific RR in the northern plains (Dashed line represents the rail eventually laid in the 1880’s). There was also a renewed interest in the Indian Hunting grounds for economic (gold) and military reasons, so in 1874, Custer conducted a reconnaissance through the Dakota and Montana territories. This all created conflict with the Sioux who, seeing their hunting rights violated, responded with violence.  </a:t>
            </a:r>
          </a:p>
          <a:p>
            <a:pPr>
              <a:lnSpc>
                <a:spcPct val="90000"/>
              </a:lnSpc>
              <a:buFontTx/>
              <a:buChar char="•"/>
            </a:pPr>
            <a:r>
              <a:rPr lang="en-US" altLang="en-US" sz="1000"/>
              <a:t>Realizing their inability to keep their own people from entering the area, the U.S. Government and military called for an eviction of the Indians from those lands.  The army once again planned to utilize the converging columns to flush them out.   </a:t>
            </a:r>
          </a:p>
        </p:txBody>
      </p:sp>
    </p:spTree>
    <p:extLst>
      <p:ext uri="{BB962C8B-B14F-4D97-AF65-F5344CB8AC3E}">
        <p14:creationId xmlns:p14="http://schemas.microsoft.com/office/powerpoint/2010/main" val="19592875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F378D2-F5AE-4972-9BC8-A6193B87B764}" type="slidenum">
              <a:rPr lang="en-US" altLang="en-US"/>
              <a:pPr/>
              <a:t>5</a:t>
            </a:fld>
            <a:endParaRPr lang="en-US" altLang="en-US"/>
          </a:p>
        </p:txBody>
      </p:sp>
      <p:sp>
        <p:nvSpPr>
          <p:cNvPr id="21506" name="Rectangle 2"/>
          <p:cNvSpPr>
            <a:spLocks noRot="1" noChangeArrowheads="1" noTextEdit="1"/>
          </p:cNvSpPr>
          <p:nvPr>
            <p:ph type="sldImg"/>
          </p:nvPr>
        </p:nvSpPr>
        <p:spPr>
          <a:ln/>
        </p:spPr>
      </p:sp>
      <p:sp>
        <p:nvSpPr>
          <p:cNvPr id="21507" name="Rectangle 3"/>
          <p:cNvSpPr>
            <a:spLocks noGrp="1" noChangeArrowheads="1"/>
          </p:cNvSpPr>
          <p:nvPr>
            <p:ph type="body" idx="1"/>
          </p:nvPr>
        </p:nvSpPr>
        <p:spPr>
          <a:xfrm>
            <a:off x="495300" y="4171950"/>
            <a:ext cx="5972175" cy="4819650"/>
          </a:xfrm>
        </p:spPr>
        <p:txBody>
          <a:bodyPr/>
          <a:lstStyle/>
          <a:p>
            <a:pPr>
              <a:buFontTx/>
              <a:buChar char="•"/>
            </a:pPr>
            <a:r>
              <a:rPr lang="en-US" altLang="en-US" sz="1000"/>
              <a:t>(Arrows shown to orient from the previous slide)</a:t>
            </a:r>
          </a:p>
          <a:p>
            <a:pPr>
              <a:buFontTx/>
              <a:buChar char="•"/>
            </a:pPr>
            <a:r>
              <a:rPr lang="en-US" altLang="en-US" sz="1000"/>
              <a:t>On 1 April, Col John Gibbon left Ft. Ellis with 4 Cavalry Co’s and 5 In Co’s (450 men).  He established a supply depot, conducted a recon to the south vic. the Big Horn Rivers (finding nothing) and continued movement up the Yellowstone river. On 16 May recon elements found the Indian Camp (which was slowly moving to the Southwest) south of the Yellowstone, but Gibbon was unable to cross it at that location. </a:t>
            </a:r>
          </a:p>
          <a:p>
            <a:pPr>
              <a:buFontTx/>
              <a:buChar char="•"/>
            </a:pPr>
            <a:r>
              <a:rPr lang="en-US" altLang="en-US" sz="1000"/>
              <a:t>Indian raiding party harassed Gibbon’s forces.</a:t>
            </a:r>
          </a:p>
          <a:p>
            <a:pPr>
              <a:buFontTx/>
              <a:buChar char="•"/>
            </a:pPr>
            <a:r>
              <a:rPr lang="en-US" altLang="en-US" sz="1000"/>
              <a:t>General Alfred Terry left Ft. Abraham Lincoln on 17 May with 12 Cavalry Co’s and 3 ½ IN Co’s (925 men) and General George Crook left Ft. Fetterman on 29 May with 15 Cavalry Co’s and 5 IN Co’s.  Terry established a supply base at Glendive Depot and Crook arrived at the abandoned Ft. Reno.</a:t>
            </a:r>
          </a:p>
          <a:p>
            <a:pPr>
              <a:buFontTx/>
              <a:buChar char="•"/>
            </a:pPr>
            <a:r>
              <a:rPr lang="en-US" altLang="en-US" sz="1000"/>
              <a:t>On 7 June Terry and Gibbon join forces and establish another Supply Depot and Terry takes command of both columns. </a:t>
            </a:r>
          </a:p>
          <a:p>
            <a:pPr>
              <a:buFontTx/>
              <a:buChar char="•"/>
            </a:pPr>
            <a:r>
              <a:rPr lang="en-US" altLang="en-US" sz="1000"/>
              <a:t>On 17 June Crook encountered a sizable Indian force of warriors on Rosebud Creek.  Discovering Crooks movement, many warriors traveled south from their camp to intercept Crook.  The resulting Battle of the Rosebud was an engagement that Crook did not expect: warriors willing to attack an army column and stand and fight. </a:t>
            </a:r>
          </a:p>
          <a:p>
            <a:pPr>
              <a:buFontTx/>
              <a:buChar char="•"/>
            </a:pPr>
            <a:r>
              <a:rPr lang="en-US" altLang="en-US" sz="1000"/>
              <a:t>While the Indians eventually withdrew first, Crook’s force was sufficiently shaken that they also withdrew to their previous camp.  Crook reported the attack higher, but Terry did not receive the information until 30 June. </a:t>
            </a:r>
          </a:p>
          <a:p>
            <a:pPr>
              <a:buFontTx/>
              <a:buChar char="•"/>
            </a:pPr>
            <a:r>
              <a:rPr lang="en-US" altLang="en-US" sz="1000"/>
              <a:t>Meanwhile, Terry formulated a plan that utilized his and Gibbon’s forces. Terry would take the slow moving infantry and move down the Big Horn to establish a blocking position.  The 26</a:t>
            </a:r>
            <a:r>
              <a:rPr lang="en-US" altLang="en-US" sz="1000" baseline="30000"/>
              <a:t>th</a:t>
            </a:r>
            <a:r>
              <a:rPr lang="en-US" altLang="en-US" sz="1000"/>
              <a:t> of June was the target date for the position to be in place.</a:t>
            </a:r>
          </a:p>
          <a:p>
            <a:pPr>
              <a:buFontTx/>
              <a:buChar char="•"/>
            </a:pPr>
            <a:r>
              <a:rPr lang="en-US" altLang="en-US" sz="1000"/>
              <a:t>Custer, with the majority of the faster moving Cavalry, would move all the way down the Rosebud, then push the Indian camp north, into the blocking position. This was all based on the belief that the Camp was much farther south than it actually was.</a:t>
            </a:r>
          </a:p>
          <a:p>
            <a:endParaRPr lang="en-US" altLang="en-US" sz="1000"/>
          </a:p>
        </p:txBody>
      </p:sp>
    </p:spTree>
    <p:extLst>
      <p:ext uri="{BB962C8B-B14F-4D97-AF65-F5344CB8AC3E}">
        <p14:creationId xmlns:p14="http://schemas.microsoft.com/office/powerpoint/2010/main" val="24890259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67F102F-2758-436A-9991-4FD3D1FC7332}" type="slidenum">
              <a:rPr lang="en-US" altLang="en-US"/>
              <a:pPr/>
              <a:t>6</a:t>
            </a:fld>
            <a:endParaRPr lang="en-US" altLang="en-US"/>
          </a:p>
        </p:txBody>
      </p:sp>
      <p:sp>
        <p:nvSpPr>
          <p:cNvPr id="22530" name="Rectangle 2"/>
          <p:cNvSpPr>
            <a:spLocks noRot="1" noChangeArrowheads="1" noTextEdit="1"/>
          </p:cNvSpPr>
          <p:nvPr>
            <p:ph type="sldImg"/>
          </p:nvPr>
        </p:nvSpPr>
        <p:spPr>
          <a:ln/>
        </p:spPr>
      </p:sp>
      <p:sp>
        <p:nvSpPr>
          <p:cNvPr id="22531" name="Rectangle 3"/>
          <p:cNvSpPr>
            <a:spLocks noGrp="1" noChangeArrowheads="1"/>
          </p:cNvSpPr>
          <p:nvPr>
            <p:ph type="body" idx="1"/>
          </p:nvPr>
        </p:nvSpPr>
        <p:spPr/>
        <p:txBody>
          <a:bodyPr/>
          <a:lstStyle/>
          <a:p>
            <a:pPr>
              <a:buFontTx/>
              <a:buChar char="•"/>
            </a:pPr>
            <a:r>
              <a:rPr lang="en-US" altLang="en-US" sz="1000"/>
              <a:t>(Arrows shown to orient to the plan on previous slide)</a:t>
            </a:r>
          </a:p>
          <a:p>
            <a:pPr>
              <a:buFontTx/>
              <a:buChar char="•"/>
            </a:pPr>
            <a:r>
              <a:rPr lang="en-US" altLang="en-US" sz="1000"/>
              <a:t>Both forces moved out on 21 June.  Custer Arrived at Davis Creek on 24 June.</a:t>
            </a:r>
          </a:p>
          <a:p>
            <a:pPr>
              <a:buFontTx/>
              <a:buChar char="•"/>
            </a:pPr>
            <a:r>
              <a:rPr lang="en-US" altLang="en-US" sz="1000"/>
              <a:t>The plan called for him to move down the Rosebud to the headwaters. However, he found the main Indian camp trail vic. of Davis Creek, and decided to follow it west. </a:t>
            </a:r>
          </a:p>
          <a:p>
            <a:pPr>
              <a:buFontTx/>
              <a:buChar char="•"/>
            </a:pPr>
            <a:r>
              <a:rPr lang="en-US" altLang="en-US" sz="1000"/>
              <a:t>He organized his force into three groups – one with Benteen, one with Reno and Custer himself commanded the third.  </a:t>
            </a:r>
          </a:p>
          <a:p>
            <a:pPr>
              <a:buFontTx/>
              <a:buChar char="•"/>
            </a:pPr>
            <a:r>
              <a:rPr lang="en-US" altLang="en-US" sz="1000"/>
              <a:t>He sent Benteen south to insure the Indians had not traveled south. </a:t>
            </a:r>
          </a:p>
          <a:p>
            <a:pPr>
              <a:buFontTx/>
              <a:buChar char="•"/>
            </a:pPr>
            <a:r>
              <a:rPr lang="en-US" altLang="en-US" sz="1000"/>
              <a:t>Reno was sent directly west with Custer’s force followed him in support.  The intention was to travel just short of the Indian Camp, rest on the 25</a:t>
            </a:r>
            <a:r>
              <a:rPr lang="en-US" altLang="en-US" sz="1000" baseline="30000"/>
              <a:t>th</a:t>
            </a:r>
            <a:r>
              <a:rPr lang="en-US" altLang="en-US" sz="1000"/>
              <a:t> and attack on the 26</a:t>
            </a:r>
            <a:r>
              <a:rPr lang="en-US" altLang="en-US" sz="1000" baseline="30000"/>
              <a:t>th</a:t>
            </a:r>
            <a:r>
              <a:rPr lang="en-US" altLang="en-US" sz="1000"/>
              <a:t> as planned.</a:t>
            </a:r>
          </a:p>
          <a:p>
            <a:pPr>
              <a:buFontTx/>
              <a:buChar char="•"/>
            </a:pPr>
            <a:r>
              <a:rPr lang="en-US" altLang="en-US" sz="1000"/>
              <a:t>During the movement however, Custer thought his force had been compromised and ordered an immediate attack on the morning of the 25</a:t>
            </a:r>
            <a:r>
              <a:rPr lang="en-US" altLang="en-US" sz="1000" baseline="30000"/>
              <a:t>th</a:t>
            </a:r>
            <a:r>
              <a:rPr lang="en-US" altLang="en-US" sz="1000"/>
              <a:t>.  As Reno attacked from the south, he found the Indian Camp was much bigger than expected (the Sioux and the Cheyenne decided consolidate their camps for mutual protection).  The Indians, instead of fleeing away from a cavalry attack (what normally happens in previous operations such as this) attacked Reno with superior numbers of warriors.  </a:t>
            </a:r>
          </a:p>
          <a:p>
            <a:pPr>
              <a:buFontTx/>
              <a:buChar char="•"/>
            </a:pPr>
            <a:r>
              <a:rPr lang="en-US" altLang="en-US" sz="1000"/>
              <a:t>Custer attempted to move north and attack the northern part of the camp to relieve pressure from Reno and called Benteen to move forward and enter the fight, which he did.</a:t>
            </a:r>
          </a:p>
          <a:p>
            <a:pPr>
              <a:buFontTx/>
              <a:buChar char="•"/>
            </a:pPr>
            <a:r>
              <a:rPr lang="en-US" altLang="en-US" sz="1000"/>
              <a:t>Custer did in fact draw pressure off of Reno, but then was overwhelmed by almost the entire warrior force, and was wiped out.  The Indians then turned back on Reno and Benteen, but were unsuccessful in dislodging them.  </a:t>
            </a:r>
          </a:p>
          <a:p>
            <a:pPr>
              <a:buFontTx/>
              <a:buChar char="•"/>
            </a:pPr>
            <a:r>
              <a:rPr lang="en-US" altLang="en-US" sz="1000"/>
              <a:t>On 26 June, the Indian Camp displaced and Terry’s force finally arrived at the battlefield on 27 June. (</a:t>
            </a:r>
            <a:r>
              <a:rPr lang="en-US" altLang="en-US" sz="1000">
                <a:solidFill>
                  <a:srgbClr val="FF3300"/>
                </a:solidFill>
              </a:rPr>
              <a:t>See FW #7</a:t>
            </a:r>
            <a:r>
              <a:rPr lang="en-US" altLang="en-US" sz="1000"/>
              <a:t>)</a:t>
            </a:r>
          </a:p>
        </p:txBody>
      </p:sp>
    </p:spTree>
    <p:extLst>
      <p:ext uri="{BB962C8B-B14F-4D97-AF65-F5344CB8AC3E}">
        <p14:creationId xmlns:p14="http://schemas.microsoft.com/office/powerpoint/2010/main" val="8580909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2CEEAA-A359-4B21-B68B-3D719AA3C912}" type="slidenum">
              <a:rPr lang="en-US" altLang="en-US"/>
              <a:pPr/>
              <a:t>7</a:t>
            </a:fld>
            <a:endParaRPr lang="en-US" altLang="en-US"/>
          </a:p>
        </p:txBody>
      </p:sp>
      <p:sp>
        <p:nvSpPr>
          <p:cNvPr id="25602" name="Rectangle 2"/>
          <p:cNvSpPr>
            <a:spLocks noRot="1" noChangeArrowheads="1" noTextEdit="1"/>
          </p:cNvSpPr>
          <p:nvPr>
            <p:ph type="sldImg"/>
          </p:nvPr>
        </p:nvSpPr>
        <p:spPr>
          <a:ln/>
        </p:spPr>
      </p:sp>
      <p:sp>
        <p:nvSpPr>
          <p:cNvPr id="25603" name="Rectangle 3"/>
          <p:cNvSpPr>
            <a:spLocks noGrp="1" noChangeArrowheads="1"/>
          </p:cNvSpPr>
          <p:nvPr>
            <p:ph type="body" idx="1"/>
          </p:nvPr>
        </p:nvSpPr>
        <p:spPr>
          <a:xfrm>
            <a:off x="177800" y="4343400"/>
            <a:ext cx="6680200" cy="4800600"/>
          </a:xfrm>
        </p:spPr>
        <p:txBody>
          <a:bodyPr/>
          <a:lstStyle/>
          <a:p>
            <a:pPr>
              <a:lnSpc>
                <a:spcPct val="80000"/>
              </a:lnSpc>
              <a:buFontTx/>
              <a:buChar char="•"/>
            </a:pPr>
            <a:r>
              <a:rPr lang="en-US" altLang="en-US" sz="900"/>
              <a:t>Following Custer’s “Last Stand” the army attacked in force.  The Indians conversely dispersed their united force into three smaller groups.  They were eventually hunted down and attacked several times during the fall and winter, utilizing the same tactics of destroying their means of survival.  By the spring of 1877, the majority of the Sioux had returned to the reservation due to starvation and exposure.  Following the Custer Massacre the US Government rescinded the Sioux’s rights to the hunting lands and created two smaller reservations.</a:t>
            </a:r>
          </a:p>
          <a:p>
            <a:pPr>
              <a:lnSpc>
                <a:spcPct val="80000"/>
              </a:lnSpc>
              <a:buFontTx/>
              <a:buChar char="•"/>
            </a:pPr>
            <a:r>
              <a:rPr lang="en-US" altLang="en-US" sz="900"/>
              <a:t>In the NW, we see two Army failures: the Modocs and the Nez Perce.  While both are eventually subjugated, the Army’s methods and execution were flawed.</a:t>
            </a:r>
          </a:p>
          <a:p>
            <a:pPr>
              <a:lnSpc>
                <a:spcPct val="80000"/>
              </a:lnSpc>
              <a:buFontTx/>
              <a:buChar char="•"/>
            </a:pPr>
            <a:r>
              <a:rPr lang="en-US" altLang="en-US" sz="900"/>
              <a:t>A portion of the Modoc tribe, lead by a chief called Captain Jack, unhappy with reservation life with the Klamath tribe, returned to their old hunting grounds.  When a company from Fort Klameth attempted to forcefully move Captain Jack and his followers back to the reservation, a battle ensued and the Modocs escaped to the Lava Beds vic. Lake Tule.  The Modocs were able to use these lava beds like a fortress.  </a:t>
            </a:r>
          </a:p>
          <a:p>
            <a:pPr>
              <a:lnSpc>
                <a:spcPct val="80000"/>
              </a:lnSpc>
              <a:buFontTx/>
              <a:buChar char="•"/>
            </a:pPr>
            <a:r>
              <a:rPr lang="en-US" altLang="en-US" sz="900"/>
              <a:t>Instead of attacking the Modoc’s means of survival, the Army attempted unsuccessfully to physically force the Modoc’s back.  Three assaults on the lava beds failed and the troop’s moral falls to dangerous levels.  Ultimately, the lack of water force the Modoc’s out of their ‘fortress’.  They break up and are eventually captured. (</a:t>
            </a:r>
            <a:r>
              <a:rPr lang="en-US" altLang="en-US" sz="900">
                <a:solidFill>
                  <a:srgbClr val="FF3300"/>
                </a:solidFill>
              </a:rPr>
              <a:t>See FW #8</a:t>
            </a:r>
            <a:r>
              <a:rPr lang="en-US" altLang="en-US" sz="900"/>
              <a:t>)</a:t>
            </a:r>
          </a:p>
          <a:p>
            <a:pPr>
              <a:lnSpc>
                <a:spcPct val="80000"/>
              </a:lnSpc>
              <a:buFontTx/>
              <a:buChar char="•"/>
            </a:pPr>
            <a:r>
              <a:rPr lang="en-US" altLang="en-US" sz="900"/>
              <a:t>Nez Perce were sent to a reservation in 1863 IAW a treaty.  However, a portion of them revused to acknowledge the treaty and remained in their hunting grounds.  </a:t>
            </a:r>
          </a:p>
          <a:p>
            <a:pPr>
              <a:lnSpc>
                <a:spcPct val="80000"/>
              </a:lnSpc>
              <a:buFontTx/>
              <a:buChar char="•"/>
            </a:pPr>
            <a:r>
              <a:rPr lang="en-US" altLang="en-US" sz="900"/>
              <a:t>By May 1877, with settlers wanting this land and after many peaceful attempts, the non-treaty Nez Perce were given a 30 day ultimatum to move to the reservation.  As they begin to move back, (and  continue to debate whether they would actually enter the reservation) a few disgruntled warriors killed 4 whites noted for their poor treatment of Indians. Garrison troops from Fort Lapwai were sent to protect the settlers and immediately attacked the NP.  The warriors fought back aggressively and defeated the soldiers.</a:t>
            </a:r>
          </a:p>
          <a:p>
            <a:pPr>
              <a:lnSpc>
                <a:spcPct val="80000"/>
              </a:lnSpc>
              <a:buFontTx/>
              <a:buChar char="•"/>
            </a:pPr>
            <a:r>
              <a:rPr lang="en-US" altLang="en-US" sz="900"/>
              <a:t>General Howard, commander of the department of Columbia, gathered more forces and moved to force the NP back to the reservation.</a:t>
            </a:r>
          </a:p>
          <a:p>
            <a:pPr>
              <a:lnSpc>
                <a:spcPct val="80000"/>
              </a:lnSpc>
              <a:buFontTx/>
              <a:buChar char="•"/>
            </a:pPr>
            <a:r>
              <a:rPr lang="en-US" altLang="en-US" sz="900"/>
              <a:t>The NP slip away from Howard and stop at Clearwater.  Howard clumsily attacked on July 11, and again the superior fighting skills of the warriors defeated the soldiers.  </a:t>
            </a:r>
          </a:p>
          <a:p>
            <a:pPr>
              <a:lnSpc>
                <a:spcPct val="80000"/>
              </a:lnSpc>
              <a:buFontTx/>
              <a:buChar char="•"/>
            </a:pPr>
            <a:r>
              <a:rPr lang="en-US" altLang="en-US" sz="900"/>
              <a:t>The NP decide to attempt to reach Montana or join Sitting Bull in Canada. They begin their trek west on 30 July and stop to rest vic. Big Hole on Aug 17.  Col Gibbon from Fort Missoula attacked with his small force on 9 Aug and was forced back and out of action.  But he inflicted large losses on the warriors. </a:t>
            </a:r>
          </a:p>
          <a:p>
            <a:pPr>
              <a:lnSpc>
                <a:spcPct val="80000"/>
              </a:lnSpc>
              <a:buFontTx/>
              <a:buChar char="•"/>
            </a:pPr>
            <a:r>
              <a:rPr lang="en-US" altLang="en-US" sz="900"/>
              <a:t>The NP continue SW with Howard (who delayed movement for two weeks to reorganize) now in the chase.  Howard occupied a recently vacated NP camp site at Camas Meadows on 19 Aug.  A NP raid (200 warriors who returned to the camp site) captured 150 mules.</a:t>
            </a:r>
          </a:p>
          <a:p>
            <a:pPr>
              <a:lnSpc>
                <a:spcPct val="80000"/>
              </a:lnSpc>
              <a:buFontTx/>
              <a:buChar char="•"/>
            </a:pPr>
            <a:r>
              <a:rPr lang="en-US" altLang="en-US" sz="900"/>
              <a:t>Col Samuel Sturgis moved to intercept the NP as they exited a mountain pass, but they maneuver around him and flee north (8 Sept).</a:t>
            </a:r>
          </a:p>
          <a:p>
            <a:pPr>
              <a:lnSpc>
                <a:spcPct val="80000"/>
              </a:lnSpc>
              <a:buFontTx/>
              <a:buChar char="•"/>
            </a:pPr>
            <a:r>
              <a:rPr lang="en-US" altLang="en-US" sz="900"/>
              <a:t>Sturgis attempted to overtake them and the NP again showed superior fighting skill and defeated the soldiers (13 Sept).</a:t>
            </a:r>
          </a:p>
          <a:p>
            <a:pPr>
              <a:lnSpc>
                <a:spcPct val="80000"/>
              </a:lnSpc>
              <a:buFontTx/>
              <a:buChar char="•"/>
            </a:pPr>
            <a:r>
              <a:rPr lang="en-US" altLang="en-US" sz="900"/>
              <a:t>Col Nelson Miles organizes 5 IN Co’s and 2 Cav Co’s to intercept the Nez Perce.</a:t>
            </a:r>
          </a:p>
          <a:p>
            <a:pPr>
              <a:lnSpc>
                <a:spcPct val="80000"/>
              </a:lnSpc>
              <a:buFontTx/>
              <a:buChar char="•"/>
            </a:pPr>
            <a:r>
              <a:rPr lang="en-US" altLang="en-US" sz="900"/>
              <a:t>The NP again decide to rest and slowed their pace after they cross the Missouri River.  On 29 Sept, they made camp at Snake Creek. Miles moved north and intercepted the NP just short of the border(30 Sept). Unable to defeat them, he put their camp site under siege.  With Howard’s forces moving in, the NP realized the hopelessness of their situation and surrendered. (</a:t>
            </a:r>
            <a:r>
              <a:rPr lang="en-US" altLang="en-US" sz="900">
                <a:solidFill>
                  <a:srgbClr val="FF3300"/>
                </a:solidFill>
              </a:rPr>
              <a:t>See FW #9</a:t>
            </a:r>
            <a:r>
              <a:rPr lang="en-US" altLang="en-US" sz="900"/>
              <a:t>)</a:t>
            </a:r>
          </a:p>
          <a:p>
            <a:pPr>
              <a:lnSpc>
                <a:spcPct val="80000"/>
              </a:lnSpc>
              <a:buFontTx/>
              <a:buChar char="•"/>
            </a:pPr>
            <a:endParaRPr lang="en-US" altLang="en-US" sz="900"/>
          </a:p>
          <a:p>
            <a:pPr>
              <a:lnSpc>
                <a:spcPct val="80000"/>
              </a:lnSpc>
              <a:buFontTx/>
              <a:buChar char="•"/>
            </a:pPr>
            <a:endParaRPr lang="en-US" altLang="en-US" sz="900"/>
          </a:p>
        </p:txBody>
      </p:sp>
    </p:spTree>
    <p:extLst>
      <p:ext uri="{BB962C8B-B14F-4D97-AF65-F5344CB8AC3E}">
        <p14:creationId xmlns:p14="http://schemas.microsoft.com/office/powerpoint/2010/main" val="40904421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8185A72-CEE7-484F-8C9D-12B8E99B09B7}" type="slidenum">
              <a:rPr lang="en-US" altLang="en-US"/>
              <a:pPr/>
              <a:t>8</a:t>
            </a:fld>
            <a:endParaRPr lang="en-US" altLang="en-US"/>
          </a:p>
        </p:txBody>
      </p:sp>
      <p:sp>
        <p:nvSpPr>
          <p:cNvPr id="24578" name="Rectangle 2"/>
          <p:cNvSpPr>
            <a:spLocks noRot="1" noChangeArrowheads="1" noTextEdit="1"/>
          </p:cNvSpPr>
          <p:nvPr>
            <p:ph type="sldImg"/>
          </p:nvPr>
        </p:nvSpPr>
        <p:spPr>
          <a:ln/>
        </p:spPr>
      </p:sp>
      <p:sp>
        <p:nvSpPr>
          <p:cNvPr id="24579" name="Rectangle 3"/>
          <p:cNvSpPr>
            <a:spLocks noGrp="1" noChangeArrowheads="1"/>
          </p:cNvSpPr>
          <p:nvPr>
            <p:ph type="body" idx="1"/>
          </p:nvPr>
        </p:nvSpPr>
        <p:spPr/>
        <p:txBody>
          <a:bodyPr/>
          <a:lstStyle/>
          <a:p>
            <a:r>
              <a:rPr lang="en-US" altLang="en-US"/>
              <a:t>This slide presented to show the differences between the Indians control in 1865, and the success of the Army in securing the west – the reservations and rail lines represent the connection of east and west and the taming of the west.</a:t>
            </a:r>
          </a:p>
        </p:txBody>
      </p:sp>
    </p:spTree>
    <p:extLst>
      <p:ext uri="{BB962C8B-B14F-4D97-AF65-F5344CB8AC3E}">
        <p14:creationId xmlns:p14="http://schemas.microsoft.com/office/powerpoint/2010/main" val="8397578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a:prstGeom prst="rect">
            <a:avLst/>
          </a:prstGeo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E5B72D19-71CE-4C37-BEE5-6F36BB69D995}" type="slidenum">
              <a:rPr lang="en-US" altLang="en-US"/>
              <a:pPr/>
              <a:t>‹#›</a:t>
            </a:fld>
            <a:endParaRPr lang="en-US" altLang="en-US"/>
          </a:p>
        </p:txBody>
      </p:sp>
    </p:spTree>
    <p:extLst>
      <p:ext uri="{BB962C8B-B14F-4D97-AF65-F5344CB8AC3E}">
        <p14:creationId xmlns:p14="http://schemas.microsoft.com/office/powerpoint/2010/main" val="27376076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A53F184F-0C31-4B33-AA52-501F9E840516}" type="slidenum">
              <a:rPr lang="en-US" altLang="en-US"/>
              <a:pPr/>
              <a:t>‹#›</a:t>
            </a:fld>
            <a:endParaRPr lang="en-US" altLang="en-US"/>
          </a:p>
        </p:txBody>
      </p:sp>
    </p:spTree>
    <p:extLst>
      <p:ext uri="{BB962C8B-B14F-4D97-AF65-F5344CB8AC3E}">
        <p14:creationId xmlns:p14="http://schemas.microsoft.com/office/powerpoint/2010/main" val="2118399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762625" cy="5811838"/>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041BA808-E2DC-4382-89B2-44C5C02827C1}" type="slidenum">
              <a:rPr lang="en-US" altLang="en-US"/>
              <a:pPr/>
              <a:t>‹#›</a:t>
            </a:fld>
            <a:endParaRPr lang="en-US" altLang="en-US"/>
          </a:p>
        </p:txBody>
      </p:sp>
    </p:spTree>
    <p:extLst>
      <p:ext uri="{BB962C8B-B14F-4D97-AF65-F5344CB8AC3E}">
        <p14:creationId xmlns:p14="http://schemas.microsoft.com/office/powerpoint/2010/main" val="31949150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2DF68781-58DB-41B1-A7C9-15F613BCE555}" type="slidenum">
              <a:rPr lang="en-US" altLang="en-US"/>
              <a:pPr/>
              <a:t>‹#›</a:t>
            </a:fld>
            <a:endParaRPr lang="en-US" altLang="en-US"/>
          </a:p>
        </p:txBody>
      </p:sp>
    </p:spTree>
    <p:extLst>
      <p:ext uri="{BB962C8B-B14F-4D97-AF65-F5344CB8AC3E}">
        <p14:creationId xmlns:p14="http://schemas.microsoft.com/office/powerpoint/2010/main" val="27229508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a:prstGeom prst="rect">
            <a:avLst/>
          </a:prstGeo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59FFB759-360C-44D9-B7BA-659C78AA9F37}" type="slidenum">
              <a:rPr lang="en-US" altLang="en-US"/>
              <a:pPr/>
              <a:t>‹#›</a:t>
            </a:fld>
            <a:endParaRPr lang="en-US" altLang="en-US"/>
          </a:p>
        </p:txBody>
      </p:sp>
    </p:spTree>
    <p:extLst>
      <p:ext uri="{BB962C8B-B14F-4D97-AF65-F5344CB8AC3E}">
        <p14:creationId xmlns:p14="http://schemas.microsoft.com/office/powerpoint/2010/main" val="39170432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6715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825625"/>
            <a:ext cx="386715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3B8A6FD4-0DAC-4A4D-BC55-673C640FD89D}" type="slidenum">
              <a:rPr lang="en-US" altLang="en-US"/>
              <a:pPr/>
              <a:t>‹#›</a:t>
            </a:fld>
            <a:endParaRPr lang="en-US" altLang="en-US"/>
          </a:p>
        </p:txBody>
      </p:sp>
    </p:spTree>
    <p:extLst>
      <p:ext uri="{BB962C8B-B14F-4D97-AF65-F5344CB8AC3E}">
        <p14:creationId xmlns:p14="http://schemas.microsoft.com/office/powerpoint/2010/main" val="42777711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en-US"/>
          </a:p>
        </p:txBody>
      </p:sp>
      <p:sp>
        <p:nvSpPr>
          <p:cNvPr id="8" name="Footer Placeholder 7"/>
          <p:cNvSpPr>
            <a:spLocks noGrp="1"/>
          </p:cNvSpPr>
          <p:nvPr>
            <p:ph type="ftr" sz="quarter" idx="11"/>
          </p:nvPr>
        </p:nvSpPr>
        <p:spPr/>
        <p:txBody>
          <a:bodyPr/>
          <a:lstStyle>
            <a:lvl1pPr>
              <a:defRPr/>
            </a:lvl1pPr>
          </a:lstStyle>
          <a:p>
            <a:endParaRPr lang="en-US" altLang="en-US"/>
          </a:p>
        </p:txBody>
      </p:sp>
      <p:sp>
        <p:nvSpPr>
          <p:cNvPr id="9" name="Slide Number Placeholder 8"/>
          <p:cNvSpPr>
            <a:spLocks noGrp="1"/>
          </p:cNvSpPr>
          <p:nvPr>
            <p:ph type="sldNum" sz="quarter" idx="12"/>
          </p:nvPr>
        </p:nvSpPr>
        <p:spPr/>
        <p:txBody>
          <a:bodyPr/>
          <a:lstStyle>
            <a:lvl1pPr>
              <a:defRPr/>
            </a:lvl1pPr>
          </a:lstStyle>
          <a:p>
            <a:fld id="{9093AE36-0F3B-4E70-AB34-E671DCA7ADE5}" type="slidenum">
              <a:rPr lang="en-US" altLang="en-US"/>
              <a:pPr/>
              <a:t>‹#›</a:t>
            </a:fld>
            <a:endParaRPr lang="en-US" altLang="en-US"/>
          </a:p>
        </p:txBody>
      </p:sp>
    </p:spTree>
    <p:extLst>
      <p:ext uri="{BB962C8B-B14F-4D97-AF65-F5344CB8AC3E}">
        <p14:creationId xmlns:p14="http://schemas.microsoft.com/office/powerpoint/2010/main" val="39837620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en-US"/>
          </a:p>
        </p:txBody>
      </p:sp>
      <p:sp>
        <p:nvSpPr>
          <p:cNvPr id="4" name="Footer Placeholder 3"/>
          <p:cNvSpPr>
            <a:spLocks noGrp="1"/>
          </p:cNvSpPr>
          <p:nvPr>
            <p:ph type="ftr" sz="quarter" idx="11"/>
          </p:nvPr>
        </p:nvSpPr>
        <p:spPr/>
        <p:txBody>
          <a:bodyPr/>
          <a:lstStyle>
            <a:lvl1pPr>
              <a:defRPr/>
            </a:lvl1pPr>
          </a:lstStyle>
          <a:p>
            <a:endParaRPr lang="en-US" altLang="en-US"/>
          </a:p>
        </p:txBody>
      </p:sp>
      <p:sp>
        <p:nvSpPr>
          <p:cNvPr id="5" name="Slide Number Placeholder 4"/>
          <p:cNvSpPr>
            <a:spLocks noGrp="1"/>
          </p:cNvSpPr>
          <p:nvPr>
            <p:ph type="sldNum" sz="quarter" idx="12"/>
          </p:nvPr>
        </p:nvSpPr>
        <p:spPr/>
        <p:txBody>
          <a:bodyPr/>
          <a:lstStyle>
            <a:lvl1pPr>
              <a:defRPr/>
            </a:lvl1pPr>
          </a:lstStyle>
          <a:p>
            <a:fld id="{D3C14F8E-1CA9-448A-904D-CCF8EE052530}" type="slidenum">
              <a:rPr lang="en-US" altLang="en-US"/>
              <a:pPr/>
              <a:t>‹#›</a:t>
            </a:fld>
            <a:endParaRPr lang="en-US" altLang="en-US"/>
          </a:p>
        </p:txBody>
      </p:sp>
    </p:spTree>
    <p:extLst>
      <p:ext uri="{BB962C8B-B14F-4D97-AF65-F5344CB8AC3E}">
        <p14:creationId xmlns:p14="http://schemas.microsoft.com/office/powerpoint/2010/main" val="4012377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p>
        </p:txBody>
      </p:sp>
      <p:sp>
        <p:nvSpPr>
          <p:cNvPr id="3" name="Footer Placeholder 2"/>
          <p:cNvSpPr>
            <a:spLocks noGrp="1"/>
          </p:cNvSpPr>
          <p:nvPr>
            <p:ph type="ftr" sz="quarter" idx="11"/>
          </p:nvPr>
        </p:nvSpPr>
        <p:spPr/>
        <p:txBody>
          <a:bodyPr/>
          <a:lstStyle>
            <a:lvl1pPr>
              <a:defRPr/>
            </a:lvl1pPr>
          </a:lstStyle>
          <a:p>
            <a:endParaRPr lang="en-US" altLang="en-US"/>
          </a:p>
        </p:txBody>
      </p:sp>
      <p:sp>
        <p:nvSpPr>
          <p:cNvPr id="4" name="Slide Number Placeholder 3"/>
          <p:cNvSpPr>
            <a:spLocks noGrp="1"/>
          </p:cNvSpPr>
          <p:nvPr>
            <p:ph type="sldNum" sz="quarter" idx="12"/>
          </p:nvPr>
        </p:nvSpPr>
        <p:spPr/>
        <p:txBody>
          <a:bodyPr/>
          <a:lstStyle>
            <a:lvl1pPr>
              <a:defRPr/>
            </a:lvl1pPr>
          </a:lstStyle>
          <a:p>
            <a:fld id="{5154238F-85C5-4CFA-8CAF-547C49AE89A9}" type="slidenum">
              <a:rPr lang="en-US" altLang="en-US"/>
              <a:pPr/>
              <a:t>‹#›</a:t>
            </a:fld>
            <a:endParaRPr lang="en-US" altLang="en-US"/>
          </a:p>
        </p:txBody>
      </p:sp>
    </p:spTree>
    <p:extLst>
      <p:ext uri="{BB962C8B-B14F-4D97-AF65-F5344CB8AC3E}">
        <p14:creationId xmlns:p14="http://schemas.microsoft.com/office/powerpoint/2010/main" val="2952044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a:prstGeom prst="rect">
            <a:avLst/>
          </a:prstGeo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F93D8247-2A31-4978-BDC4-6A046BC63FD4}" type="slidenum">
              <a:rPr lang="en-US" altLang="en-US"/>
              <a:pPr/>
              <a:t>‹#›</a:t>
            </a:fld>
            <a:endParaRPr lang="en-US" altLang="en-US"/>
          </a:p>
        </p:txBody>
      </p:sp>
    </p:spTree>
    <p:extLst>
      <p:ext uri="{BB962C8B-B14F-4D97-AF65-F5344CB8AC3E}">
        <p14:creationId xmlns:p14="http://schemas.microsoft.com/office/powerpoint/2010/main" val="37513876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a:prstGeom prst="rect">
            <a:avLst/>
          </a:prstGeo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B6822A15-08B0-40E3-9E8A-1FE8C261E16C}" type="slidenum">
              <a:rPr lang="en-US" altLang="en-US"/>
              <a:pPr/>
              <a:t>‹#›</a:t>
            </a:fld>
            <a:endParaRPr lang="en-US" altLang="en-US"/>
          </a:p>
        </p:txBody>
      </p:sp>
    </p:spTree>
    <p:extLst>
      <p:ext uri="{BB962C8B-B14F-4D97-AF65-F5344CB8AC3E}">
        <p14:creationId xmlns:p14="http://schemas.microsoft.com/office/powerpoint/2010/main" val="10294827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07282F6C-2873-4B47-9324-2A46FFD13CA3}" type="slidenum">
              <a:rPr lang="en-US" altLang="en-US"/>
              <a:pPr/>
              <a:t>‹#›</a:t>
            </a:fld>
            <a:endParaRPr lang="en-US" altLang="en-US"/>
          </a:p>
        </p:txBody>
      </p:sp>
      <p:sp>
        <p:nvSpPr>
          <p:cNvPr id="1032" name="Freeform 8"/>
          <p:cNvSpPr>
            <a:spLocks/>
          </p:cNvSpPr>
          <p:nvPr userDrawn="1"/>
        </p:nvSpPr>
        <p:spPr bwMode="auto">
          <a:xfrm>
            <a:off x="304800" y="88900"/>
            <a:ext cx="1584325" cy="5081588"/>
          </a:xfrm>
          <a:custGeom>
            <a:avLst/>
            <a:gdLst>
              <a:gd name="T0" fmla="*/ 636 w 998"/>
              <a:gd name="T1" fmla="*/ 34 h 3201"/>
              <a:gd name="T2" fmla="*/ 641 w 998"/>
              <a:gd name="T3" fmla="*/ 91 h 3201"/>
              <a:gd name="T4" fmla="*/ 651 w 998"/>
              <a:gd name="T5" fmla="*/ 192 h 3201"/>
              <a:gd name="T6" fmla="*/ 659 w 998"/>
              <a:gd name="T7" fmla="*/ 247 h 3201"/>
              <a:gd name="T8" fmla="*/ 651 w 998"/>
              <a:gd name="T9" fmla="*/ 265 h 3201"/>
              <a:gd name="T10" fmla="*/ 638 w 998"/>
              <a:gd name="T11" fmla="*/ 300 h 3201"/>
              <a:gd name="T12" fmla="*/ 675 w 998"/>
              <a:gd name="T13" fmla="*/ 319 h 3201"/>
              <a:gd name="T14" fmla="*/ 629 w 998"/>
              <a:gd name="T15" fmla="*/ 384 h 3201"/>
              <a:gd name="T16" fmla="*/ 671 w 998"/>
              <a:gd name="T17" fmla="*/ 408 h 3201"/>
              <a:gd name="T18" fmla="*/ 734 w 998"/>
              <a:gd name="T19" fmla="*/ 436 h 3201"/>
              <a:gd name="T20" fmla="*/ 662 w 998"/>
              <a:gd name="T21" fmla="*/ 417 h 3201"/>
              <a:gd name="T22" fmla="*/ 618 w 998"/>
              <a:gd name="T23" fmla="*/ 444 h 3201"/>
              <a:gd name="T24" fmla="*/ 606 w 998"/>
              <a:gd name="T25" fmla="*/ 481 h 3201"/>
              <a:gd name="T26" fmla="*/ 600 w 998"/>
              <a:gd name="T27" fmla="*/ 517 h 3201"/>
              <a:gd name="T28" fmla="*/ 537 w 998"/>
              <a:gd name="T29" fmla="*/ 639 h 3201"/>
              <a:gd name="T30" fmla="*/ 513 w 998"/>
              <a:gd name="T31" fmla="*/ 730 h 3201"/>
              <a:gd name="T32" fmla="*/ 486 w 998"/>
              <a:gd name="T33" fmla="*/ 808 h 3201"/>
              <a:gd name="T34" fmla="*/ 495 w 998"/>
              <a:gd name="T35" fmla="*/ 834 h 3201"/>
              <a:gd name="T36" fmla="*/ 474 w 998"/>
              <a:gd name="T37" fmla="*/ 840 h 3201"/>
              <a:gd name="T38" fmla="*/ 449 w 998"/>
              <a:gd name="T39" fmla="*/ 868 h 3201"/>
              <a:gd name="T40" fmla="*/ 447 w 998"/>
              <a:gd name="T41" fmla="*/ 907 h 3201"/>
              <a:gd name="T42" fmla="*/ 417 w 998"/>
              <a:gd name="T43" fmla="*/ 927 h 3201"/>
              <a:gd name="T44" fmla="*/ 399 w 998"/>
              <a:gd name="T45" fmla="*/ 952 h 3201"/>
              <a:gd name="T46" fmla="*/ 386 w 998"/>
              <a:gd name="T47" fmla="*/ 1023 h 3201"/>
              <a:gd name="T48" fmla="*/ 365 w 998"/>
              <a:gd name="T49" fmla="*/ 1117 h 3201"/>
              <a:gd name="T50" fmla="*/ 368 w 998"/>
              <a:gd name="T51" fmla="*/ 1219 h 3201"/>
              <a:gd name="T52" fmla="*/ 354 w 998"/>
              <a:gd name="T53" fmla="*/ 1272 h 3201"/>
              <a:gd name="T54" fmla="*/ 344 w 998"/>
              <a:gd name="T55" fmla="*/ 1302 h 3201"/>
              <a:gd name="T56" fmla="*/ 342 w 998"/>
              <a:gd name="T57" fmla="*/ 1338 h 3201"/>
              <a:gd name="T58" fmla="*/ 320 w 998"/>
              <a:gd name="T59" fmla="*/ 1383 h 3201"/>
              <a:gd name="T60" fmla="*/ 272 w 998"/>
              <a:gd name="T61" fmla="*/ 1446 h 3201"/>
              <a:gd name="T62" fmla="*/ 303 w 998"/>
              <a:gd name="T63" fmla="*/ 1599 h 3201"/>
              <a:gd name="T64" fmla="*/ 296 w 998"/>
              <a:gd name="T65" fmla="*/ 1699 h 3201"/>
              <a:gd name="T66" fmla="*/ 351 w 998"/>
              <a:gd name="T67" fmla="*/ 1840 h 3201"/>
              <a:gd name="T68" fmla="*/ 368 w 998"/>
              <a:gd name="T69" fmla="*/ 1873 h 3201"/>
              <a:gd name="T70" fmla="*/ 374 w 998"/>
              <a:gd name="T71" fmla="*/ 1893 h 3201"/>
              <a:gd name="T72" fmla="*/ 408 w 998"/>
              <a:gd name="T73" fmla="*/ 1971 h 3201"/>
              <a:gd name="T74" fmla="*/ 413 w 998"/>
              <a:gd name="T75" fmla="*/ 2085 h 3201"/>
              <a:gd name="T76" fmla="*/ 437 w 998"/>
              <a:gd name="T77" fmla="*/ 2139 h 3201"/>
              <a:gd name="T78" fmla="*/ 477 w 998"/>
              <a:gd name="T79" fmla="*/ 2181 h 3201"/>
              <a:gd name="T80" fmla="*/ 428 w 998"/>
              <a:gd name="T81" fmla="*/ 2199 h 3201"/>
              <a:gd name="T82" fmla="*/ 428 w 998"/>
              <a:gd name="T83" fmla="*/ 2263 h 3201"/>
              <a:gd name="T84" fmla="*/ 489 w 998"/>
              <a:gd name="T85" fmla="*/ 2379 h 3201"/>
              <a:gd name="T86" fmla="*/ 525 w 998"/>
              <a:gd name="T87" fmla="*/ 2449 h 3201"/>
              <a:gd name="T88" fmla="*/ 545 w 998"/>
              <a:gd name="T89" fmla="*/ 2491 h 3201"/>
              <a:gd name="T90" fmla="*/ 548 w 998"/>
              <a:gd name="T91" fmla="*/ 2536 h 3201"/>
              <a:gd name="T92" fmla="*/ 533 w 998"/>
              <a:gd name="T93" fmla="*/ 2616 h 3201"/>
              <a:gd name="T94" fmla="*/ 594 w 998"/>
              <a:gd name="T95" fmla="*/ 2655 h 3201"/>
              <a:gd name="T96" fmla="*/ 650 w 998"/>
              <a:gd name="T97" fmla="*/ 2679 h 3201"/>
              <a:gd name="T98" fmla="*/ 750 w 998"/>
              <a:gd name="T99" fmla="*/ 2767 h 3201"/>
              <a:gd name="T100" fmla="*/ 807 w 998"/>
              <a:gd name="T101" fmla="*/ 2799 h 3201"/>
              <a:gd name="T102" fmla="*/ 848 w 998"/>
              <a:gd name="T103" fmla="*/ 2859 h 3201"/>
              <a:gd name="T104" fmla="*/ 890 w 998"/>
              <a:gd name="T105" fmla="*/ 2874 h 3201"/>
              <a:gd name="T106" fmla="*/ 935 w 998"/>
              <a:gd name="T107" fmla="*/ 2946 h 3201"/>
              <a:gd name="T108" fmla="*/ 965 w 998"/>
              <a:gd name="T109" fmla="*/ 3000 h 3201"/>
              <a:gd name="T110" fmla="*/ 974 w 998"/>
              <a:gd name="T111" fmla="*/ 3052 h 3201"/>
              <a:gd name="T112" fmla="*/ 985 w 998"/>
              <a:gd name="T113" fmla="*/ 3120 h 3201"/>
              <a:gd name="T114" fmla="*/ 0 w 998"/>
              <a:gd name="T115" fmla="*/ 3201 h 3201"/>
              <a:gd name="T116" fmla="*/ 639 w 998"/>
              <a:gd name="T117" fmla="*/ 0 h 3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98" h="3201">
                <a:moveTo>
                  <a:pt x="638" y="18"/>
                </a:moveTo>
                <a:cubicBezTo>
                  <a:pt x="638" y="28"/>
                  <a:pt x="639" y="28"/>
                  <a:pt x="636" y="34"/>
                </a:cubicBezTo>
                <a:cubicBezTo>
                  <a:pt x="633" y="40"/>
                  <a:pt x="617" y="48"/>
                  <a:pt x="618" y="57"/>
                </a:cubicBezTo>
                <a:cubicBezTo>
                  <a:pt x="619" y="66"/>
                  <a:pt x="637" y="76"/>
                  <a:pt x="641" y="91"/>
                </a:cubicBezTo>
                <a:cubicBezTo>
                  <a:pt x="645" y="106"/>
                  <a:pt x="637" y="130"/>
                  <a:pt x="639" y="147"/>
                </a:cubicBezTo>
                <a:cubicBezTo>
                  <a:pt x="641" y="164"/>
                  <a:pt x="651" y="176"/>
                  <a:pt x="651" y="192"/>
                </a:cubicBezTo>
                <a:cubicBezTo>
                  <a:pt x="651" y="208"/>
                  <a:pt x="640" y="235"/>
                  <a:pt x="641" y="244"/>
                </a:cubicBezTo>
                <a:cubicBezTo>
                  <a:pt x="642" y="253"/>
                  <a:pt x="654" y="245"/>
                  <a:pt x="659" y="247"/>
                </a:cubicBezTo>
                <a:cubicBezTo>
                  <a:pt x="664" y="249"/>
                  <a:pt x="670" y="253"/>
                  <a:pt x="669" y="256"/>
                </a:cubicBezTo>
                <a:cubicBezTo>
                  <a:pt x="668" y="259"/>
                  <a:pt x="657" y="263"/>
                  <a:pt x="651" y="265"/>
                </a:cubicBezTo>
                <a:cubicBezTo>
                  <a:pt x="645" y="267"/>
                  <a:pt x="635" y="261"/>
                  <a:pt x="633" y="267"/>
                </a:cubicBezTo>
                <a:cubicBezTo>
                  <a:pt x="631" y="273"/>
                  <a:pt x="632" y="293"/>
                  <a:pt x="638" y="300"/>
                </a:cubicBezTo>
                <a:lnTo>
                  <a:pt x="669" y="306"/>
                </a:lnTo>
                <a:lnTo>
                  <a:pt x="675" y="319"/>
                </a:lnTo>
                <a:cubicBezTo>
                  <a:pt x="669" y="323"/>
                  <a:pt x="641" y="317"/>
                  <a:pt x="633" y="328"/>
                </a:cubicBezTo>
                <a:cubicBezTo>
                  <a:pt x="625" y="339"/>
                  <a:pt x="624" y="374"/>
                  <a:pt x="629" y="384"/>
                </a:cubicBezTo>
                <a:cubicBezTo>
                  <a:pt x="634" y="394"/>
                  <a:pt x="655" y="384"/>
                  <a:pt x="662" y="388"/>
                </a:cubicBezTo>
                <a:cubicBezTo>
                  <a:pt x="669" y="392"/>
                  <a:pt x="664" y="402"/>
                  <a:pt x="671" y="408"/>
                </a:cubicBezTo>
                <a:cubicBezTo>
                  <a:pt x="678" y="414"/>
                  <a:pt x="697" y="418"/>
                  <a:pt x="707" y="423"/>
                </a:cubicBezTo>
                <a:lnTo>
                  <a:pt x="734" y="436"/>
                </a:lnTo>
                <a:lnTo>
                  <a:pt x="702" y="436"/>
                </a:lnTo>
                <a:cubicBezTo>
                  <a:pt x="690" y="433"/>
                  <a:pt x="674" y="420"/>
                  <a:pt x="662" y="417"/>
                </a:cubicBezTo>
                <a:cubicBezTo>
                  <a:pt x="650" y="414"/>
                  <a:pt x="637" y="411"/>
                  <a:pt x="630" y="415"/>
                </a:cubicBezTo>
                <a:cubicBezTo>
                  <a:pt x="623" y="419"/>
                  <a:pt x="622" y="436"/>
                  <a:pt x="618" y="444"/>
                </a:cubicBezTo>
                <a:cubicBezTo>
                  <a:pt x="614" y="452"/>
                  <a:pt x="608" y="459"/>
                  <a:pt x="606" y="465"/>
                </a:cubicBezTo>
                <a:cubicBezTo>
                  <a:pt x="604" y="471"/>
                  <a:pt x="604" y="476"/>
                  <a:pt x="606" y="481"/>
                </a:cubicBezTo>
                <a:cubicBezTo>
                  <a:pt x="608" y="486"/>
                  <a:pt x="618" y="487"/>
                  <a:pt x="617" y="493"/>
                </a:cubicBezTo>
                <a:cubicBezTo>
                  <a:pt x="616" y="499"/>
                  <a:pt x="607" y="500"/>
                  <a:pt x="600" y="517"/>
                </a:cubicBezTo>
                <a:cubicBezTo>
                  <a:pt x="593" y="534"/>
                  <a:pt x="582" y="577"/>
                  <a:pt x="572" y="597"/>
                </a:cubicBezTo>
                <a:cubicBezTo>
                  <a:pt x="562" y="617"/>
                  <a:pt x="544" y="625"/>
                  <a:pt x="537" y="639"/>
                </a:cubicBezTo>
                <a:cubicBezTo>
                  <a:pt x="530" y="653"/>
                  <a:pt x="534" y="669"/>
                  <a:pt x="530" y="684"/>
                </a:cubicBezTo>
                <a:cubicBezTo>
                  <a:pt x="526" y="699"/>
                  <a:pt x="516" y="715"/>
                  <a:pt x="513" y="730"/>
                </a:cubicBezTo>
                <a:cubicBezTo>
                  <a:pt x="510" y="745"/>
                  <a:pt x="513" y="764"/>
                  <a:pt x="509" y="777"/>
                </a:cubicBezTo>
                <a:cubicBezTo>
                  <a:pt x="505" y="790"/>
                  <a:pt x="492" y="800"/>
                  <a:pt x="486" y="808"/>
                </a:cubicBezTo>
                <a:cubicBezTo>
                  <a:pt x="480" y="816"/>
                  <a:pt x="473" y="819"/>
                  <a:pt x="474" y="823"/>
                </a:cubicBezTo>
                <a:lnTo>
                  <a:pt x="495" y="834"/>
                </a:lnTo>
                <a:lnTo>
                  <a:pt x="492" y="847"/>
                </a:lnTo>
                <a:cubicBezTo>
                  <a:pt x="489" y="848"/>
                  <a:pt x="479" y="838"/>
                  <a:pt x="474" y="840"/>
                </a:cubicBezTo>
                <a:cubicBezTo>
                  <a:pt x="469" y="842"/>
                  <a:pt x="468" y="853"/>
                  <a:pt x="464" y="858"/>
                </a:cubicBezTo>
                <a:cubicBezTo>
                  <a:pt x="460" y="863"/>
                  <a:pt x="449" y="865"/>
                  <a:pt x="449" y="868"/>
                </a:cubicBezTo>
                <a:cubicBezTo>
                  <a:pt x="449" y="871"/>
                  <a:pt x="461" y="873"/>
                  <a:pt x="461" y="879"/>
                </a:cubicBezTo>
                <a:cubicBezTo>
                  <a:pt x="461" y="885"/>
                  <a:pt x="451" y="904"/>
                  <a:pt x="447" y="907"/>
                </a:cubicBezTo>
                <a:cubicBezTo>
                  <a:pt x="443" y="910"/>
                  <a:pt x="439" y="892"/>
                  <a:pt x="434" y="895"/>
                </a:cubicBezTo>
                <a:cubicBezTo>
                  <a:pt x="429" y="898"/>
                  <a:pt x="422" y="920"/>
                  <a:pt x="417" y="927"/>
                </a:cubicBezTo>
                <a:cubicBezTo>
                  <a:pt x="412" y="934"/>
                  <a:pt x="405" y="930"/>
                  <a:pt x="402" y="934"/>
                </a:cubicBezTo>
                <a:cubicBezTo>
                  <a:pt x="399" y="938"/>
                  <a:pt x="404" y="943"/>
                  <a:pt x="399" y="952"/>
                </a:cubicBezTo>
                <a:cubicBezTo>
                  <a:pt x="394" y="961"/>
                  <a:pt x="373" y="978"/>
                  <a:pt x="371" y="990"/>
                </a:cubicBezTo>
                <a:cubicBezTo>
                  <a:pt x="369" y="1002"/>
                  <a:pt x="386" y="1011"/>
                  <a:pt x="386" y="1023"/>
                </a:cubicBezTo>
                <a:cubicBezTo>
                  <a:pt x="386" y="1035"/>
                  <a:pt x="375" y="1047"/>
                  <a:pt x="372" y="1063"/>
                </a:cubicBezTo>
                <a:cubicBezTo>
                  <a:pt x="369" y="1079"/>
                  <a:pt x="365" y="1102"/>
                  <a:pt x="365" y="1117"/>
                </a:cubicBezTo>
                <a:cubicBezTo>
                  <a:pt x="365" y="1132"/>
                  <a:pt x="375" y="1136"/>
                  <a:pt x="375" y="1153"/>
                </a:cubicBezTo>
                <a:cubicBezTo>
                  <a:pt x="375" y="1170"/>
                  <a:pt x="369" y="1201"/>
                  <a:pt x="368" y="1219"/>
                </a:cubicBezTo>
                <a:cubicBezTo>
                  <a:pt x="367" y="1237"/>
                  <a:pt x="373" y="1252"/>
                  <a:pt x="371" y="1261"/>
                </a:cubicBezTo>
                <a:cubicBezTo>
                  <a:pt x="369" y="1270"/>
                  <a:pt x="356" y="1267"/>
                  <a:pt x="354" y="1272"/>
                </a:cubicBezTo>
                <a:cubicBezTo>
                  <a:pt x="352" y="1277"/>
                  <a:pt x="358" y="1285"/>
                  <a:pt x="356" y="1290"/>
                </a:cubicBezTo>
                <a:cubicBezTo>
                  <a:pt x="354" y="1295"/>
                  <a:pt x="348" y="1298"/>
                  <a:pt x="344" y="1302"/>
                </a:cubicBezTo>
                <a:cubicBezTo>
                  <a:pt x="340" y="1306"/>
                  <a:pt x="333" y="1309"/>
                  <a:pt x="333" y="1315"/>
                </a:cubicBezTo>
                <a:cubicBezTo>
                  <a:pt x="333" y="1321"/>
                  <a:pt x="344" y="1332"/>
                  <a:pt x="342" y="1338"/>
                </a:cubicBezTo>
                <a:cubicBezTo>
                  <a:pt x="340" y="1344"/>
                  <a:pt x="325" y="1346"/>
                  <a:pt x="321" y="1353"/>
                </a:cubicBezTo>
                <a:cubicBezTo>
                  <a:pt x="317" y="1360"/>
                  <a:pt x="326" y="1376"/>
                  <a:pt x="320" y="1383"/>
                </a:cubicBezTo>
                <a:cubicBezTo>
                  <a:pt x="314" y="1390"/>
                  <a:pt x="293" y="1386"/>
                  <a:pt x="285" y="1396"/>
                </a:cubicBezTo>
                <a:cubicBezTo>
                  <a:pt x="277" y="1406"/>
                  <a:pt x="268" y="1423"/>
                  <a:pt x="272" y="1446"/>
                </a:cubicBezTo>
                <a:cubicBezTo>
                  <a:pt x="276" y="1469"/>
                  <a:pt x="307" y="1508"/>
                  <a:pt x="312" y="1533"/>
                </a:cubicBezTo>
                <a:cubicBezTo>
                  <a:pt x="317" y="1558"/>
                  <a:pt x="303" y="1580"/>
                  <a:pt x="303" y="1599"/>
                </a:cubicBezTo>
                <a:cubicBezTo>
                  <a:pt x="303" y="1618"/>
                  <a:pt x="312" y="1633"/>
                  <a:pt x="311" y="1650"/>
                </a:cubicBezTo>
                <a:cubicBezTo>
                  <a:pt x="310" y="1667"/>
                  <a:pt x="293" y="1672"/>
                  <a:pt x="296" y="1699"/>
                </a:cubicBezTo>
                <a:cubicBezTo>
                  <a:pt x="299" y="1726"/>
                  <a:pt x="320" y="1786"/>
                  <a:pt x="329" y="1810"/>
                </a:cubicBezTo>
                <a:cubicBezTo>
                  <a:pt x="338" y="1834"/>
                  <a:pt x="348" y="1830"/>
                  <a:pt x="351" y="1840"/>
                </a:cubicBezTo>
                <a:cubicBezTo>
                  <a:pt x="354" y="1850"/>
                  <a:pt x="345" y="1865"/>
                  <a:pt x="348" y="1870"/>
                </a:cubicBezTo>
                <a:cubicBezTo>
                  <a:pt x="351" y="1875"/>
                  <a:pt x="361" y="1869"/>
                  <a:pt x="368" y="1873"/>
                </a:cubicBezTo>
                <a:cubicBezTo>
                  <a:pt x="375" y="1877"/>
                  <a:pt x="391" y="1894"/>
                  <a:pt x="392" y="1897"/>
                </a:cubicBezTo>
                <a:cubicBezTo>
                  <a:pt x="393" y="1900"/>
                  <a:pt x="379" y="1892"/>
                  <a:pt x="374" y="1893"/>
                </a:cubicBezTo>
                <a:cubicBezTo>
                  <a:pt x="369" y="1894"/>
                  <a:pt x="357" y="1892"/>
                  <a:pt x="363" y="1905"/>
                </a:cubicBezTo>
                <a:cubicBezTo>
                  <a:pt x="369" y="1918"/>
                  <a:pt x="402" y="1949"/>
                  <a:pt x="408" y="1971"/>
                </a:cubicBezTo>
                <a:cubicBezTo>
                  <a:pt x="414" y="1993"/>
                  <a:pt x="401" y="2021"/>
                  <a:pt x="402" y="2040"/>
                </a:cubicBezTo>
                <a:cubicBezTo>
                  <a:pt x="403" y="2059"/>
                  <a:pt x="412" y="2072"/>
                  <a:pt x="413" y="2085"/>
                </a:cubicBezTo>
                <a:cubicBezTo>
                  <a:pt x="414" y="2098"/>
                  <a:pt x="407" y="2110"/>
                  <a:pt x="411" y="2119"/>
                </a:cubicBezTo>
                <a:cubicBezTo>
                  <a:pt x="415" y="2128"/>
                  <a:pt x="429" y="2136"/>
                  <a:pt x="437" y="2139"/>
                </a:cubicBezTo>
                <a:cubicBezTo>
                  <a:pt x="445" y="2142"/>
                  <a:pt x="451" y="2133"/>
                  <a:pt x="458" y="2140"/>
                </a:cubicBezTo>
                <a:cubicBezTo>
                  <a:pt x="465" y="2147"/>
                  <a:pt x="479" y="2171"/>
                  <a:pt x="477" y="2181"/>
                </a:cubicBezTo>
                <a:cubicBezTo>
                  <a:pt x="475" y="2191"/>
                  <a:pt x="455" y="2199"/>
                  <a:pt x="447" y="2202"/>
                </a:cubicBezTo>
                <a:cubicBezTo>
                  <a:pt x="439" y="2205"/>
                  <a:pt x="429" y="2194"/>
                  <a:pt x="428" y="2199"/>
                </a:cubicBezTo>
                <a:cubicBezTo>
                  <a:pt x="427" y="2204"/>
                  <a:pt x="440" y="2224"/>
                  <a:pt x="440" y="2235"/>
                </a:cubicBezTo>
                <a:cubicBezTo>
                  <a:pt x="440" y="2246"/>
                  <a:pt x="425" y="2251"/>
                  <a:pt x="428" y="2263"/>
                </a:cubicBezTo>
                <a:cubicBezTo>
                  <a:pt x="431" y="2275"/>
                  <a:pt x="451" y="2286"/>
                  <a:pt x="461" y="2305"/>
                </a:cubicBezTo>
                <a:cubicBezTo>
                  <a:pt x="471" y="2324"/>
                  <a:pt x="481" y="2365"/>
                  <a:pt x="489" y="2379"/>
                </a:cubicBezTo>
                <a:cubicBezTo>
                  <a:pt x="497" y="2393"/>
                  <a:pt x="504" y="2376"/>
                  <a:pt x="510" y="2388"/>
                </a:cubicBezTo>
                <a:cubicBezTo>
                  <a:pt x="516" y="2400"/>
                  <a:pt x="519" y="2436"/>
                  <a:pt x="525" y="2449"/>
                </a:cubicBezTo>
                <a:cubicBezTo>
                  <a:pt x="531" y="2462"/>
                  <a:pt x="546" y="2460"/>
                  <a:pt x="549" y="2467"/>
                </a:cubicBezTo>
                <a:cubicBezTo>
                  <a:pt x="552" y="2474"/>
                  <a:pt x="544" y="2484"/>
                  <a:pt x="545" y="2491"/>
                </a:cubicBezTo>
                <a:cubicBezTo>
                  <a:pt x="546" y="2498"/>
                  <a:pt x="557" y="2505"/>
                  <a:pt x="557" y="2512"/>
                </a:cubicBezTo>
                <a:cubicBezTo>
                  <a:pt x="557" y="2519"/>
                  <a:pt x="549" y="2525"/>
                  <a:pt x="548" y="2536"/>
                </a:cubicBezTo>
                <a:cubicBezTo>
                  <a:pt x="547" y="2547"/>
                  <a:pt x="554" y="2568"/>
                  <a:pt x="552" y="2581"/>
                </a:cubicBezTo>
                <a:cubicBezTo>
                  <a:pt x="550" y="2594"/>
                  <a:pt x="532" y="2606"/>
                  <a:pt x="533" y="2616"/>
                </a:cubicBezTo>
                <a:cubicBezTo>
                  <a:pt x="534" y="2626"/>
                  <a:pt x="550" y="2634"/>
                  <a:pt x="560" y="2641"/>
                </a:cubicBezTo>
                <a:cubicBezTo>
                  <a:pt x="570" y="2648"/>
                  <a:pt x="584" y="2652"/>
                  <a:pt x="594" y="2655"/>
                </a:cubicBezTo>
                <a:cubicBezTo>
                  <a:pt x="604" y="2658"/>
                  <a:pt x="611" y="2652"/>
                  <a:pt x="620" y="2656"/>
                </a:cubicBezTo>
                <a:cubicBezTo>
                  <a:pt x="629" y="2660"/>
                  <a:pt x="640" y="2675"/>
                  <a:pt x="650" y="2679"/>
                </a:cubicBezTo>
                <a:cubicBezTo>
                  <a:pt x="660" y="2683"/>
                  <a:pt x="664" y="2667"/>
                  <a:pt x="681" y="2682"/>
                </a:cubicBezTo>
                <a:cubicBezTo>
                  <a:pt x="698" y="2697"/>
                  <a:pt x="734" y="2753"/>
                  <a:pt x="750" y="2767"/>
                </a:cubicBezTo>
                <a:cubicBezTo>
                  <a:pt x="766" y="2781"/>
                  <a:pt x="767" y="2764"/>
                  <a:pt x="776" y="2769"/>
                </a:cubicBezTo>
                <a:cubicBezTo>
                  <a:pt x="785" y="2774"/>
                  <a:pt x="797" y="2790"/>
                  <a:pt x="807" y="2799"/>
                </a:cubicBezTo>
                <a:cubicBezTo>
                  <a:pt x="817" y="2808"/>
                  <a:pt x="830" y="2810"/>
                  <a:pt x="837" y="2820"/>
                </a:cubicBezTo>
                <a:cubicBezTo>
                  <a:pt x="844" y="2830"/>
                  <a:pt x="841" y="2854"/>
                  <a:pt x="848" y="2859"/>
                </a:cubicBezTo>
                <a:cubicBezTo>
                  <a:pt x="855" y="2864"/>
                  <a:pt x="872" y="2848"/>
                  <a:pt x="879" y="2850"/>
                </a:cubicBezTo>
                <a:cubicBezTo>
                  <a:pt x="886" y="2852"/>
                  <a:pt x="882" y="2863"/>
                  <a:pt x="890" y="2874"/>
                </a:cubicBezTo>
                <a:cubicBezTo>
                  <a:pt x="898" y="2885"/>
                  <a:pt x="918" y="2904"/>
                  <a:pt x="926" y="2916"/>
                </a:cubicBezTo>
                <a:cubicBezTo>
                  <a:pt x="934" y="2928"/>
                  <a:pt x="930" y="2937"/>
                  <a:pt x="935" y="2946"/>
                </a:cubicBezTo>
                <a:cubicBezTo>
                  <a:pt x="940" y="2955"/>
                  <a:pt x="951" y="2959"/>
                  <a:pt x="956" y="2968"/>
                </a:cubicBezTo>
                <a:cubicBezTo>
                  <a:pt x="961" y="2977"/>
                  <a:pt x="960" y="2992"/>
                  <a:pt x="965" y="3000"/>
                </a:cubicBezTo>
                <a:cubicBezTo>
                  <a:pt x="970" y="3008"/>
                  <a:pt x="983" y="3007"/>
                  <a:pt x="984" y="3016"/>
                </a:cubicBezTo>
                <a:cubicBezTo>
                  <a:pt x="985" y="3025"/>
                  <a:pt x="976" y="3038"/>
                  <a:pt x="974" y="3052"/>
                </a:cubicBezTo>
                <a:cubicBezTo>
                  <a:pt x="972" y="3066"/>
                  <a:pt x="969" y="3089"/>
                  <a:pt x="971" y="3100"/>
                </a:cubicBezTo>
                <a:cubicBezTo>
                  <a:pt x="973" y="3111"/>
                  <a:pt x="981" y="3104"/>
                  <a:pt x="985" y="3120"/>
                </a:cubicBezTo>
                <a:lnTo>
                  <a:pt x="998" y="3195"/>
                </a:lnTo>
                <a:lnTo>
                  <a:pt x="0" y="3201"/>
                </a:lnTo>
                <a:lnTo>
                  <a:pt x="0" y="0"/>
                </a:lnTo>
                <a:lnTo>
                  <a:pt x="639" y="0"/>
                </a:lnTo>
                <a:lnTo>
                  <a:pt x="638" y="18"/>
                </a:lnTo>
                <a:close/>
              </a:path>
            </a:pathLst>
          </a:custGeom>
          <a:solidFill>
            <a:srgbClr val="99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3" name="Freeform 9"/>
          <p:cNvSpPr>
            <a:spLocks/>
          </p:cNvSpPr>
          <p:nvPr userDrawn="1"/>
        </p:nvSpPr>
        <p:spPr bwMode="auto">
          <a:xfrm>
            <a:off x="6865938" y="6270625"/>
            <a:ext cx="1897062" cy="515938"/>
          </a:xfrm>
          <a:custGeom>
            <a:avLst/>
            <a:gdLst>
              <a:gd name="T0" fmla="*/ 4 w 1195"/>
              <a:gd name="T1" fmla="*/ 307 h 325"/>
              <a:gd name="T2" fmla="*/ 27 w 1195"/>
              <a:gd name="T3" fmla="*/ 298 h 325"/>
              <a:gd name="T4" fmla="*/ 60 w 1195"/>
              <a:gd name="T5" fmla="*/ 282 h 325"/>
              <a:gd name="T6" fmla="*/ 40 w 1195"/>
              <a:gd name="T7" fmla="*/ 234 h 325"/>
              <a:gd name="T8" fmla="*/ 76 w 1195"/>
              <a:gd name="T9" fmla="*/ 241 h 325"/>
              <a:gd name="T10" fmla="*/ 103 w 1195"/>
              <a:gd name="T11" fmla="*/ 259 h 325"/>
              <a:gd name="T12" fmla="*/ 142 w 1195"/>
              <a:gd name="T13" fmla="*/ 240 h 325"/>
              <a:gd name="T14" fmla="*/ 159 w 1195"/>
              <a:gd name="T15" fmla="*/ 244 h 325"/>
              <a:gd name="T16" fmla="*/ 198 w 1195"/>
              <a:gd name="T17" fmla="*/ 231 h 325"/>
              <a:gd name="T18" fmla="*/ 240 w 1195"/>
              <a:gd name="T19" fmla="*/ 201 h 325"/>
              <a:gd name="T20" fmla="*/ 264 w 1195"/>
              <a:gd name="T21" fmla="*/ 178 h 325"/>
              <a:gd name="T22" fmla="*/ 324 w 1195"/>
              <a:gd name="T23" fmla="*/ 109 h 325"/>
              <a:gd name="T24" fmla="*/ 315 w 1195"/>
              <a:gd name="T25" fmla="*/ 88 h 325"/>
              <a:gd name="T26" fmla="*/ 297 w 1195"/>
              <a:gd name="T27" fmla="*/ 57 h 325"/>
              <a:gd name="T28" fmla="*/ 303 w 1195"/>
              <a:gd name="T29" fmla="*/ 46 h 325"/>
              <a:gd name="T30" fmla="*/ 334 w 1195"/>
              <a:gd name="T31" fmla="*/ 40 h 325"/>
              <a:gd name="T32" fmla="*/ 352 w 1195"/>
              <a:gd name="T33" fmla="*/ 75 h 325"/>
              <a:gd name="T34" fmla="*/ 423 w 1195"/>
              <a:gd name="T35" fmla="*/ 67 h 325"/>
              <a:gd name="T36" fmla="*/ 528 w 1195"/>
              <a:gd name="T37" fmla="*/ 42 h 325"/>
              <a:gd name="T38" fmla="*/ 702 w 1195"/>
              <a:gd name="T39" fmla="*/ 55 h 325"/>
              <a:gd name="T40" fmla="*/ 790 w 1195"/>
              <a:gd name="T41" fmla="*/ 36 h 325"/>
              <a:gd name="T42" fmla="*/ 778 w 1195"/>
              <a:gd name="T43" fmla="*/ 3 h 325"/>
              <a:gd name="T44" fmla="*/ 817 w 1195"/>
              <a:gd name="T45" fmla="*/ 21 h 325"/>
              <a:gd name="T46" fmla="*/ 837 w 1195"/>
              <a:gd name="T47" fmla="*/ 31 h 325"/>
              <a:gd name="T48" fmla="*/ 874 w 1195"/>
              <a:gd name="T49" fmla="*/ 52 h 325"/>
              <a:gd name="T50" fmla="*/ 939 w 1195"/>
              <a:gd name="T51" fmla="*/ 76 h 325"/>
              <a:gd name="T52" fmla="*/ 904 w 1195"/>
              <a:gd name="T53" fmla="*/ 75 h 325"/>
              <a:gd name="T54" fmla="*/ 909 w 1195"/>
              <a:gd name="T55" fmla="*/ 100 h 325"/>
              <a:gd name="T56" fmla="*/ 1017 w 1195"/>
              <a:gd name="T57" fmla="*/ 108 h 325"/>
              <a:gd name="T58" fmla="*/ 1026 w 1195"/>
              <a:gd name="T59" fmla="*/ 78 h 325"/>
              <a:gd name="T60" fmla="*/ 1075 w 1195"/>
              <a:gd name="T61" fmla="*/ 97 h 325"/>
              <a:gd name="T62" fmla="*/ 1098 w 1195"/>
              <a:gd name="T63" fmla="*/ 130 h 325"/>
              <a:gd name="T64" fmla="*/ 1111 w 1195"/>
              <a:gd name="T65" fmla="*/ 90 h 325"/>
              <a:gd name="T66" fmla="*/ 1123 w 1195"/>
              <a:gd name="T67" fmla="*/ 49 h 325"/>
              <a:gd name="T68" fmla="*/ 1147 w 1195"/>
              <a:gd name="T69" fmla="*/ 72 h 325"/>
              <a:gd name="T70" fmla="*/ 1195 w 1195"/>
              <a:gd name="T71" fmla="*/ 95 h 325"/>
              <a:gd name="T72" fmla="*/ 0 w 1195"/>
              <a:gd name="T73" fmla="*/ 324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95" h="325">
                <a:moveTo>
                  <a:pt x="0" y="324"/>
                </a:moveTo>
                <a:lnTo>
                  <a:pt x="4" y="307"/>
                </a:lnTo>
                <a:cubicBezTo>
                  <a:pt x="5" y="301"/>
                  <a:pt x="5" y="290"/>
                  <a:pt x="9" y="289"/>
                </a:cubicBezTo>
                <a:cubicBezTo>
                  <a:pt x="13" y="288"/>
                  <a:pt x="21" y="296"/>
                  <a:pt x="27" y="298"/>
                </a:cubicBezTo>
                <a:cubicBezTo>
                  <a:pt x="33" y="300"/>
                  <a:pt x="41" y="304"/>
                  <a:pt x="46" y="301"/>
                </a:cubicBezTo>
                <a:cubicBezTo>
                  <a:pt x="51" y="298"/>
                  <a:pt x="62" y="288"/>
                  <a:pt x="60" y="282"/>
                </a:cubicBezTo>
                <a:cubicBezTo>
                  <a:pt x="58" y="276"/>
                  <a:pt x="34" y="273"/>
                  <a:pt x="31" y="265"/>
                </a:cubicBezTo>
                <a:cubicBezTo>
                  <a:pt x="28" y="257"/>
                  <a:pt x="34" y="234"/>
                  <a:pt x="40" y="234"/>
                </a:cubicBezTo>
                <a:cubicBezTo>
                  <a:pt x="46" y="234"/>
                  <a:pt x="64" y="263"/>
                  <a:pt x="70" y="264"/>
                </a:cubicBezTo>
                <a:cubicBezTo>
                  <a:pt x="76" y="265"/>
                  <a:pt x="70" y="246"/>
                  <a:pt x="76" y="241"/>
                </a:cubicBezTo>
                <a:cubicBezTo>
                  <a:pt x="82" y="236"/>
                  <a:pt x="104" y="228"/>
                  <a:pt x="108" y="231"/>
                </a:cubicBezTo>
                <a:cubicBezTo>
                  <a:pt x="112" y="234"/>
                  <a:pt x="99" y="254"/>
                  <a:pt x="103" y="259"/>
                </a:cubicBezTo>
                <a:cubicBezTo>
                  <a:pt x="107" y="264"/>
                  <a:pt x="126" y="262"/>
                  <a:pt x="132" y="259"/>
                </a:cubicBezTo>
                <a:cubicBezTo>
                  <a:pt x="138" y="256"/>
                  <a:pt x="139" y="242"/>
                  <a:pt x="142" y="240"/>
                </a:cubicBezTo>
                <a:cubicBezTo>
                  <a:pt x="145" y="238"/>
                  <a:pt x="148" y="246"/>
                  <a:pt x="151" y="247"/>
                </a:cubicBezTo>
                <a:cubicBezTo>
                  <a:pt x="154" y="248"/>
                  <a:pt x="159" y="240"/>
                  <a:pt x="159" y="244"/>
                </a:cubicBezTo>
                <a:cubicBezTo>
                  <a:pt x="159" y="248"/>
                  <a:pt x="145" y="273"/>
                  <a:pt x="151" y="271"/>
                </a:cubicBezTo>
                <a:cubicBezTo>
                  <a:pt x="157" y="269"/>
                  <a:pt x="186" y="240"/>
                  <a:pt x="198" y="231"/>
                </a:cubicBezTo>
                <a:cubicBezTo>
                  <a:pt x="210" y="222"/>
                  <a:pt x="213" y="219"/>
                  <a:pt x="220" y="214"/>
                </a:cubicBezTo>
                <a:cubicBezTo>
                  <a:pt x="227" y="209"/>
                  <a:pt x="236" y="206"/>
                  <a:pt x="240" y="201"/>
                </a:cubicBezTo>
                <a:cubicBezTo>
                  <a:pt x="244" y="196"/>
                  <a:pt x="240" y="185"/>
                  <a:pt x="244" y="181"/>
                </a:cubicBezTo>
                <a:cubicBezTo>
                  <a:pt x="248" y="177"/>
                  <a:pt x="258" y="185"/>
                  <a:pt x="264" y="178"/>
                </a:cubicBezTo>
                <a:cubicBezTo>
                  <a:pt x="270" y="171"/>
                  <a:pt x="269" y="150"/>
                  <a:pt x="279" y="139"/>
                </a:cubicBezTo>
                <a:cubicBezTo>
                  <a:pt x="289" y="128"/>
                  <a:pt x="320" y="116"/>
                  <a:pt x="324" y="109"/>
                </a:cubicBezTo>
                <a:cubicBezTo>
                  <a:pt x="328" y="102"/>
                  <a:pt x="307" y="102"/>
                  <a:pt x="306" y="99"/>
                </a:cubicBezTo>
                <a:cubicBezTo>
                  <a:pt x="305" y="96"/>
                  <a:pt x="316" y="92"/>
                  <a:pt x="315" y="88"/>
                </a:cubicBezTo>
                <a:cubicBezTo>
                  <a:pt x="314" y="84"/>
                  <a:pt x="300" y="81"/>
                  <a:pt x="297" y="76"/>
                </a:cubicBezTo>
                <a:cubicBezTo>
                  <a:pt x="294" y="71"/>
                  <a:pt x="300" y="65"/>
                  <a:pt x="297" y="57"/>
                </a:cubicBezTo>
                <a:cubicBezTo>
                  <a:pt x="294" y="49"/>
                  <a:pt x="275" y="29"/>
                  <a:pt x="276" y="27"/>
                </a:cubicBezTo>
                <a:cubicBezTo>
                  <a:pt x="277" y="25"/>
                  <a:pt x="296" y="42"/>
                  <a:pt x="303" y="46"/>
                </a:cubicBezTo>
                <a:cubicBezTo>
                  <a:pt x="310" y="50"/>
                  <a:pt x="317" y="50"/>
                  <a:pt x="322" y="49"/>
                </a:cubicBezTo>
                <a:cubicBezTo>
                  <a:pt x="327" y="48"/>
                  <a:pt x="332" y="37"/>
                  <a:pt x="334" y="40"/>
                </a:cubicBezTo>
                <a:cubicBezTo>
                  <a:pt x="336" y="43"/>
                  <a:pt x="331" y="60"/>
                  <a:pt x="334" y="66"/>
                </a:cubicBezTo>
                <a:cubicBezTo>
                  <a:pt x="337" y="72"/>
                  <a:pt x="350" y="69"/>
                  <a:pt x="352" y="75"/>
                </a:cubicBezTo>
                <a:cubicBezTo>
                  <a:pt x="354" y="81"/>
                  <a:pt x="337" y="101"/>
                  <a:pt x="349" y="100"/>
                </a:cubicBezTo>
                <a:cubicBezTo>
                  <a:pt x="361" y="99"/>
                  <a:pt x="399" y="77"/>
                  <a:pt x="423" y="67"/>
                </a:cubicBezTo>
                <a:cubicBezTo>
                  <a:pt x="447" y="57"/>
                  <a:pt x="475" y="41"/>
                  <a:pt x="492" y="37"/>
                </a:cubicBezTo>
                <a:cubicBezTo>
                  <a:pt x="509" y="33"/>
                  <a:pt x="512" y="44"/>
                  <a:pt x="528" y="42"/>
                </a:cubicBezTo>
                <a:cubicBezTo>
                  <a:pt x="544" y="40"/>
                  <a:pt x="559" y="26"/>
                  <a:pt x="588" y="28"/>
                </a:cubicBezTo>
                <a:cubicBezTo>
                  <a:pt x="617" y="30"/>
                  <a:pt x="671" y="51"/>
                  <a:pt x="702" y="55"/>
                </a:cubicBezTo>
                <a:cubicBezTo>
                  <a:pt x="733" y="59"/>
                  <a:pt x="757" y="57"/>
                  <a:pt x="772" y="54"/>
                </a:cubicBezTo>
                <a:cubicBezTo>
                  <a:pt x="787" y="51"/>
                  <a:pt x="792" y="42"/>
                  <a:pt x="790" y="36"/>
                </a:cubicBezTo>
                <a:cubicBezTo>
                  <a:pt x="788" y="30"/>
                  <a:pt x="764" y="24"/>
                  <a:pt x="762" y="19"/>
                </a:cubicBezTo>
                <a:cubicBezTo>
                  <a:pt x="760" y="14"/>
                  <a:pt x="771" y="6"/>
                  <a:pt x="778" y="3"/>
                </a:cubicBezTo>
                <a:cubicBezTo>
                  <a:pt x="785" y="0"/>
                  <a:pt x="801" y="0"/>
                  <a:pt x="807" y="3"/>
                </a:cubicBezTo>
                <a:cubicBezTo>
                  <a:pt x="813" y="6"/>
                  <a:pt x="812" y="21"/>
                  <a:pt x="817" y="21"/>
                </a:cubicBezTo>
                <a:cubicBezTo>
                  <a:pt x="822" y="21"/>
                  <a:pt x="835" y="2"/>
                  <a:pt x="838" y="4"/>
                </a:cubicBezTo>
                <a:cubicBezTo>
                  <a:pt x="841" y="6"/>
                  <a:pt x="835" y="24"/>
                  <a:pt x="837" y="31"/>
                </a:cubicBezTo>
                <a:cubicBezTo>
                  <a:pt x="839" y="38"/>
                  <a:pt x="844" y="40"/>
                  <a:pt x="850" y="43"/>
                </a:cubicBezTo>
                <a:cubicBezTo>
                  <a:pt x="856" y="46"/>
                  <a:pt x="862" y="48"/>
                  <a:pt x="874" y="52"/>
                </a:cubicBezTo>
                <a:cubicBezTo>
                  <a:pt x="886" y="56"/>
                  <a:pt x="913" y="63"/>
                  <a:pt x="924" y="67"/>
                </a:cubicBezTo>
                <a:cubicBezTo>
                  <a:pt x="935" y="71"/>
                  <a:pt x="939" y="73"/>
                  <a:pt x="939" y="76"/>
                </a:cubicBezTo>
                <a:cubicBezTo>
                  <a:pt x="939" y="79"/>
                  <a:pt x="928" y="85"/>
                  <a:pt x="922" y="85"/>
                </a:cubicBezTo>
                <a:cubicBezTo>
                  <a:pt x="916" y="85"/>
                  <a:pt x="911" y="75"/>
                  <a:pt x="904" y="75"/>
                </a:cubicBezTo>
                <a:cubicBezTo>
                  <a:pt x="897" y="75"/>
                  <a:pt x="881" y="81"/>
                  <a:pt x="882" y="85"/>
                </a:cubicBezTo>
                <a:cubicBezTo>
                  <a:pt x="883" y="89"/>
                  <a:pt x="890" y="94"/>
                  <a:pt x="909" y="100"/>
                </a:cubicBezTo>
                <a:cubicBezTo>
                  <a:pt x="928" y="106"/>
                  <a:pt x="978" y="122"/>
                  <a:pt x="996" y="123"/>
                </a:cubicBezTo>
                <a:cubicBezTo>
                  <a:pt x="1014" y="124"/>
                  <a:pt x="1015" y="113"/>
                  <a:pt x="1017" y="108"/>
                </a:cubicBezTo>
                <a:cubicBezTo>
                  <a:pt x="1019" y="103"/>
                  <a:pt x="1007" y="96"/>
                  <a:pt x="1008" y="91"/>
                </a:cubicBezTo>
                <a:cubicBezTo>
                  <a:pt x="1009" y="86"/>
                  <a:pt x="1018" y="77"/>
                  <a:pt x="1026" y="78"/>
                </a:cubicBezTo>
                <a:cubicBezTo>
                  <a:pt x="1034" y="79"/>
                  <a:pt x="1048" y="96"/>
                  <a:pt x="1056" y="99"/>
                </a:cubicBezTo>
                <a:cubicBezTo>
                  <a:pt x="1064" y="102"/>
                  <a:pt x="1071" y="93"/>
                  <a:pt x="1075" y="97"/>
                </a:cubicBezTo>
                <a:cubicBezTo>
                  <a:pt x="1079" y="101"/>
                  <a:pt x="1076" y="118"/>
                  <a:pt x="1080" y="123"/>
                </a:cubicBezTo>
                <a:cubicBezTo>
                  <a:pt x="1084" y="128"/>
                  <a:pt x="1095" y="134"/>
                  <a:pt x="1098" y="130"/>
                </a:cubicBezTo>
                <a:cubicBezTo>
                  <a:pt x="1101" y="126"/>
                  <a:pt x="1097" y="107"/>
                  <a:pt x="1099" y="100"/>
                </a:cubicBezTo>
                <a:cubicBezTo>
                  <a:pt x="1101" y="93"/>
                  <a:pt x="1110" y="97"/>
                  <a:pt x="1111" y="90"/>
                </a:cubicBezTo>
                <a:cubicBezTo>
                  <a:pt x="1112" y="83"/>
                  <a:pt x="1102" y="65"/>
                  <a:pt x="1104" y="58"/>
                </a:cubicBezTo>
                <a:cubicBezTo>
                  <a:pt x="1106" y="51"/>
                  <a:pt x="1119" y="47"/>
                  <a:pt x="1123" y="49"/>
                </a:cubicBezTo>
                <a:cubicBezTo>
                  <a:pt x="1127" y="51"/>
                  <a:pt x="1124" y="68"/>
                  <a:pt x="1128" y="72"/>
                </a:cubicBezTo>
                <a:cubicBezTo>
                  <a:pt x="1132" y="76"/>
                  <a:pt x="1139" y="70"/>
                  <a:pt x="1147" y="72"/>
                </a:cubicBezTo>
                <a:cubicBezTo>
                  <a:pt x="1155" y="74"/>
                  <a:pt x="1166" y="81"/>
                  <a:pt x="1174" y="85"/>
                </a:cubicBezTo>
                <a:lnTo>
                  <a:pt x="1195" y="95"/>
                </a:lnTo>
                <a:lnTo>
                  <a:pt x="1192" y="325"/>
                </a:lnTo>
                <a:lnTo>
                  <a:pt x="0" y="324"/>
                </a:lnTo>
                <a:close/>
              </a:path>
            </a:pathLst>
          </a:custGeom>
          <a:solidFill>
            <a:srgbClr val="99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4" name="Freeform 10"/>
          <p:cNvSpPr>
            <a:spLocks/>
          </p:cNvSpPr>
          <p:nvPr userDrawn="1"/>
        </p:nvSpPr>
        <p:spPr bwMode="auto">
          <a:xfrm>
            <a:off x="3294063" y="2560638"/>
            <a:ext cx="173037" cy="295275"/>
          </a:xfrm>
          <a:custGeom>
            <a:avLst/>
            <a:gdLst>
              <a:gd name="T0" fmla="*/ 25 w 109"/>
              <a:gd name="T1" fmla="*/ 0 h 186"/>
              <a:gd name="T2" fmla="*/ 4 w 109"/>
              <a:gd name="T3" fmla="*/ 28 h 186"/>
              <a:gd name="T4" fmla="*/ 0 w 109"/>
              <a:gd name="T5" fmla="*/ 63 h 186"/>
              <a:gd name="T6" fmla="*/ 10 w 109"/>
              <a:gd name="T7" fmla="*/ 111 h 186"/>
              <a:gd name="T8" fmla="*/ 24 w 109"/>
              <a:gd name="T9" fmla="*/ 124 h 186"/>
              <a:gd name="T10" fmla="*/ 40 w 109"/>
              <a:gd name="T11" fmla="*/ 109 h 186"/>
              <a:gd name="T12" fmla="*/ 51 w 109"/>
              <a:gd name="T13" fmla="*/ 117 h 186"/>
              <a:gd name="T14" fmla="*/ 49 w 109"/>
              <a:gd name="T15" fmla="*/ 162 h 186"/>
              <a:gd name="T16" fmla="*/ 60 w 109"/>
              <a:gd name="T17" fmla="*/ 186 h 186"/>
              <a:gd name="T18" fmla="*/ 81 w 109"/>
              <a:gd name="T19" fmla="*/ 181 h 186"/>
              <a:gd name="T20" fmla="*/ 85 w 109"/>
              <a:gd name="T21" fmla="*/ 132 h 186"/>
              <a:gd name="T22" fmla="*/ 109 w 109"/>
              <a:gd name="T23" fmla="*/ 156 h 186"/>
              <a:gd name="T24" fmla="*/ 87 w 109"/>
              <a:gd name="T25" fmla="*/ 91 h 186"/>
              <a:gd name="T26" fmla="*/ 51 w 109"/>
              <a:gd name="T27" fmla="*/ 85 h 186"/>
              <a:gd name="T28" fmla="*/ 58 w 109"/>
              <a:gd name="T29" fmla="*/ 55 h 186"/>
              <a:gd name="T30" fmla="*/ 36 w 109"/>
              <a:gd name="T31" fmla="*/ 45 h 186"/>
              <a:gd name="T32" fmla="*/ 25 w 109"/>
              <a:gd name="T3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9" h="186">
                <a:moveTo>
                  <a:pt x="25" y="0"/>
                </a:moveTo>
                <a:lnTo>
                  <a:pt x="4" y="28"/>
                </a:lnTo>
                <a:lnTo>
                  <a:pt x="0" y="63"/>
                </a:lnTo>
                <a:lnTo>
                  <a:pt x="10" y="111"/>
                </a:lnTo>
                <a:lnTo>
                  <a:pt x="24" y="124"/>
                </a:lnTo>
                <a:lnTo>
                  <a:pt x="40" y="109"/>
                </a:lnTo>
                <a:lnTo>
                  <a:pt x="51" y="117"/>
                </a:lnTo>
                <a:lnTo>
                  <a:pt x="49" y="162"/>
                </a:lnTo>
                <a:lnTo>
                  <a:pt x="60" y="186"/>
                </a:lnTo>
                <a:lnTo>
                  <a:pt x="81" y="181"/>
                </a:lnTo>
                <a:lnTo>
                  <a:pt x="85" y="132"/>
                </a:lnTo>
                <a:lnTo>
                  <a:pt x="109" y="156"/>
                </a:lnTo>
                <a:lnTo>
                  <a:pt x="87" y="91"/>
                </a:lnTo>
                <a:lnTo>
                  <a:pt x="51" y="85"/>
                </a:lnTo>
                <a:lnTo>
                  <a:pt x="58" y="55"/>
                </a:lnTo>
                <a:lnTo>
                  <a:pt x="36" y="45"/>
                </a:lnTo>
                <a:lnTo>
                  <a:pt x="25" y="0"/>
                </a:lnTo>
                <a:close/>
              </a:path>
            </a:pathLst>
          </a:custGeom>
          <a:solidFill>
            <a:srgbClr val="99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5" name="Freeform 11"/>
          <p:cNvSpPr>
            <a:spLocks/>
          </p:cNvSpPr>
          <p:nvPr userDrawn="1"/>
        </p:nvSpPr>
        <p:spPr bwMode="auto">
          <a:xfrm>
            <a:off x="1319213" y="76200"/>
            <a:ext cx="474662" cy="444500"/>
          </a:xfrm>
          <a:custGeom>
            <a:avLst/>
            <a:gdLst>
              <a:gd name="T0" fmla="*/ 0 w 299"/>
              <a:gd name="T1" fmla="*/ 5 h 280"/>
              <a:gd name="T2" fmla="*/ 14 w 299"/>
              <a:gd name="T3" fmla="*/ 0 h 280"/>
              <a:gd name="T4" fmla="*/ 81 w 299"/>
              <a:gd name="T5" fmla="*/ 57 h 280"/>
              <a:gd name="T6" fmla="*/ 126 w 299"/>
              <a:gd name="T7" fmla="*/ 65 h 280"/>
              <a:gd name="T8" fmla="*/ 137 w 299"/>
              <a:gd name="T9" fmla="*/ 78 h 280"/>
              <a:gd name="T10" fmla="*/ 198 w 299"/>
              <a:gd name="T11" fmla="*/ 80 h 280"/>
              <a:gd name="T12" fmla="*/ 200 w 299"/>
              <a:gd name="T13" fmla="*/ 104 h 280"/>
              <a:gd name="T14" fmla="*/ 224 w 299"/>
              <a:gd name="T15" fmla="*/ 101 h 280"/>
              <a:gd name="T16" fmla="*/ 231 w 299"/>
              <a:gd name="T17" fmla="*/ 122 h 280"/>
              <a:gd name="T18" fmla="*/ 249 w 299"/>
              <a:gd name="T19" fmla="*/ 149 h 280"/>
              <a:gd name="T20" fmla="*/ 206 w 299"/>
              <a:gd name="T21" fmla="*/ 158 h 280"/>
              <a:gd name="T22" fmla="*/ 180 w 299"/>
              <a:gd name="T23" fmla="*/ 195 h 280"/>
              <a:gd name="T24" fmla="*/ 149 w 299"/>
              <a:gd name="T25" fmla="*/ 206 h 280"/>
              <a:gd name="T26" fmla="*/ 147 w 299"/>
              <a:gd name="T27" fmla="*/ 234 h 280"/>
              <a:gd name="T28" fmla="*/ 174 w 299"/>
              <a:gd name="T29" fmla="*/ 230 h 280"/>
              <a:gd name="T30" fmla="*/ 176 w 299"/>
              <a:gd name="T31" fmla="*/ 209 h 280"/>
              <a:gd name="T32" fmla="*/ 204 w 299"/>
              <a:gd name="T33" fmla="*/ 189 h 280"/>
              <a:gd name="T34" fmla="*/ 233 w 299"/>
              <a:gd name="T35" fmla="*/ 171 h 280"/>
              <a:gd name="T36" fmla="*/ 221 w 299"/>
              <a:gd name="T37" fmla="*/ 203 h 280"/>
              <a:gd name="T38" fmla="*/ 233 w 299"/>
              <a:gd name="T39" fmla="*/ 212 h 280"/>
              <a:gd name="T40" fmla="*/ 213 w 299"/>
              <a:gd name="T41" fmla="*/ 251 h 280"/>
              <a:gd name="T42" fmla="*/ 195 w 299"/>
              <a:gd name="T43" fmla="*/ 251 h 280"/>
              <a:gd name="T44" fmla="*/ 158 w 299"/>
              <a:gd name="T45" fmla="*/ 261 h 280"/>
              <a:gd name="T46" fmla="*/ 174 w 299"/>
              <a:gd name="T47" fmla="*/ 272 h 280"/>
              <a:gd name="T48" fmla="*/ 191 w 299"/>
              <a:gd name="T49" fmla="*/ 273 h 280"/>
              <a:gd name="T50" fmla="*/ 240 w 299"/>
              <a:gd name="T51" fmla="*/ 233 h 280"/>
              <a:gd name="T52" fmla="*/ 246 w 299"/>
              <a:gd name="T53" fmla="*/ 210 h 280"/>
              <a:gd name="T54" fmla="*/ 267 w 299"/>
              <a:gd name="T55" fmla="*/ 203 h 280"/>
              <a:gd name="T56" fmla="*/ 252 w 299"/>
              <a:gd name="T57" fmla="*/ 188 h 280"/>
              <a:gd name="T58" fmla="*/ 266 w 299"/>
              <a:gd name="T59" fmla="*/ 170 h 280"/>
              <a:gd name="T60" fmla="*/ 264 w 299"/>
              <a:gd name="T61" fmla="*/ 155 h 280"/>
              <a:gd name="T62" fmla="*/ 278 w 299"/>
              <a:gd name="T63" fmla="*/ 144 h 280"/>
              <a:gd name="T64" fmla="*/ 261 w 299"/>
              <a:gd name="T65" fmla="*/ 107 h 280"/>
              <a:gd name="T66" fmla="*/ 264 w 299"/>
              <a:gd name="T67" fmla="*/ 56 h 280"/>
              <a:gd name="T68" fmla="*/ 282 w 299"/>
              <a:gd name="T69" fmla="*/ 42 h 280"/>
              <a:gd name="T70" fmla="*/ 297 w 299"/>
              <a:gd name="T71" fmla="*/ 21 h 280"/>
              <a:gd name="T72" fmla="*/ 267 w 299"/>
              <a:gd name="T73" fmla="*/ 8 h 280"/>
              <a:gd name="T74" fmla="*/ 170 w 299"/>
              <a:gd name="T75" fmla="*/ 6 h 280"/>
              <a:gd name="T76" fmla="*/ 168 w 299"/>
              <a:gd name="T77" fmla="*/ 6 h 280"/>
              <a:gd name="T78" fmla="*/ 191 w 299"/>
              <a:gd name="T79" fmla="*/ 6 h 280"/>
              <a:gd name="T80" fmla="*/ 183 w 299"/>
              <a:gd name="T81" fmla="*/ 23 h 280"/>
              <a:gd name="T82" fmla="*/ 188 w 299"/>
              <a:gd name="T83" fmla="*/ 41 h 280"/>
              <a:gd name="T84" fmla="*/ 167 w 299"/>
              <a:gd name="T85" fmla="*/ 38 h 280"/>
              <a:gd name="T86" fmla="*/ 138 w 299"/>
              <a:gd name="T87" fmla="*/ 50 h 280"/>
              <a:gd name="T88" fmla="*/ 110 w 299"/>
              <a:gd name="T89" fmla="*/ 12 h 280"/>
              <a:gd name="T90" fmla="*/ 84 w 299"/>
              <a:gd name="T91" fmla="*/ 3 h 280"/>
              <a:gd name="T92" fmla="*/ 84 w 299"/>
              <a:gd name="T93" fmla="*/ 6 h 280"/>
              <a:gd name="T94" fmla="*/ 0 w 299"/>
              <a:gd name="T95" fmla="*/ 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9" h="280">
                <a:moveTo>
                  <a:pt x="0" y="5"/>
                </a:moveTo>
                <a:lnTo>
                  <a:pt x="14" y="0"/>
                </a:lnTo>
                <a:cubicBezTo>
                  <a:pt x="28" y="9"/>
                  <a:pt x="62" y="46"/>
                  <a:pt x="81" y="57"/>
                </a:cubicBezTo>
                <a:cubicBezTo>
                  <a:pt x="100" y="68"/>
                  <a:pt x="117" y="62"/>
                  <a:pt x="126" y="65"/>
                </a:cubicBezTo>
                <a:cubicBezTo>
                  <a:pt x="135" y="68"/>
                  <a:pt x="125" y="76"/>
                  <a:pt x="137" y="78"/>
                </a:cubicBezTo>
                <a:cubicBezTo>
                  <a:pt x="149" y="80"/>
                  <a:pt x="188" y="76"/>
                  <a:pt x="198" y="80"/>
                </a:cubicBezTo>
                <a:cubicBezTo>
                  <a:pt x="208" y="84"/>
                  <a:pt x="196" y="100"/>
                  <a:pt x="200" y="104"/>
                </a:cubicBezTo>
                <a:cubicBezTo>
                  <a:pt x="204" y="108"/>
                  <a:pt x="219" y="98"/>
                  <a:pt x="224" y="101"/>
                </a:cubicBezTo>
                <a:cubicBezTo>
                  <a:pt x="229" y="104"/>
                  <a:pt x="227" y="114"/>
                  <a:pt x="231" y="122"/>
                </a:cubicBezTo>
                <a:cubicBezTo>
                  <a:pt x="235" y="130"/>
                  <a:pt x="253" y="143"/>
                  <a:pt x="249" y="149"/>
                </a:cubicBezTo>
                <a:cubicBezTo>
                  <a:pt x="245" y="155"/>
                  <a:pt x="217" y="150"/>
                  <a:pt x="206" y="158"/>
                </a:cubicBezTo>
                <a:cubicBezTo>
                  <a:pt x="195" y="166"/>
                  <a:pt x="189" y="187"/>
                  <a:pt x="180" y="195"/>
                </a:cubicBezTo>
                <a:cubicBezTo>
                  <a:pt x="171" y="203"/>
                  <a:pt x="154" y="200"/>
                  <a:pt x="149" y="206"/>
                </a:cubicBezTo>
                <a:cubicBezTo>
                  <a:pt x="144" y="212"/>
                  <a:pt x="143" y="230"/>
                  <a:pt x="147" y="234"/>
                </a:cubicBezTo>
                <a:cubicBezTo>
                  <a:pt x="151" y="238"/>
                  <a:pt x="169" y="234"/>
                  <a:pt x="174" y="230"/>
                </a:cubicBezTo>
                <a:cubicBezTo>
                  <a:pt x="179" y="226"/>
                  <a:pt x="171" y="216"/>
                  <a:pt x="176" y="209"/>
                </a:cubicBezTo>
                <a:cubicBezTo>
                  <a:pt x="181" y="202"/>
                  <a:pt x="194" y="195"/>
                  <a:pt x="204" y="189"/>
                </a:cubicBezTo>
                <a:cubicBezTo>
                  <a:pt x="214" y="183"/>
                  <a:pt x="230" y="169"/>
                  <a:pt x="233" y="171"/>
                </a:cubicBezTo>
                <a:cubicBezTo>
                  <a:pt x="236" y="173"/>
                  <a:pt x="221" y="196"/>
                  <a:pt x="221" y="203"/>
                </a:cubicBezTo>
                <a:cubicBezTo>
                  <a:pt x="221" y="210"/>
                  <a:pt x="234" y="204"/>
                  <a:pt x="233" y="212"/>
                </a:cubicBezTo>
                <a:cubicBezTo>
                  <a:pt x="232" y="220"/>
                  <a:pt x="219" y="244"/>
                  <a:pt x="213" y="251"/>
                </a:cubicBezTo>
                <a:cubicBezTo>
                  <a:pt x="207" y="258"/>
                  <a:pt x="204" y="249"/>
                  <a:pt x="195" y="251"/>
                </a:cubicBezTo>
                <a:cubicBezTo>
                  <a:pt x="186" y="253"/>
                  <a:pt x="161" y="258"/>
                  <a:pt x="158" y="261"/>
                </a:cubicBezTo>
                <a:cubicBezTo>
                  <a:pt x="155" y="264"/>
                  <a:pt x="169" y="270"/>
                  <a:pt x="174" y="272"/>
                </a:cubicBezTo>
                <a:cubicBezTo>
                  <a:pt x="179" y="274"/>
                  <a:pt x="180" y="280"/>
                  <a:pt x="191" y="273"/>
                </a:cubicBezTo>
                <a:cubicBezTo>
                  <a:pt x="202" y="266"/>
                  <a:pt x="231" y="243"/>
                  <a:pt x="240" y="233"/>
                </a:cubicBezTo>
                <a:cubicBezTo>
                  <a:pt x="249" y="223"/>
                  <a:pt x="242" y="215"/>
                  <a:pt x="246" y="210"/>
                </a:cubicBezTo>
                <a:cubicBezTo>
                  <a:pt x="250" y="205"/>
                  <a:pt x="266" y="207"/>
                  <a:pt x="267" y="203"/>
                </a:cubicBezTo>
                <a:cubicBezTo>
                  <a:pt x="268" y="199"/>
                  <a:pt x="252" y="193"/>
                  <a:pt x="252" y="188"/>
                </a:cubicBezTo>
                <a:cubicBezTo>
                  <a:pt x="252" y="183"/>
                  <a:pt x="264" y="175"/>
                  <a:pt x="266" y="170"/>
                </a:cubicBezTo>
                <a:cubicBezTo>
                  <a:pt x="268" y="165"/>
                  <a:pt x="262" y="159"/>
                  <a:pt x="264" y="155"/>
                </a:cubicBezTo>
                <a:cubicBezTo>
                  <a:pt x="266" y="151"/>
                  <a:pt x="278" y="152"/>
                  <a:pt x="278" y="144"/>
                </a:cubicBezTo>
                <a:cubicBezTo>
                  <a:pt x="278" y="136"/>
                  <a:pt x="263" y="122"/>
                  <a:pt x="261" y="107"/>
                </a:cubicBezTo>
                <a:cubicBezTo>
                  <a:pt x="259" y="92"/>
                  <a:pt x="261" y="67"/>
                  <a:pt x="264" y="56"/>
                </a:cubicBezTo>
                <a:cubicBezTo>
                  <a:pt x="267" y="45"/>
                  <a:pt x="277" y="48"/>
                  <a:pt x="282" y="42"/>
                </a:cubicBezTo>
                <a:cubicBezTo>
                  <a:pt x="287" y="36"/>
                  <a:pt x="299" y="27"/>
                  <a:pt x="297" y="21"/>
                </a:cubicBezTo>
                <a:cubicBezTo>
                  <a:pt x="295" y="15"/>
                  <a:pt x="288" y="10"/>
                  <a:pt x="267" y="8"/>
                </a:cubicBezTo>
                <a:lnTo>
                  <a:pt x="170" y="6"/>
                </a:lnTo>
                <a:lnTo>
                  <a:pt x="168" y="6"/>
                </a:lnTo>
                <a:lnTo>
                  <a:pt x="191" y="6"/>
                </a:lnTo>
                <a:lnTo>
                  <a:pt x="183" y="23"/>
                </a:lnTo>
                <a:lnTo>
                  <a:pt x="188" y="41"/>
                </a:lnTo>
                <a:lnTo>
                  <a:pt x="167" y="38"/>
                </a:lnTo>
                <a:lnTo>
                  <a:pt x="138" y="50"/>
                </a:lnTo>
                <a:lnTo>
                  <a:pt x="110" y="12"/>
                </a:lnTo>
                <a:lnTo>
                  <a:pt x="84" y="3"/>
                </a:lnTo>
                <a:lnTo>
                  <a:pt x="84" y="6"/>
                </a:lnTo>
                <a:lnTo>
                  <a:pt x="0" y="5"/>
                </a:lnTo>
                <a:close/>
              </a:path>
            </a:pathLst>
          </a:custGeom>
          <a:solidFill>
            <a:srgbClr val="99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6" name="Freeform 12"/>
          <p:cNvSpPr>
            <a:spLocks/>
          </p:cNvSpPr>
          <p:nvPr userDrawn="1"/>
        </p:nvSpPr>
        <p:spPr bwMode="auto">
          <a:xfrm>
            <a:off x="8716963" y="1689100"/>
            <a:ext cx="49212" cy="903288"/>
          </a:xfrm>
          <a:custGeom>
            <a:avLst/>
            <a:gdLst>
              <a:gd name="T0" fmla="*/ 28 w 31"/>
              <a:gd name="T1" fmla="*/ 531 h 569"/>
              <a:gd name="T2" fmla="*/ 2 w 31"/>
              <a:gd name="T3" fmla="*/ 298 h 569"/>
              <a:gd name="T4" fmla="*/ 17 w 31"/>
              <a:gd name="T5" fmla="*/ 202 h 569"/>
              <a:gd name="T6" fmla="*/ 22 w 31"/>
              <a:gd name="T7" fmla="*/ 112 h 569"/>
              <a:gd name="T8" fmla="*/ 31 w 31"/>
              <a:gd name="T9" fmla="*/ 70 h 569"/>
              <a:gd name="T10" fmla="*/ 28 w 31"/>
              <a:gd name="T11" fmla="*/ 531 h 569"/>
            </a:gdLst>
            <a:ahLst/>
            <a:cxnLst>
              <a:cxn ang="0">
                <a:pos x="T0" y="T1"/>
              </a:cxn>
              <a:cxn ang="0">
                <a:pos x="T2" y="T3"/>
              </a:cxn>
              <a:cxn ang="0">
                <a:pos x="T4" y="T5"/>
              </a:cxn>
              <a:cxn ang="0">
                <a:pos x="T6" y="T7"/>
              </a:cxn>
              <a:cxn ang="0">
                <a:pos x="T8" y="T9"/>
              </a:cxn>
              <a:cxn ang="0">
                <a:pos x="T10" y="T11"/>
              </a:cxn>
            </a:cxnLst>
            <a:rect l="0" t="0" r="r" b="b"/>
            <a:pathLst>
              <a:path w="31" h="569">
                <a:moveTo>
                  <a:pt x="28" y="531"/>
                </a:moveTo>
                <a:cubicBezTo>
                  <a:pt x="23" y="569"/>
                  <a:pt x="4" y="353"/>
                  <a:pt x="2" y="298"/>
                </a:cubicBezTo>
                <a:cubicBezTo>
                  <a:pt x="0" y="243"/>
                  <a:pt x="14" y="233"/>
                  <a:pt x="17" y="202"/>
                </a:cubicBezTo>
                <a:cubicBezTo>
                  <a:pt x="20" y="171"/>
                  <a:pt x="20" y="134"/>
                  <a:pt x="22" y="112"/>
                </a:cubicBezTo>
                <a:cubicBezTo>
                  <a:pt x="24" y="90"/>
                  <a:pt x="30" y="0"/>
                  <a:pt x="31" y="70"/>
                </a:cubicBezTo>
                <a:lnTo>
                  <a:pt x="28" y="531"/>
                </a:lnTo>
                <a:close/>
              </a:path>
            </a:pathLst>
          </a:custGeom>
          <a:solidFill>
            <a:srgbClr val="99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7" name="Freeform 13"/>
          <p:cNvSpPr>
            <a:spLocks/>
          </p:cNvSpPr>
          <p:nvPr userDrawn="1"/>
        </p:nvSpPr>
        <p:spPr bwMode="auto">
          <a:xfrm>
            <a:off x="8634413" y="1504950"/>
            <a:ext cx="128587" cy="365125"/>
          </a:xfrm>
          <a:custGeom>
            <a:avLst/>
            <a:gdLst>
              <a:gd name="T0" fmla="*/ 80 w 81"/>
              <a:gd name="T1" fmla="*/ 3 h 230"/>
              <a:gd name="T2" fmla="*/ 65 w 81"/>
              <a:gd name="T3" fmla="*/ 90 h 230"/>
              <a:gd name="T4" fmla="*/ 47 w 81"/>
              <a:gd name="T5" fmla="*/ 113 h 230"/>
              <a:gd name="T6" fmla="*/ 39 w 81"/>
              <a:gd name="T7" fmla="*/ 143 h 230"/>
              <a:gd name="T8" fmla="*/ 11 w 81"/>
              <a:gd name="T9" fmla="*/ 168 h 230"/>
              <a:gd name="T10" fmla="*/ 6 w 81"/>
              <a:gd name="T11" fmla="*/ 228 h 230"/>
              <a:gd name="T12" fmla="*/ 47 w 81"/>
              <a:gd name="T13" fmla="*/ 179 h 230"/>
              <a:gd name="T14" fmla="*/ 71 w 81"/>
              <a:gd name="T15" fmla="*/ 171 h 230"/>
              <a:gd name="T16" fmla="*/ 72 w 81"/>
              <a:gd name="T17" fmla="*/ 147 h 230"/>
              <a:gd name="T18" fmla="*/ 81 w 81"/>
              <a:gd name="T19" fmla="*/ 107 h 230"/>
              <a:gd name="T20" fmla="*/ 80 w 81"/>
              <a:gd name="T21" fmla="*/ 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230">
                <a:moveTo>
                  <a:pt x="80" y="3"/>
                </a:moveTo>
                <a:cubicBezTo>
                  <a:pt x="76" y="0"/>
                  <a:pt x="70" y="72"/>
                  <a:pt x="65" y="90"/>
                </a:cubicBezTo>
                <a:cubicBezTo>
                  <a:pt x="60" y="108"/>
                  <a:pt x="51" y="104"/>
                  <a:pt x="47" y="113"/>
                </a:cubicBezTo>
                <a:cubicBezTo>
                  <a:pt x="43" y="122"/>
                  <a:pt x="45" y="134"/>
                  <a:pt x="39" y="143"/>
                </a:cubicBezTo>
                <a:cubicBezTo>
                  <a:pt x="33" y="152"/>
                  <a:pt x="16" y="154"/>
                  <a:pt x="11" y="168"/>
                </a:cubicBezTo>
                <a:cubicBezTo>
                  <a:pt x="6" y="182"/>
                  <a:pt x="0" y="226"/>
                  <a:pt x="6" y="228"/>
                </a:cubicBezTo>
                <a:cubicBezTo>
                  <a:pt x="12" y="230"/>
                  <a:pt x="36" y="188"/>
                  <a:pt x="47" y="179"/>
                </a:cubicBezTo>
                <a:cubicBezTo>
                  <a:pt x="58" y="170"/>
                  <a:pt x="67" y="176"/>
                  <a:pt x="71" y="171"/>
                </a:cubicBezTo>
                <a:cubicBezTo>
                  <a:pt x="75" y="166"/>
                  <a:pt x="70" y="158"/>
                  <a:pt x="72" y="147"/>
                </a:cubicBezTo>
                <a:cubicBezTo>
                  <a:pt x="74" y="136"/>
                  <a:pt x="80" y="131"/>
                  <a:pt x="81" y="107"/>
                </a:cubicBezTo>
                <a:lnTo>
                  <a:pt x="80" y="3"/>
                </a:lnTo>
                <a:close/>
              </a:path>
            </a:pathLst>
          </a:custGeom>
          <a:solidFill>
            <a:srgbClr val="99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8" name="Freeform 14"/>
          <p:cNvSpPr>
            <a:spLocks/>
          </p:cNvSpPr>
          <p:nvPr userDrawn="1"/>
        </p:nvSpPr>
        <p:spPr bwMode="auto">
          <a:xfrm>
            <a:off x="7288213" y="1109663"/>
            <a:ext cx="1463675" cy="5253037"/>
          </a:xfrm>
          <a:custGeom>
            <a:avLst/>
            <a:gdLst>
              <a:gd name="T0" fmla="*/ 881 w 922"/>
              <a:gd name="T1" fmla="*/ 3282 h 3309"/>
              <a:gd name="T2" fmla="*/ 854 w 922"/>
              <a:gd name="T3" fmla="*/ 3237 h 3309"/>
              <a:gd name="T4" fmla="*/ 776 w 922"/>
              <a:gd name="T5" fmla="*/ 3209 h 3309"/>
              <a:gd name="T6" fmla="*/ 677 w 922"/>
              <a:gd name="T7" fmla="*/ 3203 h 3309"/>
              <a:gd name="T8" fmla="*/ 632 w 922"/>
              <a:gd name="T9" fmla="*/ 3113 h 3309"/>
              <a:gd name="T10" fmla="*/ 559 w 922"/>
              <a:gd name="T11" fmla="*/ 3044 h 3309"/>
              <a:gd name="T12" fmla="*/ 554 w 922"/>
              <a:gd name="T13" fmla="*/ 2951 h 3309"/>
              <a:gd name="T14" fmla="*/ 607 w 922"/>
              <a:gd name="T15" fmla="*/ 2867 h 3309"/>
              <a:gd name="T16" fmla="*/ 625 w 922"/>
              <a:gd name="T17" fmla="*/ 2805 h 3309"/>
              <a:gd name="T18" fmla="*/ 616 w 922"/>
              <a:gd name="T19" fmla="*/ 2714 h 3309"/>
              <a:gd name="T20" fmla="*/ 623 w 922"/>
              <a:gd name="T21" fmla="*/ 2667 h 3309"/>
              <a:gd name="T22" fmla="*/ 602 w 922"/>
              <a:gd name="T23" fmla="*/ 2564 h 3309"/>
              <a:gd name="T24" fmla="*/ 589 w 922"/>
              <a:gd name="T25" fmla="*/ 2498 h 3309"/>
              <a:gd name="T26" fmla="*/ 620 w 922"/>
              <a:gd name="T27" fmla="*/ 2453 h 3309"/>
              <a:gd name="T28" fmla="*/ 661 w 922"/>
              <a:gd name="T29" fmla="*/ 2415 h 3309"/>
              <a:gd name="T30" fmla="*/ 668 w 922"/>
              <a:gd name="T31" fmla="*/ 2363 h 3309"/>
              <a:gd name="T32" fmla="*/ 695 w 922"/>
              <a:gd name="T33" fmla="*/ 2303 h 3309"/>
              <a:gd name="T34" fmla="*/ 736 w 922"/>
              <a:gd name="T35" fmla="*/ 2262 h 3309"/>
              <a:gd name="T36" fmla="*/ 733 w 922"/>
              <a:gd name="T37" fmla="*/ 2187 h 3309"/>
              <a:gd name="T38" fmla="*/ 781 w 922"/>
              <a:gd name="T39" fmla="*/ 2126 h 3309"/>
              <a:gd name="T40" fmla="*/ 782 w 922"/>
              <a:gd name="T41" fmla="*/ 2052 h 3309"/>
              <a:gd name="T42" fmla="*/ 794 w 922"/>
              <a:gd name="T43" fmla="*/ 2013 h 3309"/>
              <a:gd name="T44" fmla="*/ 818 w 922"/>
              <a:gd name="T45" fmla="*/ 1976 h 3309"/>
              <a:gd name="T46" fmla="*/ 832 w 922"/>
              <a:gd name="T47" fmla="*/ 1892 h 3309"/>
              <a:gd name="T48" fmla="*/ 809 w 922"/>
              <a:gd name="T49" fmla="*/ 1901 h 3309"/>
              <a:gd name="T50" fmla="*/ 788 w 922"/>
              <a:gd name="T51" fmla="*/ 1802 h 3309"/>
              <a:gd name="T52" fmla="*/ 764 w 922"/>
              <a:gd name="T53" fmla="*/ 1749 h 3309"/>
              <a:gd name="T54" fmla="*/ 652 w 922"/>
              <a:gd name="T55" fmla="*/ 1683 h 3309"/>
              <a:gd name="T56" fmla="*/ 650 w 922"/>
              <a:gd name="T57" fmla="*/ 1580 h 3309"/>
              <a:gd name="T58" fmla="*/ 620 w 922"/>
              <a:gd name="T59" fmla="*/ 1533 h 3309"/>
              <a:gd name="T60" fmla="*/ 572 w 922"/>
              <a:gd name="T61" fmla="*/ 1526 h 3309"/>
              <a:gd name="T62" fmla="*/ 449 w 922"/>
              <a:gd name="T63" fmla="*/ 1382 h 3309"/>
              <a:gd name="T64" fmla="*/ 479 w 922"/>
              <a:gd name="T65" fmla="*/ 1233 h 3309"/>
              <a:gd name="T66" fmla="*/ 521 w 922"/>
              <a:gd name="T67" fmla="*/ 1142 h 3309"/>
              <a:gd name="T68" fmla="*/ 542 w 922"/>
              <a:gd name="T69" fmla="*/ 1080 h 3309"/>
              <a:gd name="T70" fmla="*/ 592 w 922"/>
              <a:gd name="T71" fmla="*/ 1037 h 3309"/>
              <a:gd name="T72" fmla="*/ 608 w 922"/>
              <a:gd name="T73" fmla="*/ 954 h 3309"/>
              <a:gd name="T74" fmla="*/ 553 w 922"/>
              <a:gd name="T75" fmla="*/ 900 h 3309"/>
              <a:gd name="T76" fmla="*/ 470 w 922"/>
              <a:gd name="T77" fmla="*/ 840 h 3309"/>
              <a:gd name="T78" fmla="*/ 463 w 922"/>
              <a:gd name="T79" fmla="*/ 768 h 3309"/>
              <a:gd name="T80" fmla="*/ 446 w 922"/>
              <a:gd name="T81" fmla="*/ 659 h 3309"/>
              <a:gd name="T82" fmla="*/ 340 w 922"/>
              <a:gd name="T83" fmla="*/ 569 h 3309"/>
              <a:gd name="T84" fmla="*/ 275 w 922"/>
              <a:gd name="T85" fmla="*/ 525 h 3309"/>
              <a:gd name="T86" fmla="*/ 187 w 922"/>
              <a:gd name="T87" fmla="*/ 455 h 3309"/>
              <a:gd name="T88" fmla="*/ 161 w 922"/>
              <a:gd name="T89" fmla="*/ 452 h 3309"/>
              <a:gd name="T90" fmla="*/ 130 w 922"/>
              <a:gd name="T91" fmla="*/ 393 h 3309"/>
              <a:gd name="T92" fmla="*/ 2 w 922"/>
              <a:gd name="T93" fmla="*/ 215 h 3309"/>
              <a:gd name="T94" fmla="*/ 29 w 922"/>
              <a:gd name="T95" fmla="*/ 155 h 3309"/>
              <a:gd name="T96" fmla="*/ 122 w 922"/>
              <a:gd name="T97" fmla="*/ 111 h 3309"/>
              <a:gd name="T98" fmla="*/ 134 w 922"/>
              <a:gd name="T99" fmla="*/ 54 h 3309"/>
              <a:gd name="T100" fmla="*/ 61 w 922"/>
              <a:gd name="T101" fmla="*/ 23 h 3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22" h="3309">
                <a:moveTo>
                  <a:pt x="922" y="3309"/>
                </a:moveTo>
                <a:lnTo>
                  <a:pt x="884" y="3294"/>
                </a:lnTo>
                <a:cubicBezTo>
                  <a:pt x="877" y="3290"/>
                  <a:pt x="888" y="3286"/>
                  <a:pt x="881" y="3282"/>
                </a:cubicBezTo>
                <a:cubicBezTo>
                  <a:pt x="874" y="3278"/>
                  <a:pt x="847" y="3277"/>
                  <a:pt x="839" y="3272"/>
                </a:cubicBezTo>
                <a:cubicBezTo>
                  <a:pt x="831" y="3267"/>
                  <a:pt x="830" y="3257"/>
                  <a:pt x="832" y="3251"/>
                </a:cubicBezTo>
                <a:cubicBezTo>
                  <a:pt x="834" y="3245"/>
                  <a:pt x="852" y="3243"/>
                  <a:pt x="854" y="3237"/>
                </a:cubicBezTo>
                <a:cubicBezTo>
                  <a:pt x="856" y="3231"/>
                  <a:pt x="849" y="3219"/>
                  <a:pt x="842" y="3216"/>
                </a:cubicBezTo>
                <a:cubicBezTo>
                  <a:pt x="835" y="3213"/>
                  <a:pt x="822" y="3220"/>
                  <a:pt x="811" y="3219"/>
                </a:cubicBezTo>
                <a:cubicBezTo>
                  <a:pt x="800" y="3218"/>
                  <a:pt x="785" y="3213"/>
                  <a:pt x="776" y="3209"/>
                </a:cubicBezTo>
                <a:cubicBezTo>
                  <a:pt x="767" y="3205"/>
                  <a:pt x="766" y="3193"/>
                  <a:pt x="755" y="3194"/>
                </a:cubicBezTo>
                <a:cubicBezTo>
                  <a:pt x="744" y="3195"/>
                  <a:pt x="720" y="3217"/>
                  <a:pt x="707" y="3218"/>
                </a:cubicBezTo>
                <a:cubicBezTo>
                  <a:pt x="694" y="3219"/>
                  <a:pt x="682" y="3208"/>
                  <a:pt x="677" y="3203"/>
                </a:cubicBezTo>
                <a:cubicBezTo>
                  <a:pt x="672" y="3198"/>
                  <a:pt x="683" y="3198"/>
                  <a:pt x="676" y="3189"/>
                </a:cubicBezTo>
                <a:cubicBezTo>
                  <a:pt x="669" y="3180"/>
                  <a:pt x="642" y="3160"/>
                  <a:pt x="635" y="3147"/>
                </a:cubicBezTo>
                <a:cubicBezTo>
                  <a:pt x="628" y="3134"/>
                  <a:pt x="638" y="3125"/>
                  <a:pt x="632" y="3113"/>
                </a:cubicBezTo>
                <a:cubicBezTo>
                  <a:pt x="626" y="3101"/>
                  <a:pt x="604" y="3086"/>
                  <a:pt x="598" y="3077"/>
                </a:cubicBezTo>
                <a:cubicBezTo>
                  <a:pt x="592" y="3068"/>
                  <a:pt x="601" y="3064"/>
                  <a:pt x="595" y="3059"/>
                </a:cubicBezTo>
                <a:cubicBezTo>
                  <a:pt x="589" y="3054"/>
                  <a:pt x="566" y="3053"/>
                  <a:pt x="559" y="3044"/>
                </a:cubicBezTo>
                <a:cubicBezTo>
                  <a:pt x="552" y="3035"/>
                  <a:pt x="550" y="3013"/>
                  <a:pt x="550" y="3003"/>
                </a:cubicBezTo>
                <a:cubicBezTo>
                  <a:pt x="550" y="2993"/>
                  <a:pt x="558" y="2993"/>
                  <a:pt x="559" y="2984"/>
                </a:cubicBezTo>
                <a:cubicBezTo>
                  <a:pt x="560" y="2975"/>
                  <a:pt x="551" y="2957"/>
                  <a:pt x="554" y="2951"/>
                </a:cubicBezTo>
                <a:cubicBezTo>
                  <a:pt x="557" y="2945"/>
                  <a:pt x="575" y="2958"/>
                  <a:pt x="578" y="2949"/>
                </a:cubicBezTo>
                <a:cubicBezTo>
                  <a:pt x="581" y="2940"/>
                  <a:pt x="569" y="2908"/>
                  <a:pt x="574" y="2894"/>
                </a:cubicBezTo>
                <a:cubicBezTo>
                  <a:pt x="579" y="2880"/>
                  <a:pt x="602" y="2875"/>
                  <a:pt x="607" y="2867"/>
                </a:cubicBezTo>
                <a:cubicBezTo>
                  <a:pt x="612" y="2859"/>
                  <a:pt x="603" y="2852"/>
                  <a:pt x="607" y="2846"/>
                </a:cubicBezTo>
                <a:cubicBezTo>
                  <a:pt x="611" y="2840"/>
                  <a:pt x="626" y="2836"/>
                  <a:pt x="629" y="2829"/>
                </a:cubicBezTo>
                <a:cubicBezTo>
                  <a:pt x="632" y="2822"/>
                  <a:pt x="621" y="2808"/>
                  <a:pt x="625" y="2805"/>
                </a:cubicBezTo>
                <a:cubicBezTo>
                  <a:pt x="629" y="2802"/>
                  <a:pt x="650" y="2813"/>
                  <a:pt x="653" y="2808"/>
                </a:cubicBezTo>
                <a:cubicBezTo>
                  <a:pt x="656" y="2803"/>
                  <a:pt x="649" y="2790"/>
                  <a:pt x="643" y="2774"/>
                </a:cubicBezTo>
                <a:cubicBezTo>
                  <a:pt x="637" y="2758"/>
                  <a:pt x="619" y="2726"/>
                  <a:pt x="616" y="2714"/>
                </a:cubicBezTo>
                <a:cubicBezTo>
                  <a:pt x="613" y="2702"/>
                  <a:pt x="624" y="2706"/>
                  <a:pt x="623" y="2702"/>
                </a:cubicBezTo>
                <a:cubicBezTo>
                  <a:pt x="622" y="2698"/>
                  <a:pt x="610" y="2694"/>
                  <a:pt x="610" y="2688"/>
                </a:cubicBezTo>
                <a:cubicBezTo>
                  <a:pt x="610" y="2682"/>
                  <a:pt x="624" y="2676"/>
                  <a:pt x="623" y="2667"/>
                </a:cubicBezTo>
                <a:cubicBezTo>
                  <a:pt x="622" y="2658"/>
                  <a:pt x="605" y="2645"/>
                  <a:pt x="605" y="2633"/>
                </a:cubicBezTo>
                <a:cubicBezTo>
                  <a:pt x="605" y="2621"/>
                  <a:pt x="620" y="2605"/>
                  <a:pt x="620" y="2594"/>
                </a:cubicBezTo>
                <a:cubicBezTo>
                  <a:pt x="620" y="2583"/>
                  <a:pt x="606" y="2572"/>
                  <a:pt x="602" y="2564"/>
                </a:cubicBezTo>
                <a:cubicBezTo>
                  <a:pt x="598" y="2556"/>
                  <a:pt x="602" y="2550"/>
                  <a:pt x="599" y="2544"/>
                </a:cubicBezTo>
                <a:cubicBezTo>
                  <a:pt x="596" y="2538"/>
                  <a:pt x="586" y="2536"/>
                  <a:pt x="584" y="2528"/>
                </a:cubicBezTo>
                <a:cubicBezTo>
                  <a:pt x="582" y="2520"/>
                  <a:pt x="584" y="2506"/>
                  <a:pt x="589" y="2498"/>
                </a:cubicBezTo>
                <a:cubicBezTo>
                  <a:pt x="594" y="2490"/>
                  <a:pt x="609" y="2489"/>
                  <a:pt x="611" y="2481"/>
                </a:cubicBezTo>
                <a:cubicBezTo>
                  <a:pt x="613" y="2473"/>
                  <a:pt x="600" y="2456"/>
                  <a:pt x="601" y="2451"/>
                </a:cubicBezTo>
                <a:cubicBezTo>
                  <a:pt x="602" y="2446"/>
                  <a:pt x="615" y="2457"/>
                  <a:pt x="620" y="2453"/>
                </a:cubicBezTo>
                <a:cubicBezTo>
                  <a:pt x="625" y="2449"/>
                  <a:pt x="627" y="2437"/>
                  <a:pt x="632" y="2430"/>
                </a:cubicBezTo>
                <a:cubicBezTo>
                  <a:pt x="637" y="2423"/>
                  <a:pt x="647" y="2414"/>
                  <a:pt x="652" y="2412"/>
                </a:cubicBezTo>
                <a:cubicBezTo>
                  <a:pt x="657" y="2410"/>
                  <a:pt x="658" y="2416"/>
                  <a:pt x="661" y="2415"/>
                </a:cubicBezTo>
                <a:cubicBezTo>
                  <a:pt x="664" y="2414"/>
                  <a:pt x="670" y="2410"/>
                  <a:pt x="673" y="2406"/>
                </a:cubicBezTo>
                <a:cubicBezTo>
                  <a:pt x="676" y="2402"/>
                  <a:pt x="681" y="2395"/>
                  <a:pt x="680" y="2388"/>
                </a:cubicBezTo>
                <a:cubicBezTo>
                  <a:pt x="679" y="2381"/>
                  <a:pt x="667" y="2370"/>
                  <a:pt x="668" y="2363"/>
                </a:cubicBezTo>
                <a:cubicBezTo>
                  <a:pt x="669" y="2356"/>
                  <a:pt x="686" y="2351"/>
                  <a:pt x="688" y="2343"/>
                </a:cubicBezTo>
                <a:cubicBezTo>
                  <a:pt x="690" y="2335"/>
                  <a:pt x="681" y="2323"/>
                  <a:pt x="682" y="2316"/>
                </a:cubicBezTo>
                <a:cubicBezTo>
                  <a:pt x="683" y="2309"/>
                  <a:pt x="689" y="2306"/>
                  <a:pt x="695" y="2303"/>
                </a:cubicBezTo>
                <a:cubicBezTo>
                  <a:pt x="701" y="2300"/>
                  <a:pt x="712" y="2307"/>
                  <a:pt x="716" y="2300"/>
                </a:cubicBezTo>
                <a:cubicBezTo>
                  <a:pt x="720" y="2293"/>
                  <a:pt x="716" y="2268"/>
                  <a:pt x="719" y="2262"/>
                </a:cubicBezTo>
                <a:cubicBezTo>
                  <a:pt x="722" y="2256"/>
                  <a:pt x="734" y="2267"/>
                  <a:pt x="736" y="2262"/>
                </a:cubicBezTo>
                <a:cubicBezTo>
                  <a:pt x="738" y="2257"/>
                  <a:pt x="732" y="2240"/>
                  <a:pt x="733" y="2234"/>
                </a:cubicBezTo>
                <a:cubicBezTo>
                  <a:pt x="734" y="2228"/>
                  <a:pt x="743" y="2233"/>
                  <a:pt x="743" y="2225"/>
                </a:cubicBezTo>
                <a:cubicBezTo>
                  <a:pt x="743" y="2217"/>
                  <a:pt x="733" y="2196"/>
                  <a:pt x="733" y="2187"/>
                </a:cubicBezTo>
                <a:cubicBezTo>
                  <a:pt x="733" y="2178"/>
                  <a:pt x="738" y="2181"/>
                  <a:pt x="742" y="2169"/>
                </a:cubicBezTo>
                <a:cubicBezTo>
                  <a:pt x="746" y="2157"/>
                  <a:pt x="752" y="2119"/>
                  <a:pt x="758" y="2112"/>
                </a:cubicBezTo>
                <a:cubicBezTo>
                  <a:pt x="764" y="2105"/>
                  <a:pt x="779" y="2131"/>
                  <a:pt x="781" y="2126"/>
                </a:cubicBezTo>
                <a:cubicBezTo>
                  <a:pt x="783" y="2121"/>
                  <a:pt x="772" y="2087"/>
                  <a:pt x="773" y="2079"/>
                </a:cubicBezTo>
                <a:cubicBezTo>
                  <a:pt x="774" y="2071"/>
                  <a:pt x="789" y="2079"/>
                  <a:pt x="790" y="2075"/>
                </a:cubicBezTo>
                <a:cubicBezTo>
                  <a:pt x="791" y="2071"/>
                  <a:pt x="780" y="2058"/>
                  <a:pt x="782" y="2052"/>
                </a:cubicBezTo>
                <a:cubicBezTo>
                  <a:pt x="784" y="2046"/>
                  <a:pt x="801" y="2045"/>
                  <a:pt x="802" y="2040"/>
                </a:cubicBezTo>
                <a:cubicBezTo>
                  <a:pt x="803" y="2035"/>
                  <a:pt x="788" y="2026"/>
                  <a:pt x="787" y="2022"/>
                </a:cubicBezTo>
                <a:cubicBezTo>
                  <a:pt x="786" y="2018"/>
                  <a:pt x="794" y="2019"/>
                  <a:pt x="794" y="2013"/>
                </a:cubicBezTo>
                <a:cubicBezTo>
                  <a:pt x="794" y="2007"/>
                  <a:pt x="785" y="1989"/>
                  <a:pt x="787" y="1985"/>
                </a:cubicBezTo>
                <a:cubicBezTo>
                  <a:pt x="789" y="1981"/>
                  <a:pt x="803" y="1990"/>
                  <a:pt x="808" y="1989"/>
                </a:cubicBezTo>
                <a:cubicBezTo>
                  <a:pt x="813" y="1988"/>
                  <a:pt x="814" y="1977"/>
                  <a:pt x="818" y="1976"/>
                </a:cubicBezTo>
                <a:cubicBezTo>
                  <a:pt x="822" y="1975"/>
                  <a:pt x="825" y="1990"/>
                  <a:pt x="830" y="1983"/>
                </a:cubicBezTo>
                <a:cubicBezTo>
                  <a:pt x="835" y="1976"/>
                  <a:pt x="850" y="1949"/>
                  <a:pt x="850" y="1934"/>
                </a:cubicBezTo>
                <a:cubicBezTo>
                  <a:pt x="850" y="1919"/>
                  <a:pt x="835" y="1901"/>
                  <a:pt x="832" y="1892"/>
                </a:cubicBezTo>
                <a:cubicBezTo>
                  <a:pt x="829" y="1883"/>
                  <a:pt x="837" y="1880"/>
                  <a:pt x="833" y="1878"/>
                </a:cubicBezTo>
                <a:cubicBezTo>
                  <a:pt x="829" y="1876"/>
                  <a:pt x="813" y="1876"/>
                  <a:pt x="809" y="1880"/>
                </a:cubicBezTo>
                <a:cubicBezTo>
                  <a:pt x="805" y="1884"/>
                  <a:pt x="811" y="1899"/>
                  <a:pt x="809" y="1901"/>
                </a:cubicBezTo>
                <a:cubicBezTo>
                  <a:pt x="807" y="1903"/>
                  <a:pt x="798" y="1901"/>
                  <a:pt x="794" y="1890"/>
                </a:cubicBezTo>
                <a:cubicBezTo>
                  <a:pt x="790" y="1879"/>
                  <a:pt x="783" y="1850"/>
                  <a:pt x="782" y="1835"/>
                </a:cubicBezTo>
                <a:cubicBezTo>
                  <a:pt x="781" y="1820"/>
                  <a:pt x="788" y="1811"/>
                  <a:pt x="788" y="1802"/>
                </a:cubicBezTo>
                <a:cubicBezTo>
                  <a:pt x="788" y="1793"/>
                  <a:pt x="780" y="1787"/>
                  <a:pt x="779" y="1781"/>
                </a:cubicBezTo>
                <a:cubicBezTo>
                  <a:pt x="778" y="1775"/>
                  <a:pt x="784" y="1768"/>
                  <a:pt x="782" y="1763"/>
                </a:cubicBezTo>
                <a:cubicBezTo>
                  <a:pt x="780" y="1758"/>
                  <a:pt x="774" y="1758"/>
                  <a:pt x="764" y="1749"/>
                </a:cubicBezTo>
                <a:cubicBezTo>
                  <a:pt x="754" y="1740"/>
                  <a:pt x="733" y="1713"/>
                  <a:pt x="722" y="1706"/>
                </a:cubicBezTo>
                <a:cubicBezTo>
                  <a:pt x="711" y="1699"/>
                  <a:pt x="707" y="1710"/>
                  <a:pt x="695" y="1706"/>
                </a:cubicBezTo>
                <a:cubicBezTo>
                  <a:pt x="683" y="1702"/>
                  <a:pt x="660" y="1694"/>
                  <a:pt x="652" y="1683"/>
                </a:cubicBezTo>
                <a:cubicBezTo>
                  <a:pt x="644" y="1672"/>
                  <a:pt x="643" y="1649"/>
                  <a:pt x="644" y="1638"/>
                </a:cubicBezTo>
                <a:cubicBezTo>
                  <a:pt x="645" y="1627"/>
                  <a:pt x="655" y="1629"/>
                  <a:pt x="656" y="1619"/>
                </a:cubicBezTo>
                <a:cubicBezTo>
                  <a:pt x="657" y="1609"/>
                  <a:pt x="650" y="1592"/>
                  <a:pt x="650" y="1580"/>
                </a:cubicBezTo>
                <a:cubicBezTo>
                  <a:pt x="650" y="1568"/>
                  <a:pt x="656" y="1553"/>
                  <a:pt x="653" y="1545"/>
                </a:cubicBezTo>
                <a:cubicBezTo>
                  <a:pt x="650" y="1537"/>
                  <a:pt x="634" y="1535"/>
                  <a:pt x="629" y="1533"/>
                </a:cubicBezTo>
                <a:cubicBezTo>
                  <a:pt x="624" y="1531"/>
                  <a:pt x="622" y="1530"/>
                  <a:pt x="620" y="1533"/>
                </a:cubicBezTo>
                <a:cubicBezTo>
                  <a:pt x="618" y="1536"/>
                  <a:pt x="617" y="1549"/>
                  <a:pt x="614" y="1553"/>
                </a:cubicBezTo>
                <a:cubicBezTo>
                  <a:pt x="611" y="1557"/>
                  <a:pt x="606" y="1560"/>
                  <a:pt x="599" y="1556"/>
                </a:cubicBezTo>
                <a:cubicBezTo>
                  <a:pt x="592" y="1552"/>
                  <a:pt x="575" y="1537"/>
                  <a:pt x="572" y="1526"/>
                </a:cubicBezTo>
                <a:cubicBezTo>
                  <a:pt x="569" y="1515"/>
                  <a:pt x="591" y="1501"/>
                  <a:pt x="581" y="1487"/>
                </a:cubicBezTo>
                <a:cubicBezTo>
                  <a:pt x="571" y="1473"/>
                  <a:pt x="534" y="1459"/>
                  <a:pt x="512" y="1442"/>
                </a:cubicBezTo>
                <a:cubicBezTo>
                  <a:pt x="490" y="1425"/>
                  <a:pt x="458" y="1412"/>
                  <a:pt x="449" y="1382"/>
                </a:cubicBezTo>
                <a:cubicBezTo>
                  <a:pt x="440" y="1352"/>
                  <a:pt x="459" y="1284"/>
                  <a:pt x="460" y="1260"/>
                </a:cubicBezTo>
                <a:cubicBezTo>
                  <a:pt x="461" y="1236"/>
                  <a:pt x="454" y="1243"/>
                  <a:pt x="457" y="1239"/>
                </a:cubicBezTo>
                <a:cubicBezTo>
                  <a:pt x="460" y="1235"/>
                  <a:pt x="472" y="1237"/>
                  <a:pt x="479" y="1233"/>
                </a:cubicBezTo>
                <a:cubicBezTo>
                  <a:pt x="486" y="1229"/>
                  <a:pt x="492" y="1226"/>
                  <a:pt x="500" y="1212"/>
                </a:cubicBezTo>
                <a:cubicBezTo>
                  <a:pt x="508" y="1198"/>
                  <a:pt x="524" y="1160"/>
                  <a:pt x="527" y="1148"/>
                </a:cubicBezTo>
                <a:cubicBezTo>
                  <a:pt x="530" y="1136"/>
                  <a:pt x="525" y="1144"/>
                  <a:pt x="521" y="1142"/>
                </a:cubicBezTo>
                <a:cubicBezTo>
                  <a:pt x="517" y="1140"/>
                  <a:pt x="503" y="1146"/>
                  <a:pt x="500" y="1136"/>
                </a:cubicBezTo>
                <a:cubicBezTo>
                  <a:pt x="497" y="1126"/>
                  <a:pt x="493" y="1092"/>
                  <a:pt x="500" y="1083"/>
                </a:cubicBezTo>
                <a:cubicBezTo>
                  <a:pt x="507" y="1074"/>
                  <a:pt x="531" y="1082"/>
                  <a:pt x="542" y="1080"/>
                </a:cubicBezTo>
                <a:cubicBezTo>
                  <a:pt x="553" y="1078"/>
                  <a:pt x="563" y="1075"/>
                  <a:pt x="569" y="1068"/>
                </a:cubicBezTo>
                <a:cubicBezTo>
                  <a:pt x="575" y="1061"/>
                  <a:pt x="571" y="1042"/>
                  <a:pt x="575" y="1037"/>
                </a:cubicBezTo>
                <a:cubicBezTo>
                  <a:pt x="579" y="1032"/>
                  <a:pt x="588" y="1037"/>
                  <a:pt x="592" y="1037"/>
                </a:cubicBezTo>
                <a:cubicBezTo>
                  <a:pt x="596" y="1037"/>
                  <a:pt x="597" y="1049"/>
                  <a:pt x="602" y="1040"/>
                </a:cubicBezTo>
                <a:cubicBezTo>
                  <a:pt x="607" y="1031"/>
                  <a:pt x="622" y="998"/>
                  <a:pt x="623" y="984"/>
                </a:cubicBezTo>
                <a:cubicBezTo>
                  <a:pt x="624" y="970"/>
                  <a:pt x="615" y="961"/>
                  <a:pt x="608" y="954"/>
                </a:cubicBezTo>
                <a:cubicBezTo>
                  <a:pt x="601" y="947"/>
                  <a:pt x="589" y="948"/>
                  <a:pt x="583" y="941"/>
                </a:cubicBezTo>
                <a:cubicBezTo>
                  <a:pt x="577" y="934"/>
                  <a:pt x="577" y="916"/>
                  <a:pt x="572" y="909"/>
                </a:cubicBezTo>
                <a:cubicBezTo>
                  <a:pt x="567" y="902"/>
                  <a:pt x="559" y="907"/>
                  <a:pt x="553" y="900"/>
                </a:cubicBezTo>
                <a:cubicBezTo>
                  <a:pt x="547" y="893"/>
                  <a:pt x="542" y="871"/>
                  <a:pt x="533" y="866"/>
                </a:cubicBezTo>
                <a:cubicBezTo>
                  <a:pt x="524" y="861"/>
                  <a:pt x="506" y="871"/>
                  <a:pt x="496" y="867"/>
                </a:cubicBezTo>
                <a:cubicBezTo>
                  <a:pt x="486" y="863"/>
                  <a:pt x="476" y="848"/>
                  <a:pt x="470" y="840"/>
                </a:cubicBezTo>
                <a:cubicBezTo>
                  <a:pt x="464" y="832"/>
                  <a:pt x="458" y="828"/>
                  <a:pt x="458" y="821"/>
                </a:cubicBezTo>
                <a:cubicBezTo>
                  <a:pt x="458" y="814"/>
                  <a:pt x="471" y="804"/>
                  <a:pt x="472" y="795"/>
                </a:cubicBezTo>
                <a:cubicBezTo>
                  <a:pt x="473" y="786"/>
                  <a:pt x="463" y="782"/>
                  <a:pt x="463" y="768"/>
                </a:cubicBezTo>
                <a:cubicBezTo>
                  <a:pt x="463" y="754"/>
                  <a:pt x="475" y="720"/>
                  <a:pt x="473" y="708"/>
                </a:cubicBezTo>
                <a:cubicBezTo>
                  <a:pt x="471" y="696"/>
                  <a:pt x="453" y="703"/>
                  <a:pt x="449" y="695"/>
                </a:cubicBezTo>
                <a:cubicBezTo>
                  <a:pt x="445" y="687"/>
                  <a:pt x="454" y="673"/>
                  <a:pt x="446" y="659"/>
                </a:cubicBezTo>
                <a:cubicBezTo>
                  <a:pt x="438" y="645"/>
                  <a:pt x="414" y="626"/>
                  <a:pt x="403" y="612"/>
                </a:cubicBezTo>
                <a:cubicBezTo>
                  <a:pt x="392" y="598"/>
                  <a:pt x="390" y="580"/>
                  <a:pt x="379" y="573"/>
                </a:cubicBezTo>
                <a:cubicBezTo>
                  <a:pt x="368" y="566"/>
                  <a:pt x="351" y="572"/>
                  <a:pt x="340" y="569"/>
                </a:cubicBezTo>
                <a:cubicBezTo>
                  <a:pt x="329" y="566"/>
                  <a:pt x="319" y="560"/>
                  <a:pt x="313" y="554"/>
                </a:cubicBezTo>
                <a:cubicBezTo>
                  <a:pt x="307" y="548"/>
                  <a:pt x="307" y="539"/>
                  <a:pt x="301" y="534"/>
                </a:cubicBezTo>
                <a:cubicBezTo>
                  <a:pt x="295" y="529"/>
                  <a:pt x="282" y="530"/>
                  <a:pt x="275" y="525"/>
                </a:cubicBezTo>
                <a:cubicBezTo>
                  <a:pt x="268" y="520"/>
                  <a:pt x="266" y="508"/>
                  <a:pt x="257" y="503"/>
                </a:cubicBezTo>
                <a:cubicBezTo>
                  <a:pt x="248" y="498"/>
                  <a:pt x="232" y="505"/>
                  <a:pt x="220" y="497"/>
                </a:cubicBezTo>
                <a:cubicBezTo>
                  <a:pt x="208" y="489"/>
                  <a:pt x="193" y="466"/>
                  <a:pt x="187" y="455"/>
                </a:cubicBezTo>
                <a:cubicBezTo>
                  <a:pt x="181" y="444"/>
                  <a:pt x="187" y="434"/>
                  <a:pt x="184" y="431"/>
                </a:cubicBezTo>
                <a:cubicBezTo>
                  <a:pt x="181" y="428"/>
                  <a:pt x="170" y="432"/>
                  <a:pt x="166" y="435"/>
                </a:cubicBezTo>
                <a:cubicBezTo>
                  <a:pt x="162" y="438"/>
                  <a:pt x="164" y="449"/>
                  <a:pt x="161" y="452"/>
                </a:cubicBezTo>
                <a:cubicBezTo>
                  <a:pt x="158" y="455"/>
                  <a:pt x="153" y="454"/>
                  <a:pt x="149" y="452"/>
                </a:cubicBezTo>
                <a:cubicBezTo>
                  <a:pt x="145" y="450"/>
                  <a:pt x="143" y="448"/>
                  <a:pt x="140" y="438"/>
                </a:cubicBezTo>
                <a:cubicBezTo>
                  <a:pt x="137" y="428"/>
                  <a:pt x="149" y="410"/>
                  <a:pt x="130" y="393"/>
                </a:cubicBezTo>
                <a:cubicBezTo>
                  <a:pt x="111" y="376"/>
                  <a:pt x="44" y="356"/>
                  <a:pt x="23" y="335"/>
                </a:cubicBezTo>
                <a:cubicBezTo>
                  <a:pt x="2" y="314"/>
                  <a:pt x="9" y="284"/>
                  <a:pt x="5" y="264"/>
                </a:cubicBezTo>
                <a:cubicBezTo>
                  <a:pt x="1" y="244"/>
                  <a:pt x="0" y="227"/>
                  <a:pt x="2" y="215"/>
                </a:cubicBezTo>
                <a:cubicBezTo>
                  <a:pt x="4" y="203"/>
                  <a:pt x="15" y="200"/>
                  <a:pt x="17" y="192"/>
                </a:cubicBezTo>
                <a:cubicBezTo>
                  <a:pt x="19" y="184"/>
                  <a:pt x="11" y="174"/>
                  <a:pt x="13" y="168"/>
                </a:cubicBezTo>
                <a:cubicBezTo>
                  <a:pt x="15" y="162"/>
                  <a:pt x="23" y="157"/>
                  <a:pt x="29" y="155"/>
                </a:cubicBezTo>
                <a:cubicBezTo>
                  <a:pt x="35" y="153"/>
                  <a:pt x="44" y="152"/>
                  <a:pt x="50" y="153"/>
                </a:cubicBezTo>
                <a:cubicBezTo>
                  <a:pt x="56" y="154"/>
                  <a:pt x="55" y="166"/>
                  <a:pt x="67" y="159"/>
                </a:cubicBezTo>
                <a:cubicBezTo>
                  <a:pt x="79" y="152"/>
                  <a:pt x="110" y="123"/>
                  <a:pt x="122" y="111"/>
                </a:cubicBezTo>
                <a:cubicBezTo>
                  <a:pt x="134" y="99"/>
                  <a:pt x="136" y="96"/>
                  <a:pt x="137" y="89"/>
                </a:cubicBezTo>
                <a:cubicBezTo>
                  <a:pt x="138" y="82"/>
                  <a:pt x="131" y="72"/>
                  <a:pt x="131" y="66"/>
                </a:cubicBezTo>
                <a:cubicBezTo>
                  <a:pt x="131" y="60"/>
                  <a:pt x="135" y="59"/>
                  <a:pt x="134" y="54"/>
                </a:cubicBezTo>
                <a:cubicBezTo>
                  <a:pt x="133" y="49"/>
                  <a:pt x="132" y="43"/>
                  <a:pt x="124" y="36"/>
                </a:cubicBezTo>
                <a:cubicBezTo>
                  <a:pt x="116" y="29"/>
                  <a:pt x="99" y="16"/>
                  <a:pt x="89" y="14"/>
                </a:cubicBezTo>
                <a:cubicBezTo>
                  <a:pt x="79" y="12"/>
                  <a:pt x="73" y="25"/>
                  <a:pt x="61" y="23"/>
                </a:cubicBezTo>
                <a:cubicBezTo>
                  <a:pt x="49" y="21"/>
                  <a:pt x="25" y="5"/>
                  <a:pt x="16" y="0"/>
                </a:cubicBezTo>
              </a:path>
            </a:pathLst>
          </a:custGeom>
          <a:noFill/>
          <a:ln w="19050">
            <a:solidFill>
              <a:srgbClr val="00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9" name="Freeform 15"/>
          <p:cNvSpPr>
            <a:spLocks/>
          </p:cNvSpPr>
          <p:nvPr userDrawn="1"/>
        </p:nvSpPr>
        <p:spPr bwMode="auto">
          <a:xfrm>
            <a:off x="947738" y="3122613"/>
            <a:ext cx="141287" cy="215900"/>
          </a:xfrm>
          <a:custGeom>
            <a:avLst/>
            <a:gdLst>
              <a:gd name="T0" fmla="*/ 0 w 89"/>
              <a:gd name="T1" fmla="*/ 48 h 136"/>
              <a:gd name="T2" fmla="*/ 12 w 89"/>
              <a:gd name="T3" fmla="*/ 45 h 136"/>
              <a:gd name="T4" fmla="*/ 14 w 89"/>
              <a:gd name="T5" fmla="*/ 18 h 136"/>
              <a:gd name="T6" fmla="*/ 24 w 89"/>
              <a:gd name="T7" fmla="*/ 10 h 136"/>
              <a:gd name="T8" fmla="*/ 32 w 89"/>
              <a:gd name="T9" fmla="*/ 0 h 136"/>
              <a:gd name="T10" fmla="*/ 59 w 89"/>
              <a:gd name="T11" fmla="*/ 10 h 136"/>
              <a:gd name="T12" fmla="*/ 89 w 89"/>
              <a:gd name="T13" fmla="*/ 27 h 136"/>
              <a:gd name="T14" fmla="*/ 86 w 89"/>
              <a:gd name="T15" fmla="*/ 40 h 136"/>
              <a:gd name="T16" fmla="*/ 75 w 89"/>
              <a:gd name="T17" fmla="*/ 33 h 136"/>
              <a:gd name="T18" fmla="*/ 57 w 89"/>
              <a:gd name="T19" fmla="*/ 31 h 136"/>
              <a:gd name="T20" fmla="*/ 39 w 89"/>
              <a:gd name="T21" fmla="*/ 25 h 136"/>
              <a:gd name="T22" fmla="*/ 27 w 89"/>
              <a:gd name="T23" fmla="*/ 39 h 136"/>
              <a:gd name="T24" fmla="*/ 39 w 89"/>
              <a:gd name="T25" fmla="*/ 72 h 136"/>
              <a:gd name="T26" fmla="*/ 38 w 89"/>
              <a:gd name="T27" fmla="*/ 87 h 136"/>
              <a:gd name="T28" fmla="*/ 54 w 89"/>
              <a:gd name="T29" fmla="*/ 114 h 136"/>
              <a:gd name="T30" fmla="*/ 53 w 89"/>
              <a:gd name="T31" fmla="*/ 136 h 136"/>
              <a:gd name="T32" fmla="*/ 39 w 89"/>
              <a:gd name="T33" fmla="*/ 133 h 136"/>
              <a:gd name="T34" fmla="*/ 41 w 89"/>
              <a:gd name="T35" fmla="*/ 112 h 136"/>
              <a:gd name="T36" fmla="*/ 23 w 89"/>
              <a:gd name="T37" fmla="*/ 85 h 136"/>
              <a:gd name="T38" fmla="*/ 21 w 89"/>
              <a:gd name="T39" fmla="*/ 57 h 136"/>
              <a:gd name="T40" fmla="*/ 6 w 89"/>
              <a:gd name="T41" fmla="*/ 58 h 136"/>
              <a:gd name="T42" fmla="*/ 0 w 89"/>
              <a:gd name="T43" fmla="*/ 4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9" h="136">
                <a:moveTo>
                  <a:pt x="0" y="48"/>
                </a:moveTo>
                <a:cubicBezTo>
                  <a:pt x="1" y="46"/>
                  <a:pt x="10" y="50"/>
                  <a:pt x="12" y="45"/>
                </a:cubicBezTo>
                <a:cubicBezTo>
                  <a:pt x="14" y="40"/>
                  <a:pt x="12" y="24"/>
                  <a:pt x="14" y="18"/>
                </a:cubicBezTo>
                <a:cubicBezTo>
                  <a:pt x="16" y="12"/>
                  <a:pt x="21" y="13"/>
                  <a:pt x="24" y="10"/>
                </a:cubicBezTo>
                <a:cubicBezTo>
                  <a:pt x="27" y="7"/>
                  <a:pt x="26" y="0"/>
                  <a:pt x="32" y="0"/>
                </a:cubicBezTo>
                <a:cubicBezTo>
                  <a:pt x="38" y="0"/>
                  <a:pt x="49" y="5"/>
                  <a:pt x="59" y="10"/>
                </a:cubicBezTo>
                <a:cubicBezTo>
                  <a:pt x="69" y="15"/>
                  <a:pt x="85" y="22"/>
                  <a:pt x="89" y="27"/>
                </a:cubicBezTo>
                <a:lnTo>
                  <a:pt x="86" y="40"/>
                </a:lnTo>
                <a:cubicBezTo>
                  <a:pt x="84" y="41"/>
                  <a:pt x="80" y="34"/>
                  <a:pt x="75" y="33"/>
                </a:cubicBezTo>
                <a:cubicBezTo>
                  <a:pt x="70" y="32"/>
                  <a:pt x="63" y="32"/>
                  <a:pt x="57" y="31"/>
                </a:cubicBezTo>
                <a:cubicBezTo>
                  <a:pt x="51" y="30"/>
                  <a:pt x="44" y="24"/>
                  <a:pt x="39" y="25"/>
                </a:cubicBezTo>
                <a:cubicBezTo>
                  <a:pt x="34" y="26"/>
                  <a:pt x="27" y="31"/>
                  <a:pt x="27" y="39"/>
                </a:cubicBezTo>
                <a:cubicBezTo>
                  <a:pt x="27" y="47"/>
                  <a:pt x="37" y="64"/>
                  <a:pt x="39" y="72"/>
                </a:cubicBezTo>
                <a:cubicBezTo>
                  <a:pt x="41" y="80"/>
                  <a:pt x="36" y="80"/>
                  <a:pt x="38" y="87"/>
                </a:cubicBezTo>
                <a:cubicBezTo>
                  <a:pt x="40" y="94"/>
                  <a:pt x="52" y="106"/>
                  <a:pt x="54" y="114"/>
                </a:cubicBezTo>
                <a:cubicBezTo>
                  <a:pt x="56" y="122"/>
                  <a:pt x="55" y="133"/>
                  <a:pt x="53" y="136"/>
                </a:cubicBezTo>
                <a:lnTo>
                  <a:pt x="39" y="133"/>
                </a:lnTo>
                <a:cubicBezTo>
                  <a:pt x="37" y="129"/>
                  <a:pt x="44" y="120"/>
                  <a:pt x="41" y="112"/>
                </a:cubicBezTo>
                <a:cubicBezTo>
                  <a:pt x="38" y="104"/>
                  <a:pt x="26" y="94"/>
                  <a:pt x="23" y="85"/>
                </a:cubicBezTo>
                <a:cubicBezTo>
                  <a:pt x="20" y="76"/>
                  <a:pt x="24" y="61"/>
                  <a:pt x="21" y="57"/>
                </a:cubicBezTo>
                <a:lnTo>
                  <a:pt x="6" y="58"/>
                </a:lnTo>
                <a:lnTo>
                  <a:pt x="0" y="48"/>
                </a:lnTo>
                <a:close/>
              </a:path>
            </a:pathLst>
          </a:custGeom>
          <a:solidFill>
            <a:srgbClr val="99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0" name="Freeform 16"/>
          <p:cNvSpPr>
            <a:spLocks/>
          </p:cNvSpPr>
          <p:nvPr userDrawn="1"/>
        </p:nvSpPr>
        <p:spPr bwMode="auto">
          <a:xfrm>
            <a:off x="8516938" y="6075363"/>
            <a:ext cx="241300" cy="136525"/>
          </a:xfrm>
          <a:custGeom>
            <a:avLst/>
            <a:gdLst>
              <a:gd name="T0" fmla="*/ 149 w 152"/>
              <a:gd name="T1" fmla="*/ 51 h 86"/>
              <a:gd name="T2" fmla="*/ 137 w 152"/>
              <a:gd name="T3" fmla="*/ 58 h 86"/>
              <a:gd name="T4" fmla="*/ 116 w 152"/>
              <a:gd name="T5" fmla="*/ 84 h 86"/>
              <a:gd name="T6" fmla="*/ 95 w 152"/>
              <a:gd name="T7" fmla="*/ 72 h 86"/>
              <a:gd name="T8" fmla="*/ 97 w 152"/>
              <a:gd name="T9" fmla="*/ 49 h 86"/>
              <a:gd name="T10" fmla="*/ 76 w 152"/>
              <a:gd name="T11" fmla="*/ 46 h 86"/>
              <a:gd name="T12" fmla="*/ 67 w 152"/>
              <a:gd name="T13" fmla="*/ 63 h 86"/>
              <a:gd name="T14" fmla="*/ 50 w 152"/>
              <a:gd name="T15" fmla="*/ 64 h 86"/>
              <a:gd name="T16" fmla="*/ 5 w 152"/>
              <a:gd name="T17" fmla="*/ 51 h 86"/>
              <a:gd name="T18" fmla="*/ 17 w 152"/>
              <a:gd name="T19" fmla="*/ 4 h 86"/>
              <a:gd name="T20" fmla="*/ 80 w 152"/>
              <a:gd name="T21" fmla="*/ 24 h 86"/>
              <a:gd name="T22" fmla="*/ 107 w 152"/>
              <a:gd name="T23" fmla="*/ 39 h 86"/>
              <a:gd name="T24" fmla="*/ 152 w 152"/>
              <a:gd name="T25" fmla="*/ 31 h 86"/>
              <a:gd name="T26" fmla="*/ 149 w 152"/>
              <a:gd name="T27" fmla="*/ 5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86">
                <a:moveTo>
                  <a:pt x="149" y="51"/>
                </a:moveTo>
                <a:cubicBezTo>
                  <a:pt x="147" y="55"/>
                  <a:pt x="142" y="53"/>
                  <a:pt x="137" y="58"/>
                </a:cubicBezTo>
                <a:cubicBezTo>
                  <a:pt x="132" y="63"/>
                  <a:pt x="123" y="82"/>
                  <a:pt x="116" y="84"/>
                </a:cubicBezTo>
                <a:cubicBezTo>
                  <a:pt x="109" y="86"/>
                  <a:pt x="98" y="78"/>
                  <a:pt x="95" y="72"/>
                </a:cubicBezTo>
                <a:cubicBezTo>
                  <a:pt x="92" y="66"/>
                  <a:pt x="100" y="53"/>
                  <a:pt x="97" y="49"/>
                </a:cubicBezTo>
                <a:lnTo>
                  <a:pt x="76" y="46"/>
                </a:lnTo>
                <a:lnTo>
                  <a:pt x="67" y="63"/>
                </a:lnTo>
                <a:lnTo>
                  <a:pt x="50" y="64"/>
                </a:lnTo>
                <a:cubicBezTo>
                  <a:pt x="40" y="62"/>
                  <a:pt x="10" y="61"/>
                  <a:pt x="5" y="51"/>
                </a:cubicBezTo>
                <a:cubicBezTo>
                  <a:pt x="0" y="41"/>
                  <a:pt x="5" y="8"/>
                  <a:pt x="17" y="4"/>
                </a:cubicBezTo>
                <a:cubicBezTo>
                  <a:pt x="29" y="0"/>
                  <a:pt x="65" y="18"/>
                  <a:pt x="80" y="24"/>
                </a:cubicBezTo>
                <a:cubicBezTo>
                  <a:pt x="95" y="30"/>
                  <a:pt x="95" y="38"/>
                  <a:pt x="107" y="39"/>
                </a:cubicBezTo>
                <a:cubicBezTo>
                  <a:pt x="119" y="40"/>
                  <a:pt x="145" y="29"/>
                  <a:pt x="152" y="31"/>
                </a:cubicBezTo>
                <a:lnTo>
                  <a:pt x="149" y="51"/>
                </a:lnTo>
                <a:close/>
              </a:path>
            </a:pathLst>
          </a:custGeom>
          <a:solidFill>
            <a:srgbClr val="99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1" name="Freeform 17"/>
          <p:cNvSpPr>
            <a:spLocks/>
          </p:cNvSpPr>
          <p:nvPr userDrawn="1"/>
        </p:nvSpPr>
        <p:spPr bwMode="auto">
          <a:xfrm>
            <a:off x="2795588" y="5327650"/>
            <a:ext cx="3198812" cy="1458913"/>
          </a:xfrm>
          <a:custGeom>
            <a:avLst/>
            <a:gdLst>
              <a:gd name="T0" fmla="*/ 6 w 2015"/>
              <a:gd name="T1" fmla="*/ 0 h 919"/>
              <a:gd name="T2" fmla="*/ 0 w 2015"/>
              <a:gd name="T3" fmla="*/ 919 h 919"/>
              <a:gd name="T4" fmla="*/ 2015 w 2015"/>
              <a:gd name="T5" fmla="*/ 919 h 919"/>
              <a:gd name="T6" fmla="*/ 1974 w 2015"/>
              <a:gd name="T7" fmla="*/ 860 h 919"/>
              <a:gd name="T8" fmla="*/ 1918 w 2015"/>
              <a:gd name="T9" fmla="*/ 740 h 919"/>
              <a:gd name="T10" fmla="*/ 1850 w 2015"/>
              <a:gd name="T11" fmla="*/ 696 h 919"/>
              <a:gd name="T12" fmla="*/ 1818 w 2015"/>
              <a:gd name="T13" fmla="*/ 632 h 919"/>
              <a:gd name="T14" fmla="*/ 1734 w 2015"/>
              <a:gd name="T15" fmla="*/ 626 h 919"/>
              <a:gd name="T16" fmla="*/ 1698 w 2015"/>
              <a:gd name="T17" fmla="*/ 592 h 919"/>
              <a:gd name="T18" fmla="*/ 1658 w 2015"/>
              <a:gd name="T19" fmla="*/ 616 h 919"/>
              <a:gd name="T20" fmla="*/ 1598 w 2015"/>
              <a:gd name="T21" fmla="*/ 616 h 919"/>
              <a:gd name="T22" fmla="*/ 1598 w 2015"/>
              <a:gd name="T23" fmla="*/ 672 h 919"/>
              <a:gd name="T24" fmla="*/ 1596 w 2015"/>
              <a:gd name="T25" fmla="*/ 716 h 919"/>
              <a:gd name="T26" fmla="*/ 1564 w 2015"/>
              <a:gd name="T27" fmla="*/ 716 h 919"/>
              <a:gd name="T28" fmla="*/ 1530 w 2015"/>
              <a:gd name="T29" fmla="*/ 756 h 919"/>
              <a:gd name="T30" fmla="*/ 1508 w 2015"/>
              <a:gd name="T31" fmla="*/ 732 h 919"/>
              <a:gd name="T32" fmla="*/ 1458 w 2015"/>
              <a:gd name="T33" fmla="*/ 720 h 919"/>
              <a:gd name="T34" fmla="*/ 1420 w 2015"/>
              <a:gd name="T35" fmla="*/ 672 h 919"/>
              <a:gd name="T36" fmla="*/ 1370 w 2015"/>
              <a:gd name="T37" fmla="*/ 668 h 919"/>
              <a:gd name="T38" fmla="*/ 1338 w 2015"/>
              <a:gd name="T39" fmla="*/ 620 h 919"/>
              <a:gd name="T40" fmla="*/ 1290 w 2015"/>
              <a:gd name="T41" fmla="*/ 596 h 919"/>
              <a:gd name="T42" fmla="*/ 1294 w 2015"/>
              <a:gd name="T43" fmla="*/ 530 h 919"/>
              <a:gd name="T44" fmla="*/ 1258 w 2015"/>
              <a:gd name="T45" fmla="*/ 420 h 919"/>
              <a:gd name="T46" fmla="*/ 1188 w 2015"/>
              <a:gd name="T47" fmla="*/ 370 h 919"/>
              <a:gd name="T48" fmla="*/ 1142 w 2015"/>
              <a:gd name="T49" fmla="*/ 300 h 919"/>
              <a:gd name="T50" fmla="*/ 1106 w 2015"/>
              <a:gd name="T51" fmla="*/ 282 h 919"/>
              <a:gd name="T52" fmla="*/ 1088 w 2015"/>
              <a:gd name="T53" fmla="*/ 242 h 919"/>
              <a:gd name="T54" fmla="*/ 1052 w 2015"/>
              <a:gd name="T55" fmla="*/ 226 h 919"/>
              <a:gd name="T56" fmla="*/ 1032 w 2015"/>
              <a:gd name="T57" fmla="*/ 180 h 919"/>
              <a:gd name="T58" fmla="*/ 1010 w 2015"/>
              <a:gd name="T59" fmla="*/ 176 h 919"/>
              <a:gd name="T60" fmla="*/ 790 w 2015"/>
              <a:gd name="T61" fmla="*/ 144 h 919"/>
              <a:gd name="T62" fmla="*/ 784 w 2015"/>
              <a:gd name="T63" fmla="*/ 240 h 919"/>
              <a:gd name="T64" fmla="*/ 326 w 2015"/>
              <a:gd name="T65" fmla="*/ 186 h 919"/>
              <a:gd name="T66" fmla="*/ 6 w 2015"/>
              <a:gd name="T67" fmla="*/ 0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15" h="919">
                <a:moveTo>
                  <a:pt x="6" y="0"/>
                </a:moveTo>
                <a:lnTo>
                  <a:pt x="0" y="919"/>
                </a:lnTo>
                <a:lnTo>
                  <a:pt x="2015" y="919"/>
                </a:lnTo>
                <a:lnTo>
                  <a:pt x="1974" y="860"/>
                </a:lnTo>
                <a:cubicBezTo>
                  <a:pt x="1958" y="830"/>
                  <a:pt x="1939" y="767"/>
                  <a:pt x="1918" y="740"/>
                </a:cubicBezTo>
                <a:cubicBezTo>
                  <a:pt x="1897" y="713"/>
                  <a:pt x="1867" y="714"/>
                  <a:pt x="1850" y="696"/>
                </a:cubicBezTo>
                <a:cubicBezTo>
                  <a:pt x="1833" y="678"/>
                  <a:pt x="1837" y="644"/>
                  <a:pt x="1818" y="632"/>
                </a:cubicBezTo>
                <a:cubicBezTo>
                  <a:pt x="1799" y="620"/>
                  <a:pt x="1754" y="633"/>
                  <a:pt x="1734" y="626"/>
                </a:cubicBezTo>
                <a:cubicBezTo>
                  <a:pt x="1714" y="619"/>
                  <a:pt x="1711" y="594"/>
                  <a:pt x="1698" y="592"/>
                </a:cubicBezTo>
                <a:cubicBezTo>
                  <a:pt x="1685" y="590"/>
                  <a:pt x="1675" y="612"/>
                  <a:pt x="1658" y="616"/>
                </a:cubicBezTo>
                <a:cubicBezTo>
                  <a:pt x="1641" y="620"/>
                  <a:pt x="1608" y="607"/>
                  <a:pt x="1598" y="616"/>
                </a:cubicBezTo>
                <a:lnTo>
                  <a:pt x="1598" y="672"/>
                </a:lnTo>
                <a:lnTo>
                  <a:pt x="1596" y="716"/>
                </a:lnTo>
                <a:lnTo>
                  <a:pt x="1564" y="716"/>
                </a:lnTo>
                <a:lnTo>
                  <a:pt x="1530" y="756"/>
                </a:lnTo>
                <a:cubicBezTo>
                  <a:pt x="1521" y="759"/>
                  <a:pt x="1520" y="738"/>
                  <a:pt x="1508" y="732"/>
                </a:cubicBezTo>
                <a:cubicBezTo>
                  <a:pt x="1496" y="726"/>
                  <a:pt x="1473" y="730"/>
                  <a:pt x="1458" y="720"/>
                </a:cubicBezTo>
                <a:cubicBezTo>
                  <a:pt x="1443" y="710"/>
                  <a:pt x="1435" y="681"/>
                  <a:pt x="1420" y="672"/>
                </a:cubicBezTo>
                <a:cubicBezTo>
                  <a:pt x="1405" y="663"/>
                  <a:pt x="1384" y="677"/>
                  <a:pt x="1370" y="668"/>
                </a:cubicBezTo>
                <a:cubicBezTo>
                  <a:pt x="1356" y="659"/>
                  <a:pt x="1351" y="632"/>
                  <a:pt x="1338" y="620"/>
                </a:cubicBezTo>
                <a:cubicBezTo>
                  <a:pt x="1325" y="608"/>
                  <a:pt x="1297" y="611"/>
                  <a:pt x="1290" y="596"/>
                </a:cubicBezTo>
                <a:cubicBezTo>
                  <a:pt x="1283" y="581"/>
                  <a:pt x="1299" y="559"/>
                  <a:pt x="1294" y="530"/>
                </a:cubicBezTo>
                <a:cubicBezTo>
                  <a:pt x="1289" y="501"/>
                  <a:pt x="1276" y="447"/>
                  <a:pt x="1258" y="420"/>
                </a:cubicBezTo>
                <a:lnTo>
                  <a:pt x="1188" y="370"/>
                </a:lnTo>
                <a:lnTo>
                  <a:pt x="1142" y="300"/>
                </a:lnTo>
                <a:lnTo>
                  <a:pt x="1106" y="282"/>
                </a:lnTo>
                <a:lnTo>
                  <a:pt x="1088" y="242"/>
                </a:lnTo>
                <a:lnTo>
                  <a:pt x="1052" y="226"/>
                </a:lnTo>
                <a:lnTo>
                  <a:pt x="1032" y="180"/>
                </a:lnTo>
                <a:lnTo>
                  <a:pt x="1010" y="176"/>
                </a:lnTo>
                <a:lnTo>
                  <a:pt x="790" y="144"/>
                </a:lnTo>
                <a:lnTo>
                  <a:pt x="784" y="240"/>
                </a:lnTo>
                <a:lnTo>
                  <a:pt x="326" y="186"/>
                </a:lnTo>
                <a:lnTo>
                  <a:pt x="6" y="0"/>
                </a:lnTo>
                <a:close/>
              </a:path>
            </a:pathLst>
          </a:custGeom>
          <a:solidFill>
            <a:srgbClr val="FFCC99"/>
          </a:solidFill>
          <a:ln w="9525" cap="flat">
            <a:solidFill>
              <a:schemeClr val="tx1"/>
            </a:solidFill>
            <a:prstDash val="lgDashDot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2" name="Freeform 18"/>
          <p:cNvSpPr>
            <a:spLocks/>
          </p:cNvSpPr>
          <p:nvPr userDrawn="1"/>
        </p:nvSpPr>
        <p:spPr bwMode="auto">
          <a:xfrm>
            <a:off x="2798763" y="6105525"/>
            <a:ext cx="441325" cy="668338"/>
          </a:xfrm>
          <a:custGeom>
            <a:avLst/>
            <a:gdLst>
              <a:gd name="T0" fmla="*/ 0 w 278"/>
              <a:gd name="T1" fmla="*/ 421 h 421"/>
              <a:gd name="T2" fmla="*/ 0 w 278"/>
              <a:gd name="T3" fmla="*/ 0 h 421"/>
              <a:gd name="T4" fmla="*/ 19 w 278"/>
              <a:gd name="T5" fmla="*/ 12 h 421"/>
              <a:gd name="T6" fmla="*/ 34 w 278"/>
              <a:gd name="T7" fmla="*/ 32 h 421"/>
              <a:gd name="T8" fmla="*/ 32 w 278"/>
              <a:gd name="T9" fmla="*/ 54 h 421"/>
              <a:gd name="T10" fmla="*/ 61 w 278"/>
              <a:gd name="T11" fmla="*/ 68 h 421"/>
              <a:gd name="T12" fmla="*/ 76 w 278"/>
              <a:gd name="T13" fmla="*/ 144 h 421"/>
              <a:gd name="T14" fmla="*/ 104 w 278"/>
              <a:gd name="T15" fmla="*/ 170 h 421"/>
              <a:gd name="T16" fmla="*/ 104 w 278"/>
              <a:gd name="T17" fmla="*/ 198 h 421"/>
              <a:gd name="T18" fmla="*/ 118 w 278"/>
              <a:gd name="T19" fmla="*/ 200 h 421"/>
              <a:gd name="T20" fmla="*/ 158 w 278"/>
              <a:gd name="T21" fmla="*/ 255 h 421"/>
              <a:gd name="T22" fmla="*/ 158 w 278"/>
              <a:gd name="T23" fmla="*/ 276 h 421"/>
              <a:gd name="T24" fmla="*/ 199 w 278"/>
              <a:gd name="T25" fmla="*/ 321 h 421"/>
              <a:gd name="T26" fmla="*/ 229 w 278"/>
              <a:gd name="T27" fmla="*/ 321 h 421"/>
              <a:gd name="T28" fmla="*/ 268 w 278"/>
              <a:gd name="T29" fmla="*/ 336 h 421"/>
              <a:gd name="T30" fmla="*/ 278 w 278"/>
              <a:gd name="T31" fmla="*/ 401 h 421"/>
              <a:gd name="T32" fmla="*/ 274 w 278"/>
              <a:gd name="T33" fmla="*/ 421 h 421"/>
              <a:gd name="T34" fmla="*/ 0 w 278"/>
              <a:gd name="T35" fmla="*/ 421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8" h="421">
                <a:moveTo>
                  <a:pt x="0" y="421"/>
                </a:moveTo>
                <a:lnTo>
                  <a:pt x="0" y="0"/>
                </a:lnTo>
                <a:lnTo>
                  <a:pt x="19" y="12"/>
                </a:lnTo>
                <a:cubicBezTo>
                  <a:pt x="25" y="17"/>
                  <a:pt x="32" y="25"/>
                  <a:pt x="34" y="32"/>
                </a:cubicBezTo>
                <a:cubicBezTo>
                  <a:pt x="36" y="39"/>
                  <a:pt x="28" y="48"/>
                  <a:pt x="32" y="54"/>
                </a:cubicBezTo>
                <a:cubicBezTo>
                  <a:pt x="36" y="60"/>
                  <a:pt x="54" y="53"/>
                  <a:pt x="61" y="68"/>
                </a:cubicBezTo>
                <a:cubicBezTo>
                  <a:pt x="68" y="83"/>
                  <a:pt x="69" y="127"/>
                  <a:pt x="76" y="144"/>
                </a:cubicBezTo>
                <a:cubicBezTo>
                  <a:pt x="83" y="161"/>
                  <a:pt x="99" y="161"/>
                  <a:pt x="104" y="170"/>
                </a:cubicBezTo>
                <a:cubicBezTo>
                  <a:pt x="109" y="179"/>
                  <a:pt x="102" y="193"/>
                  <a:pt x="104" y="198"/>
                </a:cubicBezTo>
                <a:cubicBezTo>
                  <a:pt x="106" y="203"/>
                  <a:pt x="109" y="190"/>
                  <a:pt x="118" y="200"/>
                </a:cubicBezTo>
                <a:cubicBezTo>
                  <a:pt x="127" y="210"/>
                  <a:pt x="151" y="242"/>
                  <a:pt x="158" y="255"/>
                </a:cubicBezTo>
                <a:cubicBezTo>
                  <a:pt x="165" y="268"/>
                  <a:pt x="151" y="265"/>
                  <a:pt x="158" y="276"/>
                </a:cubicBezTo>
                <a:cubicBezTo>
                  <a:pt x="165" y="287"/>
                  <a:pt x="187" y="314"/>
                  <a:pt x="199" y="321"/>
                </a:cubicBezTo>
                <a:cubicBezTo>
                  <a:pt x="211" y="328"/>
                  <a:pt x="218" y="319"/>
                  <a:pt x="229" y="321"/>
                </a:cubicBezTo>
                <a:cubicBezTo>
                  <a:pt x="240" y="323"/>
                  <a:pt x="260" y="323"/>
                  <a:pt x="268" y="336"/>
                </a:cubicBezTo>
                <a:cubicBezTo>
                  <a:pt x="276" y="349"/>
                  <a:pt x="277" y="387"/>
                  <a:pt x="278" y="401"/>
                </a:cubicBezTo>
                <a:lnTo>
                  <a:pt x="274" y="421"/>
                </a:lnTo>
                <a:lnTo>
                  <a:pt x="0" y="421"/>
                </a:lnTo>
                <a:close/>
              </a:path>
            </a:pathLst>
          </a:custGeom>
          <a:solidFill>
            <a:srgbClr val="99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3" name="Line 19"/>
          <p:cNvSpPr>
            <a:spLocks noChangeShapeType="1"/>
          </p:cNvSpPr>
          <p:nvPr userDrawn="1"/>
        </p:nvSpPr>
        <p:spPr bwMode="auto">
          <a:xfrm>
            <a:off x="2801938" y="5334000"/>
            <a:ext cx="0" cy="7747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4" name="Freeform 20"/>
          <p:cNvSpPr>
            <a:spLocks/>
          </p:cNvSpPr>
          <p:nvPr userDrawn="1"/>
        </p:nvSpPr>
        <p:spPr bwMode="auto">
          <a:xfrm>
            <a:off x="2033588" y="85725"/>
            <a:ext cx="6727825" cy="793750"/>
          </a:xfrm>
          <a:custGeom>
            <a:avLst/>
            <a:gdLst>
              <a:gd name="T0" fmla="*/ 0 w 4238"/>
              <a:gd name="T1" fmla="*/ 5 h 500"/>
              <a:gd name="T2" fmla="*/ 32 w 4238"/>
              <a:gd name="T3" fmla="*/ 0 h 500"/>
              <a:gd name="T4" fmla="*/ 618 w 4238"/>
              <a:gd name="T5" fmla="*/ 128 h 500"/>
              <a:gd name="T6" fmla="*/ 894 w 4238"/>
              <a:gd name="T7" fmla="*/ 172 h 500"/>
              <a:gd name="T8" fmla="*/ 1046 w 4238"/>
              <a:gd name="T9" fmla="*/ 194 h 500"/>
              <a:gd name="T10" fmla="*/ 2086 w 4238"/>
              <a:gd name="T11" fmla="*/ 320 h 500"/>
              <a:gd name="T12" fmla="*/ 2546 w 4238"/>
              <a:gd name="T13" fmla="*/ 346 h 500"/>
              <a:gd name="T14" fmla="*/ 2890 w 4238"/>
              <a:gd name="T15" fmla="*/ 356 h 500"/>
              <a:gd name="T16" fmla="*/ 3142 w 4238"/>
              <a:gd name="T17" fmla="*/ 344 h 500"/>
              <a:gd name="T18" fmla="*/ 3180 w 4238"/>
              <a:gd name="T19" fmla="*/ 338 h 500"/>
              <a:gd name="T20" fmla="*/ 3262 w 4238"/>
              <a:gd name="T21" fmla="*/ 410 h 500"/>
              <a:gd name="T22" fmla="*/ 3342 w 4238"/>
              <a:gd name="T23" fmla="*/ 420 h 500"/>
              <a:gd name="T24" fmla="*/ 3366 w 4238"/>
              <a:gd name="T25" fmla="*/ 450 h 500"/>
              <a:gd name="T26" fmla="*/ 3390 w 4238"/>
              <a:gd name="T27" fmla="*/ 444 h 500"/>
              <a:gd name="T28" fmla="*/ 3418 w 4238"/>
              <a:gd name="T29" fmla="*/ 418 h 500"/>
              <a:gd name="T30" fmla="*/ 3500 w 4238"/>
              <a:gd name="T31" fmla="*/ 422 h 500"/>
              <a:gd name="T32" fmla="*/ 3508 w 4238"/>
              <a:gd name="T33" fmla="*/ 456 h 500"/>
              <a:gd name="T34" fmla="*/ 3536 w 4238"/>
              <a:gd name="T35" fmla="*/ 468 h 500"/>
              <a:gd name="T36" fmla="*/ 3744 w 4238"/>
              <a:gd name="T37" fmla="*/ 478 h 500"/>
              <a:gd name="T38" fmla="*/ 3762 w 4238"/>
              <a:gd name="T39" fmla="*/ 494 h 500"/>
              <a:gd name="T40" fmla="*/ 3832 w 4238"/>
              <a:gd name="T41" fmla="*/ 486 h 500"/>
              <a:gd name="T42" fmla="*/ 3850 w 4238"/>
              <a:gd name="T43" fmla="*/ 500 h 500"/>
              <a:gd name="T44" fmla="*/ 3898 w 4238"/>
              <a:gd name="T45" fmla="*/ 498 h 500"/>
              <a:gd name="T46" fmla="*/ 4236 w 4238"/>
              <a:gd name="T47" fmla="*/ 467 h 500"/>
              <a:gd name="T48" fmla="*/ 4238 w 4238"/>
              <a:gd name="T49" fmla="*/ 3 h 500"/>
              <a:gd name="T50" fmla="*/ 0 w 4238"/>
              <a:gd name="T51" fmla="*/ 5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38" h="500">
                <a:moveTo>
                  <a:pt x="0" y="5"/>
                </a:moveTo>
                <a:lnTo>
                  <a:pt x="32" y="0"/>
                </a:lnTo>
                <a:cubicBezTo>
                  <a:pt x="135" y="20"/>
                  <a:pt x="474" y="99"/>
                  <a:pt x="618" y="128"/>
                </a:cubicBezTo>
                <a:cubicBezTo>
                  <a:pt x="762" y="157"/>
                  <a:pt x="823" y="161"/>
                  <a:pt x="894" y="172"/>
                </a:cubicBezTo>
                <a:lnTo>
                  <a:pt x="1046" y="194"/>
                </a:lnTo>
                <a:cubicBezTo>
                  <a:pt x="1245" y="219"/>
                  <a:pt x="1836" y="295"/>
                  <a:pt x="2086" y="320"/>
                </a:cubicBezTo>
                <a:cubicBezTo>
                  <a:pt x="2336" y="345"/>
                  <a:pt x="2412" y="340"/>
                  <a:pt x="2546" y="346"/>
                </a:cubicBezTo>
                <a:cubicBezTo>
                  <a:pt x="2680" y="352"/>
                  <a:pt x="2791" y="356"/>
                  <a:pt x="2890" y="356"/>
                </a:cubicBezTo>
                <a:cubicBezTo>
                  <a:pt x="2989" y="356"/>
                  <a:pt x="3094" y="347"/>
                  <a:pt x="3142" y="344"/>
                </a:cubicBezTo>
                <a:lnTo>
                  <a:pt x="3180" y="338"/>
                </a:lnTo>
                <a:lnTo>
                  <a:pt x="3262" y="410"/>
                </a:lnTo>
                <a:cubicBezTo>
                  <a:pt x="3289" y="424"/>
                  <a:pt x="3325" y="413"/>
                  <a:pt x="3342" y="420"/>
                </a:cubicBezTo>
                <a:cubicBezTo>
                  <a:pt x="3359" y="427"/>
                  <a:pt x="3358" y="446"/>
                  <a:pt x="3366" y="450"/>
                </a:cubicBezTo>
                <a:cubicBezTo>
                  <a:pt x="3374" y="454"/>
                  <a:pt x="3381" y="449"/>
                  <a:pt x="3390" y="444"/>
                </a:cubicBezTo>
                <a:lnTo>
                  <a:pt x="3418" y="418"/>
                </a:lnTo>
                <a:lnTo>
                  <a:pt x="3500" y="422"/>
                </a:lnTo>
                <a:lnTo>
                  <a:pt x="3508" y="456"/>
                </a:lnTo>
                <a:lnTo>
                  <a:pt x="3536" y="468"/>
                </a:lnTo>
                <a:lnTo>
                  <a:pt x="3744" y="478"/>
                </a:lnTo>
                <a:lnTo>
                  <a:pt x="3762" y="494"/>
                </a:lnTo>
                <a:lnTo>
                  <a:pt x="3832" y="486"/>
                </a:lnTo>
                <a:lnTo>
                  <a:pt x="3850" y="500"/>
                </a:lnTo>
                <a:lnTo>
                  <a:pt x="3898" y="498"/>
                </a:lnTo>
                <a:lnTo>
                  <a:pt x="4236" y="467"/>
                </a:lnTo>
                <a:lnTo>
                  <a:pt x="4238" y="3"/>
                </a:lnTo>
                <a:lnTo>
                  <a:pt x="0" y="5"/>
                </a:lnTo>
                <a:close/>
              </a:path>
            </a:pathLst>
          </a:custGeom>
          <a:solidFill>
            <a:srgbClr val="FFCC99"/>
          </a:solidFill>
          <a:ln w="9525" cap="flat">
            <a:solidFill>
              <a:schemeClr val="tx1"/>
            </a:solidFill>
            <a:prstDash val="lgDashDot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5" name="Freeform 21"/>
          <p:cNvSpPr>
            <a:spLocks/>
          </p:cNvSpPr>
          <p:nvPr userDrawn="1"/>
        </p:nvSpPr>
        <p:spPr bwMode="auto">
          <a:xfrm>
            <a:off x="7077075" y="425450"/>
            <a:ext cx="265113" cy="303213"/>
          </a:xfrm>
          <a:custGeom>
            <a:avLst/>
            <a:gdLst>
              <a:gd name="T0" fmla="*/ 9 w 167"/>
              <a:gd name="T1" fmla="*/ 130 h 191"/>
              <a:gd name="T2" fmla="*/ 3 w 167"/>
              <a:gd name="T3" fmla="*/ 160 h 191"/>
              <a:gd name="T4" fmla="*/ 29 w 167"/>
              <a:gd name="T5" fmla="*/ 161 h 191"/>
              <a:gd name="T6" fmla="*/ 63 w 167"/>
              <a:gd name="T7" fmla="*/ 187 h 191"/>
              <a:gd name="T8" fmla="*/ 83 w 167"/>
              <a:gd name="T9" fmla="*/ 183 h 191"/>
              <a:gd name="T10" fmla="*/ 83 w 167"/>
              <a:gd name="T11" fmla="*/ 161 h 191"/>
              <a:gd name="T12" fmla="*/ 110 w 167"/>
              <a:gd name="T13" fmla="*/ 154 h 191"/>
              <a:gd name="T14" fmla="*/ 117 w 167"/>
              <a:gd name="T15" fmla="*/ 130 h 191"/>
              <a:gd name="T16" fmla="*/ 149 w 167"/>
              <a:gd name="T17" fmla="*/ 121 h 191"/>
              <a:gd name="T18" fmla="*/ 150 w 167"/>
              <a:gd name="T19" fmla="*/ 103 h 191"/>
              <a:gd name="T20" fmla="*/ 117 w 167"/>
              <a:gd name="T21" fmla="*/ 97 h 191"/>
              <a:gd name="T22" fmla="*/ 71 w 167"/>
              <a:gd name="T23" fmla="*/ 130 h 191"/>
              <a:gd name="T24" fmla="*/ 75 w 167"/>
              <a:gd name="T25" fmla="*/ 112 h 191"/>
              <a:gd name="T26" fmla="*/ 101 w 167"/>
              <a:gd name="T27" fmla="*/ 89 h 191"/>
              <a:gd name="T28" fmla="*/ 78 w 167"/>
              <a:gd name="T29" fmla="*/ 80 h 191"/>
              <a:gd name="T30" fmla="*/ 74 w 167"/>
              <a:gd name="T31" fmla="*/ 59 h 191"/>
              <a:gd name="T32" fmla="*/ 105 w 167"/>
              <a:gd name="T33" fmla="*/ 47 h 191"/>
              <a:gd name="T34" fmla="*/ 122 w 167"/>
              <a:gd name="T35" fmla="*/ 65 h 191"/>
              <a:gd name="T36" fmla="*/ 155 w 167"/>
              <a:gd name="T37" fmla="*/ 77 h 191"/>
              <a:gd name="T38" fmla="*/ 167 w 167"/>
              <a:gd name="T39" fmla="*/ 70 h 191"/>
              <a:gd name="T40" fmla="*/ 113 w 167"/>
              <a:gd name="T41" fmla="*/ 37 h 191"/>
              <a:gd name="T42" fmla="*/ 107 w 167"/>
              <a:gd name="T43" fmla="*/ 10 h 191"/>
              <a:gd name="T44" fmla="*/ 72 w 167"/>
              <a:gd name="T45" fmla="*/ 2 h 191"/>
              <a:gd name="T46" fmla="*/ 38 w 167"/>
              <a:gd name="T47" fmla="*/ 20 h 191"/>
              <a:gd name="T48" fmla="*/ 44 w 167"/>
              <a:gd name="T49" fmla="*/ 31 h 191"/>
              <a:gd name="T50" fmla="*/ 69 w 167"/>
              <a:gd name="T51" fmla="*/ 34 h 191"/>
              <a:gd name="T52" fmla="*/ 65 w 167"/>
              <a:gd name="T53" fmla="*/ 49 h 191"/>
              <a:gd name="T54" fmla="*/ 45 w 167"/>
              <a:gd name="T55" fmla="*/ 52 h 191"/>
              <a:gd name="T56" fmla="*/ 35 w 167"/>
              <a:gd name="T57" fmla="*/ 62 h 191"/>
              <a:gd name="T58" fmla="*/ 36 w 167"/>
              <a:gd name="T59" fmla="*/ 91 h 191"/>
              <a:gd name="T60" fmla="*/ 50 w 167"/>
              <a:gd name="T61" fmla="*/ 106 h 191"/>
              <a:gd name="T62" fmla="*/ 12 w 167"/>
              <a:gd name="T63" fmla="*/ 100 h 191"/>
              <a:gd name="T64" fmla="*/ 6 w 167"/>
              <a:gd name="T65" fmla="*/ 115 h 191"/>
              <a:gd name="T66" fmla="*/ 9 w 167"/>
              <a:gd name="T67" fmla="*/ 13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7" h="191">
                <a:moveTo>
                  <a:pt x="9" y="130"/>
                </a:moveTo>
                <a:cubicBezTo>
                  <a:pt x="9" y="137"/>
                  <a:pt x="0" y="155"/>
                  <a:pt x="3" y="160"/>
                </a:cubicBezTo>
                <a:cubicBezTo>
                  <a:pt x="6" y="165"/>
                  <a:pt x="19" y="157"/>
                  <a:pt x="29" y="161"/>
                </a:cubicBezTo>
                <a:cubicBezTo>
                  <a:pt x="39" y="165"/>
                  <a:pt x="54" y="183"/>
                  <a:pt x="63" y="187"/>
                </a:cubicBezTo>
                <a:cubicBezTo>
                  <a:pt x="72" y="191"/>
                  <a:pt x="80" y="187"/>
                  <a:pt x="83" y="183"/>
                </a:cubicBezTo>
                <a:cubicBezTo>
                  <a:pt x="86" y="179"/>
                  <a:pt x="79" y="166"/>
                  <a:pt x="83" y="161"/>
                </a:cubicBezTo>
                <a:cubicBezTo>
                  <a:pt x="87" y="156"/>
                  <a:pt x="104" y="159"/>
                  <a:pt x="110" y="154"/>
                </a:cubicBezTo>
                <a:cubicBezTo>
                  <a:pt x="116" y="149"/>
                  <a:pt x="111" y="135"/>
                  <a:pt x="117" y="130"/>
                </a:cubicBezTo>
                <a:cubicBezTo>
                  <a:pt x="123" y="125"/>
                  <a:pt x="144" y="125"/>
                  <a:pt x="149" y="121"/>
                </a:cubicBezTo>
                <a:cubicBezTo>
                  <a:pt x="154" y="117"/>
                  <a:pt x="155" y="107"/>
                  <a:pt x="150" y="103"/>
                </a:cubicBezTo>
                <a:cubicBezTo>
                  <a:pt x="145" y="99"/>
                  <a:pt x="130" y="93"/>
                  <a:pt x="117" y="97"/>
                </a:cubicBezTo>
                <a:cubicBezTo>
                  <a:pt x="104" y="101"/>
                  <a:pt x="78" y="128"/>
                  <a:pt x="71" y="130"/>
                </a:cubicBezTo>
                <a:lnTo>
                  <a:pt x="75" y="112"/>
                </a:lnTo>
                <a:cubicBezTo>
                  <a:pt x="80" y="105"/>
                  <a:pt x="101" y="94"/>
                  <a:pt x="101" y="89"/>
                </a:cubicBezTo>
                <a:cubicBezTo>
                  <a:pt x="101" y="84"/>
                  <a:pt x="82" y="85"/>
                  <a:pt x="78" y="80"/>
                </a:cubicBezTo>
                <a:cubicBezTo>
                  <a:pt x="74" y="75"/>
                  <a:pt x="70" y="64"/>
                  <a:pt x="74" y="59"/>
                </a:cubicBezTo>
                <a:cubicBezTo>
                  <a:pt x="78" y="54"/>
                  <a:pt x="97" y="46"/>
                  <a:pt x="105" y="47"/>
                </a:cubicBezTo>
                <a:cubicBezTo>
                  <a:pt x="113" y="48"/>
                  <a:pt x="114" y="60"/>
                  <a:pt x="122" y="65"/>
                </a:cubicBezTo>
                <a:cubicBezTo>
                  <a:pt x="130" y="70"/>
                  <a:pt x="148" y="76"/>
                  <a:pt x="155" y="77"/>
                </a:cubicBezTo>
                <a:lnTo>
                  <a:pt x="167" y="70"/>
                </a:lnTo>
                <a:cubicBezTo>
                  <a:pt x="160" y="63"/>
                  <a:pt x="123" y="47"/>
                  <a:pt x="113" y="37"/>
                </a:cubicBezTo>
                <a:cubicBezTo>
                  <a:pt x="103" y="27"/>
                  <a:pt x="114" y="16"/>
                  <a:pt x="107" y="10"/>
                </a:cubicBezTo>
                <a:cubicBezTo>
                  <a:pt x="100" y="4"/>
                  <a:pt x="83" y="0"/>
                  <a:pt x="72" y="2"/>
                </a:cubicBezTo>
                <a:cubicBezTo>
                  <a:pt x="61" y="4"/>
                  <a:pt x="43" y="15"/>
                  <a:pt x="38" y="20"/>
                </a:cubicBezTo>
                <a:lnTo>
                  <a:pt x="44" y="31"/>
                </a:lnTo>
                <a:cubicBezTo>
                  <a:pt x="49" y="33"/>
                  <a:pt x="65" y="31"/>
                  <a:pt x="69" y="34"/>
                </a:cubicBezTo>
                <a:lnTo>
                  <a:pt x="65" y="49"/>
                </a:lnTo>
                <a:lnTo>
                  <a:pt x="45" y="52"/>
                </a:lnTo>
                <a:lnTo>
                  <a:pt x="35" y="62"/>
                </a:lnTo>
                <a:lnTo>
                  <a:pt x="36" y="91"/>
                </a:lnTo>
                <a:lnTo>
                  <a:pt x="50" y="106"/>
                </a:lnTo>
                <a:cubicBezTo>
                  <a:pt x="46" y="107"/>
                  <a:pt x="19" y="99"/>
                  <a:pt x="12" y="100"/>
                </a:cubicBezTo>
                <a:lnTo>
                  <a:pt x="6" y="115"/>
                </a:lnTo>
                <a:lnTo>
                  <a:pt x="9" y="130"/>
                </a:lnTo>
                <a:close/>
              </a:path>
            </a:pathLst>
          </a:custGeom>
          <a:solidFill>
            <a:srgbClr val="99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6" name="Freeform 22"/>
          <p:cNvSpPr>
            <a:spLocks/>
          </p:cNvSpPr>
          <p:nvPr userDrawn="1"/>
        </p:nvSpPr>
        <p:spPr bwMode="auto">
          <a:xfrm>
            <a:off x="7659688" y="762000"/>
            <a:ext cx="293687" cy="130175"/>
          </a:xfrm>
          <a:custGeom>
            <a:avLst/>
            <a:gdLst>
              <a:gd name="T0" fmla="*/ 4 w 185"/>
              <a:gd name="T1" fmla="*/ 38 h 82"/>
              <a:gd name="T2" fmla="*/ 35 w 185"/>
              <a:gd name="T3" fmla="*/ 24 h 82"/>
              <a:gd name="T4" fmla="*/ 76 w 185"/>
              <a:gd name="T5" fmla="*/ 29 h 82"/>
              <a:gd name="T6" fmla="*/ 86 w 185"/>
              <a:gd name="T7" fmla="*/ 8 h 82"/>
              <a:gd name="T8" fmla="*/ 127 w 185"/>
              <a:gd name="T9" fmla="*/ 5 h 82"/>
              <a:gd name="T10" fmla="*/ 175 w 185"/>
              <a:gd name="T11" fmla="*/ 41 h 82"/>
              <a:gd name="T12" fmla="*/ 182 w 185"/>
              <a:gd name="T13" fmla="*/ 54 h 82"/>
              <a:gd name="T14" fmla="*/ 157 w 185"/>
              <a:gd name="T15" fmla="*/ 56 h 82"/>
              <a:gd name="T16" fmla="*/ 124 w 185"/>
              <a:gd name="T17" fmla="*/ 81 h 82"/>
              <a:gd name="T18" fmla="*/ 76 w 185"/>
              <a:gd name="T19" fmla="*/ 63 h 82"/>
              <a:gd name="T20" fmla="*/ 58 w 185"/>
              <a:gd name="T21" fmla="*/ 48 h 82"/>
              <a:gd name="T22" fmla="*/ 14 w 185"/>
              <a:gd name="T23" fmla="*/ 48 h 82"/>
              <a:gd name="T24" fmla="*/ 4 w 185"/>
              <a:gd name="T25" fmla="*/ 3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82">
                <a:moveTo>
                  <a:pt x="4" y="38"/>
                </a:moveTo>
                <a:cubicBezTo>
                  <a:pt x="7" y="34"/>
                  <a:pt x="23" y="26"/>
                  <a:pt x="35" y="24"/>
                </a:cubicBezTo>
                <a:cubicBezTo>
                  <a:pt x="47" y="22"/>
                  <a:pt x="68" y="32"/>
                  <a:pt x="76" y="29"/>
                </a:cubicBezTo>
                <a:cubicBezTo>
                  <a:pt x="84" y="26"/>
                  <a:pt x="78" y="12"/>
                  <a:pt x="86" y="8"/>
                </a:cubicBezTo>
                <a:cubicBezTo>
                  <a:pt x="94" y="4"/>
                  <a:pt x="112" y="0"/>
                  <a:pt x="127" y="5"/>
                </a:cubicBezTo>
                <a:cubicBezTo>
                  <a:pt x="142" y="10"/>
                  <a:pt x="166" y="33"/>
                  <a:pt x="175" y="41"/>
                </a:cubicBezTo>
                <a:cubicBezTo>
                  <a:pt x="184" y="49"/>
                  <a:pt x="185" y="52"/>
                  <a:pt x="182" y="54"/>
                </a:cubicBezTo>
                <a:cubicBezTo>
                  <a:pt x="179" y="56"/>
                  <a:pt x="167" y="52"/>
                  <a:pt x="157" y="56"/>
                </a:cubicBezTo>
                <a:cubicBezTo>
                  <a:pt x="147" y="60"/>
                  <a:pt x="137" y="80"/>
                  <a:pt x="124" y="81"/>
                </a:cubicBezTo>
                <a:cubicBezTo>
                  <a:pt x="111" y="82"/>
                  <a:pt x="87" y="68"/>
                  <a:pt x="76" y="63"/>
                </a:cubicBezTo>
                <a:cubicBezTo>
                  <a:pt x="65" y="58"/>
                  <a:pt x="68" y="51"/>
                  <a:pt x="58" y="48"/>
                </a:cubicBezTo>
                <a:cubicBezTo>
                  <a:pt x="48" y="45"/>
                  <a:pt x="23" y="50"/>
                  <a:pt x="14" y="48"/>
                </a:cubicBezTo>
                <a:cubicBezTo>
                  <a:pt x="5" y="46"/>
                  <a:pt x="0" y="40"/>
                  <a:pt x="4" y="38"/>
                </a:cubicBezTo>
                <a:close/>
              </a:path>
            </a:pathLst>
          </a:custGeom>
          <a:solidFill>
            <a:srgbClr val="99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7" name="Freeform 23"/>
          <p:cNvSpPr>
            <a:spLocks/>
          </p:cNvSpPr>
          <p:nvPr userDrawn="1"/>
        </p:nvSpPr>
        <p:spPr bwMode="auto">
          <a:xfrm>
            <a:off x="7748588" y="561975"/>
            <a:ext cx="1014412" cy="736600"/>
          </a:xfrm>
          <a:custGeom>
            <a:avLst/>
            <a:gdLst>
              <a:gd name="T0" fmla="*/ 638 w 639"/>
              <a:gd name="T1" fmla="*/ 36 h 464"/>
              <a:gd name="T2" fmla="*/ 629 w 639"/>
              <a:gd name="T3" fmla="*/ 24 h 464"/>
              <a:gd name="T4" fmla="*/ 612 w 639"/>
              <a:gd name="T5" fmla="*/ 33 h 464"/>
              <a:gd name="T6" fmla="*/ 548 w 639"/>
              <a:gd name="T7" fmla="*/ 44 h 464"/>
              <a:gd name="T8" fmla="*/ 495 w 639"/>
              <a:gd name="T9" fmla="*/ 9 h 464"/>
              <a:gd name="T10" fmla="*/ 465 w 639"/>
              <a:gd name="T11" fmla="*/ 3 h 464"/>
              <a:gd name="T12" fmla="*/ 464 w 639"/>
              <a:gd name="T13" fmla="*/ 27 h 464"/>
              <a:gd name="T14" fmla="*/ 482 w 639"/>
              <a:gd name="T15" fmla="*/ 45 h 464"/>
              <a:gd name="T16" fmla="*/ 459 w 639"/>
              <a:gd name="T17" fmla="*/ 56 h 464"/>
              <a:gd name="T18" fmla="*/ 440 w 639"/>
              <a:gd name="T19" fmla="*/ 107 h 464"/>
              <a:gd name="T20" fmla="*/ 428 w 639"/>
              <a:gd name="T21" fmla="*/ 102 h 464"/>
              <a:gd name="T22" fmla="*/ 444 w 639"/>
              <a:gd name="T23" fmla="*/ 53 h 464"/>
              <a:gd name="T24" fmla="*/ 423 w 639"/>
              <a:gd name="T25" fmla="*/ 54 h 464"/>
              <a:gd name="T26" fmla="*/ 420 w 639"/>
              <a:gd name="T27" fmla="*/ 75 h 464"/>
              <a:gd name="T28" fmla="*/ 390 w 639"/>
              <a:gd name="T29" fmla="*/ 126 h 464"/>
              <a:gd name="T30" fmla="*/ 380 w 639"/>
              <a:gd name="T31" fmla="*/ 111 h 464"/>
              <a:gd name="T32" fmla="*/ 395 w 639"/>
              <a:gd name="T33" fmla="*/ 81 h 464"/>
              <a:gd name="T34" fmla="*/ 342 w 639"/>
              <a:gd name="T35" fmla="*/ 110 h 464"/>
              <a:gd name="T36" fmla="*/ 335 w 639"/>
              <a:gd name="T37" fmla="*/ 158 h 464"/>
              <a:gd name="T38" fmla="*/ 315 w 639"/>
              <a:gd name="T39" fmla="*/ 201 h 464"/>
              <a:gd name="T40" fmla="*/ 299 w 639"/>
              <a:gd name="T41" fmla="*/ 204 h 464"/>
              <a:gd name="T42" fmla="*/ 269 w 639"/>
              <a:gd name="T43" fmla="*/ 219 h 464"/>
              <a:gd name="T44" fmla="*/ 243 w 639"/>
              <a:gd name="T45" fmla="*/ 251 h 464"/>
              <a:gd name="T46" fmla="*/ 176 w 639"/>
              <a:gd name="T47" fmla="*/ 272 h 464"/>
              <a:gd name="T48" fmla="*/ 135 w 639"/>
              <a:gd name="T49" fmla="*/ 317 h 464"/>
              <a:gd name="T50" fmla="*/ 107 w 639"/>
              <a:gd name="T51" fmla="*/ 336 h 464"/>
              <a:gd name="T52" fmla="*/ 72 w 639"/>
              <a:gd name="T53" fmla="*/ 371 h 464"/>
              <a:gd name="T54" fmla="*/ 54 w 639"/>
              <a:gd name="T55" fmla="*/ 401 h 464"/>
              <a:gd name="T56" fmla="*/ 3 w 639"/>
              <a:gd name="T57" fmla="*/ 438 h 464"/>
              <a:gd name="T58" fmla="*/ 38 w 639"/>
              <a:gd name="T59" fmla="*/ 453 h 464"/>
              <a:gd name="T60" fmla="*/ 119 w 639"/>
              <a:gd name="T61" fmla="*/ 422 h 464"/>
              <a:gd name="T62" fmla="*/ 140 w 639"/>
              <a:gd name="T63" fmla="*/ 390 h 464"/>
              <a:gd name="T64" fmla="*/ 158 w 639"/>
              <a:gd name="T65" fmla="*/ 401 h 464"/>
              <a:gd name="T66" fmla="*/ 156 w 639"/>
              <a:gd name="T67" fmla="*/ 435 h 464"/>
              <a:gd name="T68" fmla="*/ 147 w 639"/>
              <a:gd name="T69" fmla="*/ 461 h 464"/>
              <a:gd name="T70" fmla="*/ 167 w 639"/>
              <a:gd name="T71" fmla="*/ 456 h 464"/>
              <a:gd name="T72" fmla="*/ 236 w 639"/>
              <a:gd name="T73" fmla="*/ 454 h 464"/>
              <a:gd name="T74" fmla="*/ 273 w 639"/>
              <a:gd name="T75" fmla="*/ 425 h 464"/>
              <a:gd name="T76" fmla="*/ 317 w 639"/>
              <a:gd name="T77" fmla="*/ 422 h 464"/>
              <a:gd name="T78" fmla="*/ 326 w 639"/>
              <a:gd name="T79" fmla="*/ 410 h 464"/>
              <a:gd name="T80" fmla="*/ 345 w 639"/>
              <a:gd name="T81" fmla="*/ 396 h 464"/>
              <a:gd name="T82" fmla="*/ 357 w 639"/>
              <a:gd name="T83" fmla="*/ 390 h 464"/>
              <a:gd name="T84" fmla="*/ 365 w 639"/>
              <a:gd name="T85" fmla="*/ 366 h 464"/>
              <a:gd name="T86" fmla="*/ 405 w 639"/>
              <a:gd name="T87" fmla="*/ 354 h 464"/>
              <a:gd name="T88" fmla="*/ 429 w 639"/>
              <a:gd name="T89" fmla="*/ 330 h 464"/>
              <a:gd name="T90" fmla="*/ 450 w 639"/>
              <a:gd name="T91" fmla="*/ 326 h 464"/>
              <a:gd name="T92" fmla="*/ 515 w 639"/>
              <a:gd name="T93" fmla="*/ 275 h 464"/>
              <a:gd name="T94" fmla="*/ 537 w 639"/>
              <a:gd name="T95" fmla="*/ 296 h 464"/>
              <a:gd name="T96" fmla="*/ 512 w 639"/>
              <a:gd name="T97" fmla="*/ 320 h 464"/>
              <a:gd name="T98" fmla="*/ 497 w 639"/>
              <a:gd name="T99" fmla="*/ 338 h 464"/>
              <a:gd name="T100" fmla="*/ 486 w 639"/>
              <a:gd name="T101" fmla="*/ 342 h 464"/>
              <a:gd name="T102" fmla="*/ 468 w 639"/>
              <a:gd name="T103" fmla="*/ 359 h 464"/>
              <a:gd name="T104" fmla="*/ 453 w 639"/>
              <a:gd name="T105" fmla="*/ 380 h 464"/>
              <a:gd name="T106" fmla="*/ 456 w 639"/>
              <a:gd name="T107" fmla="*/ 404 h 464"/>
              <a:gd name="T108" fmla="*/ 485 w 639"/>
              <a:gd name="T109" fmla="*/ 386 h 464"/>
              <a:gd name="T110" fmla="*/ 531 w 639"/>
              <a:gd name="T111" fmla="*/ 381 h 464"/>
              <a:gd name="T112" fmla="*/ 552 w 639"/>
              <a:gd name="T113" fmla="*/ 396 h 464"/>
              <a:gd name="T114" fmla="*/ 581 w 639"/>
              <a:gd name="T115" fmla="*/ 407 h 464"/>
              <a:gd name="T116" fmla="*/ 602 w 639"/>
              <a:gd name="T117" fmla="*/ 443 h 464"/>
              <a:gd name="T118" fmla="*/ 639 w 639"/>
              <a:gd name="T119" fmla="*/ 441 h 464"/>
              <a:gd name="T120" fmla="*/ 636 w 639"/>
              <a:gd name="T121" fmla="*/ 438 h 464"/>
              <a:gd name="T122" fmla="*/ 638 w 639"/>
              <a:gd name="T123" fmla="*/ 3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9" h="464">
                <a:moveTo>
                  <a:pt x="638" y="36"/>
                </a:moveTo>
                <a:lnTo>
                  <a:pt x="629" y="24"/>
                </a:lnTo>
                <a:cubicBezTo>
                  <a:pt x="625" y="24"/>
                  <a:pt x="625" y="30"/>
                  <a:pt x="612" y="33"/>
                </a:cubicBezTo>
                <a:cubicBezTo>
                  <a:pt x="599" y="36"/>
                  <a:pt x="567" y="48"/>
                  <a:pt x="548" y="44"/>
                </a:cubicBezTo>
                <a:cubicBezTo>
                  <a:pt x="529" y="40"/>
                  <a:pt x="509" y="16"/>
                  <a:pt x="495" y="9"/>
                </a:cubicBezTo>
                <a:cubicBezTo>
                  <a:pt x="481" y="2"/>
                  <a:pt x="470" y="0"/>
                  <a:pt x="465" y="3"/>
                </a:cubicBezTo>
                <a:cubicBezTo>
                  <a:pt x="460" y="6"/>
                  <a:pt x="461" y="20"/>
                  <a:pt x="464" y="27"/>
                </a:cubicBezTo>
                <a:cubicBezTo>
                  <a:pt x="467" y="34"/>
                  <a:pt x="483" y="40"/>
                  <a:pt x="482" y="45"/>
                </a:cubicBezTo>
                <a:cubicBezTo>
                  <a:pt x="481" y="50"/>
                  <a:pt x="466" y="46"/>
                  <a:pt x="459" y="56"/>
                </a:cubicBezTo>
                <a:cubicBezTo>
                  <a:pt x="452" y="66"/>
                  <a:pt x="445" y="99"/>
                  <a:pt x="440" y="107"/>
                </a:cubicBezTo>
                <a:cubicBezTo>
                  <a:pt x="435" y="115"/>
                  <a:pt x="427" y="111"/>
                  <a:pt x="428" y="102"/>
                </a:cubicBezTo>
                <a:cubicBezTo>
                  <a:pt x="429" y="93"/>
                  <a:pt x="445" y="61"/>
                  <a:pt x="444" y="53"/>
                </a:cubicBezTo>
                <a:cubicBezTo>
                  <a:pt x="443" y="45"/>
                  <a:pt x="427" y="50"/>
                  <a:pt x="423" y="54"/>
                </a:cubicBezTo>
                <a:cubicBezTo>
                  <a:pt x="419" y="58"/>
                  <a:pt x="426" y="63"/>
                  <a:pt x="420" y="75"/>
                </a:cubicBezTo>
                <a:cubicBezTo>
                  <a:pt x="414" y="87"/>
                  <a:pt x="397" y="120"/>
                  <a:pt x="390" y="126"/>
                </a:cubicBezTo>
                <a:cubicBezTo>
                  <a:pt x="383" y="132"/>
                  <a:pt x="379" y="118"/>
                  <a:pt x="380" y="111"/>
                </a:cubicBezTo>
                <a:cubicBezTo>
                  <a:pt x="381" y="104"/>
                  <a:pt x="401" y="81"/>
                  <a:pt x="395" y="81"/>
                </a:cubicBezTo>
                <a:cubicBezTo>
                  <a:pt x="389" y="81"/>
                  <a:pt x="352" y="97"/>
                  <a:pt x="342" y="110"/>
                </a:cubicBezTo>
                <a:cubicBezTo>
                  <a:pt x="332" y="123"/>
                  <a:pt x="339" y="143"/>
                  <a:pt x="335" y="158"/>
                </a:cubicBezTo>
                <a:cubicBezTo>
                  <a:pt x="331" y="173"/>
                  <a:pt x="321" y="193"/>
                  <a:pt x="315" y="201"/>
                </a:cubicBezTo>
                <a:cubicBezTo>
                  <a:pt x="309" y="209"/>
                  <a:pt x="307" y="201"/>
                  <a:pt x="299" y="204"/>
                </a:cubicBezTo>
                <a:cubicBezTo>
                  <a:pt x="291" y="207"/>
                  <a:pt x="278" y="211"/>
                  <a:pt x="269" y="219"/>
                </a:cubicBezTo>
                <a:cubicBezTo>
                  <a:pt x="260" y="227"/>
                  <a:pt x="258" y="242"/>
                  <a:pt x="243" y="251"/>
                </a:cubicBezTo>
                <a:cubicBezTo>
                  <a:pt x="228" y="260"/>
                  <a:pt x="194" y="261"/>
                  <a:pt x="176" y="272"/>
                </a:cubicBezTo>
                <a:cubicBezTo>
                  <a:pt x="158" y="283"/>
                  <a:pt x="146" y="306"/>
                  <a:pt x="135" y="317"/>
                </a:cubicBezTo>
                <a:cubicBezTo>
                  <a:pt x="124" y="328"/>
                  <a:pt x="117" y="327"/>
                  <a:pt x="107" y="336"/>
                </a:cubicBezTo>
                <a:cubicBezTo>
                  <a:pt x="97" y="345"/>
                  <a:pt x="81" y="360"/>
                  <a:pt x="72" y="371"/>
                </a:cubicBezTo>
                <a:cubicBezTo>
                  <a:pt x="63" y="382"/>
                  <a:pt x="66" y="390"/>
                  <a:pt x="54" y="401"/>
                </a:cubicBezTo>
                <a:cubicBezTo>
                  <a:pt x="42" y="412"/>
                  <a:pt x="6" y="429"/>
                  <a:pt x="3" y="438"/>
                </a:cubicBezTo>
                <a:cubicBezTo>
                  <a:pt x="0" y="447"/>
                  <a:pt x="19" y="456"/>
                  <a:pt x="38" y="453"/>
                </a:cubicBezTo>
                <a:cubicBezTo>
                  <a:pt x="57" y="450"/>
                  <a:pt x="102" y="432"/>
                  <a:pt x="119" y="422"/>
                </a:cubicBezTo>
                <a:cubicBezTo>
                  <a:pt x="136" y="412"/>
                  <a:pt x="134" y="393"/>
                  <a:pt x="140" y="390"/>
                </a:cubicBezTo>
                <a:cubicBezTo>
                  <a:pt x="146" y="387"/>
                  <a:pt x="155" y="394"/>
                  <a:pt x="158" y="401"/>
                </a:cubicBezTo>
                <a:cubicBezTo>
                  <a:pt x="161" y="408"/>
                  <a:pt x="158" y="425"/>
                  <a:pt x="156" y="435"/>
                </a:cubicBezTo>
                <a:cubicBezTo>
                  <a:pt x="154" y="445"/>
                  <a:pt x="145" y="458"/>
                  <a:pt x="147" y="461"/>
                </a:cubicBezTo>
                <a:cubicBezTo>
                  <a:pt x="149" y="464"/>
                  <a:pt x="152" y="457"/>
                  <a:pt x="167" y="456"/>
                </a:cubicBezTo>
                <a:cubicBezTo>
                  <a:pt x="182" y="455"/>
                  <a:pt x="218" y="459"/>
                  <a:pt x="236" y="454"/>
                </a:cubicBezTo>
                <a:cubicBezTo>
                  <a:pt x="254" y="449"/>
                  <a:pt x="260" y="430"/>
                  <a:pt x="273" y="425"/>
                </a:cubicBezTo>
                <a:cubicBezTo>
                  <a:pt x="286" y="420"/>
                  <a:pt x="308" y="424"/>
                  <a:pt x="317" y="422"/>
                </a:cubicBezTo>
                <a:cubicBezTo>
                  <a:pt x="326" y="420"/>
                  <a:pt x="321" y="414"/>
                  <a:pt x="326" y="410"/>
                </a:cubicBezTo>
                <a:cubicBezTo>
                  <a:pt x="331" y="406"/>
                  <a:pt x="340" y="399"/>
                  <a:pt x="345" y="396"/>
                </a:cubicBezTo>
                <a:cubicBezTo>
                  <a:pt x="350" y="393"/>
                  <a:pt x="354" y="395"/>
                  <a:pt x="357" y="390"/>
                </a:cubicBezTo>
                <a:cubicBezTo>
                  <a:pt x="360" y="385"/>
                  <a:pt x="357" y="372"/>
                  <a:pt x="365" y="366"/>
                </a:cubicBezTo>
                <a:cubicBezTo>
                  <a:pt x="373" y="360"/>
                  <a:pt x="394" y="360"/>
                  <a:pt x="405" y="354"/>
                </a:cubicBezTo>
                <a:cubicBezTo>
                  <a:pt x="416" y="348"/>
                  <a:pt x="422" y="335"/>
                  <a:pt x="429" y="330"/>
                </a:cubicBezTo>
                <a:cubicBezTo>
                  <a:pt x="436" y="325"/>
                  <a:pt x="436" y="335"/>
                  <a:pt x="450" y="326"/>
                </a:cubicBezTo>
                <a:cubicBezTo>
                  <a:pt x="464" y="317"/>
                  <a:pt x="501" y="280"/>
                  <a:pt x="515" y="275"/>
                </a:cubicBezTo>
                <a:cubicBezTo>
                  <a:pt x="529" y="270"/>
                  <a:pt x="537" y="289"/>
                  <a:pt x="537" y="296"/>
                </a:cubicBezTo>
                <a:cubicBezTo>
                  <a:pt x="537" y="303"/>
                  <a:pt x="519" y="313"/>
                  <a:pt x="512" y="320"/>
                </a:cubicBezTo>
                <a:cubicBezTo>
                  <a:pt x="505" y="327"/>
                  <a:pt x="501" y="334"/>
                  <a:pt x="497" y="338"/>
                </a:cubicBezTo>
                <a:cubicBezTo>
                  <a:pt x="493" y="342"/>
                  <a:pt x="491" y="339"/>
                  <a:pt x="486" y="342"/>
                </a:cubicBezTo>
                <a:cubicBezTo>
                  <a:pt x="481" y="345"/>
                  <a:pt x="473" y="353"/>
                  <a:pt x="468" y="359"/>
                </a:cubicBezTo>
                <a:cubicBezTo>
                  <a:pt x="463" y="365"/>
                  <a:pt x="455" y="373"/>
                  <a:pt x="453" y="380"/>
                </a:cubicBezTo>
                <a:cubicBezTo>
                  <a:pt x="451" y="387"/>
                  <a:pt x="451" y="403"/>
                  <a:pt x="456" y="404"/>
                </a:cubicBezTo>
                <a:cubicBezTo>
                  <a:pt x="461" y="405"/>
                  <a:pt x="473" y="390"/>
                  <a:pt x="485" y="386"/>
                </a:cubicBezTo>
                <a:cubicBezTo>
                  <a:pt x="497" y="382"/>
                  <a:pt x="520" y="379"/>
                  <a:pt x="531" y="381"/>
                </a:cubicBezTo>
                <a:cubicBezTo>
                  <a:pt x="542" y="383"/>
                  <a:pt x="544" y="392"/>
                  <a:pt x="552" y="396"/>
                </a:cubicBezTo>
                <a:cubicBezTo>
                  <a:pt x="560" y="400"/>
                  <a:pt x="573" y="399"/>
                  <a:pt x="581" y="407"/>
                </a:cubicBezTo>
                <a:cubicBezTo>
                  <a:pt x="589" y="415"/>
                  <a:pt x="592" y="437"/>
                  <a:pt x="602" y="443"/>
                </a:cubicBezTo>
                <a:cubicBezTo>
                  <a:pt x="612" y="449"/>
                  <a:pt x="633" y="442"/>
                  <a:pt x="639" y="441"/>
                </a:cubicBezTo>
                <a:lnTo>
                  <a:pt x="636" y="438"/>
                </a:lnTo>
                <a:lnTo>
                  <a:pt x="638" y="36"/>
                </a:lnTo>
                <a:close/>
              </a:path>
            </a:pathLst>
          </a:custGeom>
          <a:solidFill>
            <a:srgbClr val="99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8" name="Line 24"/>
          <p:cNvSpPr>
            <a:spLocks noChangeShapeType="1"/>
          </p:cNvSpPr>
          <p:nvPr userDrawn="1"/>
        </p:nvSpPr>
        <p:spPr bwMode="auto">
          <a:xfrm flipV="1">
            <a:off x="8153400" y="2438400"/>
            <a:ext cx="600075" cy="61913"/>
          </a:xfrm>
          <a:prstGeom prst="line">
            <a:avLst/>
          </a:prstGeom>
          <a:noFill/>
          <a:ln w="9525">
            <a:solidFill>
              <a:srgbClr val="FF0000"/>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9" name="Line 25"/>
          <p:cNvSpPr>
            <a:spLocks noChangeShapeType="1"/>
          </p:cNvSpPr>
          <p:nvPr userDrawn="1"/>
        </p:nvSpPr>
        <p:spPr bwMode="auto">
          <a:xfrm flipV="1">
            <a:off x="6864350" y="2209800"/>
            <a:ext cx="1123950" cy="42863"/>
          </a:xfrm>
          <a:prstGeom prst="line">
            <a:avLst/>
          </a:prstGeom>
          <a:noFill/>
          <a:ln w="9525">
            <a:solidFill>
              <a:srgbClr val="FF0000"/>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0" name="Freeform 26"/>
          <p:cNvSpPr>
            <a:spLocks/>
          </p:cNvSpPr>
          <p:nvPr userDrawn="1"/>
        </p:nvSpPr>
        <p:spPr bwMode="auto">
          <a:xfrm>
            <a:off x="5673725" y="3259138"/>
            <a:ext cx="1466850" cy="46037"/>
          </a:xfrm>
          <a:custGeom>
            <a:avLst/>
            <a:gdLst>
              <a:gd name="T0" fmla="*/ 0 w 924"/>
              <a:gd name="T1" fmla="*/ 0 h 29"/>
              <a:gd name="T2" fmla="*/ 487 w 924"/>
              <a:gd name="T3" fmla="*/ 21 h 29"/>
              <a:gd name="T4" fmla="*/ 743 w 924"/>
              <a:gd name="T5" fmla="*/ 29 h 29"/>
              <a:gd name="T6" fmla="*/ 924 w 924"/>
              <a:gd name="T7" fmla="*/ 15 h 29"/>
            </a:gdLst>
            <a:ahLst/>
            <a:cxnLst>
              <a:cxn ang="0">
                <a:pos x="T0" y="T1"/>
              </a:cxn>
              <a:cxn ang="0">
                <a:pos x="T2" y="T3"/>
              </a:cxn>
              <a:cxn ang="0">
                <a:pos x="T4" y="T5"/>
              </a:cxn>
              <a:cxn ang="0">
                <a:pos x="T6" y="T7"/>
              </a:cxn>
            </a:cxnLst>
            <a:rect l="0" t="0" r="r" b="b"/>
            <a:pathLst>
              <a:path w="924" h="29">
                <a:moveTo>
                  <a:pt x="0" y="0"/>
                </a:moveTo>
                <a:lnTo>
                  <a:pt x="487" y="21"/>
                </a:lnTo>
                <a:lnTo>
                  <a:pt x="743" y="29"/>
                </a:lnTo>
                <a:lnTo>
                  <a:pt x="924" y="15"/>
                </a:ln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1" name="Freeform 27"/>
          <p:cNvSpPr>
            <a:spLocks/>
          </p:cNvSpPr>
          <p:nvPr userDrawn="1"/>
        </p:nvSpPr>
        <p:spPr bwMode="auto">
          <a:xfrm>
            <a:off x="7070725" y="3067050"/>
            <a:ext cx="941388" cy="73025"/>
          </a:xfrm>
          <a:custGeom>
            <a:avLst/>
            <a:gdLst>
              <a:gd name="T0" fmla="*/ 0 w 593"/>
              <a:gd name="T1" fmla="*/ 28 h 46"/>
              <a:gd name="T2" fmla="*/ 547 w 593"/>
              <a:gd name="T3" fmla="*/ 0 h 46"/>
              <a:gd name="T4" fmla="*/ 561 w 593"/>
              <a:gd name="T5" fmla="*/ 22 h 46"/>
              <a:gd name="T6" fmla="*/ 579 w 593"/>
              <a:gd name="T7" fmla="*/ 32 h 46"/>
              <a:gd name="T8" fmla="*/ 593 w 593"/>
              <a:gd name="T9" fmla="*/ 46 h 46"/>
            </a:gdLst>
            <a:ahLst/>
            <a:cxnLst>
              <a:cxn ang="0">
                <a:pos x="T0" y="T1"/>
              </a:cxn>
              <a:cxn ang="0">
                <a:pos x="T2" y="T3"/>
              </a:cxn>
              <a:cxn ang="0">
                <a:pos x="T4" y="T5"/>
              </a:cxn>
              <a:cxn ang="0">
                <a:pos x="T6" y="T7"/>
              </a:cxn>
              <a:cxn ang="0">
                <a:pos x="T8" y="T9"/>
              </a:cxn>
            </a:cxnLst>
            <a:rect l="0" t="0" r="r" b="b"/>
            <a:pathLst>
              <a:path w="593" h="46">
                <a:moveTo>
                  <a:pt x="0" y="28"/>
                </a:moveTo>
                <a:lnTo>
                  <a:pt x="547" y="0"/>
                </a:lnTo>
                <a:lnTo>
                  <a:pt x="561" y="22"/>
                </a:lnTo>
                <a:cubicBezTo>
                  <a:pt x="566" y="27"/>
                  <a:pt x="574" y="28"/>
                  <a:pt x="579" y="32"/>
                </a:cubicBezTo>
                <a:lnTo>
                  <a:pt x="593" y="46"/>
                </a:ln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2" name="Freeform 28"/>
          <p:cNvSpPr>
            <a:spLocks/>
          </p:cNvSpPr>
          <p:nvPr userDrawn="1"/>
        </p:nvSpPr>
        <p:spPr bwMode="auto">
          <a:xfrm>
            <a:off x="5275263" y="2349500"/>
            <a:ext cx="1568450" cy="155575"/>
          </a:xfrm>
          <a:custGeom>
            <a:avLst/>
            <a:gdLst>
              <a:gd name="T0" fmla="*/ 0 w 988"/>
              <a:gd name="T1" fmla="*/ 0 h 98"/>
              <a:gd name="T2" fmla="*/ 466 w 988"/>
              <a:gd name="T3" fmla="*/ 32 h 98"/>
              <a:gd name="T4" fmla="*/ 718 w 988"/>
              <a:gd name="T5" fmla="*/ 36 h 98"/>
              <a:gd name="T6" fmla="*/ 742 w 988"/>
              <a:gd name="T7" fmla="*/ 56 h 98"/>
              <a:gd name="T8" fmla="*/ 774 w 988"/>
              <a:gd name="T9" fmla="*/ 64 h 98"/>
              <a:gd name="T10" fmla="*/ 804 w 988"/>
              <a:gd name="T11" fmla="*/ 86 h 98"/>
              <a:gd name="T12" fmla="*/ 826 w 988"/>
              <a:gd name="T13" fmla="*/ 64 h 98"/>
              <a:gd name="T14" fmla="*/ 856 w 988"/>
              <a:gd name="T15" fmla="*/ 60 h 98"/>
              <a:gd name="T16" fmla="*/ 904 w 988"/>
              <a:gd name="T17" fmla="*/ 74 h 98"/>
              <a:gd name="T18" fmla="*/ 924 w 988"/>
              <a:gd name="T19" fmla="*/ 82 h 98"/>
              <a:gd name="T20" fmla="*/ 942 w 988"/>
              <a:gd name="T21" fmla="*/ 96 h 98"/>
              <a:gd name="T22" fmla="*/ 988 w 988"/>
              <a:gd name="T23"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8" h="98">
                <a:moveTo>
                  <a:pt x="0" y="0"/>
                </a:moveTo>
                <a:lnTo>
                  <a:pt x="466" y="32"/>
                </a:lnTo>
                <a:lnTo>
                  <a:pt x="718" y="36"/>
                </a:lnTo>
                <a:lnTo>
                  <a:pt x="742" y="56"/>
                </a:lnTo>
                <a:cubicBezTo>
                  <a:pt x="751" y="61"/>
                  <a:pt x="764" y="59"/>
                  <a:pt x="774" y="64"/>
                </a:cubicBezTo>
                <a:cubicBezTo>
                  <a:pt x="784" y="69"/>
                  <a:pt x="795" y="86"/>
                  <a:pt x="804" y="86"/>
                </a:cubicBezTo>
                <a:cubicBezTo>
                  <a:pt x="813" y="86"/>
                  <a:pt x="817" y="68"/>
                  <a:pt x="826" y="64"/>
                </a:cubicBezTo>
                <a:cubicBezTo>
                  <a:pt x="835" y="60"/>
                  <a:pt x="843" y="58"/>
                  <a:pt x="856" y="60"/>
                </a:cubicBezTo>
                <a:cubicBezTo>
                  <a:pt x="869" y="62"/>
                  <a:pt x="893" y="70"/>
                  <a:pt x="904" y="74"/>
                </a:cubicBezTo>
                <a:cubicBezTo>
                  <a:pt x="915" y="78"/>
                  <a:pt x="918" y="78"/>
                  <a:pt x="924" y="82"/>
                </a:cubicBezTo>
                <a:cubicBezTo>
                  <a:pt x="930" y="86"/>
                  <a:pt x="931" y="94"/>
                  <a:pt x="942" y="96"/>
                </a:cubicBezTo>
                <a:cubicBezTo>
                  <a:pt x="953" y="98"/>
                  <a:pt x="979" y="94"/>
                  <a:pt x="988" y="94"/>
                </a:cubicBez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3" name="Freeform 29"/>
          <p:cNvSpPr>
            <a:spLocks/>
          </p:cNvSpPr>
          <p:nvPr userDrawn="1"/>
        </p:nvSpPr>
        <p:spPr bwMode="auto">
          <a:xfrm>
            <a:off x="3703638" y="2809875"/>
            <a:ext cx="1970087" cy="177800"/>
          </a:xfrm>
          <a:custGeom>
            <a:avLst/>
            <a:gdLst>
              <a:gd name="T0" fmla="*/ 0 w 1241"/>
              <a:gd name="T1" fmla="*/ 0 h 112"/>
              <a:gd name="T2" fmla="*/ 708 w 1241"/>
              <a:gd name="T3" fmla="*/ 66 h 112"/>
              <a:gd name="T4" fmla="*/ 1044 w 1241"/>
              <a:gd name="T5" fmla="*/ 96 h 112"/>
              <a:gd name="T6" fmla="*/ 1241 w 1241"/>
              <a:gd name="T7" fmla="*/ 112 h 112"/>
            </a:gdLst>
            <a:ahLst/>
            <a:cxnLst>
              <a:cxn ang="0">
                <a:pos x="T0" y="T1"/>
              </a:cxn>
              <a:cxn ang="0">
                <a:pos x="T2" y="T3"/>
              </a:cxn>
              <a:cxn ang="0">
                <a:pos x="T4" y="T5"/>
              </a:cxn>
              <a:cxn ang="0">
                <a:pos x="T6" y="T7"/>
              </a:cxn>
            </a:cxnLst>
            <a:rect l="0" t="0" r="r" b="b"/>
            <a:pathLst>
              <a:path w="1241" h="112">
                <a:moveTo>
                  <a:pt x="0" y="0"/>
                </a:moveTo>
                <a:lnTo>
                  <a:pt x="708" y="66"/>
                </a:lnTo>
                <a:lnTo>
                  <a:pt x="1044" y="96"/>
                </a:lnTo>
                <a:lnTo>
                  <a:pt x="1241" y="112"/>
                </a:ln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4" name="Freeform 30"/>
          <p:cNvSpPr>
            <a:spLocks/>
          </p:cNvSpPr>
          <p:nvPr userDrawn="1"/>
        </p:nvSpPr>
        <p:spPr bwMode="auto">
          <a:xfrm>
            <a:off x="2849563" y="3851275"/>
            <a:ext cx="4521200" cy="323850"/>
          </a:xfrm>
          <a:custGeom>
            <a:avLst/>
            <a:gdLst>
              <a:gd name="T0" fmla="*/ 0 w 2848"/>
              <a:gd name="T1" fmla="*/ 0 h 204"/>
              <a:gd name="T2" fmla="*/ 766 w 2848"/>
              <a:gd name="T3" fmla="*/ 110 h 204"/>
              <a:gd name="T4" fmla="*/ 1278 w 2848"/>
              <a:gd name="T5" fmla="*/ 160 h 204"/>
              <a:gd name="T6" fmla="*/ 1614 w 2848"/>
              <a:gd name="T7" fmla="*/ 190 h 204"/>
              <a:gd name="T8" fmla="*/ 2296 w 2848"/>
              <a:gd name="T9" fmla="*/ 204 h 204"/>
              <a:gd name="T10" fmla="*/ 2848 w 2848"/>
              <a:gd name="T11" fmla="*/ 200 h 204"/>
            </a:gdLst>
            <a:ahLst/>
            <a:cxnLst>
              <a:cxn ang="0">
                <a:pos x="T0" y="T1"/>
              </a:cxn>
              <a:cxn ang="0">
                <a:pos x="T2" y="T3"/>
              </a:cxn>
              <a:cxn ang="0">
                <a:pos x="T4" y="T5"/>
              </a:cxn>
              <a:cxn ang="0">
                <a:pos x="T6" y="T7"/>
              </a:cxn>
              <a:cxn ang="0">
                <a:pos x="T8" y="T9"/>
              </a:cxn>
              <a:cxn ang="0">
                <a:pos x="T10" y="T11"/>
              </a:cxn>
            </a:cxnLst>
            <a:rect l="0" t="0" r="r" b="b"/>
            <a:pathLst>
              <a:path w="2848" h="204">
                <a:moveTo>
                  <a:pt x="0" y="0"/>
                </a:moveTo>
                <a:lnTo>
                  <a:pt x="766" y="110"/>
                </a:lnTo>
                <a:lnTo>
                  <a:pt x="1278" y="160"/>
                </a:lnTo>
                <a:lnTo>
                  <a:pt x="1614" y="190"/>
                </a:lnTo>
                <a:lnTo>
                  <a:pt x="2296" y="204"/>
                </a:lnTo>
                <a:lnTo>
                  <a:pt x="2848" y="200"/>
                </a:ln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5" name="Freeform 31"/>
          <p:cNvSpPr>
            <a:spLocks/>
          </p:cNvSpPr>
          <p:nvPr userDrawn="1"/>
        </p:nvSpPr>
        <p:spPr bwMode="auto">
          <a:xfrm>
            <a:off x="7386638" y="4251325"/>
            <a:ext cx="1139825" cy="150813"/>
          </a:xfrm>
          <a:custGeom>
            <a:avLst/>
            <a:gdLst>
              <a:gd name="T0" fmla="*/ 0 w 718"/>
              <a:gd name="T1" fmla="*/ 42 h 95"/>
              <a:gd name="T2" fmla="*/ 406 w 718"/>
              <a:gd name="T3" fmla="*/ 16 h 95"/>
              <a:gd name="T4" fmla="*/ 616 w 718"/>
              <a:gd name="T5" fmla="*/ 0 h 95"/>
              <a:gd name="T6" fmla="*/ 628 w 718"/>
              <a:gd name="T7" fmla="*/ 18 h 95"/>
              <a:gd name="T8" fmla="*/ 654 w 718"/>
              <a:gd name="T9" fmla="*/ 30 h 95"/>
              <a:gd name="T10" fmla="*/ 658 w 718"/>
              <a:gd name="T11" fmla="*/ 48 h 95"/>
              <a:gd name="T12" fmla="*/ 646 w 718"/>
              <a:gd name="T13" fmla="*/ 74 h 95"/>
              <a:gd name="T14" fmla="*/ 634 w 718"/>
              <a:gd name="T15" fmla="*/ 92 h 95"/>
              <a:gd name="T16" fmla="*/ 718 w 718"/>
              <a:gd name="T17" fmla="*/ 9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8" h="95">
                <a:moveTo>
                  <a:pt x="0" y="42"/>
                </a:moveTo>
                <a:lnTo>
                  <a:pt x="406" y="16"/>
                </a:lnTo>
                <a:lnTo>
                  <a:pt x="616" y="0"/>
                </a:lnTo>
                <a:lnTo>
                  <a:pt x="628" y="18"/>
                </a:lnTo>
                <a:cubicBezTo>
                  <a:pt x="634" y="23"/>
                  <a:pt x="649" y="25"/>
                  <a:pt x="654" y="30"/>
                </a:cubicBezTo>
                <a:cubicBezTo>
                  <a:pt x="659" y="35"/>
                  <a:pt x="659" y="41"/>
                  <a:pt x="658" y="48"/>
                </a:cubicBezTo>
                <a:cubicBezTo>
                  <a:pt x="657" y="55"/>
                  <a:pt x="650" y="67"/>
                  <a:pt x="646" y="74"/>
                </a:cubicBezTo>
                <a:cubicBezTo>
                  <a:pt x="642" y="81"/>
                  <a:pt x="622" y="89"/>
                  <a:pt x="634" y="92"/>
                </a:cubicBezTo>
                <a:cubicBezTo>
                  <a:pt x="646" y="95"/>
                  <a:pt x="701" y="94"/>
                  <a:pt x="718" y="94"/>
                </a:cubicBez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6" name="Freeform 32"/>
          <p:cNvSpPr>
            <a:spLocks/>
          </p:cNvSpPr>
          <p:nvPr userDrawn="1"/>
        </p:nvSpPr>
        <p:spPr bwMode="auto">
          <a:xfrm>
            <a:off x="7554913" y="5302250"/>
            <a:ext cx="695325" cy="41275"/>
          </a:xfrm>
          <a:custGeom>
            <a:avLst/>
            <a:gdLst>
              <a:gd name="T0" fmla="*/ 0 w 438"/>
              <a:gd name="T1" fmla="*/ 26 h 26"/>
              <a:gd name="T2" fmla="*/ 278 w 438"/>
              <a:gd name="T3" fmla="*/ 10 h 26"/>
              <a:gd name="T4" fmla="*/ 438 w 438"/>
              <a:gd name="T5" fmla="*/ 0 h 26"/>
            </a:gdLst>
            <a:ahLst/>
            <a:cxnLst>
              <a:cxn ang="0">
                <a:pos x="T0" y="T1"/>
              </a:cxn>
              <a:cxn ang="0">
                <a:pos x="T2" y="T3"/>
              </a:cxn>
              <a:cxn ang="0">
                <a:pos x="T4" y="T5"/>
              </a:cxn>
            </a:cxnLst>
            <a:rect l="0" t="0" r="r" b="b"/>
            <a:pathLst>
              <a:path w="438" h="26">
                <a:moveTo>
                  <a:pt x="0" y="26"/>
                </a:moveTo>
                <a:lnTo>
                  <a:pt x="278" y="10"/>
                </a:lnTo>
                <a:lnTo>
                  <a:pt x="438" y="0"/>
                </a:ln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7" name="Freeform 33"/>
          <p:cNvSpPr>
            <a:spLocks/>
          </p:cNvSpPr>
          <p:nvPr userDrawn="1"/>
        </p:nvSpPr>
        <p:spPr bwMode="auto">
          <a:xfrm>
            <a:off x="8174038" y="5873750"/>
            <a:ext cx="533400" cy="260350"/>
          </a:xfrm>
          <a:custGeom>
            <a:avLst/>
            <a:gdLst>
              <a:gd name="T0" fmla="*/ 0 w 336"/>
              <a:gd name="T1" fmla="*/ 10 h 164"/>
              <a:gd name="T2" fmla="*/ 290 w 336"/>
              <a:gd name="T3" fmla="*/ 0 h 164"/>
              <a:gd name="T4" fmla="*/ 300 w 336"/>
              <a:gd name="T5" fmla="*/ 36 h 164"/>
              <a:gd name="T6" fmla="*/ 286 w 336"/>
              <a:gd name="T7" fmla="*/ 102 h 164"/>
              <a:gd name="T8" fmla="*/ 304 w 336"/>
              <a:gd name="T9" fmla="*/ 126 h 164"/>
              <a:gd name="T10" fmla="*/ 316 w 336"/>
              <a:gd name="T11" fmla="*/ 118 h 164"/>
              <a:gd name="T12" fmla="*/ 336 w 336"/>
              <a:gd name="T13" fmla="*/ 164 h 164"/>
            </a:gdLst>
            <a:ahLst/>
            <a:cxnLst>
              <a:cxn ang="0">
                <a:pos x="T0" y="T1"/>
              </a:cxn>
              <a:cxn ang="0">
                <a:pos x="T2" y="T3"/>
              </a:cxn>
              <a:cxn ang="0">
                <a:pos x="T4" y="T5"/>
              </a:cxn>
              <a:cxn ang="0">
                <a:pos x="T6" y="T7"/>
              </a:cxn>
              <a:cxn ang="0">
                <a:pos x="T8" y="T9"/>
              </a:cxn>
              <a:cxn ang="0">
                <a:pos x="T10" y="T11"/>
              </a:cxn>
              <a:cxn ang="0">
                <a:pos x="T12" y="T13"/>
              </a:cxn>
            </a:cxnLst>
            <a:rect l="0" t="0" r="r" b="b"/>
            <a:pathLst>
              <a:path w="336" h="164">
                <a:moveTo>
                  <a:pt x="0" y="10"/>
                </a:moveTo>
                <a:lnTo>
                  <a:pt x="290" y="0"/>
                </a:lnTo>
                <a:lnTo>
                  <a:pt x="300" y="36"/>
                </a:lnTo>
                <a:cubicBezTo>
                  <a:pt x="299" y="53"/>
                  <a:pt x="285" y="87"/>
                  <a:pt x="286" y="102"/>
                </a:cubicBezTo>
                <a:cubicBezTo>
                  <a:pt x="287" y="117"/>
                  <a:pt x="299" y="123"/>
                  <a:pt x="304" y="126"/>
                </a:cubicBezTo>
                <a:cubicBezTo>
                  <a:pt x="309" y="129"/>
                  <a:pt x="311" y="112"/>
                  <a:pt x="316" y="118"/>
                </a:cubicBezTo>
                <a:lnTo>
                  <a:pt x="336" y="164"/>
                </a:ln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8" name="Freeform 34"/>
          <p:cNvSpPr>
            <a:spLocks/>
          </p:cNvSpPr>
          <p:nvPr userDrawn="1"/>
        </p:nvSpPr>
        <p:spPr bwMode="auto">
          <a:xfrm>
            <a:off x="8440738" y="4667250"/>
            <a:ext cx="317500" cy="34925"/>
          </a:xfrm>
          <a:custGeom>
            <a:avLst/>
            <a:gdLst>
              <a:gd name="T0" fmla="*/ 0 w 200"/>
              <a:gd name="T1" fmla="*/ 22 h 22"/>
              <a:gd name="T2" fmla="*/ 96 w 200"/>
              <a:gd name="T3" fmla="*/ 14 h 22"/>
              <a:gd name="T4" fmla="*/ 200 w 200"/>
              <a:gd name="T5" fmla="*/ 0 h 22"/>
            </a:gdLst>
            <a:ahLst/>
            <a:cxnLst>
              <a:cxn ang="0">
                <a:pos x="T0" y="T1"/>
              </a:cxn>
              <a:cxn ang="0">
                <a:pos x="T2" y="T3"/>
              </a:cxn>
              <a:cxn ang="0">
                <a:pos x="T4" y="T5"/>
              </a:cxn>
            </a:cxnLst>
            <a:rect l="0" t="0" r="r" b="b"/>
            <a:pathLst>
              <a:path w="200" h="22">
                <a:moveTo>
                  <a:pt x="0" y="22"/>
                </a:moveTo>
                <a:lnTo>
                  <a:pt x="96" y="14"/>
                </a:lnTo>
                <a:lnTo>
                  <a:pt x="200" y="0"/>
                </a:ln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9" name="Freeform 35"/>
          <p:cNvSpPr>
            <a:spLocks/>
          </p:cNvSpPr>
          <p:nvPr userDrawn="1"/>
        </p:nvSpPr>
        <p:spPr bwMode="auto">
          <a:xfrm>
            <a:off x="8615363" y="4229100"/>
            <a:ext cx="147637" cy="19050"/>
          </a:xfrm>
          <a:custGeom>
            <a:avLst/>
            <a:gdLst>
              <a:gd name="T0" fmla="*/ 0 w 93"/>
              <a:gd name="T1" fmla="*/ 12 h 12"/>
              <a:gd name="T2" fmla="*/ 60 w 93"/>
              <a:gd name="T3" fmla="*/ 8 h 12"/>
              <a:gd name="T4" fmla="*/ 93 w 93"/>
              <a:gd name="T5" fmla="*/ 0 h 12"/>
            </a:gdLst>
            <a:ahLst/>
            <a:cxnLst>
              <a:cxn ang="0">
                <a:pos x="T0" y="T1"/>
              </a:cxn>
              <a:cxn ang="0">
                <a:pos x="T2" y="T3"/>
              </a:cxn>
              <a:cxn ang="0">
                <a:pos x="T4" y="T5"/>
              </a:cxn>
            </a:cxnLst>
            <a:rect l="0" t="0" r="r" b="b"/>
            <a:pathLst>
              <a:path w="93" h="12">
                <a:moveTo>
                  <a:pt x="0" y="12"/>
                </a:moveTo>
                <a:lnTo>
                  <a:pt x="60" y="8"/>
                </a:lnTo>
                <a:lnTo>
                  <a:pt x="93" y="0"/>
                </a:ln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0" name="Freeform 36"/>
          <p:cNvSpPr>
            <a:spLocks/>
          </p:cNvSpPr>
          <p:nvPr userDrawn="1"/>
        </p:nvSpPr>
        <p:spPr bwMode="auto">
          <a:xfrm>
            <a:off x="8609013" y="4041775"/>
            <a:ext cx="155575" cy="41275"/>
          </a:xfrm>
          <a:custGeom>
            <a:avLst/>
            <a:gdLst>
              <a:gd name="T0" fmla="*/ 0 w 98"/>
              <a:gd name="T1" fmla="*/ 26 h 26"/>
              <a:gd name="T2" fmla="*/ 32 w 98"/>
              <a:gd name="T3" fmla="*/ 4 h 26"/>
              <a:gd name="T4" fmla="*/ 60 w 98"/>
              <a:gd name="T5" fmla="*/ 0 h 26"/>
              <a:gd name="T6" fmla="*/ 98 w 98"/>
              <a:gd name="T7" fmla="*/ 18 h 26"/>
            </a:gdLst>
            <a:ahLst/>
            <a:cxnLst>
              <a:cxn ang="0">
                <a:pos x="T0" y="T1"/>
              </a:cxn>
              <a:cxn ang="0">
                <a:pos x="T2" y="T3"/>
              </a:cxn>
              <a:cxn ang="0">
                <a:pos x="T4" y="T5"/>
              </a:cxn>
              <a:cxn ang="0">
                <a:pos x="T6" y="T7"/>
              </a:cxn>
            </a:cxnLst>
            <a:rect l="0" t="0" r="r" b="b"/>
            <a:pathLst>
              <a:path w="98" h="26">
                <a:moveTo>
                  <a:pt x="0" y="26"/>
                </a:moveTo>
                <a:lnTo>
                  <a:pt x="32" y="4"/>
                </a:lnTo>
                <a:lnTo>
                  <a:pt x="60" y="0"/>
                </a:lnTo>
                <a:lnTo>
                  <a:pt x="98" y="18"/>
                </a:ln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1" name="Freeform 37"/>
          <p:cNvSpPr>
            <a:spLocks/>
          </p:cNvSpPr>
          <p:nvPr userDrawn="1"/>
        </p:nvSpPr>
        <p:spPr bwMode="auto">
          <a:xfrm>
            <a:off x="8054975" y="1290638"/>
            <a:ext cx="660400" cy="388937"/>
          </a:xfrm>
          <a:custGeom>
            <a:avLst/>
            <a:gdLst>
              <a:gd name="T0" fmla="*/ 0 w 416"/>
              <a:gd name="T1" fmla="*/ 0 h 245"/>
              <a:gd name="T2" fmla="*/ 45 w 416"/>
              <a:gd name="T3" fmla="*/ 13 h 245"/>
              <a:gd name="T4" fmla="*/ 71 w 416"/>
              <a:gd name="T5" fmla="*/ 43 h 245"/>
              <a:gd name="T6" fmla="*/ 125 w 416"/>
              <a:gd name="T7" fmla="*/ 45 h 245"/>
              <a:gd name="T8" fmla="*/ 235 w 416"/>
              <a:gd name="T9" fmla="*/ 91 h 245"/>
              <a:gd name="T10" fmla="*/ 263 w 416"/>
              <a:gd name="T11" fmla="*/ 91 h 245"/>
              <a:gd name="T12" fmla="*/ 319 w 416"/>
              <a:gd name="T13" fmla="*/ 93 h 245"/>
              <a:gd name="T14" fmla="*/ 339 w 416"/>
              <a:gd name="T15" fmla="*/ 123 h 245"/>
              <a:gd name="T16" fmla="*/ 365 w 416"/>
              <a:gd name="T17" fmla="*/ 127 h 245"/>
              <a:gd name="T18" fmla="*/ 385 w 416"/>
              <a:gd name="T19" fmla="*/ 171 h 245"/>
              <a:gd name="T20" fmla="*/ 379 w 416"/>
              <a:gd name="T21" fmla="*/ 193 h 245"/>
              <a:gd name="T22" fmla="*/ 401 w 416"/>
              <a:gd name="T23" fmla="*/ 207 h 245"/>
              <a:gd name="T24" fmla="*/ 416 w 416"/>
              <a:gd name="T25" fmla="*/ 24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6" h="245">
                <a:moveTo>
                  <a:pt x="0" y="0"/>
                </a:moveTo>
                <a:cubicBezTo>
                  <a:pt x="7" y="2"/>
                  <a:pt x="33" y="6"/>
                  <a:pt x="45" y="13"/>
                </a:cubicBezTo>
                <a:cubicBezTo>
                  <a:pt x="57" y="20"/>
                  <a:pt x="58" y="38"/>
                  <a:pt x="71" y="43"/>
                </a:cubicBezTo>
                <a:cubicBezTo>
                  <a:pt x="84" y="48"/>
                  <a:pt x="98" y="37"/>
                  <a:pt x="125" y="45"/>
                </a:cubicBezTo>
                <a:cubicBezTo>
                  <a:pt x="152" y="53"/>
                  <a:pt x="212" y="83"/>
                  <a:pt x="235" y="91"/>
                </a:cubicBezTo>
                <a:cubicBezTo>
                  <a:pt x="258" y="99"/>
                  <a:pt x="249" y="91"/>
                  <a:pt x="263" y="91"/>
                </a:cubicBezTo>
                <a:cubicBezTo>
                  <a:pt x="277" y="91"/>
                  <a:pt x="306" y="88"/>
                  <a:pt x="319" y="93"/>
                </a:cubicBezTo>
                <a:cubicBezTo>
                  <a:pt x="332" y="98"/>
                  <a:pt x="331" y="117"/>
                  <a:pt x="339" y="123"/>
                </a:cubicBezTo>
                <a:cubicBezTo>
                  <a:pt x="347" y="129"/>
                  <a:pt x="357" y="119"/>
                  <a:pt x="365" y="127"/>
                </a:cubicBezTo>
                <a:cubicBezTo>
                  <a:pt x="373" y="135"/>
                  <a:pt x="383" y="160"/>
                  <a:pt x="385" y="171"/>
                </a:cubicBezTo>
                <a:cubicBezTo>
                  <a:pt x="387" y="182"/>
                  <a:pt x="376" y="187"/>
                  <a:pt x="379" y="193"/>
                </a:cubicBezTo>
                <a:cubicBezTo>
                  <a:pt x="382" y="199"/>
                  <a:pt x="395" y="198"/>
                  <a:pt x="401" y="207"/>
                </a:cubicBezTo>
                <a:cubicBezTo>
                  <a:pt x="407" y="216"/>
                  <a:pt x="413" y="237"/>
                  <a:pt x="416" y="245"/>
                </a:cubicBez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2" name="Freeform 38"/>
          <p:cNvSpPr>
            <a:spLocks/>
          </p:cNvSpPr>
          <p:nvPr userDrawn="1"/>
        </p:nvSpPr>
        <p:spPr bwMode="auto">
          <a:xfrm>
            <a:off x="7608888" y="1249363"/>
            <a:ext cx="144462" cy="658812"/>
          </a:xfrm>
          <a:custGeom>
            <a:avLst/>
            <a:gdLst>
              <a:gd name="T0" fmla="*/ 35 w 91"/>
              <a:gd name="T1" fmla="*/ 415 h 415"/>
              <a:gd name="T2" fmla="*/ 20 w 91"/>
              <a:gd name="T3" fmla="*/ 347 h 415"/>
              <a:gd name="T4" fmla="*/ 28 w 91"/>
              <a:gd name="T5" fmla="*/ 237 h 415"/>
              <a:gd name="T6" fmla="*/ 6 w 91"/>
              <a:gd name="T7" fmla="*/ 193 h 415"/>
              <a:gd name="T8" fmla="*/ 66 w 91"/>
              <a:gd name="T9" fmla="*/ 125 h 415"/>
              <a:gd name="T10" fmla="*/ 70 w 91"/>
              <a:gd name="T11" fmla="*/ 19 h 415"/>
              <a:gd name="T12" fmla="*/ 91 w 91"/>
              <a:gd name="T13" fmla="*/ 8 h 415"/>
            </a:gdLst>
            <a:ahLst/>
            <a:cxnLst>
              <a:cxn ang="0">
                <a:pos x="T0" y="T1"/>
              </a:cxn>
              <a:cxn ang="0">
                <a:pos x="T2" y="T3"/>
              </a:cxn>
              <a:cxn ang="0">
                <a:pos x="T4" y="T5"/>
              </a:cxn>
              <a:cxn ang="0">
                <a:pos x="T6" y="T7"/>
              </a:cxn>
              <a:cxn ang="0">
                <a:pos x="T8" y="T9"/>
              </a:cxn>
              <a:cxn ang="0">
                <a:pos x="T10" y="T11"/>
              </a:cxn>
              <a:cxn ang="0">
                <a:pos x="T12" y="T13"/>
              </a:cxn>
            </a:cxnLst>
            <a:rect l="0" t="0" r="r" b="b"/>
            <a:pathLst>
              <a:path w="91" h="415">
                <a:moveTo>
                  <a:pt x="35" y="415"/>
                </a:moveTo>
                <a:cubicBezTo>
                  <a:pt x="33" y="404"/>
                  <a:pt x="21" y="377"/>
                  <a:pt x="20" y="347"/>
                </a:cubicBezTo>
                <a:cubicBezTo>
                  <a:pt x="19" y="317"/>
                  <a:pt x="30" y="263"/>
                  <a:pt x="28" y="237"/>
                </a:cubicBezTo>
                <a:cubicBezTo>
                  <a:pt x="26" y="211"/>
                  <a:pt x="0" y="212"/>
                  <a:pt x="6" y="193"/>
                </a:cubicBezTo>
                <a:cubicBezTo>
                  <a:pt x="12" y="174"/>
                  <a:pt x="55" y="154"/>
                  <a:pt x="66" y="125"/>
                </a:cubicBezTo>
                <a:cubicBezTo>
                  <a:pt x="77" y="96"/>
                  <a:pt x="66" y="38"/>
                  <a:pt x="70" y="19"/>
                </a:cubicBezTo>
                <a:cubicBezTo>
                  <a:pt x="74" y="0"/>
                  <a:pt x="87" y="10"/>
                  <a:pt x="91" y="8"/>
                </a:cubicBez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3" name="Freeform 39"/>
          <p:cNvSpPr>
            <a:spLocks/>
          </p:cNvSpPr>
          <p:nvPr userDrawn="1"/>
        </p:nvSpPr>
        <p:spPr bwMode="auto">
          <a:xfrm>
            <a:off x="6711950" y="642938"/>
            <a:ext cx="180975" cy="1598612"/>
          </a:xfrm>
          <a:custGeom>
            <a:avLst/>
            <a:gdLst>
              <a:gd name="T0" fmla="*/ 114 w 114"/>
              <a:gd name="T1" fmla="*/ 1007 h 1007"/>
              <a:gd name="T2" fmla="*/ 105 w 114"/>
              <a:gd name="T3" fmla="*/ 621 h 1007"/>
              <a:gd name="T4" fmla="*/ 79 w 114"/>
              <a:gd name="T5" fmla="*/ 485 h 1007"/>
              <a:gd name="T6" fmla="*/ 55 w 114"/>
              <a:gd name="T7" fmla="*/ 461 h 1007"/>
              <a:gd name="T8" fmla="*/ 49 w 114"/>
              <a:gd name="T9" fmla="*/ 411 h 1007"/>
              <a:gd name="T10" fmla="*/ 45 w 114"/>
              <a:gd name="T11" fmla="*/ 351 h 1007"/>
              <a:gd name="T12" fmla="*/ 51 w 114"/>
              <a:gd name="T13" fmla="*/ 275 h 1007"/>
              <a:gd name="T14" fmla="*/ 29 w 114"/>
              <a:gd name="T15" fmla="*/ 237 h 1007"/>
              <a:gd name="T16" fmla="*/ 29 w 114"/>
              <a:gd name="T17" fmla="*/ 177 h 1007"/>
              <a:gd name="T18" fmla="*/ 23 w 114"/>
              <a:gd name="T19" fmla="*/ 139 h 1007"/>
              <a:gd name="T20" fmla="*/ 1 w 114"/>
              <a:gd name="T21" fmla="*/ 89 h 1007"/>
              <a:gd name="T22" fmla="*/ 17 w 114"/>
              <a:gd name="T23" fmla="*/ 57 h 1007"/>
              <a:gd name="T24" fmla="*/ 9 w 114"/>
              <a:gd name="T25" fmla="*/ 39 h 1007"/>
              <a:gd name="T26" fmla="*/ 17 w 114"/>
              <a:gd name="T27" fmla="*/ 19 h 1007"/>
              <a:gd name="T28" fmla="*/ 6 w 114"/>
              <a:gd name="T29" fmla="*/ 0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1007">
                <a:moveTo>
                  <a:pt x="114" y="1007"/>
                </a:moveTo>
                <a:cubicBezTo>
                  <a:pt x="113" y="943"/>
                  <a:pt x="111" y="708"/>
                  <a:pt x="105" y="621"/>
                </a:cubicBezTo>
                <a:cubicBezTo>
                  <a:pt x="99" y="534"/>
                  <a:pt x="87" y="512"/>
                  <a:pt x="79" y="485"/>
                </a:cubicBezTo>
                <a:cubicBezTo>
                  <a:pt x="71" y="458"/>
                  <a:pt x="60" y="473"/>
                  <a:pt x="55" y="461"/>
                </a:cubicBezTo>
                <a:cubicBezTo>
                  <a:pt x="50" y="449"/>
                  <a:pt x="51" y="429"/>
                  <a:pt x="49" y="411"/>
                </a:cubicBezTo>
                <a:cubicBezTo>
                  <a:pt x="47" y="393"/>
                  <a:pt x="45" y="374"/>
                  <a:pt x="45" y="351"/>
                </a:cubicBezTo>
                <a:cubicBezTo>
                  <a:pt x="45" y="328"/>
                  <a:pt x="54" y="294"/>
                  <a:pt x="51" y="275"/>
                </a:cubicBezTo>
                <a:cubicBezTo>
                  <a:pt x="48" y="256"/>
                  <a:pt x="33" y="253"/>
                  <a:pt x="29" y="237"/>
                </a:cubicBezTo>
                <a:cubicBezTo>
                  <a:pt x="25" y="221"/>
                  <a:pt x="30" y="193"/>
                  <a:pt x="29" y="177"/>
                </a:cubicBezTo>
                <a:cubicBezTo>
                  <a:pt x="28" y="161"/>
                  <a:pt x="28" y="154"/>
                  <a:pt x="23" y="139"/>
                </a:cubicBezTo>
                <a:cubicBezTo>
                  <a:pt x="18" y="124"/>
                  <a:pt x="2" y="103"/>
                  <a:pt x="1" y="89"/>
                </a:cubicBezTo>
                <a:cubicBezTo>
                  <a:pt x="0" y="75"/>
                  <a:pt x="16" y="65"/>
                  <a:pt x="17" y="57"/>
                </a:cubicBezTo>
                <a:cubicBezTo>
                  <a:pt x="18" y="49"/>
                  <a:pt x="9" y="45"/>
                  <a:pt x="9" y="39"/>
                </a:cubicBezTo>
                <a:cubicBezTo>
                  <a:pt x="9" y="33"/>
                  <a:pt x="17" y="25"/>
                  <a:pt x="17" y="19"/>
                </a:cubicBezTo>
                <a:cubicBezTo>
                  <a:pt x="17" y="13"/>
                  <a:pt x="8" y="4"/>
                  <a:pt x="6" y="0"/>
                </a:cubicBez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4" name="Freeform 40"/>
          <p:cNvSpPr>
            <a:spLocks/>
          </p:cNvSpPr>
          <p:nvPr userDrawn="1"/>
        </p:nvSpPr>
        <p:spPr bwMode="auto">
          <a:xfrm>
            <a:off x="6843713" y="2255838"/>
            <a:ext cx="601662" cy="2954337"/>
          </a:xfrm>
          <a:custGeom>
            <a:avLst/>
            <a:gdLst>
              <a:gd name="T0" fmla="*/ 379 w 379"/>
              <a:gd name="T1" fmla="*/ 1861 h 1861"/>
              <a:gd name="T2" fmla="*/ 360 w 379"/>
              <a:gd name="T3" fmla="*/ 1401 h 1861"/>
              <a:gd name="T4" fmla="*/ 332 w 379"/>
              <a:gd name="T5" fmla="*/ 1265 h 1861"/>
              <a:gd name="T6" fmla="*/ 312 w 379"/>
              <a:gd name="T7" fmla="*/ 833 h 1861"/>
              <a:gd name="T8" fmla="*/ 282 w 379"/>
              <a:gd name="T9" fmla="*/ 819 h 1861"/>
              <a:gd name="T10" fmla="*/ 226 w 379"/>
              <a:gd name="T11" fmla="*/ 721 h 1861"/>
              <a:gd name="T12" fmla="*/ 254 w 379"/>
              <a:gd name="T13" fmla="*/ 667 h 1861"/>
              <a:gd name="T14" fmla="*/ 186 w 379"/>
              <a:gd name="T15" fmla="*/ 641 h 1861"/>
              <a:gd name="T16" fmla="*/ 184 w 379"/>
              <a:gd name="T17" fmla="*/ 599 h 1861"/>
              <a:gd name="T18" fmla="*/ 154 w 379"/>
              <a:gd name="T19" fmla="*/ 571 h 1861"/>
              <a:gd name="T20" fmla="*/ 98 w 379"/>
              <a:gd name="T21" fmla="*/ 397 h 1861"/>
              <a:gd name="T22" fmla="*/ 90 w 379"/>
              <a:gd name="T23" fmla="*/ 345 h 1861"/>
              <a:gd name="T24" fmla="*/ 68 w 379"/>
              <a:gd name="T25" fmla="*/ 341 h 1861"/>
              <a:gd name="T26" fmla="*/ 66 w 379"/>
              <a:gd name="T27" fmla="*/ 285 h 1861"/>
              <a:gd name="T28" fmla="*/ 24 w 379"/>
              <a:gd name="T29" fmla="*/ 223 h 1861"/>
              <a:gd name="T30" fmla="*/ 30 w 379"/>
              <a:gd name="T31" fmla="*/ 201 h 1861"/>
              <a:gd name="T32" fmla="*/ 4 w 379"/>
              <a:gd name="T33" fmla="*/ 143 h 1861"/>
              <a:gd name="T34" fmla="*/ 6 w 379"/>
              <a:gd name="T35" fmla="*/ 107 h 1861"/>
              <a:gd name="T36" fmla="*/ 38 w 379"/>
              <a:gd name="T37" fmla="*/ 75 h 1861"/>
              <a:gd name="T38" fmla="*/ 10 w 379"/>
              <a:gd name="T39" fmla="*/ 33 h 1861"/>
              <a:gd name="T40" fmla="*/ 20 w 379"/>
              <a:gd name="T41" fmla="*/ 13 h 1861"/>
              <a:gd name="T42" fmla="*/ 7 w 379"/>
              <a:gd name="T43" fmla="*/ 0 h 1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9" h="1861">
                <a:moveTo>
                  <a:pt x="379" y="1861"/>
                </a:moveTo>
                <a:lnTo>
                  <a:pt x="360" y="1401"/>
                </a:lnTo>
                <a:lnTo>
                  <a:pt x="332" y="1265"/>
                </a:lnTo>
                <a:lnTo>
                  <a:pt x="312" y="833"/>
                </a:lnTo>
                <a:lnTo>
                  <a:pt x="282" y="819"/>
                </a:lnTo>
                <a:cubicBezTo>
                  <a:pt x="268" y="800"/>
                  <a:pt x="231" y="746"/>
                  <a:pt x="226" y="721"/>
                </a:cubicBezTo>
                <a:cubicBezTo>
                  <a:pt x="221" y="696"/>
                  <a:pt x="261" y="680"/>
                  <a:pt x="254" y="667"/>
                </a:cubicBezTo>
                <a:cubicBezTo>
                  <a:pt x="247" y="654"/>
                  <a:pt x="198" y="652"/>
                  <a:pt x="186" y="641"/>
                </a:cubicBezTo>
                <a:cubicBezTo>
                  <a:pt x="174" y="630"/>
                  <a:pt x="189" y="611"/>
                  <a:pt x="184" y="599"/>
                </a:cubicBezTo>
                <a:cubicBezTo>
                  <a:pt x="179" y="587"/>
                  <a:pt x="168" y="605"/>
                  <a:pt x="154" y="571"/>
                </a:cubicBezTo>
                <a:cubicBezTo>
                  <a:pt x="140" y="537"/>
                  <a:pt x="109" y="434"/>
                  <a:pt x="98" y="397"/>
                </a:cubicBezTo>
                <a:cubicBezTo>
                  <a:pt x="87" y="360"/>
                  <a:pt x="95" y="354"/>
                  <a:pt x="90" y="345"/>
                </a:cubicBezTo>
                <a:cubicBezTo>
                  <a:pt x="85" y="336"/>
                  <a:pt x="72" y="351"/>
                  <a:pt x="68" y="341"/>
                </a:cubicBezTo>
                <a:cubicBezTo>
                  <a:pt x="64" y="331"/>
                  <a:pt x="73" y="305"/>
                  <a:pt x="66" y="285"/>
                </a:cubicBezTo>
                <a:cubicBezTo>
                  <a:pt x="59" y="265"/>
                  <a:pt x="30" y="237"/>
                  <a:pt x="24" y="223"/>
                </a:cubicBezTo>
                <a:cubicBezTo>
                  <a:pt x="18" y="209"/>
                  <a:pt x="33" y="214"/>
                  <a:pt x="30" y="201"/>
                </a:cubicBezTo>
                <a:cubicBezTo>
                  <a:pt x="27" y="188"/>
                  <a:pt x="8" y="159"/>
                  <a:pt x="4" y="143"/>
                </a:cubicBezTo>
                <a:cubicBezTo>
                  <a:pt x="0" y="127"/>
                  <a:pt x="0" y="118"/>
                  <a:pt x="6" y="107"/>
                </a:cubicBezTo>
                <a:cubicBezTo>
                  <a:pt x="12" y="96"/>
                  <a:pt x="37" y="87"/>
                  <a:pt x="38" y="75"/>
                </a:cubicBezTo>
                <a:cubicBezTo>
                  <a:pt x="39" y="63"/>
                  <a:pt x="13" y="43"/>
                  <a:pt x="10" y="33"/>
                </a:cubicBezTo>
                <a:cubicBezTo>
                  <a:pt x="7" y="23"/>
                  <a:pt x="20" y="18"/>
                  <a:pt x="20" y="13"/>
                </a:cubicBezTo>
                <a:cubicBezTo>
                  <a:pt x="20" y="8"/>
                  <a:pt x="10" y="3"/>
                  <a:pt x="7" y="0"/>
                </a:cubicBez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 name="Freeform 41"/>
          <p:cNvSpPr>
            <a:spLocks/>
          </p:cNvSpPr>
          <p:nvPr userDrawn="1"/>
        </p:nvSpPr>
        <p:spPr bwMode="auto">
          <a:xfrm>
            <a:off x="7542213" y="5194300"/>
            <a:ext cx="166687" cy="1130300"/>
          </a:xfrm>
          <a:custGeom>
            <a:avLst/>
            <a:gdLst>
              <a:gd name="T0" fmla="*/ 0 w 105"/>
              <a:gd name="T1" fmla="*/ 0 h 712"/>
              <a:gd name="T2" fmla="*/ 14 w 105"/>
              <a:gd name="T3" fmla="*/ 290 h 712"/>
              <a:gd name="T4" fmla="*/ 80 w 105"/>
              <a:gd name="T5" fmla="*/ 404 h 712"/>
              <a:gd name="T6" fmla="*/ 82 w 105"/>
              <a:gd name="T7" fmla="*/ 450 h 712"/>
              <a:gd name="T8" fmla="*/ 102 w 105"/>
              <a:gd name="T9" fmla="*/ 506 h 712"/>
              <a:gd name="T10" fmla="*/ 102 w 105"/>
              <a:gd name="T11" fmla="*/ 522 h 712"/>
              <a:gd name="T12" fmla="*/ 82 w 105"/>
              <a:gd name="T13" fmla="*/ 534 h 712"/>
              <a:gd name="T14" fmla="*/ 82 w 105"/>
              <a:gd name="T15" fmla="*/ 572 h 712"/>
              <a:gd name="T16" fmla="*/ 66 w 105"/>
              <a:gd name="T17" fmla="*/ 598 h 712"/>
              <a:gd name="T18" fmla="*/ 86 w 105"/>
              <a:gd name="T19" fmla="*/ 628 h 712"/>
              <a:gd name="T20" fmla="*/ 60 w 105"/>
              <a:gd name="T21" fmla="*/ 688 h 712"/>
              <a:gd name="T22" fmla="*/ 64 w 105"/>
              <a:gd name="T23" fmla="*/ 712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 h="712">
                <a:moveTo>
                  <a:pt x="0" y="0"/>
                </a:moveTo>
                <a:lnTo>
                  <a:pt x="14" y="290"/>
                </a:lnTo>
                <a:cubicBezTo>
                  <a:pt x="27" y="357"/>
                  <a:pt x="69" y="377"/>
                  <a:pt x="80" y="404"/>
                </a:cubicBezTo>
                <a:cubicBezTo>
                  <a:pt x="91" y="431"/>
                  <a:pt x="78" y="433"/>
                  <a:pt x="82" y="450"/>
                </a:cubicBezTo>
                <a:cubicBezTo>
                  <a:pt x="86" y="467"/>
                  <a:pt x="99" y="494"/>
                  <a:pt x="102" y="506"/>
                </a:cubicBezTo>
                <a:cubicBezTo>
                  <a:pt x="105" y="518"/>
                  <a:pt x="105" y="517"/>
                  <a:pt x="102" y="522"/>
                </a:cubicBezTo>
                <a:lnTo>
                  <a:pt x="82" y="534"/>
                </a:lnTo>
                <a:cubicBezTo>
                  <a:pt x="79" y="542"/>
                  <a:pt x="85" y="561"/>
                  <a:pt x="82" y="572"/>
                </a:cubicBezTo>
                <a:cubicBezTo>
                  <a:pt x="79" y="583"/>
                  <a:pt x="65" y="589"/>
                  <a:pt x="66" y="598"/>
                </a:cubicBezTo>
                <a:cubicBezTo>
                  <a:pt x="67" y="607"/>
                  <a:pt x="87" y="613"/>
                  <a:pt x="86" y="628"/>
                </a:cubicBezTo>
                <a:cubicBezTo>
                  <a:pt x="85" y="643"/>
                  <a:pt x="64" y="674"/>
                  <a:pt x="60" y="688"/>
                </a:cubicBezTo>
                <a:cubicBezTo>
                  <a:pt x="56" y="702"/>
                  <a:pt x="63" y="707"/>
                  <a:pt x="64" y="712"/>
                </a:cubicBez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6" name="Freeform 42"/>
          <p:cNvSpPr>
            <a:spLocks/>
          </p:cNvSpPr>
          <p:nvPr userDrawn="1"/>
        </p:nvSpPr>
        <p:spPr bwMode="auto">
          <a:xfrm>
            <a:off x="5392738" y="4295775"/>
            <a:ext cx="2139950" cy="920750"/>
          </a:xfrm>
          <a:custGeom>
            <a:avLst/>
            <a:gdLst>
              <a:gd name="T0" fmla="*/ 0 w 1348"/>
              <a:gd name="T1" fmla="*/ 0 h 580"/>
              <a:gd name="T2" fmla="*/ 440 w 1348"/>
              <a:gd name="T3" fmla="*/ 14 h 580"/>
              <a:gd name="T4" fmla="*/ 434 w 1348"/>
              <a:gd name="T5" fmla="*/ 400 h 580"/>
              <a:gd name="T6" fmla="*/ 454 w 1348"/>
              <a:gd name="T7" fmla="*/ 412 h 580"/>
              <a:gd name="T8" fmla="*/ 482 w 1348"/>
              <a:gd name="T9" fmla="*/ 432 h 580"/>
              <a:gd name="T10" fmla="*/ 506 w 1348"/>
              <a:gd name="T11" fmla="*/ 426 h 580"/>
              <a:gd name="T12" fmla="*/ 544 w 1348"/>
              <a:gd name="T13" fmla="*/ 414 h 580"/>
              <a:gd name="T14" fmla="*/ 562 w 1348"/>
              <a:gd name="T15" fmla="*/ 444 h 580"/>
              <a:gd name="T16" fmla="*/ 598 w 1348"/>
              <a:gd name="T17" fmla="*/ 466 h 580"/>
              <a:gd name="T18" fmla="*/ 628 w 1348"/>
              <a:gd name="T19" fmla="*/ 462 h 580"/>
              <a:gd name="T20" fmla="*/ 656 w 1348"/>
              <a:gd name="T21" fmla="*/ 478 h 580"/>
              <a:gd name="T22" fmla="*/ 678 w 1348"/>
              <a:gd name="T23" fmla="*/ 466 h 580"/>
              <a:gd name="T24" fmla="*/ 720 w 1348"/>
              <a:gd name="T25" fmla="*/ 482 h 580"/>
              <a:gd name="T26" fmla="*/ 728 w 1348"/>
              <a:gd name="T27" fmla="*/ 514 h 580"/>
              <a:gd name="T28" fmla="*/ 746 w 1348"/>
              <a:gd name="T29" fmla="*/ 532 h 580"/>
              <a:gd name="T30" fmla="*/ 782 w 1348"/>
              <a:gd name="T31" fmla="*/ 496 h 580"/>
              <a:gd name="T32" fmla="*/ 806 w 1348"/>
              <a:gd name="T33" fmla="*/ 514 h 580"/>
              <a:gd name="T34" fmla="*/ 828 w 1348"/>
              <a:gd name="T35" fmla="*/ 520 h 580"/>
              <a:gd name="T36" fmla="*/ 828 w 1348"/>
              <a:gd name="T37" fmla="*/ 548 h 580"/>
              <a:gd name="T38" fmla="*/ 852 w 1348"/>
              <a:gd name="T39" fmla="*/ 548 h 580"/>
              <a:gd name="T40" fmla="*/ 872 w 1348"/>
              <a:gd name="T41" fmla="*/ 516 h 580"/>
              <a:gd name="T42" fmla="*/ 922 w 1348"/>
              <a:gd name="T43" fmla="*/ 526 h 580"/>
              <a:gd name="T44" fmla="*/ 956 w 1348"/>
              <a:gd name="T45" fmla="*/ 516 h 580"/>
              <a:gd name="T46" fmla="*/ 990 w 1348"/>
              <a:gd name="T47" fmla="*/ 548 h 580"/>
              <a:gd name="T48" fmla="*/ 1018 w 1348"/>
              <a:gd name="T49" fmla="*/ 548 h 580"/>
              <a:gd name="T50" fmla="*/ 1036 w 1348"/>
              <a:gd name="T51" fmla="*/ 528 h 580"/>
              <a:gd name="T52" fmla="*/ 1090 w 1348"/>
              <a:gd name="T53" fmla="*/ 536 h 580"/>
              <a:gd name="T54" fmla="*/ 1130 w 1348"/>
              <a:gd name="T55" fmla="*/ 518 h 580"/>
              <a:gd name="T56" fmla="*/ 1204 w 1348"/>
              <a:gd name="T57" fmla="*/ 520 h 580"/>
              <a:gd name="T58" fmla="*/ 1244 w 1348"/>
              <a:gd name="T59" fmla="*/ 560 h 580"/>
              <a:gd name="T60" fmla="*/ 1278 w 1348"/>
              <a:gd name="T61" fmla="*/ 580 h 580"/>
              <a:gd name="T62" fmla="*/ 1348 w 1348"/>
              <a:gd name="T63" fmla="*/ 57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8" h="580">
                <a:moveTo>
                  <a:pt x="0" y="0"/>
                </a:moveTo>
                <a:lnTo>
                  <a:pt x="440" y="14"/>
                </a:lnTo>
                <a:lnTo>
                  <a:pt x="434" y="400"/>
                </a:lnTo>
                <a:lnTo>
                  <a:pt x="454" y="412"/>
                </a:lnTo>
                <a:cubicBezTo>
                  <a:pt x="462" y="417"/>
                  <a:pt x="473" y="430"/>
                  <a:pt x="482" y="432"/>
                </a:cubicBezTo>
                <a:cubicBezTo>
                  <a:pt x="491" y="434"/>
                  <a:pt x="496" y="429"/>
                  <a:pt x="506" y="426"/>
                </a:cubicBezTo>
                <a:cubicBezTo>
                  <a:pt x="516" y="423"/>
                  <a:pt x="535" y="411"/>
                  <a:pt x="544" y="414"/>
                </a:cubicBezTo>
                <a:cubicBezTo>
                  <a:pt x="553" y="417"/>
                  <a:pt x="553" y="435"/>
                  <a:pt x="562" y="444"/>
                </a:cubicBezTo>
                <a:cubicBezTo>
                  <a:pt x="571" y="453"/>
                  <a:pt x="587" y="463"/>
                  <a:pt x="598" y="466"/>
                </a:cubicBezTo>
                <a:cubicBezTo>
                  <a:pt x="609" y="469"/>
                  <a:pt x="618" y="460"/>
                  <a:pt x="628" y="462"/>
                </a:cubicBezTo>
                <a:cubicBezTo>
                  <a:pt x="638" y="464"/>
                  <a:pt x="648" y="477"/>
                  <a:pt x="656" y="478"/>
                </a:cubicBezTo>
                <a:cubicBezTo>
                  <a:pt x="664" y="479"/>
                  <a:pt x="667" y="465"/>
                  <a:pt x="678" y="466"/>
                </a:cubicBezTo>
                <a:cubicBezTo>
                  <a:pt x="689" y="467"/>
                  <a:pt x="712" y="474"/>
                  <a:pt x="720" y="482"/>
                </a:cubicBezTo>
                <a:cubicBezTo>
                  <a:pt x="728" y="490"/>
                  <a:pt x="724" y="506"/>
                  <a:pt x="728" y="514"/>
                </a:cubicBezTo>
                <a:lnTo>
                  <a:pt x="746" y="532"/>
                </a:lnTo>
                <a:cubicBezTo>
                  <a:pt x="755" y="529"/>
                  <a:pt x="772" y="499"/>
                  <a:pt x="782" y="496"/>
                </a:cubicBezTo>
                <a:cubicBezTo>
                  <a:pt x="792" y="493"/>
                  <a:pt x="798" y="510"/>
                  <a:pt x="806" y="514"/>
                </a:cubicBezTo>
                <a:cubicBezTo>
                  <a:pt x="814" y="518"/>
                  <a:pt x="824" y="514"/>
                  <a:pt x="828" y="520"/>
                </a:cubicBezTo>
                <a:cubicBezTo>
                  <a:pt x="832" y="526"/>
                  <a:pt x="824" y="543"/>
                  <a:pt x="828" y="548"/>
                </a:cubicBezTo>
                <a:cubicBezTo>
                  <a:pt x="832" y="553"/>
                  <a:pt x="845" y="553"/>
                  <a:pt x="852" y="548"/>
                </a:cubicBezTo>
                <a:cubicBezTo>
                  <a:pt x="859" y="543"/>
                  <a:pt x="860" y="520"/>
                  <a:pt x="872" y="516"/>
                </a:cubicBezTo>
                <a:cubicBezTo>
                  <a:pt x="884" y="512"/>
                  <a:pt x="908" y="526"/>
                  <a:pt x="922" y="526"/>
                </a:cubicBezTo>
                <a:cubicBezTo>
                  <a:pt x="936" y="526"/>
                  <a:pt x="945" y="512"/>
                  <a:pt x="956" y="516"/>
                </a:cubicBezTo>
                <a:cubicBezTo>
                  <a:pt x="967" y="520"/>
                  <a:pt x="980" y="543"/>
                  <a:pt x="990" y="548"/>
                </a:cubicBezTo>
                <a:cubicBezTo>
                  <a:pt x="1000" y="553"/>
                  <a:pt x="1010" y="551"/>
                  <a:pt x="1018" y="548"/>
                </a:cubicBezTo>
                <a:cubicBezTo>
                  <a:pt x="1026" y="545"/>
                  <a:pt x="1024" y="530"/>
                  <a:pt x="1036" y="528"/>
                </a:cubicBezTo>
                <a:cubicBezTo>
                  <a:pt x="1048" y="526"/>
                  <a:pt x="1074" y="538"/>
                  <a:pt x="1090" y="536"/>
                </a:cubicBezTo>
                <a:cubicBezTo>
                  <a:pt x="1106" y="534"/>
                  <a:pt x="1111" y="521"/>
                  <a:pt x="1130" y="518"/>
                </a:cubicBezTo>
                <a:cubicBezTo>
                  <a:pt x="1149" y="515"/>
                  <a:pt x="1185" y="513"/>
                  <a:pt x="1204" y="520"/>
                </a:cubicBezTo>
                <a:lnTo>
                  <a:pt x="1244" y="560"/>
                </a:lnTo>
                <a:lnTo>
                  <a:pt x="1278" y="580"/>
                </a:lnTo>
                <a:lnTo>
                  <a:pt x="1348" y="570"/>
                </a:ln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7" name="Freeform 43"/>
          <p:cNvSpPr>
            <a:spLocks/>
          </p:cNvSpPr>
          <p:nvPr userDrawn="1"/>
        </p:nvSpPr>
        <p:spPr bwMode="auto">
          <a:xfrm>
            <a:off x="5624513" y="2994025"/>
            <a:ext cx="41275" cy="1158875"/>
          </a:xfrm>
          <a:custGeom>
            <a:avLst/>
            <a:gdLst>
              <a:gd name="T0" fmla="*/ 0 w 26"/>
              <a:gd name="T1" fmla="*/ 730 h 730"/>
              <a:gd name="T2" fmla="*/ 18 w 26"/>
              <a:gd name="T3" fmla="*/ 336 h 730"/>
              <a:gd name="T4" fmla="*/ 26 w 26"/>
              <a:gd name="T5" fmla="*/ 0 h 730"/>
            </a:gdLst>
            <a:ahLst/>
            <a:cxnLst>
              <a:cxn ang="0">
                <a:pos x="T0" y="T1"/>
              </a:cxn>
              <a:cxn ang="0">
                <a:pos x="T2" y="T3"/>
              </a:cxn>
              <a:cxn ang="0">
                <a:pos x="T4" y="T5"/>
              </a:cxn>
            </a:cxnLst>
            <a:rect l="0" t="0" r="r" b="b"/>
            <a:pathLst>
              <a:path w="26" h="730">
                <a:moveTo>
                  <a:pt x="0" y="730"/>
                </a:moveTo>
                <a:lnTo>
                  <a:pt x="18" y="336"/>
                </a:lnTo>
                <a:lnTo>
                  <a:pt x="26" y="0"/>
                </a:ln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8" name="Freeform 44"/>
          <p:cNvSpPr>
            <a:spLocks/>
          </p:cNvSpPr>
          <p:nvPr userDrawn="1"/>
        </p:nvSpPr>
        <p:spPr bwMode="auto">
          <a:xfrm>
            <a:off x="4398963" y="4156075"/>
            <a:ext cx="996950" cy="1460500"/>
          </a:xfrm>
          <a:custGeom>
            <a:avLst/>
            <a:gdLst>
              <a:gd name="T0" fmla="*/ 0 w 628"/>
              <a:gd name="T1" fmla="*/ 906 h 920"/>
              <a:gd name="T2" fmla="*/ 14 w 628"/>
              <a:gd name="T3" fmla="*/ 878 h 920"/>
              <a:gd name="T4" fmla="*/ 578 w 628"/>
              <a:gd name="T5" fmla="*/ 920 h 920"/>
              <a:gd name="T6" fmla="*/ 598 w 628"/>
              <a:gd name="T7" fmla="*/ 530 h 920"/>
              <a:gd name="T8" fmla="*/ 628 w 628"/>
              <a:gd name="T9" fmla="*/ 0 h 920"/>
            </a:gdLst>
            <a:ahLst/>
            <a:cxnLst>
              <a:cxn ang="0">
                <a:pos x="T0" y="T1"/>
              </a:cxn>
              <a:cxn ang="0">
                <a:pos x="T2" y="T3"/>
              </a:cxn>
              <a:cxn ang="0">
                <a:pos x="T4" y="T5"/>
              </a:cxn>
              <a:cxn ang="0">
                <a:pos x="T6" y="T7"/>
              </a:cxn>
              <a:cxn ang="0">
                <a:pos x="T8" y="T9"/>
              </a:cxn>
            </a:cxnLst>
            <a:rect l="0" t="0" r="r" b="b"/>
            <a:pathLst>
              <a:path w="628" h="920">
                <a:moveTo>
                  <a:pt x="0" y="906"/>
                </a:moveTo>
                <a:lnTo>
                  <a:pt x="14" y="878"/>
                </a:lnTo>
                <a:lnTo>
                  <a:pt x="578" y="920"/>
                </a:lnTo>
                <a:lnTo>
                  <a:pt x="598" y="530"/>
                </a:lnTo>
                <a:lnTo>
                  <a:pt x="628" y="0"/>
                </a:ln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9" name="Freeform 45"/>
          <p:cNvSpPr>
            <a:spLocks/>
          </p:cNvSpPr>
          <p:nvPr userDrawn="1"/>
        </p:nvSpPr>
        <p:spPr bwMode="auto">
          <a:xfrm>
            <a:off x="3827463" y="2841625"/>
            <a:ext cx="301625" cy="2835275"/>
          </a:xfrm>
          <a:custGeom>
            <a:avLst/>
            <a:gdLst>
              <a:gd name="T0" fmla="*/ 0 w 190"/>
              <a:gd name="T1" fmla="*/ 1786 h 1786"/>
              <a:gd name="T2" fmla="*/ 140 w 190"/>
              <a:gd name="T3" fmla="*/ 518 h 1786"/>
              <a:gd name="T4" fmla="*/ 190 w 190"/>
              <a:gd name="T5" fmla="*/ 0 h 1786"/>
            </a:gdLst>
            <a:ahLst/>
            <a:cxnLst>
              <a:cxn ang="0">
                <a:pos x="T0" y="T1"/>
              </a:cxn>
              <a:cxn ang="0">
                <a:pos x="T2" y="T3"/>
              </a:cxn>
              <a:cxn ang="0">
                <a:pos x="T4" y="T5"/>
              </a:cxn>
            </a:cxnLst>
            <a:rect l="0" t="0" r="r" b="b"/>
            <a:pathLst>
              <a:path w="190" h="1786">
                <a:moveTo>
                  <a:pt x="0" y="1786"/>
                </a:moveTo>
                <a:lnTo>
                  <a:pt x="140" y="518"/>
                </a:lnTo>
                <a:lnTo>
                  <a:pt x="190" y="0"/>
                </a:ln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0" name="Freeform 46"/>
          <p:cNvSpPr>
            <a:spLocks/>
          </p:cNvSpPr>
          <p:nvPr userDrawn="1"/>
        </p:nvSpPr>
        <p:spPr bwMode="auto">
          <a:xfrm>
            <a:off x="2446338" y="2387600"/>
            <a:ext cx="625475" cy="2695575"/>
          </a:xfrm>
          <a:custGeom>
            <a:avLst/>
            <a:gdLst>
              <a:gd name="T0" fmla="*/ 0 w 394"/>
              <a:gd name="T1" fmla="*/ 1694 h 1698"/>
              <a:gd name="T2" fmla="*/ 12 w 394"/>
              <a:gd name="T3" fmla="*/ 1686 h 1698"/>
              <a:gd name="T4" fmla="*/ 54 w 394"/>
              <a:gd name="T5" fmla="*/ 1688 h 1698"/>
              <a:gd name="T6" fmla="*/ 58 w 394"/>
              <a:gd name="T7" fmla="*/ 1628 h 1698"/>
              <a:gd name="T8" fmla="*/ 24 w 394"/>
              <a:gd name="T9" fmla="*/ 1630 h 1698"/>
              <a:gd name="T10" fmla="*/ 44 w 394"/>
              <a:gd name="T11" fmla="*/ 1552 h 1698"/>
              <a:gd name="T12" fmla="*/ 66 w 394"/>
              <a:gd name="T13" fmla="*/ 1554 h 1698"/>
              <a:gd name="T14" fmla="*/ 92 w 394"/>
              <a:gd name="T15" fmla="*/ 1504 h 1698"/>
              <a:gd name="T16" fmla="*/ 90 w 394"/>
              <a:gd name="T17" fmla="*/ 1448 h 1698"/>
              <a:gd name="T18" fmla="*/ 144 w 394"/>
              <a:gd name="T19" fmla="*/ 1438 h 1698"/>
              <a:gd name="T20" fmla="*/ 136 w 394"/>
              <a:gd name="T21" fmla="*/ 1382 h 1698"/>
              <a:gd name="T22" fmla="*/ 102 w 394"/>
              <a:gd name="T23" fmla="*/ 1360 h 1698"/>
              <a:gd name="T24" fmla="*/ 104 w 394"/>
              <a:gd name="T25" fmla="*/ 1300 h 1698"/>
              <a:gd name="T26" fmla="*/ 92 w 394"/>
              <a:gd name="T27" fmla="*/ 1236 h 1698"/>
              <a:gd name="T28" fmla="*/ 110 w 394"/>
              <a:gd name="T29" fmla="*/ 1214 h 1698"/>
              <a:gd name="T30" fmla="*/ 124 w 394"/>
              <a:gd name="T31" fmla="*/ 1208 h 1698"/>
              <a:gd name="T32" fmla="*/ 110 w 394"/>
              <a:gd name="T33" fmla="*/ 1178 h 1698"/>
              <a:gd name="T34" fmla="*/ 110 w 394"/>
              <a:gd name="T35" fmla="*/ 1100 h 1698"/>
              <a:gd name="T36" fmla="*/ 130 w 394"/>
              <a:gd name="T37" fmla="*/ 1080 h 1698"/>
              <a:gd name="T38" fmla="*/ 144 w 394"/>
              <a:gd name="T39" fmla="*/ 1098 h 1698"/>
              <a:gd name="T40" fmla="*/ 224 w 394"/>
              <a:gd name="T41" fmla="*/ 1072 h 1698"/>
              <a:gd name="T42" fmla="*/ 318 w 394"/>
              <a:gd name="T43" fmla="*/ 516 h 1698"/>
              <a:gd name="T44" fmla="*/ 394 w 394"/>
              <a:gd name="T45" fmla="*/ 0 h 1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4" h="1698">
                <a:moveTo>
                  <a:pt x="0" y="1694"/>
                </a:moveTo>
                <a:cubicBezTo>
                  <a:pt x="2" y="1693"/>
                  <a:pt x="3" y="1687"/>
                  <a:pt x="12" y="1686"/>
                </a:cubicBezTo>
                <a:cubicBezTo>
                  <a:pt x="21" y="1685"/>
                  <a:pt x="46" y="1698"/>
                  <a:pt x="54" y="1688"/>
                </a:cubicBezTo>
                <a:cubicBezTo>
                  <a:pt x="62" y="1678"/>
                  <a:pt x="63" y="1638"/>
                  <a:pt x="58" y="1628"/>
                </a:cubicBezTo>
                <a:cubicBezTo>
                  <a:pt x="53" y="1618"/>
                  <a:pt x="26" y="1643"/>
                  <a:pt x="24" y="1630"/>
                </a:cubicBezTo>
                <a:cubicBezTo>
                  <a:pt x="22" y="1617"/>
                  <a:pt x="37" y="1565"/>
                  <a:pt x="44" y="1552"/>
                </a:cubicBezTo>
                <a:cubicBezTo>
                  <a:pt x="51" y="1539"/>
                  <a:pt x="58" y="1562"/>
                  <a:pt x="66" y="1554"/>
                </a:cubicBezTo>
                <a:cubicBezTo>
                  <a:pt x="74" y="1546"/>
                  <a:pt x="88" y="1522"/>
                  <a:pt x="92" y="1504"/>
                </a:cubicBezTo>
                <a:cubicBezTo>
                  <a:pt x="96" y="1486"/>
                  <a:pt x="81" y="1459"/>
                  <a:pt x="90" y="1448"/>
                </a:cubicBezTo>
                <a:cubicBezTo>
                  <a:pt x="99" y="1437"/>
                  <a:pt x="136" y="1449"/>
                  <a:pt x="144" y="1438"/>
                </a:cubicBezTo>
                <a:cubicBezTo>
                  <a:pt x="152" y="1427"/>
                  <a:pt x="143" y="1395"/>
                  <a:pt x="136" y="1382"/>
                </a:cubicBezTo>
                <a:cubicBezTo>
                  <a:pt x="129" y="1369"/>
                  <a:pt x="107" y="1374"/>
                  <a:pt x="102" y="1360"/>
                </a:cubicBezTo>
                <a:cubicBezTo>
                  <a:pt x="97" y="1346"/>
                  <a:pt x="106" y="1321"/>
                  <a:pt x="104" y="1300"/>
                </a:cubicBezTo>
                <a:cubicBezTo>
                  <a:pt x="102" y="1279"/>
                  <a:pt x="91" y="1250"/>
                  <a:pt x="92" y="1236"/>
                </a:cubicBezTo>
                <a:cubicBezTo>
                  <a:pt x="93" y="1222"/>
                  <a:pt x="105" y="1219"/>
                  <a:pt x="110" y="1214"/>
                </a:cubicBezTo>
                <a:cubicBezTo>
                  <a:pt x="115" y="1209"/>
                  <a:pt x="124" y="1214"/>
                  <a:pt x="124" y="1208"/>
                </a:cubicBezTo>
                <a:cubicBezTo>
                  <a:pt x="124" y="1202"/>
                  <a:pt x="112" y="1196"/>
                  <a:pt x="110" y="1178"/>
                </a:cubicBezTo>
                <a:cubicBezTo>
                  <a:pt x="108" y="1160"/>
                  <a:pt x="107" y="1116"/>
                  <a:pt x="110" y="1100"/>
                </a:cubicBezTo>
                <a:cubicBezTo>
                  <a:pt x="113" y="1084"/>
                  <a:pt x="124" y="1080"/>
                  <a:pt x="130" y="1080"/>
                </a:cubicBezTo>
                <a:lnTo>
                  <a:pt x="144" y="1098"/>
                </a:lnTo>
                <a:cubicBezTo>
                  <a:pt x="160" y="1097"/>
                  <a:pt x="195" y="1169"/>
                  <a:pt x="224" y="1072"/>
                </a:cubicBezTo>
                <a:lnTo>
                  <a:pt x="318" y="516"/>
                </a:lnTo>
                <a:lnTo>
                  <a:pt x="394" y="0"/>
                </a:ln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1" name="Freeform 47"/>
          <p:cNvSpPr>
            <a:spLocks/>
          </p:cNvSpPr>
          <p:nvPr userDrawn="1"/>
        </p:nvSpPr>
        <p:spPr bwMode="auto">
          <a:xfrm>
            <a:off x="1868488" y="5041900"/>
            <a:ext cx="654050" cy="127000"/>
          </a:xfrm>
          <a:custGeom>
            <a:avLst/>
            <a:gdLst>
              <a:gd name="T0" fmla="*/ 0 w 412"/>
              <a:gd name="T1" fmla="*/ 0 h 80"/>
              <a:gd name="T2" fmla="*/ 360 w 412"/>
              <a:gd name="T3" fmla="*/ 28 h 80"/>
              <a:gd name="T4" fmla="*/ 362 w 412"/>
              <a:gd name="T5" fmla="*/ 56 h 80"/>
              <a:gd name="T6" fmla="*/ 412 w 412"/>
              <a:gd name="T7" fmla="*/ 80 h 80"/>
            </a:gdLst>
            <a:ahLst/>
            <a:cxnLst>
              <a:cxn ang="0">
                <a:pos x="T0" y="T1"/>
              </a:cxn>
              <a:cxn ang="0">
                <a:pos x="T2" y="T3"/>
              </a:cxn>
              <a:cxn ang="0">
                <a:pos x="T4" y="T5"/>
              </a:cxn>
              <a:cxn ang="0">
                <a:pos x="T6" y="T7"/>
              </a:cxn>
            </a:cxnLst>
            <a:rect l="0" t="0" r="r" b="b"/>
            <a:pathLst>
              <a:path w="412" h="80">
                <a:moveTo>
                  <a:pt x="0" y="0"/>
                </a:moveTo>
                <a:lnTo>
                  <a:pt x="360" y="28"/>
                </a:lnTo>
                <a:lnTo>
                  <a:pt x="362" y="56"/>
                </a:lnTo>
                <a:lnTo>
                  <a:pt x="412" y="80"/>
                </a:lnTo>
              </a:path>
            </a:pathLst>
          </a:custGeom>
          <a:noFill/>
          <a:ln w="9525" cap="flat">
            <a:solidFill>
              <a:schemeClr val="tx1"/>
            </a:solidFill>
            <a:prstDash val="lgDashDot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2" name="Freeform 48"/>
          <p:cNvSpPr>
            <a:spLocks/>
          </p:cNvSpPr>
          <p:nvPr userDrawn="1"/>
        </p:nvSpPr>
        <p:spPr bwMode="auto">
          <a:xfrm>
            <a:off x="1617663" y="2124075"/>
            <a:ext cx="968375" cy="2247900"/>
          </a:xfrm>
          <a:custGeom>
            <a:avLst/>
            <a:gdLst>
              <a:gd name="T0" fmla="*/ 610 w 610"/>
              <a:gd name="T1" fmla="*/ 1416 h 1416"/>
              <a:gd name="T2" fmla="*/ 0 w 610"/>
              <a:gd name="T3" fmla="*/ 566 h 1416"/>
              <a:gd name="T4" fmla="*/ 118 w 610"/>
              <a:gd name="T5" fmla="*/ 0 h 1416"/>
            </a:gdLst>
            <a:ahLst/>
            <a:cxnLst>
              <a:cxn ang="0">
                <a:pos x="T0" y="T1"/>
              </a:cxn>
              <a:cxn ang="0">
                <a:pos x="T2" y="T3"/>
              </a:cxn>
              <a:cxn ang="0">
                <a:pos x="T4" y="T5"/>
              </a:cxn>
            </a:cxnLst>
            <a:rect l="0" t="0" r="r" b="b"/>
            <a:pathLst>
              <a:path w="610" h="1416">
                <a:moveTo>
                  <a:pt x="610" y="1416"/>
                </a:moveTo>
                <a:lnTo>
                  <a:pt x="0" y="566"/>
                </a:lnTo>
                <a:lnTo>
                  <a:pt x="118" y="0"/>
                </a:ln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3" name="Freeform 49"/>
          <p:cNvSpPr>
            <a:spLocks/>
          </p:cNvSpPr>
          <p:nvPr userDrawn="1"/>
        </p:nvSpPr>
        <p:spPr bwMode="auto">
          <a:xfrm>
            <a:off x="903288" y="1895475"/>
            <a:ext cx="2820987" cy="600075"/>
          </a:xfrm>
          <a:custGeom>
            <a:avLst/>
            <a:gdLst>
              <a:gd name="T0" fmla="*/ 0 w 1777"/>
              <a:gd name="T1" fmla="*/ 0 h 378"/>
              <a:gd name="T2" fmla="*/ 550 w 1777"/>
              <a:gd name="T3" fmla="*/ 146 h 378"/>
              <a:gd name="T4" fmla="*/ 1242 w 1777"/>
              <a:gd name="T5" fmla="*/ 292 h 378"/>
              <a:gd name="T6" fmla="*/ 1580 w 1777"/>
              <a:gd name="T7" fmla="*/ 346 h 378"/>
              <a:gd name="T8" fmla="*/ 1777 w 1777"/>
              <a:gd name="T9" fmla="*/ 378 h 378"/>
            </a:gdLst>
            <a:ahLst/>
            <a:cxnLst>
              <a:cxn ang="0">
                <a:pos x="T0" y="T1"/>
              </a:cxn>
              <a:cxn ang="0">
                <a:pos x="T2" y="T3"/>
              </a:cxn>
              <a:cxn ang="0">
                <a:pos x="T4" y="T5"/>
              </a:cxn>
              <a:cxn ang="0">
                <a:pos x="T6" y="T7"/>
              </a:cxn>
              <a:cxn ang="0">
                <a:pos x="T8" y="T9"/>
              </a:cxn>
            </a:cxnLst>
            <a:rect l="0" t="0" r="r" b="b"/>
            <a:pathLst>
              <a:path w="1777" h="378">
                <a:moveTo>
                  <a:pt x="0" y="0"/>
                </a:moveTo>
                <a:lnTo>
                  <a:pt x="550" y="146"/>
                </a:lnTo>
                <a:lnTo>
                  <a:pt x="1242" y="292"/>
                </a:lnTo>
                <a:lnTo>
                  <a:pt x="1580" y="346"/>
                </a:lnTo>
                <a:lnTo>
                  <a:pt x="1777" y="378"/>
                </a:ln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4" name="Freeform 50"/>
          <p:cNvSpPr>
            <a:spLocks/>
          </p:cNvSpPr>
          <p:nvPr userDrawn="1"/>
        </p:nvSpPr>
        <p:spPr bwMode="auto">
          <a:xfrm>
            <a:off x="5237163" y="600075"/>
            <a:ext cx="130175" cy="2339975"/>
          </a:xfrm>
          <a:custGeom>
            <a:avLst/>
            <a:gdLst>
              <a:gd name="T0" fmla="*/ 0 w 82"/>
              <a:gd name="T1" fmla="*/ 1474 h 1474"/>
              <a:gd name="T2" fmla="*/ 44 w 82"/>
              <a:gd name="T3" fmla="*/ 688 h 1474"/>
              <a:gd name="T4" fmla="*/ 82 w 82"/>
              <a:gd name="T5" fmla="*/ 0 h 1474"/>
            </a:gdLst>
            <a:ahLst/>
            <a:cxnLst>
              <a:cxn ang="0">
                <a:pos x="T0" y="T1"/>
              </a:cxn>
              <a:cxn ang="0">
                <a:pos x="T2" y="T3"/>
              </a:cxn>
              <a:cxn ang="0">
                <a:pos x="T4" y="T5"/>
              </a:cxn>
            </a:cxnLst>
            <a:rect l="0" t="0" r="r" b="b"/>
            <a:pathLst>
              <a:path w="82" h="1474">
                <a:moveTo>
                  <a:pt x="0" y="1474"/>
                </a:moveTo>
                <a:lnTo>
                  <a:pt x="44" y="688"/>
                </a:lnTo>
                <a:lnTo>
                  <a:pt x="82" y="0"/>
                </a:ln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 name="Freeform 51"/>
          <p:cNvSpPr>
            <a:spLocks/>
          </p:cNvSpPr>
          <p:nvPr userDrawn="1"/>
        </p:nvSpPr>
        <p:spPr bwMode="auto">
          <a:xfrm>
            <a:off x="3697288" y="1616075"/>
            <a:ext cx="1597025" cy="1181100"/>
          </a:xfrm>
          <a:custGeom>
            <a:avLst/>
            <a:gdLst>
              <a:gd name="T0" fmla="*/ 0 w 1006"/>
              <a:gd name="T1" fmla="*/ 744 h 744"/>
              <a:gd name="T2" fmla="*/ 100 w 1006"/>
              <a:gd name="T3" fmla="*/ 0 h 744"/>
              <a:gd name="T4" fmla="*/ 1006 w 1006"/>
              <a:gd name="T5" fmla="*/ 116 h 744"/>
            </a:gdLst>
            <a:ahLst/>
            <a:cxnLst>
              <a:cxn ang="0">
                <a:pos x="T0" y="T1"/>
              </a:cxn>
              <a:cxn ang="0">
                <a:pos x="T2" y="T3"/>
              </a:cxn>
              <a:cxn ang="0">
                <a:pos x="T4" y="T5"/>
              </a:cxn>
            </a:cxnLst>
            <a:rect l="0" t="0" r="r" b="b"/>
            <a:pathLst>
              <a:path w="1006" h="744">
                <a:moveTo>
                  <a:pt x="0" y="744"/>
                </a:moveTo>
                <a:lnTo>
                  <a:pt x="100" y="0"/>
                </a:lnTo>
                <a:lnTo>
                  <a:pt x="1006" y="116"/>
                </a:ln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6" name="Freeform 52"/>
          <p:cNvSpPr>
            <a:spLocks/>
          </p:cNvSpPr>
          <p:nvPr userDrawn="1"/>
        </p:nvSpPr>
        <p:spPr bwMode="auto">
          <a:xfrm>
            <a:off x="2443163" y="244475"/>
            <a:ext cx="396875" cy="2019300"/>
          </a:xfrm>
          <a:custGeom>
            <a:avLst/>
            <a:gdLst>
              <a:gd name="T0" fmla="*/ 0 w 250"/>
              <a:gd name="T1" fmla="*/ 1272 h 1272"/>
              <a:gd name="T2" fmla="*/ 62 w 250"/>
              <a:gd name="T3" fmla="*/ 942 h 1272"/>
              <a:gd name="T4" fmla="*/ 82 w 250"/>
              <a:gd name="T5" fmla="*/ 926 h 1272"/>
              <a:gd name="T6" fmla="*/ 88 w 250"/>
              <a:gd name="T7" fmla="*/ 880 h 1272"/>
              <a:gd name="T8" fmla="*/ 50 w 250"/>
              <a:gd name="T9" fmla="*/ 844 h 1272"/>
              <a:gd name="T10" fmla="*/ 134 w 250"/>
              <a:gd name="T11" fmla="*/ 742 h 1272"/>
              <a:gd name="T12" fmla="*/ 162 w 250"/>
              <a:gd name="T13" fmla="*/ 676 h 1272"/>
              <a:gd name="T14" fmla="*/ 194 w 250"/>
              <a:gd name="T15" fmla="*/ 654 h 1272"/>
              <a:gd name="T16" fmla="*/ 196 w 250"/>
              <a:gd name="T17" fmla="*/ 622 h 1272"/>
              <a:gd name="T18" fmla="*/ 162 w 250"/>
              <a:gd name="T19" fmla="*/ 576 h 1272"/>
              <a:gd name="T20" fmla="*/ 158 w 250"/>
              <a:gd name="T21" fmla="*/ 530 h 1272"/>
              <a:gd name="T22" fmla="*/ 156 w 250"/>
              <a:gd name="T23" fmla="*/ 482 h 1272"/>
              <a:gd name="T24" fmla="*/ 250 w 250"/>
              <a:gd name="T25" fmla="*/ 0 h 1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0" h="1272">
                <a:moveTo>
                  <a:pt x="0" y="1272"/>
                </a:moveTo>
                <a:lnTo>
                  <a:pt x="62" y="942"/>
                </a:lnTo>
                <a:lnTo>
                  <a:pt x="82" y="926"/>
                </a:lnTo>
                <a:cubicBezTo>
                  <a:pt x="86" y="916"/>
                  <a:pt x="93" y="894"/>
                  <a:pt x="88" y="880"/>
                </a:cubicBezTo>
                <a:cubicBezTo>
                  <a:pt x="83" y="866"/>
                  <a:pt x="42" y="867"/>
                  <a:pt x="50" y="844"/>
                </a:cubicBezTo>
                <a:cubicBezTo>
                  <a:pt x="58" y="821"/>
                  <a:pt x="115" y="770"/>
                  <a:pt x="134" y="742"/>
                </a:cubicBezTo>
                <a:cubicBezTo>
                  <a:pt x="153" y="714"/>
                  <a:pt x="152" y="691"/>
                  <a:pt x="162" y="676"/>
                </a:cubicBezTo>
                <a:cubicBezTo>
                  <a:pt x="172" y="661"/>
                  <a:pt x="188" y="663"/>
                  <a:pt x="194" y="654"/>
                </a:cubicBezTo>
                <a:cubicBezTo>
                  <a:pt x="200" y="645"/>
                  <a:pt x="201" y="635"/>
                  <a:pt x="196" y="622"/>
                </a:cubicBezTo>
                <a:cubicBezTo>
                  <a:pt x="191" y="609"/>
                  <a:pt x="168" y="591"/>
                  <a:pt x="162" y="576"/>
                </a:cubicBezTo>
                <a:cubicBezTo>
                  <a:pt x="156" y="561"/>
                  <a:pt x="159" y="546"/>
                  <a:pt x="158" y="530"/>
                </a:cubicBezTo>
                <a:cubicBezTo>
                  <a:pt x="157" y="514"/>
                  <a:pt x="141" y="570"/>
                  <a:pt x="156" y="482"/>
                </a:cubicBezTo>
                <a:lnTo>
                  <a:pt x="250" y="0"/>
                </a:ln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7" name="Freeform 53"/>
          <p:cNvSpPr>
            <a:spLocks/>
          </p:cNvSpPr>
          <p:nvPr userDrawn="1"/>
        </p:nvSpPr>
        <p:spPr bwMode="auto">
          <a:xfrm>
            <a:off x="2982913" y="288925"/>
            <a:ext cx="857250" cy="1460500"/>
          </a:xfrm>
          <a:custGeom>
            <a:avLst/>
            <a:gdLst>
              <a:gd name="T0" fmla="*/ 540 w 540"/>
              <a:gd name="T1" fmla="*/ 920 h 920"/>
              <a:gd name="T2" fmla="*/ 514 w 540"/>
              <a:gd name="T3" fmla="*/ 874 h 920"/>
              <a:gd name="T4" fmla="*/ 488 w 540"/>
              <a:gd name="T5" fmla="*/ 880 h 920"/>
              <a:gd name="T6" fmla="*/ 494 w 540"/>
              <a:gd name="T7" fmla="*/ 912 h 920"/>
              <a:gd name="T8" fmla="*/ 474 w 540"/>
              <a:gd name="T9" fmla="*/ 910 h 920"/>
              <a:gd name="T10" fmla="*/ 450 w 540"/>
              <a:gd name="T11" fmla="*/ 894 h 920"/>
              <a:gd name="T12" fmla="*/ 314 w 540"/>
              <a:gd name="T13" fmla="*/ 890 h 920"/>
              <a:gd name="T14" fmla="*/ 290 w 540"/>
              <a:gd name="T15" fmla="*/ 906 h 920"/>
              <a:gd name="T16" fmla="*/ 274 w 540"/>
              <a:gd name="T17" fmla="*/ 886 h 920"/>
              <a:gd name="T18" fmla="*/ 270 w 540"/>
              <a:gd name="T19" fmla="*/ 830 h 920"/>
              <a:gd name="T20" fmla="*/ 242 w 540"/>
              <a:gd name="T21" fmla="*/ 830 h 920"/>
              <a:gd name="T22" fmla="*/ 226 w 540"/>
              <a:gd name="T23" fmla="*/ 816 h 920"/>
              <a:gd name="T24" fmla="*/ 236 w 540"/>
              <a:gd name="T25" fmla="*/ 792 h 920"/>
              <a:gd name="T26" fmla="*/ 214 w 540"/>
              <a:gd name="T27" fmla="*/ 702 h 920"/>
              <a:gd name="T28" fmla="*/ 182 w 540"/>
              <a:gd name="T29" fmla="*/ 642 h 920"/>
              <a:gd name="T30" fmla="*/ 136 w 540"/>
              <a:gd name="T31" fmla="*/ 642 h 920"/>
              <a:gd name="T32" fmla="*/ 110 w 540"/>
              <a:gd name="T33" fmla="*/ 626 h 920"/>
              <a:gd name="T34" fmla="*/ 142 w 540"/>
              <a:gd name="T35" fmla="*/ 600 h 920"/>
              <a:gd name="T36" fmla="*/ 140 w 540"/>
              <a:gd name="T37" fmla="*/ 550 h 920"/>
              <a:gd name="T38" fmla="*/ 166 w 540"/>
              <a:gd name="T39" fmla="*/ 476 h 920"/>
              <a:gd name="T40" fmla="*/ 110 w 540"/>
              <a:gd name="T41" fmla="*/ 424 h 920"/>
              <a:gd name="T42" fmla="*/ 50 w 540"/>
              <a:gd name="T43" fmla="*/ 316 h 920"/>
              <a:gd name="T44" fmla="*/ 18 w 540"/>
              <a:gd name="T45" fmla="*/ 292 h 920"/>
              <a:gd name="T46" fmla="*/ 32 w 540"/>
              <a:gd name="T47" fmla="*/ 266 h 920"/>
              <a:gd name="T48" fmla="*/ 0 w 540"/>
              <a:gd name="T49" fmla="*/ 168 h 920"/>
              <a:gd name="T50" fmla="*/ 28 w 540"/>
              <a:gd name="T51" fmla="*/ 0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0" h="920">
                <a:moveTo>
                  <a:pt x="540" y="920"/>
                </a:moveTo>
                <a:cubicBezTo>
                  <a:pt x="536" y="912"/>
                  <a:pt x="523" y="881"/>
                  <a:pt x="514" y="874"/>
                </a:cubicBezTo>
                <a:cubicBezTo>
                  <a:pt x="505" y="867"/>
                  <a:pt x="491" y="874"/>
                  <a:pt x="488" y="880"/>
                </a:cubicBezTo>
                <a:cubicBezTo>
                  <a:pt x="485" y="886"/>
                  <a:pt x="496" y="907"/>
                  <a:pt x="494" y="912"/>
                </a:cubicBezTo>
                <a:cubicBezTo>
                  <a:pt x="492" y="917"/>
                  <a:pt x="481" y="913"/>
                  <a:pt x="474" y="910"/>
                </a:cubicBezTo>
                <a:cubicBezTo>
                  <a:pt x="467" y="907"/>
                  <a:pt x="477" y="897"/>
                  <a:pt x="450" y="894"/>
                </a:cubicBezTo>
                <a:cubicBezTo>
                  <a:pt x="423" y="891"/>
                  <a:pt x="341" y="888"/>
                  <a:pt x="314" y="890"/>
                </a:cubicBezTo>
                <a:cubicBezTo>
                  <a:pt x="287" y="892"/>
                  <a:pt x="297" y="907"/>
                  <a:pt x="290" y="906"/>
                </a:cubicBezTo>
                <a:cubicBezTo>
                  <a:pt x="283" y="905"/>
                  <a:pt x="277" y="899"/>
                  <a:pt x="274" y="886"/>
                </a:cubicBezTo>
                <a:cubicBezTo>
                  <a:pt x="271" y="873"/>
                  <a:pt x="275" y="839"/>
                  <a:pt x="270" y="830"/>
                </a:cubicBezTo>
                <a:cubicBezTo>
                  <a:pt x="265" y="821"/>
                  <a:pt x="249" y="832"/>
                  <a:pt x="242" y="830"/>
                </a:cubicBezTo>
                <a:cubicBezTo>
                  <a:pt x="235" y="828"/>
                  <a:pt x="227" y="822"/>
                  <a:pt x="226" y="816"/>
                </a:cubicBezTo>
                <a:cubicBezTo>
                  <a:pt x="225" y="810"/>
                  <a:pt x="238" y="811"/>
                  <a:pt x="236" y="792"/>
                </a:cubicBezTo>
                <a:cubicBezTo>
                  <a:pt x="234" y="773"/>
                  <a:pt x="223" y="727"/>
                  <a:pt x="214" y="702"/>
                </a:cubicBezTo>
                <a:cubicBezTo>
                  <a:pt x="205" y="677"/>
                  <a:pt x="195" y="652"/>
                  <a:pt x="182" y="642"/>
                </a:cubicBezTo>
                <a:cubicBezTo>
                  <a:pt x="169" y="632"/>
                  <a:pt x="148" y="645"/>
                  <a:pt x="136" y="642"/>
                </a:cubicBezTo>
                <a:cubicBezTo>
                  <a:pt x="124" y="639"/>
                  <a:pt x="109" y="633"/>
                  <a:pt x="110" y="626"/>
                </a:cubicBezTo>
                <a:cubicBezTo>
                  <a:pt x="111" y="619"/>
                  <a:pt x="137" y="613"/>
                  <a:pt x="142" y="600"/>
                </a:cubicBezTo>
                <a:cubicBezTo>
                  <a:pt x="147" y="587"/>
                  <a:pt x="136" y="571"/>
                  <a:pt x="140" y="550"/>
                </a:cubicBezTo>
                <a:cubicBezTo>
                  <a:pt x="144" y="529"/>
                  <a:pt x="171" y="497"/>
                  <a:pt x="166" y="476"/>
                </a:cubicBezTo>
                <a:cubicBezTo>
                  <a:pt x="161" y="455"/>
                  <a:pt x="129" y="451"/>
                  <a:pt x="110" y="424"/>
                </a:cubicBezTo>
                <a:cubicBezTo>
                  <a:pt x="91" y="397"/>
                  <a:pt x="65" y="338"/>
                  <a:pt x="50" y="316"/>
                </a:cubicBezTo>
                <a:cubicBezTo>
                  <a:pt x="35" y="294"/>
                  <a:pt x="21" y="300"/>
                  <a:pt x="18" y="292"/>
                </a:cubicBezTo>
                <a:cubicBezTo>
                  <a:pt x="15" y="284"/>
                  <a:pt x="35" y="287"/>
                  <a:pt x="32" y="266"/>
                </a:cubicBezTo>
                <a:cubicBezTo>
                  <a:pt x="29" y="245"/>
                  <a:pt x="1" y="212"/>
                  <a:pt x="0" y="168"/>
                </a:cubicBezTo>
                <a:lnTo>
                  <a:pt x="28" y="0"/>
                </a:ln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8" name="Freeform 54"/>
          <p:cNvSpPr>
            <a:spLocks/>
          </p:cNvSpPr>
          <p:nvPr userDrawn="1"/>
        </p:nvSpPr>
        <p:spPr bwMode="auto">
          <a:xfrm>
            <a:off x="1516063" y="806450"/>
            <a:ext cx="1174750" cy="317500"/>
          </a:xfrm>
          <a:custGeom>
            <a:avLst/>
            <a:gdLst>
              <a:gd name="T0" fmla="*/ 740 w 740"/>
              <a:gd name="T1" fmla="*/ 200 h 200"/>
              <a:gd name="T2" fmla="*/ 508 w 740"/>
              <a:gd name="T3" fmla="*/ 136 h 200"/>
              <a:gd name="T4" fmla="*/ 476 w 740"/>
              <a:gd name="T5" fmla="*/ 148 h 200"/>
              <a:gd name="T6" fmla="*/ 444 w 740"/>
              <a:gd name="T7" fmla="*/ 144 h 200"/>
              <a:gd name="T8" fmla="*/ 426 w 740"/>
              <a:gd name="T9" fmla="*/ 154 h 200"/>
              <a:gd name="T10" fmla="*/ 406 w 740"/>
              <a:gd name="T11" fmla="*/ 140 h 200"/>
              <a:gd name="T12" fmla="*/ 368 w 740"/>
              <a:gd name="T13" fmla="*/ 148 h 200"/>
              <a:gd name="T14" fmla="*/ 348 w 740"/>
              <a:gd name="T15" fmla="*/ 160 h 200"/>
              <a:gd name="T16" fmla="*/ 310 w 740"/>
              <a:gd name="T17" fmla="*/ 162 h 200"/>
              <a:gd name="T18" fmla="*/ 274 w 740"/>
              <a:gd name="T19" fmla="*/ 152 h 200"/>
              <a:gd name="T20" fmla="*/ 208 w 740"/>
              <a:gd name="T21" fmla="*/ 156 h 200"/>
              <a:gd name="T22" fmla="*/ 210 w 740"/>
              <a:gd name="T23" fmla="*/ 138 h 200"/>
              <a:gd name="T24" fmla="*/ 146 w 740"/>
              <a:gd name="T25" fmla="*/ 110 h 200"/>
              <a:gd name="T26" fmla="*/ 122 w 740"/>
              <a:gd name="T27" fmla="*/ 116 h 200"/>
              <a:gd name="T28" fmla="*/ 96 w 740"/>
              <a:gd name="T29" fmla="*/ 126 h 200"/>
              <a:gd name="T30" fmla="*/ 24 w 740"/>
              <a:gd name="T31" fmla="*/ 118 h 200"/>
              <a:gd name="T32" fmla="*/ 0 w 740"/>
              <a:gd name="T33"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0" h="200">
                <a:moveTo>
                  <a:pt x="740" y="200"/>
                </a:moveTo>
                <a:lnTo>
                  <a:pt x="508" y="136"/>
                </a:lnTo>
                <a:cubicBezTo>
                  <a:pt x="464" y="127"/>
                  <a:pt x="487" y="147"/>
                  <a:pt x="476" y="148"/>
                </a:cubicBezTo>
                <a:cubicBezTo>
                  <a:pt x="465" y="149"/>
                  <a:pt x="452" y="143"/>
                  <a:pt x="444" y="144"/>
                </a:cubicBezTo>
                <a:cubicBezTo>
                  <a:pt x="436" y="145"/>
                  <a:pt x="432" y="155"/>
                  <a:pt x="426" y="154"/>
                </a:cubicBezTo>
                <a:cubicBezTo>
                  <a:pt x="420" y="153"/>
                  <a:pt x="416" y="141"/>
                  <a:pt x="406" y="140"/>
                </a:cubicBezTo>
                <a:cubicBezTo>
                  <a:pt x="396" y="139"/>
                  <a:pt x="378" y="145"/>
                  <a:pt x="368" y="148"/>
                </a:cubicBezTo>
                <a:cubicBezTo>
                  <a:pt x="358" y="151"/>
                  <a:pt x="358" y="158"/>
                  <a:pt x="348" y="160"/>
                </a:cubicBezTo>
                <a:cubicBezTo>
                  <a:pt x="338" y="162"/>
                  <a:pt x="322" y="163"/>
                  <a:pt x="310" y="162"/>
                </a:cubicBezTo>
                <a:cubicBezTo>
                  <a:pt x="298" y="161"/>
                  <a:pt x="291" y="153"/>
                  <a:pt x="274" y="152"/>
                </a:cubicBezTo>
                <a:cubicBezTo>
                  <a:pt x="257" y="151"/>
                  <a:pt x="219" y="158"/>
                  <a:pt x="208" y="156"/>
                </a:cubicBezTo>
                <a:cubicBezTo>
                  <a:pt x="197" y="154"/>
                  <a:pt x="220" y="146"/>
                  <a:pt x="210" y="138"/>
                </a:cubicBezTo>
                <a:cubicBezTo>
                  <a:pt x="200" y="130"/>
                  <a:pt x="161" y="114"/>
                  <a:pt x="146" y="110"/>
                </a:cubicBezTo>
                <a:cubicBezTo>
                  <a:pt x="131" y="106"/>
                  <a:pt x="130" y="113"/>
                  <a:pt x="122" y="116"/>
                </a:cubicBezTo>
                <a:cubicBezTo>
                  <a:pt x="114" y="119"/>
                  <a:pt x="112" y="126"/>
                  <a:pt x="96" y="126"/>
                </a:cubicBezTo>
                <a:cubicBezTo>
                  <a:pt x="80" y="126"/>
                  <a:pt x="40" y="139"/>
                  <a:pt x="24" y="118"/>
                </a:cubicBezTo>
                <a:cubicBezTo>
                  <a:pt x="8" y="97"/>
                  <a:pt x="5" y="25"/>
                  <a:pt x="0" y="0"/>
                </a:cubicBez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9" name="Freeform 55"/>
          <p:cNvSpPr>
            <a:spLocks/>
          </p:cNvSpPr>
          <p:nvPr userDrawn="1"/>
        </p:nvSpPr>
        <p:spPr bwMode="auto">
          <a:xfrm>
            <a:off x="5319713" y="1485900"/>
            <a:ext cx="1536700" cy="44450"/>
          </a:xfrm>
          <a:custGeom>
            <a:avLst/>
            <a:gdLst>
              <a:gd name="T0" fmla="*/ 0 w 968"/>
              <a:gd name="T1" fmla="*/ 0 h 28"/>
              <a:gd name="T2" fmla="*/ 524 w 968"/>
              <a:gd name="T3" fmla="*/ 28 h 28"/>
              <a:gd name="T4" fmla="*/ 968 w 968"/>
              <a:gd name="T5" fmla="*/ 28 h 28"/>
            </a:gdLst>
            <a:ahLst/>
            <a:cxnLst>
              <a:cxn ang="0">
                <a:pos x="T0" y="T1"/>
              </a:cxn>
              <a:cxn ang="0">
                <a:pos x="T2" y="T3"/>
              </a:cxn>
              <a:cxn ang="0">
                <a:pos x="T4" y="T5"/>
              </a:cxn>
            </a:cxnLst>
            <a:rect l="0" t="0" r="r" b="b"/>
            <a:pathLst>
              <a:path w="968" h="28">
                <a:moveTo>
                  <a:pt x="0" y="0"/>
                </a:moveTo>
                <a:lnTo>
                  <a:pt x="524" y="28"/>
                </a:lnTo>
                <a:lnTo>
                  <a:pt x="968" y="28"/>
                </a:lnTo>
              </a:path>
            </a:pathLst>
          </a:custGeom>
          <a:noFill/>
          <a:ln w="9525" cap="flat">
            <a:solidFill>
              <a:srgbClr val="FF0000"/>
            </a:solidFill>
            <a:prstDash val="lgDashDot"/>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0" name="Rectangle 56"/>
          <p:cNvSpPr>
            <a:spLocks noChangeArrowheads="1"/>
          </p:cNvSpPr>
          <p:nvPr userDrawn="1"/>
        </p:nvSpPr>
        <p:spPr bwMode="auto">
          <a:xfrm>
            <a:off x="306388" y="5168900"/>
            <a:ext cx="2500312" cy="161448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81" name="Rectangle 57"/>
          <p:cNvSpPr>
            <a:spLocks noChangeArrowheads="1"/>
          </p:cNvSpPr>
          <p:nvPr userDrawn="1"/>
        </p:nvSpPr>
        <p:spPr bwMode="auto">
          <a:xfrm>
            <a:off x="306388" y="88900"/>
            <a:ext cx="8453437" cy="6697663"/>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348" name="Picture 324" descr="new csi crest"/>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2271713" y="6188075"/>
            <a:ext cx="514350" cy="57467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defRPr>
      </a:lvl2pPr>
      <a:lvl3pPr algn="ctr" rtl="0" fontAlgn="base">
        <a:spcBef>
          <a:spcPct val="0"/>
        </a:spcBef>
        <a:spcAft>
          <a:spcPct val="0"/>
        </a:spcAft>
        <a:defRPr sz="4400">
          <a:solidFill>
            <a:schemeClr val="tx2"/>
          </a:solidFill>
          <a:latin typeface="Arial" panose="020B0604020202020204" pitchFamily="34" charset="0"/>
        </a:defRPr>
      </a:lvl3pPr>
      <a:lvl4pPr algn="ctr" rtl="0" fontAlgn="base">
        <a:spcBef>
          <a:spcPct val="0"/>
        </a:spcBef>
        <a:spcAft>
          <a:spcPct val="0"/>
        </a:spcAft>
        <a:defRPr sz="4400">
          <a:solidFill>
            <a:schemeClr val="tx2"/>
          </a:solidFill>
          <a:latin typeface="Arial" panose="020B0604020202020204" pitchFamily="34" charset="0"/>
        </a:defRPr>
      </a:lvl4pPr>
      <a:lvl5pPr algn="ctr" rtl="0" fontAlgn="base">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hyperlink" Target="http://www.army.mil/cmh/art/P-P/USAIA/guts.htm" TargetMode="External"/><Relationship Id="rId5" Type="http://schemas.openxmlformats.org/officeDocument/2006/relationships/image" Target="../media/image4.wmf"/><Relationship Id="rId4" Type="http://schemas.openxmlformats.org/officeDocument/2006/relationships/audio" Target="../media/audio2.wav"/></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632" name="Picture 8" descr="1886-i"/>
          <p:cNvPicPr>
            <a:picLocks noChangeAspect="1" noChangeArrowheads="1"/>
          </p:cNvPicPr>
          <p:nvPr/>
        </p:nvPicPr>
        <p:blipFill>
          <a:blip r:embed="rId3">
            <a:extLst>
              <a:ext uri="{28A0092B-C50C-407E-A947-70E740481C1C}">
                <a14:useLocalDpi xmlns:a14="http://schemas.microsoft.com/office/drawing/2010/main" val="0"/>
              </a:ext>
            </a:extLst>
          </a:blip>
          <a:srcRect b="7239"/>
          <a:stretch>
            <a:fillRect/>
          </a:stretch>
        </p:blipFill>
        <p:spPr bwMode="auto">
          <a:xfrm>
            <a:off x="1958975" y="1574800"/>
            <a:ext cx="5195888" cy="3722688"/>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6628" name="Rectangle 4"/>
          <p:cNvSpPr>
            <a:spLocks noGrp="1" noChangeArrowheads="1"/>
          </p:cNvSpPr>
          <p:nvPr>
            <p:ph type="ctrTitle"/>
          </p:nvPr>
        </p:nvSpPr>
        <p:spPr bwMode="auto">
          <a:xfrm>
            <a:off x="627063" y="566738"/>
            <a:ext cx="7772400" cy="1470025"/>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en-US" altLang="en-US" sz="4400"/>
              <a:t>Winning the West</a:t>
            </a:r>
          </a:p>
        </p:txBody>
      </p:sp>
      <p:pic>
        <p:nvPicPr>
          <p:cNvPr id="26630" name="Picture 6" descr="new csi cres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96200" y="250825"/>
            <a:ext cx="979488" cy="1093788"/>
          </a:xfrm>
          <a:prstGeom prst="rect">
            <a:avLst/>
          </a:prstGeom>
          <a:noFill/>
          <a:extLst>
            <a:ext uri="{909E8E84-426E-40DD-AFC4-6F175D3DCCD1}">
              <a14:hiddenFill xmlns:a14="http://schemas.microsoft.com/office/drawing/2010/main">
                <a:solidFill>
                  <a:srgbClr val="FFFFFF"/>
                </a:solidFill>
              </a14:hiddenFill>
            </a:ext>
          </a:extLst>
        </p:spPr>
      </p:pic>
      <p:sp>
        <p:nvSpPr>
          <p:cNvPr id="26629" name="Rectangle 5"/>
          <p:cNvSpPr>
            <a:spLocks noGrp="1" noChangeArrowheads="1"/>
          </p:cNvSpPr>
          <p:nvPr>
            <p:ph type="subTitle" idx="1"/>
          </p:nvPr>
        </p:nvSpPr>
        <p:spPr bwMode="auto">
          <a:xfrm>
            <a:off x="1384300" y="5684838"/>
            <a:ext cx="6400800" cy="1303337"/>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en-US" altLang="en-US" sz="2800" b="1">
                <a:effectLst>
                  <a:outerShdw blurRad="38100" dist="38100" dir="2700000" algn="tl">
                    <a:srgbClr val="C0C0C0"/>
                  </a:outerShdw>
                </a:effectLst>
              </a:rPr>
              <a:t>The U.S Army in the Indian Wars</a:t>
            </a:r>
          </a:p>
          <a:p>
            <a:r>
              <a:rPr lang="en-US" altLang="en-US" sz="2800" b="1">
                <a:effectLst>
                  <a:outerShdw blurRad="38100" dist="38100" dir="2700000" algn="tl">
                    <a:srgbClr val="C0C0C0"/>
                  </a:outerShdw>
                </a:effectLst>
              </a:rPr>
              <a:t>1865-1890</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69" name="Text Box 401"/>
          <p:cNvSpPr txBox="1">
            <a:spLocks noChangeArrowheads="1"/>
          </p:cNvSpPr>
          <p:nvPr/>
        </p:nvSpPr>
        <p:spPr bwMode="auto">
          <a:xfrm>
            <a:off x="415925" y="5240338"/>
            <a:ext cx="1990725" cy="1341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2400" b="1" u="sng"/>
              <a:t>Indian Wars</a:t>
            </a:r>
          </a:p>
          <a:p>
            <a:pPr algn="ctr"/>
            <a:r>
              <a:rPr lang="en-US" altLang="en-US" sz="2000"/>
              <a:t>Bozman Trail &amp; </a:t>
            </a:r>
          </a:p>
          <a:p>
            <a:pPr algn="ctr"/>
            <a:r>
              <a:rPr lang="en-US" altLang="en-US" sz="2000"/>
              <a:t>Hancock’s War</a:t>
            </a:r>
          </a:p>
          <a:p>
            <a:pPr algn="ctr"/>
            <a:r>
              <a:rPr lang="en-US" altLang="en-US"/>
              <a:t>1866-1868</a:t>
            </a:r>
          </a:p>
        </p:txBody>
      </p:sp>
      <p:sp>
        <p:nvSpPr>
          <p:cNvPr id="7722" name="Oval 554"/>
          <p:cNvSpPr>
            <a:spLocks noChangeArrowheads="1"/>
          </p:cNvSpPr>
          <p:nvPr/>
        </p:nvSpPr>
        <p:spPr bwMode="auto">
          <a:xfrm>
            <a:off x="5300663" y="2703513"/>
            <a:ext cx="1579562" cy="1231900"/>
          </a:xfrm>
          <a:prstGeom prst="ellipse">
            <a:avLst/>
          </a:prstGeom>
          <a:solidFill>
            <a:schemeClr val="accent1">
              <a:alpha val="53999"/>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200">
                <a:solidFill>
                  <a:srgbClr val="FF3300"/>
                </a:solidFill>
                <a:effectLst>
                  <a:outerShdw blurRad="38100" dist="38100" dir="2700000" algn="tl">
                    <a:srgbClr val="000000"/>
                  </a:outerShdw>
                </a:effectLst>
              </a:rPr>
              <a:t>Cheyenne/Arapahoe</a:t>
            </a:r>
          </a:p>
        </p:txBody>
      </p:sp>
      <p:sp>
        <p:nvSpPr>
          <p:cNvPr id="7723" name="Oval 555"/>
          <p:cNvSpPr>
            <a:spLocks noChangeArrowheads="1"/>
          </p:cNvSpPr>
          <p:nvPr/>
        </p:nvSpPr>
        <p:spPr bwMode="auto">
          <a:xfrm>
            <a:off x="2120900" y="1130300"/>
            <a:ext cx="838200" cy="622300"/>
          </a:xfrm>
          <a:prstGeom prst="ellipse">
            <a:avLst/>
          </a:prstGeom>
          <a:solidFill>
            <a:srgbClr val="F6AE8E">
              <a:alpha val="44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solidFill>
                  <a:srgbClr val="FF0000"/>
                </a:solidFill>
                <a:effectLst>
                  <a:outerShdw blurRad="38100" dist="38100" dir="2700000" algn="tl">
                    <a:srgbClr val="000000"/>
                  </a:outerShdw>
                </a:effectLst>
              </a:rPr>
              <a:t>Nez Perce</a:t>
            </a:r>
          </a:p>
        </p:txBody>
      </p:sp>
      <p:sp>
        <p:nvSpPr>
          <p:cNvPr id="7724" name="Oval 556"/>
          <p:cNvSpPr>
            <a:spLocks noChangeArrowheads="1"/>
          </p:cNvSpPr>
          <p:nvPr/>
        </p:nvSpPr>
        <p:spPr bwMode="auto">
          <a:xfrm>
            <a:off x="5338763" y="3605213"/>
            <a:ext cx="1755775" cy="1122362"/>
          </a:xfrm>
          <a:prstGeom prst="ellipse">
            <a:avLst/>
          </a:prstGeom>
          <a:solidFill>
            <a:srgbClr val="CCFFFF">
              <a:alpha val="53999"/>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solidFill>
                  <a:srgbClr val="FF6600"/>
                </a:solidFill>
                <a:effectLst>
                  <a:outerShdw blurRad="38100" dist="38100" dir="2700000" algn="tl">
                    <a:srgbClr val="000000"/>
                  </a:outerShdw>
                </a:effectLst>
              </a:rPr>
              <a:t>Kiowa</a:t>
            </a:r>
          </a:p>
        </p:txBody>
      </p:sp>
      <p:sp>
        <p:nvSpPr>
          <p:cNvPr id="7725" name="Oval 557"/>
          <p:cNvSpPr>
            <a:spLocks noChangeArrowheads="1"/>
          </p:cNvSpPr>
          <p:nvPr/>
        </p:nvSpPr>
        <p:spPr bwMode="auto">
          <a:xfrm>
            <a:off x="3159125" y="4144963"/>
            <a:ext cx="1598613" cy="1050925"/>
          </a:xfrm>
          <a:prstGeom prst="ellipse">
            <a:avLst/>
          </a:prstGeom>
          <a:solidFill>
            <a:srgbClr val="99CC00">
              <a:alpha val="39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solidFill>
                  <a:srgbClr val="FF3300"/>
                </a:solidFill>
                <a:effectLst>
                  <a:outerShdw blurRad="38100" dist="38100" dir="2700000" algn="tl">
                    <a:srgbClr val="000000"/>
                  </a:outerShdw>
                </a:effectLst>
              </a:rPr>
              <a:t>Apache</a:t>
            </a:r>
          </a:p>
        </p:txBody>
      </p:sp>
      <p:sp>
        <p:nvSpPr>
          <p:cNvPr id="7726" name="Oval 558"/>
          <p:cNvSpPr>
            <a:spLocks noChangeArrowheads="1"/>
          </p:cNvSpPr>
          <p:nvPr/>
        </p:nvSpPr>
        <p:spPr bwMode="auto">
          <a:xfrm>
            <a:off x="5514975" y="4618038"/>
            <a:ext cx="1570038" cy="1201737"/>
          </a:xfrm>
          <a:prstGeom prst="ellipse">
            <a:avLst/>
          </a:prstGeom>
          <a:solidFill>
            <a:srgbClr val="FFCCFF">
              <a:alpha val="53999"/>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solidFill>
                  <a:srgbClr val="FF3300"/>
                </a:solidFill>
                <a:effectLst>
                  <a:outerShdw blurRad="38100" dist="38100" dir="2700000" algn="tl">
                    <a:srgbClr val="000000"/>
                  </a:outerShdw>
                </a:effectLst>
              </a:rPr>
              <a:t>Comanche</a:t>
            </a:r>
          </a:p>
        </p:txBody>
      </p:sp>
      <p:sp>
        <p:nvSpPr>
          <p:cNvPr id="7728" name="Oval 560"/>
          <p:cNvSpPr>
            <a:spLocks noChangeArrowheads="1"/>
          </p:cNvSpPr>
          <p:nvPr/>
        </p:nvSpPr>
        <p:spPr bwMode="auto">
          <a:xfrm>
            <a:off x="4208463" y="784225"/>
            <a:ext cx="2851150" cy="1936750"/>
          </a:xfrm>
          <a:prstGeom prst="ellipse">
            <a:avLst/>
          </a:prstGeom>
          <a:solidFill>
            <a:srgbClr val="E1CFBD">
              <a:alpha val="53999"/>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solidFill>
                  <a:srgbClr val="FF3300"/>
                </a:solidFill>
                <a:effectLst>
                  <a:outerShdw blurRad="38100" dist="38100" dir="2700000" algn="tl">
                    <a:srgbClr val="000000"/>
                  </a:outerShdw>
                </a:effectLst>
              </a:rPr>
              <a:t>Sioux</a:t>
            </a:r>
          </a:p>
        </p:txBody>
      </p:sp>
      <p:sp>
        <p:nvSpPr>
          <p:cNvPr id="7734" name="Oval 566"/>
          <p:cNvSpPr>
            <a:spLocks noChangeArrowheads="1"/>
          </p:cNvSpPr>
          <p:nvPr/>
        </p:nvSpPr>
        <p:spPr bwMode="auto">
          <a:xfrm>
            <a:off x="1117600" y="1752600"/>
            <a:ext cx="838200" cy="622300"/>
          </a:xfrm>
          <a:prstGeom prst="ellipse">
            <a:avLst/>
          </a:prstGeom>
          <a:solidFill>
            <a:srgbClr val="00FF00">
              <a:alpha val="24001"/>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solidFill>
                  <a:srgbClr val="FF0000"/>
                </a:solidFill>
                <a:effectLst>
                  <a:outerShdw blurRad="38100" dist="38100" dir="2700000" algn="tl">
                    <a:srgbClr val="000000"/>
                  </a:outerShdw>
                </a:effectLst>
              </a:rPr>
              <a:t> Modoc</a:t>
            </a:r>
          </a:p>
        </p:txBody>
      </p:sp>
      <p:sp>
        <p:nvSpPr>
          <p:cNvPr id="7611" name="Line 443"/>
          <p:cNvSpPr>
            <a:spLocks noChangeShapeType="1"/>
          </p:cNvSpPr>
          <p:nvPr/>
        </p:nvSpPr>
        <p:spPr bwMode="auto">
          <a:xfrm>
            <a:off x="4543425" y="2741613"/>
            <a:ext cx="1588" cy="101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12" name="Line 444"/>
          <p:cNvSpPr>
            <a:spLocks noChangeShapeType="1"/>
          </p:cNvSpPr>
          <p:nvPr/>
        </p:nvSpPr>
        <p:spPr bwMode="auto">
          <a:xfrm flipH="1">
            <a:off x="4752975" y="2801938"/>
            <a:ext cx="39688" cy="8731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13" name="Freeform 445"/>
          <p:cNvSpPr>
            <a:spLocks/>
          </p:cNvSpPr>
          <p:nvPr/>
        </p:nvSpPr>
        <p:spPr bwMode="auto">
          <a:xfrm>
            <a:off x="4989513" y="2857500"/>
            <a:ext cx="1587" cy="88900"/>
          </a:xfrm>
          <a:custGeom>
            <a:avLst/>
            <a:gdLst>
              <a:gd name="T0" fmla="*/ 1 w 1"/>
              <a:gd name="T1" fmla="*/ 0 h 56"/>
              <a:gd name="T2" fmla="*/ 0 w 1"/>
              <a:gd name="T3" fmla="*/ 56 h 56"/>
            </a:gdLst>
            <a:ahLst/>
            <a:cxnLst>
              <a:cxn ang="0">
                <a:pos x="T0" y="T1"/>
              </a:cxn>
              <a:cxn ang="0">
                <a:pos x="T2" y="T3"/>
              </a:cxn>
            </a:cxnLst>
            <a:rect l="0" t="0" r="r" b="b"/>
            <a:pathLst>
              <a:path w="1" h="56">
                <a:moveTo>
                  <a:pt x="1" y="0"/>
                </a:moveTo>
                <a:lnTo>
                  <a:pt x="0" y="56"/>
                </a:lnTo>
              </a:path>
            </a:pathLst>
          </a:custGeom>
          <a:noFill/>
          <a:ln w="19050">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14" name="Freeform 446"/>
          <p:cNvSpPr>
            <a:spLocks/>
          </p:cNvSpPr>
          <p:nvPr/>
        </p:nvSpPr>
        <p:spPr bwMode="auto">
          <a:xfrm>
            <a:off x="5178425" y="2882900"/>
            <a:ext cx="1588" cy="80963"/>
          </a:xfrm>
          <a:custGeom>
            <a:avLst/>
            <a:gdLst>
              <a:gd name="T0" fmla="*/ 0 w 1"/>
              <a:gd name="T1" fmla="*/ 0 h 51"/>
              <a:gd name="T2" fmla="*/ 0 w 1"/>
              <a:gd name="T3" fmla="*/ 51 h 51"/>
            </a:gdLst>
            <a:ahLst/>
            <a:cxnLst>
              <a:cxn ang="0">
                <a:pos x="T0" y="T1"/>
              </a:cxn>
              <a:cxn ang="0">
                <a:pos x="T2" y="T3"/>
              </a:cxn>
            </a:cxnLst>
            <a:rect l="0" t="0" r="r" b="b"/>
            <a:pathLst>
              <a:path w="1" h="51">
                <a:moveTo>
                  <a:pt x="0" y="0"/>
                </a:moveTo>
                <a:lnTo>
                  <a:pt x="0" y="51"/>
                </a:lnTo>
              </a:path>
            </a:pathLst>
          </a:custGeom>
          <a:noFill/>
          <a:ln w="19050">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15" name="Line 447"/>
          <p:cNvSpPr>
            <a:spLocks noChangeShapeType="1"/>
          </p:cNvSpPr>
          <p:nvPr/>
        </p:nvSpPr>
        <p:spPr bwMode="auto">
          <a:xfrm flipH="1">
            <a:off x="5360988" y="2879725"/>
            <a:ext cx="3175" cy="9048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16" name="Line 448"/>
          <p:cNvSpPr>
            <a:spLocks noChangeShapeType="1"/>
          </p:cNvSpPr>
          <p:nvPr/>
        </p:nvSpPr>
        <p:spPr bwMode="auto">
          <a:xfrm flipH="1">
            <a:off x="5534025" y="2911475"/>
            <a:ext cx="22225" cy="889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17" name="Line 449"/>
          <p:cNvSpPr>
            <a:spLocks noChangeShapeType="1"/>
          </p:cNvSpPr>
          <p:nvPr/>
        </p:nvSpPr>
        <p:spPr bwMode="auto">
          <a:xfrm flipH="1">
            <a:off x="5741988" y="2962275"/>
            <a:ext cx="17462" cy="857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18" name="Line 450"/>
          <p:cNvSpPr>
            <a:spLocks noChangeShapeType="1"/>
          </p:cNvSpPr>
          <p:nvPr/>
        </p:nvSpPr>
        <p:spPr bwMode="auto">
          <a:xfrm flipH="1">
            <a:off x="5951538" y="3005138"/>
            <a:ext cx="20637" cy="984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19" name="Line 451"/>
          <p:cNvSpPr>
            <a:spLocks noChangeShapeType="1"/>
          </p:cNvSpPr>
          <p:nvPr/>
        </p:nvSpPr>
        <p:spPr bwMode="auto">
          <a:xfrm>
            <a:off x="6589713" y="3033713"/>
            <a:ext cx="39687" cy="857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20" name="Line 452"/>
          <p:cNvSpPr>
            <a:spLocks noChangeShapeType="1"/>
          </p:cNvSpPr>
          <p:nvPr/>
        </p:nvSpPr>
        <p:spPr bwMode="auto">
          <a:xfrm>
            <a:off x="6792913" y="2957513"/>
            <a:ext cx="23812" cy="1047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29" name="Line 461"/>
          <p:cNvSpPr>
            <a:spLocks noChangeShapeType="1"/>
          </p:cNvSpPr>
          <p:nvPr/>
        </p:nvSpPr>
        <p:spPr bwMode="auto">
          <a:xfrm>
            <a:off x="4329113" y="2781300"/>
            <a:ext cx="0" cy="8096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30" name="Line 462"/>
          <p:cNvSpPr>
            <a:spLocks noChangeShapeType="1"/>
          </p:cNvSpPr>
          <p:nvPr/>
        </p:nvSpPr>
        <p:spPr bwMode="auto">
          <a:xfrm flipH="1">
            <a:off x="4141788" y="2824163"/>
            <a:ext cx="4762" cy="904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43" name="Line 475"/>
          <p:cNvSpPr>
            <a:spLocks noChangeShapeType="1"/>
          </p:cNvSpPr>
          <p:nvPr/>
        </p:nvSpPr>
        <p:spPr bwMode="auto">
          <a:xfrm flipH="1">
            <a:off x="6403975" y="3109913"/>
            <a:ext cx="1588" cy="825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644" name="Line 476"/>
          <p:cNvSpPr>
            <a:spLocks noChangeShapeType="1"/>
          </p:cNvSpPr>
          <p:nvPr/>
        </p:nvSpPr>
        <p:spPr bwMode="auto">
          <a:xfrm flipH="1">
            <a:off x="6189663" y="3073400"/>
            <a:ext cx="20637" cy="952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717" name="Freeform 549"/>
          <p:cNvSpPr>
            <a:spLocks/>
          </p:cNvSpPr>
          <p:nvPr/>
        </p:nvSpPr>
        <p:spPr bwMode="auto">
          <a:xfrm>
            <a:off x="3686175" y="1393825"/>
            <a:ext cx="1419225" cy="1454150"/>
          </a:xfrm>
          <a:custGeom>
            <a:avLst/>
            <a:gdLst>
              <a:gd name="T0" fmla="*/ 0 w 894"/>
              <a:gd name="T1" fmla="*/ 61 h 916"/>
              <a:gd name="T2" fmla="*/ 141 w 894"/>
              <a:gd name="T3" fmla="*/ 16 h 916"/>
              <a:gd name="T4" fmla="*/ 225 w 894"/>
              <a:gd name="T5" fmla="*/ 22 h 916"/>
              <a:gd name="T6" fmla="*/ 534 w 894"/>
              <a:gd name="T7" fmla="*/ 151 h 916"/>
              <a:gd name="T8" fmla="*/ 717 w 894"/>
              <a:gd name="T9" fmla="*/ 322 h 916"/>
              <a:gd name="T10" fmla="*/ 894 w 894"/>
              <a:gd name="T11" fmla="*/ 916 h 916"/>
            </a:gdLst>
            <a:ahLst/>
            <a:cxnLst>
              <a:cxn ang="0">
                <a:pos x="T0" y="T1"/>
              </a:cxn>
              <a:cxn ang="0">
                <a:pos x="T2" y="T3"/>
              </a:cxn>
              <a:cxn ang="0">
                <a:pos x="T4" y="T5"/>
              </a:cxn>
              <a:cxn ang="0">
                <a:pos x="T6" y="T7"/>
              </a:cxn>
              <a:cxn ang="0">
                <a:pos x="T8" y="T9"/>
              </a:cxn>
              <a:cxn ang="0">
                <a:pos x="T10" y="T11"/>
              </a:cxn>
            </a:cxnLst>
            <a:rect l="0" t="0" r="r" b="b"/>
            <a:pathLst>
              <a:path w="894" h="916">
                <a:moveTo>
                  <a:pt x="0" y="61"/>
                </a:moveTo>
                <a:cubicBezTo>
                  <a:pt x="50" y="42"/>
                  <a:pt x="104" y="22"/>
                  <a:pt x="141" y="16"/>
                </a:cubicBezTo>
                <a:cubicBezTo>
                  <a:pt x="178" y="10"/>
                  <a:pt x="160" y="0"/>
                  <a:pt x="225" y="22"/>
                </a:cubicBezTo>
                <a:cubicBezTo>
                  <a:pt x="290" y="44"/>
                  <a:pt x="452" y="101"/>
                  <a:pt x="534" y="151"/>
                </a:cubicBezTo>
                <a:lnTo>
                  <a:pt x="717" y="322"/>
                </a:lnTo>
                <a:lnTo>
                  <a:pt x="894" y="916"/>
                </a:lnTo>
              </a:path>
            </a:pathLst>
          </a:custGeom>
          <a:noFill/>
          <a:ln w="25400">
            <a:solidFill>
              <a:srgbClr val="3399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735" name="Freeform 567"/>
          <p:cNvSpPr>
            <a:spLocks/>
          </p:cNvSpPr>
          <p:nvPr/>
        </p:nvSpPr>
        <p:spPr bwMode="auto">
          <a:xfrm>
            <a:off x="4041775" y="2787650"/>
            <a:ext cx="2903538" cy="365125"/>
          </a:xfrm>
          <a:custGeom>
            <a:avLst/>
            <a:gdLst>
              <a:gd name="T0" fmla="*/ 1829 w 1829"/>
              <a:gd name="T1" fmla="*/ 94 h 230"/>
              <a:gd name="T2" fmla="*/ 1625 w 1829"/>
              <a:gd name="T3" fmla="*/ 183 h 230"/>
              <a:gd name="T4" fmla="*/ 1511 w 1829"/>
              <a:gd name="T5" fmla="*/ 229 h 230"/>
              <a:gd name="T6" fmla="*/ 1241 w 1829"/>
              <a:gd name="T7" fmla="*/ 177 h 230"/>
              <a:gd name="T8" fmla="*/ 908 w 1829"/>
              <a:gd name="T9" fmla="*/ 94 h 230"/>
              <a:gd name="T10" fmla="*/ 746 w 1829"/>
              <a:gd name="T11" fmla="*/ 91 h 230"/>
              <a:gd name="T12" fmla="*/ 538 w 1829"/>
              <a:gd name="T13" fmla="*/ 64 h 230"/>
              <a:gd name="T14" fmla="*/ 352 w 1829"/>
              <a:gd name="T15" fmla="*/ 4 h 230"/>
              <a:gd name="T16" fmla="*/ 110 w 1829"/>
              <a:gd name="T17" fmla="*/ 40 h 230"/>
              <a:gd name="T18" fmla="*/ 0 w 1829"/>
              <a:gd name="T19" fmla="*/ 5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9" h="230">
                <a:moveTo>
                  <a:pt x="1829" y="94"/>
                </a:moveTo>
                <a:cubicBezTo>
                  <a:pt x="1795" y="109"/>
                  <a:pt x="1678" y="160"/>
                  <a:pt x="1625" y="183"/>
                </a:cubicBezTo>
                <a:cubicBezTo>
                  <a:pt x="1572" y="206"/>
                  <a:pt x="1575" y="230"/>
                  <a:pt x="1511" y="229"/>
                </a:cubicBezTo>
                <a:cubicBezTo>
                  <a:pt x="1447" y="228"/>
                  <a:pt x="1341" y="199"/>
                  <a:pt x="1241" y="177"/>
                </a:cubicBezTo>
                <a:cubicBezTo>
                  <a:pt x="1141" y="155"/>
                  <a:pt x="990" y="108"/>
                  <a:pt x="908" y="94"/>
                </a:cubicBezTo>
                <a:cubicBezTo>
                  <a:pt x="826" y="80"/>
                  <a:pt x="808" y="96"/>
                  <a:pt x="746" y="91"/>
                </a:cubicBezTo>
                <a:cubicBezTo>
                  <a:pt x="684" y="86"/>
                  <a:pt x="604" y="78"/>
                  <a:pt x="538" y="64"/>
                </a:cubicBezTo>
                <a:cubicBezTo>
                  <a:pt x="472" y="50"/>
                  <a:pt x="423" y="8"/>
                  <a:pt x="352" y="4"/>
                </a:cubicBezTo>
                <a:cubicBezTo>
                  <a:pt x="281" y="0"/>
                  <a:pt x="169" y="32"/>
                  <a:pt x="110" y="40"/>
                </a:cubicBezTo>
                <a:cubicBezTo>
                  <a:pt x="51" y="48"/>
                  <a:pt x="23" y="48"/>
                  <a:pt x="0" y="50"/>
                </a:cubicBezTo>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737" name="Rectangle 569"/>
          <p:cNvSpPr>
            <a:spLocks noChangeArrowheads="1"/>
          </p:cNvSpPr>
          <p:nvPr/>
        </p:nvSpPr>
        <p:spPr bwMode="auto">
          <a:xfrm>
            <a:off x="4937125" y="2562225"/>
            <a:ext cx="107950" cy="106363"/>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39" name="Rectangle 571"/>
          <p:cNvSpPr>
            <a:spLocks noChangeArrowheads="1"/>
          </p:cNvSpPr>
          <p:nvPr/>
        </p:nvSpPr>
        <p:spPr bwMode="auto">
          <a:xfrm>
            <a:off x="4289425" y="1584325"/>
            <a:ext cx="107950" cy="106363"/>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40" name="Oval 572"/>
          <p:cNvSpPr>
            <a:spLocks noChangeArrowheads="1"/>
          </p:cNvSpPr>
          <p:nvPr/>
        </p:nvSpPr>
        <p:spPr bwMode="auto">
          <a:xfrm>
            <a:off x="4457700" y="1687513"/>
            <a:ext cx="325438" cy="352425"/>
          </a:xfrm>
          <a:prstGeom prst="ellipse">
            <a:avLst/>
          </a:prstGeom>
          <a:noFill/>
          <a:ln w="3492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41" name="Oval 573"/>
          <p:cNvSpPr>
            <a:spLocks noChangeArrowheads="1"/>
          </p:cNvSpPr>
          <p:nvPr/>
        </p:nvSpPr>
        <p:spPr bwMode="auto">
          <a:xfrm>
            <a:off x="4164013" y="1447800"/>
            <a:ext cx="350837" cy="381000"/>
          </a:xfrm>
          <a:prstGeom prst="ellipse">
            <a:avLst/>
          </a:prstGeom>
          <a:noFill/>
          <a:ln w="3492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46" name="Oval 578"/>
          <p:cNvSpPr>
            <a:spLocks noChangeArrowheads="1"/>
          </p:cNvSpPr>
          <p:nvPr/>
        </p:nvSpPr>
        <p:spPr bwMode="auto">
          <a:xfrm>
            <a:off x="4791075" y="2120900"/>
            <a:ext cx="69850" cy="68263"/>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47" name="Oval 579"/>
          <p:cNvSpPr>
            <a:spLocks noChangeArrowheads="1"/>
          </p:cNvSpPr>
          <p:nvPr/>
        </p:nvSpPr>
        <p:spPr bwMode="auto">
          <a:xfrm>
            <a:off x="4940300" y="2106613"/>
            <a:ext cx="69850" cy="68262"/>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48" name="Oval 580"/>
          <p:cNvSpPr>
            <a:spLocks noChangeArrowheads="1"/>
          </p:cNvSpPr>
          <p:nvPr/>
        </p:nvSpPr>
        <p:spPr bwMode="auto">
          <a:xfrm>
            <a:off x="4384675" y="1981200"/>
            <a:ext cx="69850" cy="68263"/>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49" name="Oval 581"/>
          <p:cNvSpPr>
            <a:spLocks noChangeArrowheads="1"/>
          </p:cNvSpPr>
          <p:nvPr/>
        </p:nvSpPr>
        <p:spPr bwMode="auto">
          <a:xfrm>
            <a:off x="4664075" y="1511300"/>
            <a:ext cx="69850" cy="68263"/>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50" name="Oval 582"/>
          <p:cNvSpPr>
            <a:spLocks noChangeArrowheads="1"/>
          </p:cNvSpPr>
          <p:nvPr/>
        </p:nvSpPr>
        <p:spPr bwMode="auto">
          <a:xfrm>
            <a:off x="4816475" y="1663700"/>
            <a:ext cx="69850" cy="68263"/>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51" name="Oval 583"/>
          <p:cNvSpPr>
            <a:spLocks noChangeArrowheads="1"/>
          </p:cNvSpPr>
          <p:nvPr/>
        </p:nvSpPr>
        <p:spPr bwMode="auto">
          <a:xfrm>
            <a:off x="4968875" y="1816100"/>
            <a:ext cx="69850" cy="68263"/>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52" name="Oval 584"/>
          <p:cNvSpPr>
            <a:spLocks noChangeArrowheads="1"/>
          </p:cNvSpPr>
          <p:nvPr/>
        </p:nvSpPr>
        <p:spPr bwMode="auto">
          <a:xfrm>
            <a:off x="5121275" y="1968500"/>
            <a:ext cx="69850" cy="68263"/>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53" name="Oval 585"/>
          <p:cNvSpPr>
            <a:spLocks noChangeArrowheads="1"/>
          </p:cNvSpPr>
          <p:nvPr/>
        </p:nvSpPr>
        <p:spPr bwMode="auto">
          <a:xfrm>
            <a:off x="4295775" y="1435100"/>
            <a:ext cx="69850" cy="68263"/>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54" name="Oval 586"/>
          <p:cNvSpPr>
            <a:spLocks noChangeArrowheads="1"/>
          </p:cNvSpPr>
          <p:nvPr/>
        </p:nvSpPr>
        <p:spPr bwMode="auto">
          <a:xfrm>
            <a:off x="4867275" y="1981200"/>
            <a:ext cx="69850" cy="68263"/>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55" name="Oval 587"/>
          <p:cNvSpPr>
            <a:spLocks noChangeArrowheads="1"/>
          </p:cNvSpPr>
          <p:nvPr/>
        </p:nvSpPr>
        <p:spPr bwMode="auto">
          <a:xfrm>
            <a:off x="4092575" y="1270000"/>
            <a:ext cx="69850" cy="68263"/>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56" name="Oval 588"/>
          <p:cNvSpPr>
            <a:spLocks noChangeArrowheads="1"/>
          </p:cNvSpPr>
          <p:nvPr/>
        </p:nvSpPr>
        <p:spPr bwMode="auto">
          <a:xfrm>
            <a:off x="4102100" y="1749425"/>
            <a:ext cx="69850" cy="68263"/>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57" name="Oval 589"/>
          <p:cNvSpPr>
            <a:spLocks noChangeArrowheads="1"/>
          </p:cNvSpPr>
          <p:nvPr/>
        </p:nvSpPr>
        <p:spPr bwMode="auto">
          <a:xfrm>
            <a:off x="4486275" y="1549400"/>
            <a:ext cx="69850" cy="68263"/>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58" name="Oval 590"/>
          <p:cNvSpPr>
            <a:spLocks noChangeArrowheads="1"/>
          </p:cNvSpPr>
          <p:nvPr/>
        </p:nvSpPr>
        <p:spPr bwMode="auto">
          <a:xfrm>
            <a:off x="4654550" y="2028825"/>
            <a:ext cx="69850" cy="68263"/>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59" name="Oval 591"/>
          <p:cNvSpPr>
            <a:spLocks noChangeArrowheads="1"/>
          </p:cNvSpPr>
          <p:nvPr/>
        </p:nvSpPr>
        <p:spPr bwMode="auto">
          <a:xfrm>
            <a:off x="4260850" y="1868488"/>
            <a:ext cx="69850" cy="68262"/>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60" name="Oval 592"/>
          <p:cNvSpPr>
            <a:spLocks noChangeArrowheads="1"/>
          </p:cNvSpPr>
          <p:nvPr/>
        </p:nvSpPr>
        <p:spPr bwMode="auto">
          <a:xfrm>
            <a:off x="4908550" y="1590675"/>
            <a:ext cx="69850" cy="68263"/>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61" name="Oval 593"/>
          <p:cNvSpPr>
            <a:spLocks noChangeArrowheads="1"/>
          </p:cNvSpPr>
          <p:nvPr/>
        </p:nvSpPr>
        <p:spPr bwMode="auto">
          <a:xfrm>
            <a:off x="4752975" y="1892300"/>
            <a:ext cx="69850" cy="68263"/>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62" name="Oval 594"/>
          <p:cNvSpPr>
            <a:spLocks noChangeArrowheads="1"/>
          </p:cNvSpPr>
          <p:nvPr/>
        </p:nvSpPr>
        <p:spPr bwMode="auto">
          <a:xfrm>
            <a:off x="4024313" y="1560513"/>
            <a:ext cx="69850" cy="68262"/>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63" name="AutoShape 595"/>
          <p:cNvSpPr>
            <a:spLocks noChangeArrowheads="1"/>
          </p:cNvSpPr>
          <p:nvPr/>
        </p:nvSpPr>
        <p:spPr bwMode="auto">
          <a:xfrm>
            <a:off x="4470400" y="1574800"/>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64" name="AutoShape 596"/>
          <p:cNvSpPr>
            <a:spLocks noChangeArrowheads="1"/>
          </p:cNvSpPr>
          <p:nvPr/>
        </p:nvSpPr>
        <p:spPr bwMode="auto">
          <a:xfrm>
            <a:off x="4324350" y="1743075"/>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65" name="AutoShape 597"/>
          <p:cNvSpPr>
            <a:spLocks noChangeArrowheads="1"/>
          </p:cNvSpPr>
          <p:nvPr/>
        </p:nvSpPr>
        <p:spPr bwMode="auto">
          <a:xfrm>
            <a:off x="4049713" y="1406525"/>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7767" name="Picture 599" descr="MCj0232816000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51350" y="1690688"/>
            <a:ext cx="379413" cy="314325"/>
          </a:xfrm>
          <a:prstGeom prst="rect">
            <a:avLst/>
          </a:prstGeom>
          <a:noFill/>
          <a:extLst>
            <a:ext uri="{909E8E84-426E-40DD-AFC4-6F175D3DCCD1}">
              <a14:hiddenFill xmlns:a14="http://schemas.microsoft.com/office/drawing/2010/main">
                <a:solidFill>
                  <a:srgbClr val="FFFFFF"/>
                </a:solidFill>
              </a14:hiddenFill>
            </a:ext>
          </a:extLst>
        </p:spPr>
      </p:pic>
      <p:pic>
        <p:nvPicPr>
          <p:cNvPr id="7768" name="Picture 600" descr="MCj0232816000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56075" y="1481138"/>
            <a:ext cx="379413" cy="314325"/>
          </a:xfrm>
          <a:prstGeom prst="rect">
            <a:avLst/>
          </a:prstGeom>
          <a:noFill/>
          <a:extLst>
            <a:ext uri="{909E8E84-426E-40DD-AFC4-6F175D3DCCD1}">
              <a14:hiddenFill xmlns:a14="http://schemas.microsoft.com/office/drawing/2010/main">
                <a:solidFill>
                  <a:srgbClr val="FFFFFF"/>
                </a:solidFill>
              </a14:hiddenFill>
            </a:ext>
          </a:extLst>
        </p:spPr>
      </p:pic>
      <p:sp>
        <p:nvSpPr>
          <p:cNvPr id="7771" name="Oval 603"/>
          <p:cNvSpPr>
            <a:spLocks noChangeArrowheads="1"/>
          </p:cNvSpPr>
          <p:nvPr/>
        </p:nvSpPr>
        <p:spPr bwMode="auto">
          <a:xfrm>
            <a:off x="5956300" y="3659188"/>
            <a:ext cx="69850" cy="68262"/>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72" name="Oval 604"/>
          <p:cNvSpPr>
            <a:spLocks noChangeArrowheads="1"/>
          </p:cNvSpPr>
          <p:nvPr/>
        </p:nvSpPr>
        <p:spPr bwMode="auto">
          <a:xfrm>
            <a:off x="6022975" y="3852863"/>
            <a:ext cx="69850" cy="68262"/>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73" name="Oval 605"/>
          <p:cNvSpPr>
            <a:spLocks noChangeArrowheads="1"/>
          </p:cNvSpPr>
          <p:nvPr/>
        </p:nvSpPr>
        <p:spPr bwMode="auto">
          <a:xfrm>
            <a:off x="6013450" y="3217863"/>
            <a:ext cx="69850" cy="68262"/>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74" name="Oval 606"/>
          <p:cNvSpPr>
            <a:spLocks noChangeArrowheads="1"/>
          </p:cNvSpPr>
          <p:nvPr/>
        </p:nvSpPr>
        <p:spPr bwMode="auto">
          <a:xfrm>
            <a:off x="5680075" y="3633788"/>
            <a:ext cx="69850" cy="68262"/>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75" name="Oval 607"/>
          <p:cNvSpPr>
            <a:spLocks noChangeArrowheads="1"/>
          </p:cNvSpPr>
          <p:nvPr/>
        </p:nvSpPr>
        <p:spPr bwMode="auto">
          <a:xfrm>
            <a:off x="6435725" y="3449638"/>
            <a:ext cx="69850" cy="68262"/>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76" name="Oval 608"/>
          <p:cNvSpPr>
            <a:spLocks noChangeArrowheads="1"/>
          </p:cNvSpPr>
          <p:nvPr/>
        </p:nvSpPr>
        <p:spPr bwMode="auto">
          <a:xfrm>
            <a:off x="6654800" y="3836988"/>
            <a:ext cx="69850" cy="68262"/>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77" name="Oval 609"/>
          <p:cNvSpPr>
            <a:spLocks noChangeArrowheads="1"/>
          </p:cNvSpPr>
          <p:nvPr/>
        </p:nvSpPr>
        <p:spPr bwMode="auto">
          <a:xfrm>
            <a:off x="5876925" y="4005263"/>
            <a:ext cx="69850" cy="68262"/>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78" name="Oval 610"/>
          <p:cNvSpPr>
            <a:spLocks noChangeArrowheads="1"/>
          </p:cNvSpPr>
          <p:nvPr/>
        </p:nvSpPr>
        <p:spPr bwMode="auto">
          <a:xfrm>
            <a:off x="6438900" y="4068763"/>
            <a:ext cx="69850" cy="68262"/>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79" name="Oval 611"/>
          <p:cNvSpPr>
            <a:spLocks noChangeArrowheads="1"/>
          </p:cNvSpPr>
          <p:nvPr/>
        </p:nvSpPr>
        <p:spPr bwMode="auto">
          <a:xfrm>
            <a:off x="5892800" y="3427413"/>
            <a:ext cx="69850" cy="68262"/>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80" name="Oval 612"/>
          <p:cNvSpPr>
            <a:spLocks noChangeArrowheads="1"/>
          </p:cNvSpPr>
          <p:nvPr/>
        </p:nvSpPr>
        <p:spPr bwMode="auto">
          <a:xfrm>
            <a:off x="6826250" y="3976688"/>
            <a:ext cx="69850" cy="68262"/>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81" name="Oval 613"/>
          <p:cNvSpPr>
            <a:spLocks noChangeArrowheads="1"/>
          </p:cNvSpPr>
          <p:nvPr/>
        </p:nvSpPr>
        <p:spPr bwMode="auto">
          <a:xfrm>
            <a:off x="6311900" y="3878263"/>
            <a:ext cx="69850" cy="68262"/>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82" name="Oval 614"/>
          <p:cNvSpPr>
            <a:spLocks noChangeArrowheads="1"/>
          </p:cNvSpPr>
          <p:nvPr/>
        </p:nvSpPr>
        <p:spPr bwMode="auto">
          <a:xfrm>
            <a:off x="5553075" y="3322638"/>
            <a:ext cx="69850" cy="68262"/>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83" name="Oval 615"/>
          <p:cNvSpPr>
            <a:spLocks noChangeArrowheads="1"/>
          </p:cNvSpPr>
          <p:nvPr/>
        </p:nvSpPr>
        <p:spPr bwMode="auto">
          <a:xfrm>
            <a:off x="6550025" y="3309938"/>
            <a:ext cx="69850" cy="68262"/>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84" name="Oval 616"/>
          <p:cNvSpPr>
            <a:spLocks noChangeArrowheads="1"/>
          </p:cNvSpPr>
          <p:nvPr/>
        </p:nvSpPr>
        <p:spPr bwMode="auto">
          <a:xfrm>
            <a:off x="5727700" y="3827463"/>
            <a:ext cx="69850" cy="68262"/>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85" name="Oval 617"/>
          <p:cNvSpPr>
            <a:spLocks noChangeArrowheads="1"/>
          </p:cNvSpPr>
          <p:nvPr/>
        </p:nvSpPr>
        <p:spPr bwMode="auto">
          <a:xfrm>
            <a:off x="6823075" y="3617913"/>
            <a:ext cx="69850" cy="68262"/>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86" name="Rectangle 618"/>
          <p:cNvSpPr>
            <a:spLocks noChangeArrowheads="1"/>
          </p:cNvSpPr>
          <p:nvPr/>
        </p:nvSpPr>
        <p:spPr bwMode="auto">
          <a:xfrm>
            <a:off x="6083300" y="3946525"/>
            <a:ext cx="107950" cy="106363"/>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88" name="Rectangle 620"/>
          <p:cNvSpPr>
            <a:spLocks noChangeArrowheads="1"/>
          </p:cNvSpPr>
          <p:nvPr/>
        </p:nvSpPr>
        <p:spPr bwMode="auto">
          <a:xfrm>
            <a:off x="5699125" y="3432175"/>
            <a:ext cx="107950" cy="106363"/>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90" name="Rectangle 622"/>
          <p:cNvSpPr>
            <a:spLocks noChangeArrowheads="1"/>
          </p:cNvSpPr>
          <p:nvPr/>
        </p:nvSpPr>
        <p:spPr bwMode="auto">
          <a:xfrm>
            <a:off x="6261100" y="3743325"/>
            <a:ext cx="107950" cy="106363"/>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91" name="Rectangle 623"/>
          <p:cNvSpPr>
            <a:spLocks noChangeArrowheads="1"/>
          </p:cNvSpPr>
          <p:nvPr/>
        </p:nvSpPr>
        <p:spPr bwMode="auto">
          <a:xfrm>
            <a:off x="6600825" y="3454400"/>
            <a:ext cx="107950" cy="106363"/>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92" name="Rectangle 624"/>
          <p:cNvSpPr>
            <a:spLocks noChangeArrowheads="1"/>
          </p:cNvSpPr>
          <p:nvPr/>
        </p:nvSpPr>
        <p:spPr bwMode="auto">
          <a:xfrm>
            <a:off x="6251575" y="3159125"/>
            <a:ext cx="107950" cy="106363"/>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93" name="Rectangle 625"/>
          <p:cNvSpPr>
            <a:spLocks noChangeArrowheads="1"/>
          </p:cNvSpPr>
          <p:nvPr/>
        </p:nvSpPr>
        <p:spPr bwMode="auto">
          <a:xfrm>
            <a:off x="5886450" y="3114675"/>
            <a:ext cx="107950" cy="106363"/>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94" name="Rectangle 626"/>
          <p:cNvSpPr>
            <a:spLocks noChangeArrowheads="1"/>
          </p:cNvSpPr>
          <p:nvPr/>
        </p:nvSpPr>
        <p:spPr bwMode="auto">
          <a:xfrm>
            <a:off x="6378575" y="3629025"/>
            <a:ext cx="107950" cy="106363"/>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95" name="AutoShape 627"/>
          <p:cNvSpPr>
            <a:spLocks noChangeArrowheads="1"/>
          </p:cNvSpPr>
          <p:nvPr/>
        </p:nvSpPr>
        <p:spPr bwMode="auto">
          <a:xfrm>
            <a:off x="5597525" y="3159125"/>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96" name="AutoShape 628"/>
          <p:cNvSpPr>
            <a:spLocks noChangeArrowheads="1"/>
          </p:cNvSpPr>
          <p:nvPr/>
        </p:nvSpPr>
        <p:spPr bwMode="auto">
          <a:xfrm>
            <a:off x="6061075" y="3225800"/>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97" name="AutoShape 629"/>
          <p:cNvSpPr>
            <a:spLocks noChangeArrowheads="1"/>
          </p:cNvSpPr>
          <p:nvPr/>
        </p:nvSpPr>
        <p:spPr bwMode="auto">
          <a:xfrm>
            <a:off x="6457950" y="3832225"/>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98" name="AutoShape 630"/>
          <p:cNvSpPr>
            <a:spLocks noChangeArrowheads="1"/>
          </p:cNvSpPr>
          <p:nvPr/>
        </p:nvSpPr>
        <p:spPr bwMode="auto">
          <a:xfrm>
            <a:off x="6743700" y="3213100"/>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99" name="AutoShape 631"/>
          <p:cNvSpPr>
            <a:spLocks noChangeArrowheads="1"/>
          </p:cNvSpPr>
          <p:nvPr/>
        </p:nvSpPr>
        <p:spPr bwMode="auto">
          <a:xfrm>
            <a:off x="5721350" y="3613150"/>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7803" name="Group 635"/>
          <p:cNvGrpSpPr>
            <a:grpSpLocks/>
          </p:cNvGrpSpPr>
          <p:nvPr/>
        </p:nvGrpSpPr>
        <p:grpSpPr bwMode="auto">
          <a:xfrm>
            <a:off x="5832475" y="3470275"/>
            <a:ext cx="1358900" cy="158750"/>
            <a:chOff x="3674" y="2186"/>
            <a:chExt cx="856" cy="100"/>
          </a:xfrm>
        </p:grpSpPr>
        <p:sp>
          <p:nvSpPr>
            <p:cNvPr id="7804" name="Freeform 636"/>
            <p:cNvSpPr>
              <a:spLocks/>
            </p:cNvSpPr>
            <p:nvPr/>
          </p:nvSpPr>
          <p:spPr bwMode="auto">
            <a:xfrm>
              <a:off x="3674" y="2202"/>
              <a:ext cx="856" cy="48"/>
            </a:xfrm>
            <a:custGeom>
              <a:avLst/>
              <a:gdLst>
                <a:gd name="T0" fmla="*/ 856 w 856"/>
                <a:gd name="T1" fmla="*/ 0 h 48"/>
                <a:gd name="T2" fmla="*/ 698 w 856"/>
                <a:gd name="T3" fmla="*/ 40 h 48"/>
                <a:gd name="T4" fmla="*/ 494 w 856"/>
                <a:gd name="T5" fmla="*/ 46 h 48"/>
                <a:gd name="T6" fmla="*/ 298 w 856"/>
                <a:gd name="T7" fmla="*/ 38 h 48"/>
                <a:gd name="T8" fmla="*/ 220 w 856"/>
                <a:gd name="T9" fmla="*/ 32 h 48"/>
                <a:gd name="T10" fmla="*/ 80 w 856"/>
                <a:gd name="T11" fmla="*/ 22 h 48"/>
                <a:gd name="T12" fmla="*/ 0 w 85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856" h="48">
                  <a:moveTo>
                    <a:pt x="856" y="0"/>
                  </a:moveTo>
                  <a:cubicBezTo>
                    <a:pt x="830" y="7"/>
                    <a:pt x="758" y="32"/>
                    <a:pt x="698" y="40"/>
                  </a:cubicBezTo>
                  <a:cubicBezTo>
                    <a:pt x="638" y="48"/>
                    <a:pt x="561" y="46"/>
                    <a:pt x="494" y="46"/>
                  </a:cubicBezTo>
                  <a:cubicBezTo>
                    <a:pt x="427" y="46"/>
                    <a:pt x="344" y="40"/>
                    <a:pt x="298" y="38"/>
                  </a:cubicBezTo>
                  <a:cubicBezTo>
                    <a:pt x="252" y="36"/>
                    <a:pt x="256" y="35"/>
                    <a:pt x="220" y="32"/>
                  </a:cubicBezTo>
                  <a:cubicBezTo>
                    <a:pt x="184" y="29"/>
                    <a:pt x="117" y="27"/>
                    <a:pt x="80" y="22"/>
                  </a:cubicBezTo>
                  <a:cubicBezTo>
                    <a:pt x="43" y="17"/>
                    <a:pt x="12" y="4"/>
                    <a:pt x="0" y="0"/>
                  </a:cubicBezTo>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05" name="Line 637"/>
            <p:cNvSpPr>
              <a:spLocks noChangeShapeType="1"/>
            </p:cNvSpPr>
            <p:nvPr/>
          </p:nvSpPr>
          <p:spPr bwMode="auto">
            <a:xfrm>
              <a:off x="4438" y="2194"/>
              <a:ext cx="18" cy="68"/>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06" name="Line 638"/>
            <p:cNvSpPr>
              <a:spLocks noChangeShapeType="1"/>
            </p:cNvSpPr>
            <p:nvPr/>
          </p:nvSpPr>
          <p:spPr bwMode="auto">
            <a:xfrm>
              <a:off x="4292" y="2218"/>
              <a:ext cx="4" cy="68"/>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07" name="Line 639"/>
            <p:cNvSpPr>
              <a:spLocks noChangeShapeType="1"/>
            </p:cNvSpPr>
            <p:nvPr/>
          </p:nvSpPr>
          <p:spPr bwMode="auto">
            <a:xfrm>
              <a:off x="4138" y="2214"/>
              <a:ext cx="4" cy="68"/>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08" name="Line 640"/>
            <p:cNvSpPr>
              <a:spLocks noChangeShapeType="1"/>
            </p:cNvSpPr>
            <p:nvPr/>
          </p:nvSpPr>
          <p:spPr bwMode="auto">
            <a:xfrm flipH="1">
              <a:off x="4036" y="2210"/>
              <a:ext cx="2" cy="68"/>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09" name="Line 641"/>
            <p:cNvSpPr>
              <a:spLocks noChangeShapeType="1"/>
            </p:cNvSpPr>
            <p:nvPr/>
          </p:nvSpPr>
          <p:spPr bwMode="auto">
            <a:xfrm flipH="1">
              <a:off x="3886" y="2204"/>
              <a:ext cx="2" cy="68"/>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10" name="Line 642"/>
            <p:cNvSpPr>
              <a:spLocks noChangeShapeType="1"/>
            </p:cNvSpPr>
            <p:nvPr/>
          </p:nvSpPr>
          <p:spPr bwMode="auto">
            <a:xfrm flipH="1">
              <a:off x="3752" y="2186"/>
              <a:ext cx="12" cy="70"/>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789" name="Rectangle 621"/>
          <p:cNvSpPr>
            <a:spLocks noChangeArrowheads="1"/>
          </p:cNvSpPr>
          <p:nvPr/>
        </p:nvSpPr>
        <p:spPr bwMode="auto">
          <a:xfrm>
            <a:off x="6191250" y="3549650"/>
            <a:ext cx="107950" cy="106363"/>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7173" name="Group 5"/>
          <p:cNvGrpSpPr>
            <a:grpSpLocks/>
          </p:cNvGrpSpPr>
          <p:nvPr/>
        </p:nvGrpSpPr>
        <p:grpSpPr bwMode="auto">
          <a:xfrm>
            <a:off x="5988050" y="6429375"/>
            <a:ext cx="90488" cy="90488"/>
            <a:chOff x="3805" y="4082"/>
            <a:chExt cx="57" cy="57"/>
          </a:xfrm>
        </p:grpSpPr>
        <p:grpSp>
          <p:nvGrpSpPr>
            <p:cNvPr id="7174" name="Group 6"/>
            <p:cNvGrpSpPr>
              <a:grpSpLocks/>
            </p:cNvGrpSpPr>
            <p:nvPr/>
          </p:nvGrpSpPr>
          <p:grpSpPr bwMode="auto">
            <a:xfrm>
              <a:off x="3805" y="4082"/>
              <a:ext cx="57" cy="57"/>
              <a:chOff x="3805" y="4082"/>
              <a:chExt cx="57" cy="57"/>
            </a:xfrm>
          </p:grpSpPr>
          <p:sp>
            <p:nvSpPr>
              <p:cNvPr id="7175" name="Line 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6" name="Line 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177" name="Rectangle 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178" name="Group 10"/>
          <p:cNvGrpSpPr>
            <a:grpSpLocks/>
          </p:cNvGrpSpPr>
          <p:nvPr/>
        </p:nvGrpSpPr>
        <p:grpSpPr bwMode="auto">
          <a:xfrm>
            <a:off x="4791075" y="5969000"/>
            <a:ext cx="90488" cy="90488"/>
            <a:chOff x="3805" y="4082"/>
            <a:chExt cx="57" cy="57"/>
          </a:xfrm>
        </p:grpSpPr>
        <p:grpSp>
          <p:nvGrpSpPr>
            <p:cNvPr id="7179" name="Group 11"/>
            <p:cNvGrpSpPr>
              <a:grpSpLocks/>
            </p:cNvGrpSpPr>
            <p:nvPr/>
          </p:nvGrpSpPr>
          <p:grpSpPr bwMode="auto">
            <a:xfrm>
              <a:off x="3805" y="4082"/>
              <a:ext cx="57" cy="57"/>
              <a:chOff x="3805" y="4082"/>
              <a:chExt cx="57" cy="57"/>
            </a:xfrm>
          </p:grpSpPr>
          <p:sp>
            <p:nvSpPr>
              <p:cNvPr id="7180" name="Line 1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81" name="Line 1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182" name="Rectangle 1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183" name="Group 15"/>
          <p:cNvGrpSpPr>
            <a:grpSpLocks/>
          </p:cNvGrpSpPr>
          <p:nvPr/>
        </p:nvGrpSpPr>
        <p:grpSpPr bwMode="auto">
          <a:xfrm>
            <a:off x="4451350" y="5540375"/>
            <a:ext cx="90488" cy="90488"/>
            <a:chOff x="3805" y="4082"/>
            <a:chExt cx="57" cy="57"/>
          </a:xfrm>
        </p:grpSpPr>
        <p:grpSp>
          <p:nvGrpSpPr>
            <p:cNvPr id="7184" name="Group 16"/>
            <p:cNvGrpSpPr>
              <a:grpSpLocks/>
            </p:cNvGrpSpPr>
            <p:nvPr/>
          </p:nvGrpSpPr>
          <p:grpSpPr bwMode="auto">
            <a:xfrm>
              <a:off x="3805" y="4082"/>
              <a:ext cx="57" cy="57"/>
              <a:chOff x="3805" y="4082"/>
              <a:chExt cx="57" cy="57"/>
            </a:xfrm>
          </p:grpSpPr>
          <p:sp>
            <p:nvSpPr>
              <p:cNvPr id="7185" name="Line 1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86" name="Line 1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187" name="Rectangle 1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188" name="Group 20"/>
          <p:cNvGrpSpPr>
            <a:grpSpLocks/>
          </p:cNvGrpSpPr>
          <p:nvPr/>
        </p:nvGrpSpPr>
        <p:grpSpPr bwMode="auto">
          <a:xfrm>
            <a:off x="4294188" y="5332413"/>
            <a:ext cx="90487" cy="90487"/>
            <a:chOff x="3805" y="4082"/>
            <a:chExt cx="57" cy="57"/>
          </a:xfrm>
        </p:grpSpPr>
        <p:grpSp>
          <p:nvGrpSpPr>
            <p:cNvPr id="7189" name="Group 21"/>
            <p:cNvGrpSpPr>
              <a:grpSpLocks/>
            </p:cNvGrpSpPr>
            <p:nvPr/>
          </p:nvGrpSpPr>
          <p:grpSpPr bwMode="auto">
            <a:xfrm>
              <a:off x="3805" y="4082"/>
              <a:ext cx="57" cy="57"/>
              <a:chOff x="3805" y="4082"/>
              <a:chExt cx="57" cy="57"/>
            </a:xfrm>
          </p:grpSpPr>
          <p:sp>
            <p:nvSpPr>
              <p:cNvPr id="7190" name="Line 2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91" name="Line 2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192" name="Rectangle 2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193" name="Group 25"/>
          <p:cNvGrpSpPr>
            <a:grpSpLocks/>
          </p:cNvGrpSpPr>
          <p:nvPr/>
        </p:nvGrpSpPr>
        <p:grpSpPr bwMode="auto">
          <a:xfrm>
            <a:off x="4621213" y="5181600"/>
            <a:ext cx="90487" cy="90488"/>
            <a:chOff x="3805" y="4082"/>
            <a:chExt cx="57" cy="57"/>
          </a:xfrm>
        </p:grpSpPr>
        <p:grpSp>
          <p:nvGrpSpPr>
            <p:cNvPr id="7194" name="Group 26"/>
            <p:cNvGrpSpPr>
              <a:grpSpLocks/>
            </p:cNvGrpSpPr>
            <p:nvPr/>
          </p:nvGrpSpPr>
          <p:grpSpPr bwMode="auto">
            <a:xfrm>
              <a:off x="3805" y="4082"/>
              <a:ext cx="57" cy="57"/>
              <a:chOff x="3805" y="4082"/>
              <a:chExt cx="57" cy="57"/>
            </a:xfrm>
          </p:grpSpPr>
          <p:sp>
            <p:nvSpPr>
              <p:cNvPr id="7195" name="Line 2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96" name="Line 2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197" name="Rectangle 2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198" name="Group 30"/>
          <p:cNvGrpSpPr>
            <a:grpSpLocks/>
          </p:cNvGrpSpPr>
          <p:nvPr/>
        </p:nvGrpSpPr>
        <p:grpSpPr bwMode="auto">
          <a:xfrm>
            <a:off x="4122738" y="5343525"/>
            <a:ext cx="90487" cy="90488"/>
            <a:chOff x="3805" y="4082"/>
            <a:chExt cx="57" cy="57"/>
          </a:xfrm>
        </p:grpSpPr>
        <p:grpSp>
          <p:nvGrpSpPr>
            <p:cNvPr id="7199" name="Group 31"/>
            <p:cNvGrpSpPr>
              <a:grpSpLocks/>
            </p:cNvGrpSpPr>
            <p:nvPr/>
          </p:nvGrpSpPr>
          <p:grpSpPr bwMode="auto">
            <a:xfrm>
              <a:off x="3805" y="4082"/>
              <a:ext cx="57" cy="57"/>
              <a:chOff x="3805" y="4082"/>
              <a:chExt cx="57" cy="57"/>
            </a:xfrm>
          </p:grpSpPr>
          <p:sp>
            <p:nvSpPr>
              <p:cNvPr id="7200" name="Line 3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01" name="Line 3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202" name="Rectangle 3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203" name="Group 35"/>
          <p:cNvGrpSpPr>
            <a:grpSpLocks/>
          </p:cNvGrpSpPr>
          <p:nvPr/>
        </p:nvGrpSpPr>
        <p:grpSpPr bwMode="auto">
          <a:xfrm>
            <a:off x="5100638" y="6053138"/>
            <a:ext cx="90487" cy="90487"/>
            <a:chOff x="3805" y="4082"/>
            <a:chExt cx="57" cy="57"/>
          </a:xfrm>
        </p:grpSpPr>
        <p:grpSp>
          <p:nvGrpSpPr>
            <p:cNvPr id="7204" name="Group 36"/>
            <p:cNvGrpSpPr>
              <a:grpSpLocks/>
            </p:cNvGrpSpPr>
            <p:nvPr/>
          </p:nvGrpSpPr>
          <p:grpSpPr bwMode="auto">
            <a:xfrm>
              <a:off x="3805" y="4082"/>
              <a:ext cx="57" cy="57"/>
              <a:chOff x="3805" y="4082"/>
              <a:chExt cx="57" cy="57"/>
            </a:xfrm>
          </p:grpSpPr>
          <p:sp>
            <p:nvSpPr>
              <p:cNvPr id="7205" name="Line 3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06" name="Line 3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207" name="Rectangle 3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208" name="Group 40"/>
          <p:cNvGrpSpPr>
            <a:grpSpLocks/>
          </p:cNvGrpSpPr>
          <p:nvPr/>
        </p:nvGrpSpPr>
        <p:grpSpPr bwMode="auto">
          <a:xfrm>
            <a:off x="5416550" y="6024563"/>
            <a:ext cx="90488" cy="90487"/>
            <a:chOff x="3805" y="4082"/>
            <a:chExt cx="57" cy="57"/>
          </a:xfrm>
        </p:grpSpPr>
        <p:grpSp>
          <p:nvGrpSpPr>
            <p:cNvPr id="7209" name="Group 41"/>
            <p:cNvGrpSpPr>
              <a:grpSpLocks/>
            </p:cNvGrpSpPr>
            <p:nvPr/>
          </p:nvGrpSpPr>
          <p:grpSpPr bwMode="auto">
            <a:xfrm>
              <a:off x="3805" y="4082"/>
              <a:ext cx="57" cy="57"/>
              <a:chOff x="3805" y="4082"/>
              <a:chExt cx="57" cy="57"/>
            </a:xfrm>
          </p:grpSpPr>
          <p:sp>
            <p:nvSpPr>
              <p:cNvPr id="7210" name="Line 4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11" name="Line 4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212" name="Rectangle 4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213" name="Group 45"/>
          <p:cNvGrpSpPr>
            <a:grpSpLocks/>
          </p:cNvGrpSpPr>
          <p:nvPr/>
        </p:nvGrpSpPr>
        <p:grpSpPr bwMode="auto">
          <a:xfrm>
            <a:off x="5897563" y="5859463"/>
            <a:ext cx="90487" cy="90487"/>
            <a:chOff x="3805" y="4082"/>
            <a:chExt cx="57" cy="57"/>
          </a:xfrm>
        </p:grpSpPr>
        <p:grpSp>
          <p:nvGrpSpPr>
            <p:cNvPr id="7214" name="Group 46"/>
            <p:cNvGrpSpPr>
              <a:grpSpLocks/>
            </p:cNvGrpSpPr>
            <p:nvPr/>
          </p:nvGrpSpPr>
          <p:grpSpPr bwMode="auto">
            <a:xfrm>
              <a:off x="3805" y="4082"/>
              <a:ext cx="57" cy="57"/>
              <a:chOff x="3805" y="4082"/>
              <a:chExt cx="57" cy="57"/>
            </a:xfrm>
          </p:grpSpPr>
          <p:sp>
            <p:nvSpPr>
              <p:cNvPr id="7215" name="Line 4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16" name="Line 4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217" name="Rectangle 4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218" name="Group 50"/>
          <p:cNvGrpSpPr>
            <a:grpSpLocks/>
          </p:cNvGrpSpPr>
          <p:nvPr/>
        </p:nvGrpSpPr>
        <p:grpSpPr bwMode="auto">
          <a:xfrm>
            <a:off x="6240463" y="5434013"/>
            <a:ext cx="90487" cy="90487"/>
            <a:chOff x="3805" y="4082"/>
            <a:chExt cx="57" cy="57"/>
          </a:xfrm>
        </p:grpSpPr>
        <p:grpSp>
          <p:nvGrpSpPr>
            <p:cNvPr id="7219" name="Group 51"/>
            <p:cNvGrpSpPr>
              <a:grpSpLocks/>
            </p:cNvGrpSpPr>
            <p:nvPr/>
          </p:nvGrpSpPr>
          <p:grpSpPr bwMode="auto">
            <a:xfrm>
              <a:off x="3805" y="4082"/>
              <a:ext cx="57" cy="57"/>
              <a:chOff x="3805" y="4082"/>
              <a:chExt cx="57" cy="57"/>
            </a:xfrm>
          </p:grpSpPr>
          <p:sp>
            <p:nvSpPr>
              <p:cNvPr id="7220" name="Line 5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21" name="Line 5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222" name="Rectangle 5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223" name="Group 55"/>
          <p:cNvGrpSpPr>
            <a:grpSpLocks/>
          </p:cNvGrpSpPr>
          <p:nvPr/>
        </p:nvGrpSpPr>
        <p:grpSpPr bwMode="auto">
          <a:xfrm>
            <a:off x="6427788" y="5370513"/>
            <a:ext cx="90487" cy="90487"/>
            <a:chOff x="3805" y="4082"/>
            <a:chExt cx="57" cy="57"/>
          </a:xfrm>
        </p:grpSpPr>
        <p:grpSp>
          <p:nvGrpSpPr>
            <p:cNvPr id="7224" name="Group 56"/>
            <p:cNvGrpSpPr>
              <a:grpSpLocks/>
            </p:cNvGrpSpPr>
            <p:nvPr/>
          </p:nvGrpSpPr>
          <p:grpSpPr bwMode="auto">
            <a:xfrm>
              <a:off x="3805" y="4082"/>
              <a:ext cx="57" cy="57"/>
              <a:chOff x="3805" y="4082"/>
              <a:chExt cx="57" cy="57"/>
            </a:xfrm>
          </p:grpSpPr>
          <p:sp>
            <p:nvSpPr>
              <p:cNvPr id="7225" name="Line 5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26" name="Line 5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227" name="Rectangle 5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233" name="Group 65"/>
          <p:cNvGrpSpPr>
            <a:grpSpLocks/>
          </p:cNvGrpSpPr>
          <p:nvPr/>
        </p:nvGrpSpPr>
        <p:grpSpPr bwMode="auto">
          <a:xfrm>
            <a:off x="4095750" y="5181600"/>
            <a:ext cx="90488" cy="90488"/>
            <a:chOff x="3805" y="4082"/>
            <a:chExt cx="57" cy="57"/>
          </a:xfrm>
        </p:grpSpPr>
        <p:grpSp>
          <p:nvGrpSpPr>
            <p:cNvPr id="7234" name="Group 66"/>
            <p:cNvGrpSpPr>
              <a:grpSpLocks/>
            </p:cNvGrpSpPr>
            <p:nvPr/>
          </p:nvGrpSpPr>
          <p:grpSpPr bwMode="auto">
            <a:xfrm>
              <a:off x="3805" y="4082"/>
              <a:ext cx="57" cy="57"/>
              <a:chOff x="3805" y="4082"/>
              <a:chExt cx="57" cy="57"/>
            </a:xfrm>
          </p:grpSpPr>
          <p:sp>
            <p:nvSpPr>
              <p:cNvPr id="7235" name="Line 6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36" name="Line 6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237" name="Rectangle 6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238" name="Group 70"/>
          <p:cNvGrpSpPr>
            <a:grpSpLocks/>
          </p:cNvGrpSpPr>
          <p:nvPr/>
        </p:nvGrpSpPr>
        <p:grpSpPr bwMode="auto">
          <a:xfrm>
            <a:off x="3748088" y="4891088"/>
            <a:ext cx="90487" cy="90487"/>
            <a:chOff x="3805" y="4082"/>
            <a:chExt cx="57" cy="57"/>
          </a:xfrm>
        </p:grpSpPr>
        <p:grpSp>
          <p:nvGrpSpPr>
            <p:cNvPr id="7239" name="Group 71"/>
            <p:cNvGrpSpPr>
              <a:grpSpLocks/>
            </p:cNvGrpSpPr>
            <p:nvPr/>
          </p:nvGrpSpPr>
          <p:grpSpPr bwMode="auto">
            <a:xfrm>
              <a:off x="3805" y="4082"/>
              <a:ext cx="57" cy="57"/>
              <a:chOff x="3805" y="4082"/>
              <a:chExt cx="57" cy="57"/>
            </a:xfrm>
          </p:grpSpPr>
          <p:sp>
            <p:nvSpPr>
              <p:cNvPr id="7240" name="Line 7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41" name="Line 7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242" name="Rectangle 7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243" name="Group 75"/>
          <p:cNvGrpSpPr>
            <a:grpSpLocks/>
          </p:cNvGrpSpPr>
          <p:nvPr/>
        </p:nvGrpSpPr>
        <p:grpSpPr bwMode="auto">
          <a:xfrm>
            <a:off x="4945063" y="4816475"/>
            <a:ext cx="90487" cy="90488"/>
            <a:chOff x="3805" y="4082"/>
            <a:chExt cx="57" cy="57"/>
          </a:xfrm>
        </p:grpSpPr>
        <p:grpSp>
          <p:nvGrpSpPr>
            <p:cNvPr id="7244" name="Group 76"/>
            <p:cNvGrpSpPr>
              <a:grpSpLocks/>
            </p:cNvGrpSpPr>
            <p:nvPr/>
          </p:nvGrpSpPr>
          <p:grpSpPr bwMode="auto">
            <a:xfrm>
              <a:off x="3805" y="4082"/>
              <a:ext cx="57" cy="57"/>
              <a:chOff x="3805" y="4082"/>
              <a:chExt cx="57" cy="57"/>
            </a:xfrm>
          </p:grpSpPr>
          <p:sp>
            <p:nvSpPr>
              <p:cNvPr id="7245" name="Line 7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46" name="Line 7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247" name="Rectangle 7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248" name="Group 80"/>
          <p:cNvGrpSpPr>
            <a:grpSpLocks/>
          </p:cNvGrpSpPr>
          <p:nvPr/>
        </p:nvGrpSpPr>
        <p:grpSpPr bwMode="auto">
          <a:xfrm>
            <a:off x="5129213" y="4660900"/>
            <a:ext cx="90487" cy="90488"/>
            <a:chOff x="3805" y="4082"/>
            <a:chExt cx="57" cy="57"/>
          </a:xfrm>
        </p:grpSpPr>
        <p:grpSp>
          <p:nvGrpSpPr>
            <p:cNvPr id="7249" name="Group 81"/>
            <p:cNvGrpSpPr>
              <a:grpSpLocks/>
            </p:cNvGrpSpPr>
            <p:nvPr/>
          </p:nvGrpSpPr>
          <p:grpSpPr bwMode="auto">
            <a:xfrm>
              <a:off x="3805" y="4082"/>
              <a:ext cx="57" cy="57"/>
              <a:chOff x="3805" y="4082"/>
              <a:chExt cx="57" cy="57"/>
            </a:xfrm>
          </p:grpSpPr>
          <p:sp>
            <p:nvSpPr>
              <p:cNvPr id="7250" name="Line 8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51" name="Line 8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252" name="Rectangle 8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253" name="Group 85"/>
          <p:cNvGrpSpPr>
            <a:grpSpLocks/>
          </p:cNvGrpSpPr>
          <p:nvPr/>
        </p:nvGrpSpPr>
        <p:grpSpPr bwMode="auto">
          <a:xfrm>
            <a:off x="4781550" y="4440238"/>
            <a:ext cx="90488" cy="90487"/>
            <a:chOff x="3805" y="4082"/>
            <a:chExt cx="57" cy="57"/>
          </a:xfrm>
        </p:grpSpPr>
        <p:grpSp>
          <p:nvGrpSpPr>
            <p:cNvPr id="7254" name="Group 86"/>
            <p:cNvGrpSpPr>
              <a:grpSpLocks/>
            </p:cNvGrpSpPr>
            <p:nvPr/>
          </p:nvGrpSpPr>
          <p:grpSpPr bwMode="auto">
            <a:xfrm>
              <a:off x="3805" y="4082"/>
              <a:ext cx="57" cy="57"/>
              <a:chOff x="3805" y="4082"/>
              <a:chExt cx="57" cy="57"/>
            </a:xfrm>
          </p:grpSpPr>
          <p:sp>
            <p:nvSpPr>
              <p:cNvPr id="7255" name="Line 8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56" name="Line 8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257" name="Rectangle 8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258" name="Group 90"/>
          <p:cNvGrpSpPr>
            <a:grpSpLocks/>
          </p:cNvGrpSpPr>
          <p:nvPr/>
        </p:nvGrpSpPr>
        <p:grpSpPr bwMode="auto">
          <a:xfrm>
            <a:off x="3992563" y="4435475"/>
            <a:ext cx="90487" cy="90488"/>
            <a:chOff x="3805" y="4082"/>
            <a:chExt cx="57" cy="57"/>
          </a:xfrm>
        </p:grpSpPr>
        <p:grpSp>
          <p:nvGrpSpPr>
            <p:cNvPr id="7259" name="Group 91"/>
            <p:cNvGrpSpPr>
              <a:grpSpLocks/>
            </p:cNvGrpSpPr>
            <p:nvPr/>
          </p:nvGrpSpPr>
          <p:grpSpPr bwMode="auto">
            <a:xfrm>
              <a:off x="3805" y="4082"/>
              <a:ext cx="57" cy="57"/>
              <a:chOff x="3805" y="4082"/>
              <a:chExt cx="57" cy="57"/>
            </a:xfrm>
          </p:grpSpPr>
          <p:sp>
            <p:nvSpPr>
              <p:cNvPr id="7260" name="Line 9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61" name="Line 9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262" name="Rectangle 9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263" name="Group 95"/>
          <p:cNvGrpSpPr>
            <a:grpSpLocks/>
          </p:cNvGrpSpPr>
          <p:nvPr/>
        </p:nvGrpSpPr>
        <p:grpSpPr bwMode="auto">
          <a:xfrm>
            <a:off x="4691063" y="3997325"/>
            <a:ext cx="90487" cy="90488"/>
            <a:chOff x="3805" y="4082"/>
            <a:chExt cx="57" cy="57"/>
          </a:xfrm>
        </p:grpSpPr>
        <p:grpSp>
          <p:nvGrpSpPr>
            <p:cNvPr id="7264" name="Group 96"/>
            <p:cNvGrpSpPr>
              <a:grpSpLocks/>
            </p:cNvGrpSpPr>
            <p:nvPr/>
          </p:nvGrpSpPr>
          <p:grpSpPr bwMode="auto">
            <a:xfrm>
              <a:off x="3805" y="4082"/>
              <a:ext cx="57" cy="57"/>
              <a:chOff x="3805" y="4082"/>
              <a:chExt cx="57" cy="57"/>
            </a:xfrm>
          </p:grpSpPr>
          <p:sp>
            <p:nvSpPr>
              <p:cNvPr id="7265" name="Line 9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66" name="Line 9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267" name="Rectangle 9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268" name="Group 100"/>
          <p:cNvGrpSpPr>
            <a:grpSpLocks/>
          </p:cNvGrpSpPr>
          <p:nvPr/>
        </p:nvGrpSpPr>
        <p:grpSpPr bwMode="auto">
          <a:xfrm>
            <a:off x="5033963" y="3910013"/>
            <a:ext cx="90487" cy="90487"/>
            <a:chOff x="3805" y="4082"/>
            <a:chExt cx="57" cy="57"/>
          </a:xfrm>
        </p:grpSpPr>
        <p:grpSp>
          <p:nvGrpSpPr>
            <p:cNvPr id="7269" name="Group 101"/>
            <p:cNvGrpSpPr>
              <a:grpSpLocks/>
            </p:cNvGrpSpPr>
            <p:nvPr/>
          </p:nvGrpSpPr>
          <p:grpSpPr bwMode="auto">
            <a:xfrm>
              <a:off x="3805" y="4082"/>
              <a:ext cx="57" cy="57"/>
              <a:chOff x="3805" y="4082"/>
              <a:chExt cx="57" cy="57"/>
            </a:xfrm>
          </p:grpSpPr>
          <p:sp>
            <p:nvSpPr>
              <p:cNvPr id="7270" name="Line 10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71" name="Line 10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272" name="Rectangle 10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273" name="Group 105"/>
          <p:cNvGrpSpPr>
            <a:grpSpLocks/>
          </p:cNvGrpSpPr>
          <p:nvPr/>
        </p:nvGrpSpPr>
        <p:grpSpPr bwMode="auto">
          <a:xfrm>
            <a:off x="5705475" y="3438525"/>
            <a:ext cx="90488" cy="90488"/>
            <a:chOff x="3805" y="4082"/>
            <a:chExt cx="57" cy="57"/>
          </a:xfrm>
        </p:grpSpPr>
        <p:grpSp>
          <p:nvGrpSpPr>
            <p:cNvPr id="7274" name="Group 106"/>
            <p:cNvGrpSpPr>
              <a:grpSpLocks/>
            </p:cNvGrpSpPr>
            <p:nvPr/>
          </p:nvGrpSpPr>
          <p:grpSpPr bwMode="auto">
            <a:xfrm>
              <a:off x="3805" y="4082"/>
              <a:ext cx="57" cy="57"/>
              <a:chOff x="3805" y="4082"/>
              <a:chExt cx="57" cy="57"/>
            </a:xfrm>
          </p:grpSpPr>
          <p:sp>
            <p:nvSpPr>
              <p:cNvPr id="7275" name="Line 10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76" name="Line 10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277" name="Rectangle 10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283" name="Group 115"/>
          <p:cNvGrpSpPr>
            <a:grpSpLocks/>
          </p:cNvGrpSpPr>
          <p:nvPr/>
        </p:nvGrpSpPr>
        <p:grpSpPr bwMode="auto">
          <a:xfrm>
            <a:off x="6096000" y="3957638"/>
            <a:ext cx="90488" cy="90487"/>
            <a:chOff x="3805" y="4082"/>
            <a:chExt cx="57" cy="57"/>
          </a:xfrm>
        </p:grpSpPr>
        <p:grpSp>
          <p:nvGrpSpPr>
            <p:cNvPr id="7284" name="Group 116"/>
            <p:cNvGrpSpPr>
              <a:grpSpLocks/>
            </p:cNvGrpSpPr>
            <p:nvPr/>
          </p:nvGrpSpPr>
          <p:grpSpPr bwMode="auto">
            <a:xfrm>
              <a:off x="3805" y="4082"/>
              <a:ext cx="57" cy="57"/>
              <a:chOff x="3805" y="4082"/>
              <a:chExt cx="57" cy="57"/>
            </a:xfrm>
          </p:grpSpPr>
          <p:sp>
            <p:nvSpPr>
              <p:cNvPr id="7285" name="Line 11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86" name="Line 11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287" name="Rectangle 11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288" name="Group 120"/>
          <p:cNvGrpSpPr>
            <a:grpSpLocks/>
          </p:cNvGrpSpPr>
          <p:nvPr/>
        </p:nvGrpSpPr>
        <p:grpSpPr bwMode="auto">
          <a:xfrm>
            <a:off x="6270625" y="3751263"/>
            <a:ext cx="90488" cy="90487"/>
            <a:chOff x="3805" y="4082"/>
            <a:chExt cx="57" cy="57"/>
          </a:xfrm>
        </p:grpSpPr>
        <p:grpSp>
          <p:nvGrpSpPr>
            <p:cNvPr id="7289" name="Group 121"/>
            <p:cNvGrpSpPr>
              <a:grpSpLocks/>
            </p:cNvGrpSpPr>
            <p:nvPr/>
          </p:nvGrpSpPr>
          <p:grpSpPr bwMode="auto">
            <a:xfrm>
              <a:off x="3805" y="4082"/>
              <a:ext cx="57" cy="57"/>
              <a:chOff x="3805" y="4082"/>
              <a:chExt cx="57" cy="57"/>
            </a:xfrm>
          </p:grpSpPr>
          <p:sp>
            <p:nvSpPr>
              <p:cNvPr id="7290" name="Line 12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91" name="Line 12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292" name="Rectangle 12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293" name="Group 125"/>
          <p:cNvGrpSpPr>
            <a:grpSpLocks/>
          </p:cNvGrpSpPr>
          <p:nvPr/>
        </p:nvGrpSpPr>
        <p:grpSpPr bwMode="auto">
          <a:xfrm>
            <a:off x="6389688" y="3643313"/>
            <a:ext cx="90487" cy="90487"/>
            <a:chOff x="3805" y="4082"/>
            <a:chExt cx="57" cy="57"/>
          </a:xfrm>
        </p:grpSpPr>
        <p:grpSp>
          <p:nvGrpSpPr>
            <p:cNvPr id="7294" name="Group 126"/>
            <p:cNvGrpSpPr>
              <a:grpSpLocks/>
            </p:cNvGrpSpPr>
            <p:nvPr/>
          </p:nvGrpSpPr>
          <p:grpSpPr bwMode="auto">
            <a:xfrm>
              <a:off x="3805" y="4082"/>
              <a:ext cx="57" cy="57"/>
              <a:chOff x="3805" y="4082"/>
              <a:chExt cx="57" cy="57"/>
            </a:xfrm>
          </p:grpSpPr>
          <p:sp>
            <p:nvSpPr>
              <p:cNvPr id="7295" name="Line 12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96" name="Line 12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297" name="Rectangle 12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298" name="Group 130"/>
          <p:cNvGrpSpPr>
            <a:grpSpLocks/>
          </p:cNvGrpSpPr>
          <p:nvPr/>
        </p:nvGrpSpPr>
        <p:grpSpPr bwMode="auto">
          <a:xfrm>
            <a:off x="6611938" y="3463925"/>
            <a:ext cx="90487" cy="90488"/>
            <a:chOff x="3805" y="4082"/>
            <a:chExt cx="57" cy="57"/>
          </a:xfrm>
        </p:grpSpPr>
        <p:grpSp>
          <p:nvGrpSpPr>
            <p:cNvPr id="7299" name="Group 131"/>
            <p:cNvGrpSpPr>
              <a:grpSpLocks/>
            </p:cNvGrpSpPr>
            <p:nvPr/>
          </p:nvGrpSpPr>
          <p:grpSpPr bwMode="auto">
            <a:xfrm>
              <a:off x="3805" y="4082"/>
              <a:ext cx="57" cy="57"/>
              <a:chOff x="3805" y="4082"/>
              <a:chExt cx="57" cy="57"/>
            </a:xfrm>
          </p:grpSpPr>
          <p:sp>
            <p:nvSpPr>
              <p:cNvPr id="7300" name="Line 13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301" name="Line 13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302" name="Rectangle 13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303" name="Group 135"/>
          <p:cNvGrpSpPr>
            <a:grpSpLocks/>
          </p:cNvGrpSpPr>
          <p:nvPr/>
        </p:nvGrpSpPr>
        <p:grpSpPr bwMode="auto">
          <a:xfrm>
            <a:off x="6954838" y="2989263"/>
            <a:ext cx="90487" cy="90487"/>
            <a:chOff x="3805" y="4082"/>
            <a:chExt cx="57" cy="57"/>
          </a:xfrm>
        </p:grpSpPr>
        <p:grpSp>
          <p:nvGrpSpPr>
            <p:cNvPr id="7304" name="Group 136"/>
            <p:cNvGrpSpPr>
              <a:grpSpLocks/>
            </p:cNvGrpSpPr>
            <p:nvPr/>
          </p:nvGrpSpPr>
          <p:grpSpPr bwMode="auto">
            <a:xfrm>
              <a:off x="3805" y="4082"/>
              <a:ext cx="57" cy="57"/>
              <a:chOff x="3805" y="4082"/>
              <a:chExt cx="57" cy="57"/>
            </a:xfrm>
          </p:grpSpPr>
          <p:sp>
            <p:nvSpPr>
              <p:cNvPr id="7305" name="Line 13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306" name="Line 13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307" name="Rectangle 13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308" name="Group 140"/>
          <p:cNvGrpSpPr>
            <a:grpSpLocks/>
          </p:cNvGrpSpPr>
          <p:nvPr/>
        </p:nvGrpSpPr>
        <p:grpSpPr bwMode="auto">
          <a:xfrm>
            <a:off x="7173913" y="3443288"/>
            <a:ext cx="90487" cy="90487"/>
            <a:chOff x="3805" y="4082"/>
            <a:chExt cx="57" cy="57"/>
          </a:xfrm>
        </p:grpSpPr>
        <p:grpSp>
          <p:nvGrpSpPr>
            <p:cNvPr id="7309" name="Group 141"/>
            <p:cNvGrpSpPr>
              <a:grpSpLocks/>
            </p:cNvGrpSpPr>
            <p:nvPr/>
          </p:nvGrpSpPr>
          <p:grpSpPr bwMode="auto">
            <a:xfrm>
              <a:off x="3805" y="4082"/>
              <a:ext cx="57" cy="57"/>
              <a:chOff x="3805" y="4082"/>
              <a:chExt cx="57" cy="57"/>
            </a:xfrm>
          </p:grpSpPr>
          <p:sp>
            <p:nvSpPr>
              <p:cNvPr id="7310" name="Line 14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311" name="Line 14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312" name="Rectangle 14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313" name="Group 145"/>
          <p:cNvGrpSpPr>
            <a:grpSpLocks/>
          </p:cNvGrpSpPr>
          <p:nvPr/>
        </p:nvGrpSpPr>
        <p:grpSpPr bwMode="auto">
          <a:xfrm>
            <a:off x="6261100" y="3170238"/>
            <a:ext cx="90488" cy="90487"/>
            <a:chOff x="3805" y="4082"/>
            <a:chExt cx="57" cy="57"/>
          </a:xfrm>
        </p:grpSpPr>
        <p:grpSp>
          <p:nvGrpSpPr>
            <p:cNvPr id="7314" name="Group 146"/>
            <p:cNvGrpSpPr>
              <a:grpSpLocks/>
            </p:cNvGrpSpPr>
            <p:nvPr/>
          </p:nvGrpSpPr>
          <p:grpSpPr bwMode="auto">
            <a:xfrm>
              <a:off x="3805" y="4082"/>
              <a:ext cx="57" cy="57"/>
              <a:chOff x="3805" y="4082"/>
              <a:chExt cx="57" cy="57"/>
            </a:xfrm>
          </p:grpSpPr>
          <p:sp>
            <p:nvSpPr>
              <p:cNvPr id="7315" name="Line 14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316" name="Line 14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317" name="Rectangle 14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318" name="Group 150"/>
          <p:cNvGrpSpPr>
            <a:grpSpLocks/>
          </p:cNvGrpSpPr>
          <p:nvPr/>
        </p:nvGrpSpPr>
        <p:grpSpPr bwMode="auto">
          <a:xfrm>
            <a:off x="5892800" y="3117850"/>
            <a:ext cx="90488" cy="90488"/>
            <a:chOff x="3805" y="4082"/>
            <a:chExt cx="57" cy="57"/>
          </a:xfrm>
        </p:grpSpPr>
        <p:grpSp>
          <p:nvGrpSpPr>
            <p:cNvPr id="7319" name="Group 151"/>
            <p:cNvGrpSpPr>
              <a:grpSpLocks/>
            </p:cNvGrpSpPr>
            <p:nvPr/>
          </p:nvGrpSpPr>
          <p:grpSpPr bwMode="auto">
            <a:xfrm>
              <a:off x="3805" y="4082"/>
              <a:ext cx="57" cy="57"/>
              <a:chOff x="3805" y="4082"/>
              <a:chExt cx="57" cy="57"/>
            </a:xfrm>
          </p:grpSpPr>
          <p:sp>
            <p:nvSpPr>
              <p:cNvPr id="7320" name="Line 15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321" name="Line 15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322" name="Rectangle 15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328" name="Group 160"/>
          <p:cNvGrpSpPr>
            <a:grpSpLocks/>
          </p:cNvGrpSpPr>
          <p:nvPr/>
        </p:nvGrpSpPr>
        <p:grpSpPr bwMode="auto">
          <a:xfrm>
            <a:off x="4953000" y="2571750"/>
            <a:ext cx="90488" cy="90488"/>
            <a:chOff x="3805" y="4082"/>
            <a:chExt cx="57" cy="57"/>
          </a:xfrm>
        </p:grpSpPr>
        <p:grpSp>
          <p:nvGrpSpPr>
            <p:cNvPr id="7329" name="Group 161"/>
            <p:cNvGrpSpPr>
              <a:grpSpLocks/>
            </p:cNvGrpSpPr>
            <p:nvPr/>
          </p:nvGrpSpPr>
          <p:grpSpPr bwMode="auto">
            <a:xfrm>
              <a:off x="3805" y="4082"/>
              <a:ext cx="57" cy="57"/>
              <a:chOff x="3805" y="4082"/>
              <a:chExt cx="57" cy="57"/>
            </a:xfrm>
          </p:grpSpPr>
          <p:sp>
            <p:nvSpPr>
              <p:cNvPr id="7330" name="Line 16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331" name="Line 16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332" name="Rectangle 16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333" name="Group 165"/>
          <p:cNvGrpSpPr>
            <a:grpSpLocks/>
          </p:cNvGrpSpPr>
          <p:nvPr/>
        </p:nvGrpSpPr>
        <p:grpSpPr bwMode="auto">
          <a:xfrm>
            <a:off x="4846638" y="2774950"/>
            <a:ext cx="90487" cy="90488"/>
            <a:chOff x="3805" y="4082"/>
            <a:chExt cx="57" cy="57"/>
          </a:xfrm>
        </p:grpSpPr>
        <p:grpSp>
          <p:nvGrpSpPr>
            <p:cNvPr id="7334" name="Group 166"/>
            <p:cNvGrpSpPr>
              <a:grpSpLocks/>
            </p:cNvGrpSpPr>
            <p:nvPr/>
          </p:nvGrpSpPr>
          <p:grpSpPr bwMode="auto">
            <a:xfrm>
              <a:off x="3805" y="4082"/>
              <a:ext cx="57" cy="57"/>
              <a:chOff x="3805" y="4082"/>
              <a:chExt cx="57" cy="57"/>
            </a:xfrm>
          </p:grpSpPr>
          <p:sp>
            <p:nvSpPr>
              <p:cNvPr id="7335" name="Line 16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336" name="Line 16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337" name="Rectangle 16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348" name="Group 180"/>
          <p:cNvGrpSpPr>
            <a:grpSpLocks/>
          </p:cNvGrpSpPr>
          <p:nvPr/>
        </p:nvGrpSpPr>
        <p:grpSpPr bwMode="auto">
          <a:xfrm>
            <a:off x="4570413" y="1819275"/>
            <a:ext cx="90487" cy="90488"/>
            <a:chOff x="3805" y="4082"/>
            <a:chExt cx="57" cy="57"/>
          </a:xfrm>
        </p:grpSpPr>
        <p:grpSp>
          <p:nvGrpSpPr>
            <p:cNvPr id="7349" name="Group 181"/>
            <p:cNvGrpSpPr>
              <a:grpSpLocks/>
            </p:cNvGrpSpPr>
            <p:nvPr/>
          </p:nvGrpSpPr>
          <p:grpSpPr bwMode="auto">
            <a:xfrm>
              <a:off x="3805" y="4082"/>
              <a:ext cx="57" cy="57"/>
              <a:chOff x="3805" y="4082"/>
              <a:chExt cx="57" cy="57"/>
            </a:xfrm>
          </p:grpSpPr>
          <p:sp>
            <p:nvSpPr>
              <p:cNvPr id="7350" name="Line 18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351" name="Line 18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352" name="Rectangle 18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353" name="Group 185"/>
          <p:cNvGrpSpPr>
            <a:grpSpLocks/>
          </p:cNvGrpSpPr>
          <p:nvPr/>
        </p:nvGrpSpPr>
        <p:grpSpPr bwMode="auto">
          <a:xfrm>
            <a:off x="4292600" y="1584325"/>
            <a:ext cx="90488" cy="90488"/>
            <a:chOff x="3805" y="4082"/>
            <a:chExt cx="57" cy="57"/>
          </a:xfrm>
        </p:grpSpPr>
        <p:grpSp>
          <p:nvGrpSpPr>
            <p:cNvPr id="7354" name="Group 186"/>
            <p:cNvGrpSpPr>
              <a:grpSpLocks/>
            </p:cNvGrpSpPr>
            <p:nvPr/>
          </p:nvGrpSpPr>
          <p:grpSpPr bwMode="auto">
            <a:xfrm>
              <a:off x="3805" y="4082"/>
              <a:ext cx="57" cy="57"/>
              <a:chOff x="3805" y="4082"/>
              <a:chExt cx="57" cy="57"/>
            </a:xfrm>
          </p:grpSpPr>
          <p:sp>
            <p:nvSpPr>
              <p:cNvPr id="7355" name="Line 18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356" name="Line 18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357" name="Rectangle 18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363" name="Group 195"/>
          <p:cNvGrpSpPr>
            <a:grpSpLocks/>
          </p:cNvGrpSpPr>
          <p:nvPr/>
        </p:nvGrpSpPr>
        <p:grpSpPr bwMode="auto">
          <a:xfrm>
            <a:off x="3932238" y="1222375"/>
            <a:ext cx="90487" cy="90488"/>
            <a:chOff x="3805" y="4082"/>
            <a:chExt cx="57" cy="57"/>
          </a:xfrm>
        </p:grpSpPr>
        <p:grpSp>
          <p:nvGrpSpPr>
            <p:cNvPr id="7364" name="Group 196"/>
            <p:cNvGrpSpPr>
              <a:grpSpLocks/>
            </p:cNvGrpSpPr>
            <p:nvPr/>
          </p:nvGrpSpPr>
          <p:grpSpPr bwMode="auto">
            <a:xfrm>
              <a:off x="3805" y="4082"/>
              <a:ext cx="57" cy="57"/>
              <a:chOff x="3805" y="4082"/>
              <a:chExt cx="57" cy="57"/>
            </a:xfrm>
          </p:grpSpPr>
          <p:sp>
            <p:nvSpPr>
              <p:cNvPr id="7365" name="Line 19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366" name="Line 19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367" name="Rectangle 19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368" name="Group 200"/>
          <p:cNvGrpSpPr>
            <a:grpSpLocks/>
          </p:cNvGrpSpPr>
          <p:nvPr/>
        </p:nvGrpSpPr>
        <p:grpSpPr bwMode="auto">
          <a:xfrm>
            <a:off x="3424238" y="2074863"/>
            <a:ext cx="90487" cy="90487"/>
            <a:chOff x="3805" y="4082"/>
            <a:chExt cx="57" cy="57"/>
          </a:xfrm>
        </p:grpSpPr>
        <p:grpSp>
          <p:nvGrpSpPr>
            <p:cNvPr id="7369" name="Group 201"/>
            <p:cNvGrpSpPr>
              <a:grpSpLocks/>
            </p:cNvGrpSpPr>
            <p:nvPr/>
          </p:nvGrpSpPr>
          <p:grpSpPr bwMode="auto">
            <a:xfrm>
              <a:off x="3805" y="4082"/>
              <a:ext cx="57" cy="57"/>
              <a:chOff x="3805" y="4082"/>
              <a:chExt cx="57" cy="57"/>
            </a:xfrm>
          </p:grpSpPr>
          <p:sp>
            <p:nvSpPr>
              <p:cNvPr id="7370" name="Line 20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371" name="Line 20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372" name="Rectangle 20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373" name="Group 205"/>
          <p:cNvGrpSpPr>
            <a:grpSpLocks/>
          </p:cNvGrpSpPr>
          <p:nvPr/>
        </p:nvGrpSpPr>
        <p:grpSpPr bwMode="auto">
          <a:xfrm>
            <a:off x="2603500" y="1770063"/>
            <a:ext cx="90488" cy="90487"/>
            <a:chOff x="3805" y="4082"/>
            <a:chExt cx="57" cy="57"/>
          </a:xfrm>
        </p:grpSpPr>
        <p:grpSp>
          <p:nvGrpSpPr>
            <p:cNvPr id="7374" name="Group 206"/>
            <p:cNvGrpSpPr>
              <a:grpSpLocks/>
            </p:cNvGrpSpPr>
            <p:nvPr/>
          </p:nvGrpSpPr>
          <p:grpSpPr bwMode="auto">
            <a:xfrm>
              <a:off x="3805" y="4082"/>
              <a:ext cx="57" cy="57"/>
              <a:chOff x="3805" y="4082"/>
              <a:chExt cx="57" cy="57"/>
            </a:xfrm>
          </p:grpSpPr>
          <p:sp>
            <p:nvSpPr>
              <p:cNvPr id="7375" name="Line 20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376" name="Line 20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377" name="Rectangle 20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378" name="Group 210"/>
          <p:cNvGrpSpPr>
            <a:grpSpLocks/>
          </p:cNvGrpSpPr>
          <p:nvPr/>
        </p:nvGrpSpPr>
        <p:grpSpPr bwMode="auto">
          <a:xfrm>
            <a:off x="2290763" y="909638"/>
            <a:ext cx="90487" cy="90487"/>
            <a:chOff x="3805" y="4082"/>
            <a:chExt cx="57" cy="57"/>
          </a:xfrm>
        </p:grpSpPr>
        <p:grpSp>
          <p:nvGrpSpPr>
            <p:cNvPr id="7379" name="Group 211"/>
            <p:cNvGrpSpPr>
              <a:grpSpLocks/>
            </p:cNvGrpSpPr>
            <p:nvPr/>
          </p:nvGrpSpPr>
          <p:grpSpPr bwMode="auto">
            <a:xfrm>
              <a:off x="3805" y="4082"/>
              <a:ext cx="57" cy="57"/>
              <a:chOff x="3805" y="4082"/>
              <a:chExt cx="57" cy="57"/>
            </a:xfrm>
          </p:grpSpPr>
          <p:sp>
            <p:nvSpPr>
              <p:cNvPr id="7380" name="Line 21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381" name="Line 21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382" name="Rectangle 21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383" name="Group 215"/>
          <p:cNvGrpSpPr>
            <a:grpSpLocks/>
          </p:cNvGrpSpPr>
          <p:nvPr/>
        </p:nvGrpSpPr>
        <p:grpSpPr bwMode="auto">
          <a:xfrm>
            <a:off x="1485900" y="847725"/>
            <a:ext cx="90488" cy="90488"/>
            <a:chOff x="3805" y="4082"/>
            <a:chExt cx="57" cy="57"/>
          </a:xfrm>
        </p:grpSpPr>
        <p:grpSp>
          <p:nvGrpSpPr>
            <p:cNvPr id="7384" name="Group 216"/>
            <p:cNvGrpSpPr>
              <a:grpSpLocks/>
            </p:cNvGrpSpPr>
            <p:nvPr/>
          </p:nvGrpSpPr>
          <p:grpSpPr bwMode="auto">
            <a:xfrm>
              <a:off x="3805" y="4082"/>
              <a:ext cx="57" cy="57"/>
              <a:chOff x="3805" y="4082"/>
              <a:chExt cx="57" cy="57"/>
            </a:xfrm>
          </p:grpSpPr>
          <p:sp>
            <p:nvSpPr>
              <p:cNvPr id="7385" name="Line 21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386" name="Line 21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387" name="Rectangle 21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388" name="Group 220"/>
          <p:cNvGrpSpPr>
            <a:grpSpLocks/>
          </p:cNvGrpSpPr>
          <p:nvPr/>
        </p:nvGrpSpPr>
        <p:grpSpPr bwMode="auto">
          <a:xfrm>
            <a:off x="1638300" y="485775"/>
            <a:ext cx="90488" cy="90488"/>
            <a:chOff x="3805" y="4082"/>
            <a:chExt cx="57" cy="57"/>
          </a:xfrm>
        </p:grpSpPr>
        <p:grpSp>
          <p:nvGrpSpPr>
            <p:cNvPr id="7389" name="Group 221"/>
            <p:cNvGrpSpPr>
              <a:grpSpLocks/>
            </p:cNvGrpSpPr>
            <p:nvPr/>
          </p:nvGrpSpPr>
          <p:grpSpPr bwMode="auto">
            <a:xfrm>
              <a:off x="3805" y="4082"/>
              <a:ext cx="57" cy="57"/>
              <a:chOff x="3805" y="4082"/>
              <a:chExt cx="57" cy="57"/>
            </a:xfrm>
          </p:grpSpPr>
          <p:sp>
            <p:nvSpPr>
              <p:cNvPr id="7390" name="Line 22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391" name="Line 22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392" name="Rectangle 22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393" name="Group 225"/>
          <p:cNvGrpSpPr>
            <a:grpSpLocks/>
          </p:cNvGrpSpPr>
          <p:nvPr/>
        </p:nvGrpSpPr>
        <p:grpSpPr bwMode="auto">
          <a:xfrm>
            <a:off x="1398588" y="1851025"/>
            <a:ext cx="90487" cy="90488"/>
            <a:chOff x="3805" y="4082"/>
            <a:chExt cx="57" cy="57"/>
          </a:xfrm>
        </p:grpSpPr>
        <p:grpSp>
          <p:nvGrpSpPr>
            <p:cNvPr id="7394" name="Group 226"/>
            <p:cNvGrpSpPr>
              <a:grpSpLocks/>
            </p:cNvGrpSpPr>
            <p:nvPr/>
          </p:nvGrpSpPr>
          <p:grpSpPr bwMode="auto">
            <a:xfrm>
              <a:off x="3805" y="4082"/>
              <a:ext cx="57" cy="57"/>
              <a:chOff x="3805" y="4082"/>
              <a:chExt cx="57" cy="57"/>
            </a:xfrm>
          </p:grpSpPr>
          <p:sp>
            <p:nvSpPr>
              <p:cNvPr id="7395" name="Line 22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396" name="Line 22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397" name="Rectangle 22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398" name="Group 230"/>
          <p:cNvGrpSpPr>
            <a:grpSpLocks/>
          </p:cNvGrpSpPr>
          <p:nvPr/>
        </p:nvGrpSpPr>
        <p:grpSpPr bwMode="auto">
          <a:xfrm>
            <a:off x="2532063" y="271463"/>
            <a:ext cx="90487" cy="90487"/>
            <a:chOff x="3805" y="4082"/>
            <a:chExt cx="57" cy="57"/>
          </a:xfrm>
        </p:grpSpPr>
        <p:grpSp>
          <p:nvGrpSpPr>
            <p:cNvPr id="7399" name="Group 231"/>
            <p:cNvGrpSpPr>
              <a:grpSpLocks/>
            </p:cNvGrpSpPr>
            <p:nvPr/>
          </p:nvGrpSpPr>
          <p:grpSpPr bwMode="auto">
            <a:xfrm>
              <a:off x="3805" y="4082"/>
              <a:ext cx="57" cy="57"/>
              <a:chOff x="3805" y="4082"/>
              <a:chExt cx="57" cy="57"/>
            </a:xfrm>
          </p:grpSpPr>
          <p:sp>
            <p:nvSpPr>
              <p:cNvPr id="7400" name="Line 23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401" name="Line 23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402" name="Rectangle 23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403" name="Group 235"/>
          <p:cNvGrpSpPr>
            <a:grpSpLocks/>
          </p:cNvGrpSpPr>
          <p:nvPr/>
        </p:nvGrpSpPr>
        <p:grpSpPr bwMode="auto">
          <a:xfrm>
            <a:off x="1773238" y="2970213"/>
            <a:ext cx="90487" cy="90487"/>
            <a:chOff x="3805" y="4082"/>
            <a:chExt cx="57" cy="57"/>
          </a:xfrm>
        </p:grpSpPr>
        <p:grpSp>
          <p:nvGrpSpPr>
            <p:cNvPr id="7404" name="Group 236"/>
            <p:cNvGrpSpPr>
              <a:grpSpLocks/>
            </p:cNvGrpSpPr>
            <p:nvPr/>
          </p:nvGrpSpPr>
          <p:grpSpPr bwMode="auto">
            <a:xfrm>
              <a:off x="3805" y="4082"/>
              <a:ext cx="57" cy="57"/>
              <a:chOff x="3805" y="4082"/>
              <a:chExt cx="57" cy="57"/>
            </a:xfrm>
          </p:grpSpPr>
          <p:sp>
            <p:nvSpPr>
              <p:cNvPr id="7405" name="Line 23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406" name="Line 23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407" name="Rectangle 23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408" name="Group 240"/>
          <p:cNvGrpSpPr>
            <a:grpSpLocks/>
          </p:cNvGrpSpPr>
          <p:nvPr/>
        </p:nvGrpSpPr>
        <p:grpSpPr bwMode="auto">
          <a:xfrm>
            <a:off x="3048000" y="4575175"/>
            <a:ext cx="90488" cy="90488"/>
            <a:chOff x="3805" y="4082"/>
            <a:chExt cx="57" cy="57"/>
          </a:xfrm>
        </p:grpSpPr>
        <p:grpSp>
          <p:nvGrpSpPr>
            <p:cNvPr id="7409" name="Group 241"/>
            <p:cNvGrpSpPr>
              <a:grpSpLocks/>
            </p:cNvGrpSpPr>
            <p:nvPr/>
          </p:nvGrpSpPr>
          <p:grpSpPr bwMode="auto">
            <a:xfrm>
              <a:off x="3805" y="4082"/>
              <a:ext cx="57" cy="57"/>
              <a:chOff x="3805" y="4082"/>
              <a:chExt cx="57" cy="57"/>
            </a:xfrm>
          </p:grpSpPr>
          <p:sp>
            <p:nvSpPr>
              <p:cNvPr id="7410" name="Line 24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411" name="Line 24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412" name="Rectangle 24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413" name="Group 245"/>
          <p:cNvGrpSpPr>
            <a:grpSpLocks/>
          </p:cNvGrpSpPr>
          <p:nvPr/>
        </p:nvGrpSpPr>
        <p:grpSpPr bwMode="auto">
          <a:xfrm>
            <a:off x="3019425" y="4805363"/>
            <a:ext cx="90488" cy="90487"/>
            <a:chOff x="3805" y="4082"/>
            <a:chExt cx="57" cy="57"/>
          </a:xfrm>
        </p:grpSpPr>
        <p:grpSp>
          <p:nvGrpSpPr>
            <p:cNvPr id="7414" name="Group 246"/>
            <p:cNvGrpSpPr>
              <a:grpSpLocks/>
            </p:cNvGrpSpPr>
            <p:nvPr/>
          </p:nvGrpSpPr>
          <p:grpSpPr bwMode="auto">
            <a:xfrm>
              <a:off x="3805" y="4082"/>
              <a:ext cx="57" cy="57"/>
              <a:chOff x="3805" y="4082"/>
              <a:chExt cx="57" cy="57"/>
            </a:xfrm>
          </p:grpSpPr>
          <p:sp>
            <p:nvSpPr>
              <p:cNvPr id="7415" name="Line 24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416" name="Line 24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417" name="Rectangle 24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418" name="Group 250"/>
          <p:cNvGrpSpPr>
            <a:grpSpLocks/>
          </p:cNvGrpSpPr>
          <p:nvPr/>
        </p:nvGrpSpPr>
        <p:grpSpPr bwMode="auto">
          <a:xfrm>
            <a:off x="3217863" y="5233988"/>
            <a:ext cx="90487" cy="90487"/>
            <a:chOff x="3805" y="4082"/>
            <a:chExt cx="57" cy="57"/>
          </a:xfrm>
        </p:grpSpPr>
        <p:grpSp>
          <p:nvGrpSpPr>
            <p:cNvPr id="7419" name="Group 251"/>
            <p:cNvGrpSpPr>
              <a:grpSpLocks/>
            </p:cNvGrpSpPr>
            <p:nvPr/>
          </p:nvGrpSpPr>
          <p:grpSpPr bwMode="auto">
            <a:xfrm>
              <a:off x="3805" y="4082"/>
              <a:ext cx="57" cy="57"/>
              <a:chOff x="3805" y="4082"/>
              <a:chExt cx="57" cy="57"/>
            </a:xfrm>
          </p:grpSpPr>
          <p:sp>
            <p:nvSpPr>
              <p:cNvPr id="7420" name="Line 25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421" name="Line 25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422" name="Rectangle 25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433" name="Group 265"/>
          <p:cNvGrpSpPr>
            <a:grpSpLocks/>
          </p:cNvGrpSpPr>
          <p:nvPr/>
        </p:nvGrpSpPr>
        <p:grpSpPr bwMode="auto">
          <a:xfrm>
            <a:off x="3743325" y="5376863"/>
            <a:ext cx="90488" cy="90487"/>
            <a:chOff x="3805" y="4082"/>
            <a:chExt cx="57" cy="57"/>
          </a:xfrm>
        </p:grpSpPr>
        <p:grpSp>
          <p:nvGrpSpPr>
            <p:cNvPr id="7434" name="Group 266"/>
            <p:cNvGrpSpPr>
              <a:grpSpLocks/>
            </p:cNvGrpSpPr>
            <p:nvPr/>
          </p:nvGrpSpPr>
          <p:grpSpPr bwMode="auto">
            <a:xfrm>
              <a:off x="3805" y="4082"/>
              <a:ext cx="57" cy="57"/>
              <a:chOff x="3805" y="4082"/>
              <a:chExt cx="57" cy="57"/>
            </a:xfrm>
          </p:grpSpPr>
          <p:sp>
            <p:nvSpPr>
              <p:cNvPr id="7435" name="Line 26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436" name="Line 26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437" name="Rectangle 26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438" name="Group 270"/>
          <p:cNvGrpSpPr>
            <a:grpSpLocks/>
          </p:cNvGrpSpPr>
          <p:nvPr/>
        </p:nvGrpSpPr>
        <p:grpSpPr bwMode="auto">
          <a:xfrm>
            <a:off x="3856038" y="2635250"/>
            <a:ext cx="90487" cy="90488"/>
            <a:chOff x="3805" y="4082"/>
            <a:chExt cx="57" cy="57"/>
          </a:xfrm>
        </p:grpSpPr>
        <p:grpSp>
          <p:nvGrpSpPr>
            <p:cNvPr id="7439" name="Group 271"/>
            <p:cNvGrpSpPr>
              <a:grpSpLocks/>
            </p:cNvGrpSpPr>
            <p:nvPr/>
          </p:nvGrpSpPr>
          <p:grpSpPr bwMode="auto">
            <a:xfrm>
              <a:off x="3805" y="4082"/>
              <a:ext cx="57" cy="57"/>
              <a:chOff x="3805" y="4082"/>
              <a:chExt cx="57" cy="57"/>
            </a:xfrm>
          </p:grpSpPr>
          <p:sp>
            <p:nvSpPr>
              <p:cNvPr id="7440" name="Line 27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441" name="Line 27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442" name="Rectangle 27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443" name="Group 275"/>
          <p:cNvGrpSpPr>
            <a:grpSpLocks/>
          </p:cNvGrpSpPr>
          <p:nvPr/>
        </p:nvGrpSpPr>
        <p:grpSpPr bwMode="auto">
          <a:xfrm>
            <a:off x="6037263" y="1887538"/>
            <a:ext cx="90487" cy="90487"/>
            <a:chOff x="3805" y="4082"/>
            <a:chExt cx="57" cy="57"/>
          </a:xfrm>
        </p:grpSpPr>
        <p:grpSp>
          <p:nvGrpSpPr>
            <p:cNvPr id="7444" name="Group 276"/>
            <p:cNvGrpSpPr>
              <a:grpSpLocks/>
            </p:cNvGrpSpPr>
            <p:nvPr/>
          </p:nvGrpSpPr>
          <p:grpSpPr bwMode="auto">
            <a:xfrm>
              <a:off x="3805" y="4082"/>
              <a:ext cx="57" cy="57"/>
              <a:chOff x="3805" y="4082"/>
              <a:chExt cx="57" cy="57"/>
            </a:xfrm>
          </p:grpSpPr>
          <p:sp>
            <p:nvSpPr>
              <p:cNvPr id="7445" name="Line 27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446" name="Line 27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447" name="Rectangle 27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458" name="Group 290"/>
          <p:cNvGrpSpPr>
            <a:grpSpLocks/>
          </p:cNvGrpSpPr>
          <p:nvPr/>
        </p:nvGrpSpPr>
        <p:grpSpPr bwMode="auto">
          <a:xfrm>
            <a:off x="5402263" y="871538"/>
            <a:ext cx="90487" cy="90487"/>
            <a:chOff x="3805" y="4082"/>
            <a:chExt cx="57" cy="57"/>
          </a:xfrm>
        </p:grpSpPr>
        <p:grpSp>
          <p:nvGrpSpPr>
            <p:cNvPr id="7459" name="Group 291"/>
            <p:cNvGrpSpPr>
              <a:grpSpLocks/>
            </p:cNvGrpSpPr>
            <p:nvPr/>
          </p:nvGrpSpPr>
          <p:grpSpPr bwMode="auto">
            <a:xfrm>
              <a:off x="3805" y="4082"/>
              <a:ext cx="57" cy="57"/>
              <a:chOff x="3805" y="4082"/>
              <a:chExt cx="57" cy="57"/>
            </a:xfrm>
          </p:grpSpPr>
          <p:sp>
            <p:nvSpPr>
              <p:cNvPr id="7460" name="Line 29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461" name="Line 29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462" name="Rectangle 29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463" name="Group 295"/>
          <p:cNvGrpSpPr>
            <a:grpSpLocks/>
          </p:cNvGrpSpPr>
          <p:nvPr/>
        </p:nvGrpSpPr>
        <p:grpSpPr bwMode="auto">
          <a:xfrm>
            <a:off x="4138613" y="801688"/>
            <a:ext cx="90487" cy="90487"/>
            <a:chOff x="3805" y="4082"/>
            <a:chExt cx="57" cy="57"/>
          </a:xfrm>
        </p:grpSpPr>
        <p:grpSp>
          <p:nvGrpSpPr>
            <p:cNvPr id="7464" name="Group 296"/>
            <p:cNvGrpSpPr>
              <a:grpSpLocks/>
            </p:cNvGrpSpPr>
            <p:nvPr/>
          </p:nvGrpSpPr>
          <p:grpSpPr bwMode="auto">
            <a:xfrm>
              <a:off x="3805" y="4082"/>
              <a:ext cx="57" cy="57"/>
              <a:chOff x="3805" y="4082"/>
              <a:chExt cx="57" cy="57"/>
            </a:xfrm>
          </p:grpSpPr>
          <p:sp>
            <p:nvSpPr>
              <p:cNvPr id="7465" name="Line 29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466" name="Line 29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467" name="Rectangle 29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468" name="Group 300"/>
          <p:cNvGrpSpPr>
            <a:grpSpLocks/>
          </p:cNvGrpSpPr>
          <p:nvPr/>
        </p:nvGrpSpPr>
        <p:grpSpPr bwMode="auto">
          <a:xfrm>
            <a:off x="3681413" y="757238"/>
            <a:ext cx="90487" cy="90487"/>
            <a:chOff x="3805" y="4082"/>
            <a:chExt cx="57" cy="57"/>
          </a:xfrm>
        </p:grpSpPr>
        <p:grpSp>
          <p:nvGrpSpPr>
            <p:cNvPr id="7469" name="Group 301"/>
            <p:cNvGrpSpPr>
              <a:grpSpLocks/>
            </p:cNvGrpSpPr>
            <p:nvPr/>
          </p:nvGrpSpPr>
          <p:grpSpPr bwMode="auto">
            <a:xfrm>
              <a:off x="3805" y="4082"/>
              <a:ext cx="57" cy="57"/>
              <a:chOff x="3805" y="4082"/>
              <a:chExt cx="57" cy="57"/>
            </a:xfrm>
          </p:grpSpPr>
          <p:sp>
            <p:nvSpPr>
              <p:cNvPr id="7470" name="Line 30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471" name="Line 30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472" name="Rectangle 30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473" name="Group 305"/>
          <p:cNvGrpSpPr>
            <a:grpSpLocks/>
          </p:cNvGrpSpPr>
          <p:nvPr/>
        </p:nvGrpSpPr>
        <p:grpSpPr bwMode="auto">
          <a:xfrm>
            <a:off x="2654300" y="2614613"/>
            <a:ext cx="90488" cy="90487"/>
            <a:chOff x="3805" y="4082"/>
            <a:chExt cx="57" cy="57"/>
          </a:xfrm>
        </p:grpSpPr>
        <p:grpSp>
          <p:nvGrpSpPr>
            <p:cNvPr id="7474" name="Group 306"/>
            <p:cNvGrpSpPr>
              <a:grpSpLocks/>
            </p:cNvGrpSpPr>
            <p:nvPr/>
          </p:nvGrpSpPr>
          <p:grpSpPr bwMode="auto">
            <a:xfrm>
              <a:off x="3805" y="4082"/>
              <a:ext cx="57" cy="57"/>
              <a:chOff x="3805" y="4082"/>
              <a:chExt cx="57" cy="57"/>
            </a:xfrm>
          </p:grpSpPr>
          <p:sp>
            <p:nvSpPr>
              <p:cNvPr id="7475" name="Line 30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476" name="Line 30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477" name="Rectangle 30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478" name="Group 310"/>
          <p:cNvGrpSpPr>
            <a:grpSpLocks/>
          </p:cNvGrpSpPr>
          <p:nvPr/>
        </p:nvGrpSpPr>
        <p:grpSpPr bwMode="auto">
          <a:xfrm>
            <a:off x="2359025" y="4945063"/>
            <a:ext cx="90488" cy="90487"/>
            <a:chOff x="3805" y="4082"/>
            <a:chExt cx="57" cy="57"/>
          </a:xfrm>
        </p:grpSpPr>
        <p:grpSp>
          <p:nvGrpSpPr>
            <p:cNvPr id="7479" name="Group 311"/>
            <p:cNvGrpSpPr>
              <a:grpSpLocks/>
            </p:cNvGrpSpPr>
            <p:nvPr/>
          </p:nvGrpSpPr>
          <p:grpSpPr bwMode="auto">
            <a:xfrm>
              <a:off x="3805" y="4082"/>
              <a:ext cx="57" cy="57"/>
              <a:chOff x="3805" y="4082"/>
              <a:chExt cx="57" cy="57"/>
            </a:xfrm>
          </p:grpSpPr>
          <p:sp>
            <p:nvSpPr>
              <p:cNvPr id="7480" name="Line 31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481" name="Line 31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482" name="Rectangle 31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483" name="Group 315"/>
          <p:cNvGrpSpPr>
            <a:grpSpLocks/>
          </p:cNvGrpSpPr>
          <p:nvPr/>
        </p:nvGrpSpPr>
        <p:grpSpPr bwMode="auto">
          <a:xfrm>
            <a:off x="3460750" y="2843213"/>
            <a:ext cx="90488" cy="90487"/>
            <a:chOff x="3805" y="4082"/>
            <a:chExt cx="57" cy="57"/>
          </a:xfrm>
        </p:grpSpPr>
        <p:grpSp>
          <p:nvGrpSpPr>
            <p:cNvPr id="7484" name="Group 316"/>
            <p:cNvGrpSpPr>
              <a:grpSpLocks/>
            </p:cNvGrpSpPr>
            <p:nvPr/>
          </p:nvGrpSpPr>
          <p:grpSpPr bwMode="auto">
            <a:xfrm>
              <a:off x="3805" y="4082"/>
              <a:ext cx="57" cy="57"/>
              <a:chOff x="3805" y="4082"/>
              <a:chExt cx="57" cy="57"/>
            </a:xfrm>
          </p:grpSpPr>
          <p:sp>
            <p:nvSpPr>
              <p:cNvPr id="7485" name="Line 31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486" name="Line 31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487" name="Rectangle 31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493" name="Group 325"/>
          <p:cNvGrpSpPr>
            <a:grpSpLocks/>
          </p:cNvGrpSpPr>
          <p:nvPr/>
        </p:nvGrpSpPr>
        <p:grpSpPr bwMode="auto">
          <a:xfrm>
            <a:off x="6386513" y="2319338"/>
            <a:ext cx="90487" cy="90487"/>
            <a:chOff x="3805" y="4082"/>
            <a:chExt cx="57" cy="57"/>
          </a:xfrm>
        </p:grpSpPr>
        <p:grpSp>
          <p:nvGrpSpPr>
            <p:cNvPr id="7494" name="Group 326"/>
            <p:cNvGrpSpPr>
              <a:grpSpLocks/>
            </p:cNvGrpSpPr>
            <p:nvPr/>
          </p:nvGrpSpPr>
          <p:grpSpPr bwMode="auto">
            <a:xfrm>
              <a:off x="3805" y="4082"/>
              <a:ext cx="57" cy="57"/>
              <a:chOff x="3805" y="4082"/>
              <a:chExt cx="57" cy="57"/>
            </a:xfrm>
          </p:grpSpPr>
          <p:sp>
            <p:nvSpPr>
              <p:cNvPr id="7495" name="Line 32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496" name="Line 32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497" name="Rectangle 32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7503" name="Text Box 335"/>
          <p:cNvSpPr txBox="1">
            <a:spLocks noChangeArrowheads="1"/>
          </p:cNvSpPr>
          <p:nvPr/>
        </p:nvSpPr>
        <p:spPr bwMode="auto">
          <a:xfrm>
            <a:off x="2119313" y="204788"/>
            <a:ext cx="5111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Colville</a:t>
            </a:r>
          </a:p>
        </p:txBody>
      </p:sp>
      <p:sp>
        <p:nvSpPr>
          <p:cNvPr id="7504" name="Text Box 336"/>
          <p:cNvSpPr txBox="1">
            <a:spLocks noChangeArrowheads="1"/>
          </p:cNvSpPr>
          <p:nvPr/>
        </p:nvSpPr>
        <p:spPr bwMode="auto">
          <a:xfrm>
            <a:off x="1997075" y="749300"/>
            <a:ext cx="72072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Walla Walla</a:t>
            </a:r>
          </a:p>
        </p:txBody>
      </p:sp>
      <p:sp>
        <p:nvSpPr>
          <p:cNvPr id="7505" name="Text Box 337"/>
          <p:cNvSpPr txBox="1">
            <a:spLocks noChangeArrowheads="1"/>
          </p:cNvSpPr>
          <p:nvPr/>
        </p:nvSpPr>
        <p:spPr bwMode="auto">
          <a:xfrm>
            <a:off x="1665288" y="428625"/>
            <a:ext cx="68897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Steilacoom</a:t>
            </a:r>
          </a:p>
        </p:txBody>
      </p:sp>
      <p:sp>
        <p:nvSpPr>
          <p:cNvPr id="7506" name="Text Box 338"/>
          <p:cNvSpPr txBox="1">
            <a:spLocks noChangeArrowheads="1"/>
          </p:cNvSpPr>
          <p:nvPr/>
        </p:nvSpPr>
        <p:spPr bwMode="auto">
          <a:xfrm>
            <a:off x="1381125" y="681038"/>
            <a:ext cx="6731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Vancouver</a:t>
            </a:r>
          </a:p>
        </p:txBody>
      </p:sp>
      <p:sp>
        <p:nvSpPr>
          <p:cNvPr id="7507" name="Text Box 339"/>
          <p:cNvSpPr txBox="1">
            <a:spLocks noChangeArrowheads="1"/>
          </p:cNvSpPr>
          <p:nvPr/>
        </p:nvSpPr>
        <p:spPr bwMode="auto">
          <a:xfrm>
            <a:off x="1401763" y="1793875"/>
            <a:ext cx="5588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Klamath</a:t>
            </a:r>
          </a:p>
        </p:txBody>
      </p:sp>
      <p:sp>
        <p:nvSpPr>
          <p:cNvPr id="7508" name="Text Box 340"/>
          <p:cNvSpPr txBox="1">
            <a:spLocks noChangeArrowheads="1"/>
          </p:cNvSpPr>
          <p:nvPr/>
        </p:nvSpPr>
        <p:spPr bwMode="auto">
          <a:xfrm>
            <a:off x="1793875" y="2906713"/>
            <a:ext cx="579438"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Churchill</a:t>
            </a:r>
          </a:p>
        </p:txBody>
      </p:sp>
      <p:sp>
        <p:nvSpPr>
          <p:cNvPr id="7509" name="Text Box 341"/>
          <p:cNvSpPr txBox="1">
            <a:spLocks noChangeArrowheads="1"/>
          </p:cNvSpPr>
          <p:nvPr/>
        </p:nvSpPr>
        <p:spPr bwMode="auto">
          <a:xfrm>
            <a:off x="2452688" y="2659063"/>
            <a:ext cx="51752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Halleck</a:t>
            </a:r>
          </a:p>
        </p:txBody>
      </p:sp>
      <p:sp>
        <p:nvSpPr>
          <p:cNvPr id="7510" name="Text Box 342"/>
          <p:cNvSpPr txBox="1">
            <a:spLocks noChangeArrowheads="1"/>
          </p:cNvSpPr>
          <p:nvPr/>
        </p:nvSpPr>
        <p:spPr bwMode="auto">
          <a:xfrm>
            <a:off x="3241675" y="2870200"/>
            <a:ext cx="5588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Douglas</a:t>
            </a:r>
          </a:p>
        </p:txBody>
      </p:sp>
      <p:sp>
        <p:nvSpPr>
          <p:cNvPr id="7511" name="Text Box 343"/>
          <p:cNvSpPr txBox="1">
            <a:spLocks noChangeArrowheads="1"/>
          </p:cNvSpPr>
          <p:nvPr/>
        </p:nvSpPr>
        <p:spPr bwMode="auto">
          <a:xfrm>
            <a:off x="3673475" y="2468563"/>
            <a:ext cx="512763"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Bridger</a:t>
            </a:r>
          </a:p>
        </p:txBody>
      </p:sp>
      <p:grpSp>
        <p:nvGrpSpPr>
          <p:cNvPr id="7843" name="Group 675"/>
          <p:cNvGrpSpPr>
            <a:grpSpLocks/>
          </p:cNvGrpSpPr>
          <p:nvPr/>
        </p:nvGrpSpPr>
        <p:grpSpPr bwMode="auto">
          <a:xfrm>
            <a:off x="4306888" y="2219325"/>
            <a:ext cx="947737" cy="284163"/>
            <a:chOff x="2713" y="1398"/>
            <a:chExt cx="597" cy="179"/>
          </a:xfrm>
        </p:grpSpPr>
        <p:grpSp>
          <p:nvGrpSpPr>
            <p:cNvPr id="7338" name="Group 170"/>
            <p:cNvGrpSpPr>
              <a:grpSpLocks/>
            </p:cNvGrpSpPr>
            <p:nvPr/>
          </p:nvGrpSpPr>
          <p:grpSpPr bwMode="auto">
            <a:xfrm>
              <a:off x="3065" y="1489"/>
              <a:ext cx="57" cy="57"/>
              <a:chOff x="3805" y="4082"/>
              <a:chExt cx="57" cy="57"/>
            </a:xfrm>
          </p:grpSpPr>
          <p:grpSp>
            <p:nvGrpSpPr>
              <p:cNvPr id="7339" name="Group 171"/>
              <p:cNvGrpSpPr>
                <a:grpSpLocks/>
              </p:cNvGrpSpPr>
              <p:nvPr/>
            </p:nvGrpSpPr>
            <p:grpSpPr bwMode="auto">
              <a:xfrm>
                <a:off x="3805" y="4082"/>
                <a:ext cx="57" cy="57"/>
                <a:chOff x="3805" y="4082"/>
                <a:chExt cx="57" cy="57"/>
              </a:xfrm>
            </p:grpSpPr>
            <p:sp>
              <p:nvSpPr>
                <p:cNvPr id="7340" name="Line 17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341" name="Line 17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342" name="Rectangle 17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488" name="Group 320"/>
            <p:cNvGrpSpPr>
              <a:grpSpLocks/>
            </p:cNvGrpSpPr>
            <p:nvPr/>
          </p:nvGrpSpPr>
          <p:grpSpPr bwMode="auto">
            <a:xfrm>
              <a:off x="3041" y="1437"/>
              <a:ext cx="57" cy="57"/>
              <a:chOff x="3805" y="4082"/>
              <a:chExt cx="57" cy="57"/>
            </a:xfrm>
          </p:grpSpPr>
          <p:grpSp>
            <p:nvGrpSpPr>
              <p:cNvPr id="7489" name="Group 321"/>
              <p:cNvGrpSpPr>
                <a:grpSpLocks/>
              </p:cNvGrpSpPr>
              <p:nvPr/>
            </p:nvGrpSpPr>
            <p:grpSpPr bwMode="auto">
              <a:xfrm>
                <a:off x="3805" y="4082"/>
                <a:ext cx="57" cy="57"/>
                <a:chOff x="3805" y="4082"/>
                <a:chExt cx="57" cy="57"/>
              </a:xfrm>
            </p:grpSpPr>
            <p:sp>
              <p:nvSpPr>
                <p:cNvPr id="7490" name="Line 32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491" name="Line 32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492" name="Rectangle 32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7512" name="Text Box 344"/>
            <p:cNvSpPr txBox="1">
              <a:spLocks noChangeArrowheads="1"/>
            </p:cNvSpPr>
            <p:nvPr/>
          </p:nvSpPr>
          <p:spPr bwMode="auto">
            <a:xfrm>
              <a:off x="2713" y="1442"/>
              <a:ext cx="409"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Fetterman</a:t>
              </a:r>
            </a:p>
          </p:txBody>
        </p:sp>
        <p:sp>
          <p:nvSpPr>
            <p:cNvPr id="7513" name="Text Box 345"/>
            <p:cNvSpPr txBox="1">
              <a:spLocks noChangeArrowheads="1"/>
            </p:cNvSpPr>
            <p:nvPr/>
          </p:nvSpPr>
          <p:spPr bwMode="auto">
            <a:xfrm>
              <a:off x="3040" y="1398"/>
              <a:ext cx="270"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Reno</a:t>
              </a:r>
            </a:p>
          </p:txBody>
        </p:sp>
      </p:grpSp>
      <p:sp>
        <p:nvSpPr>
          <p:cNvPr id="7514" name="Text Box 346"/>
          <p:cNvSpPr txBox="1">
            <a:spLocks noChangeArrowheads="1"/>
          </p:cNvSpPr>
          <p:nvPr/>
        </p:nvSpPr>
        <p:spPr bwMode="auto">
          <a:xfrm>
            <a:off x="4722813" y="2401888"/>
            <a:ext cx="5524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Laramie</a:t>
            </a:r>
          </a:p>
        </p:txBody>
      </p:sp>
      <p:sp>
        <p:nvSpPr>
          <p:cNvPr id="7515" name="Text Box 347"/>
          <p:cNvSpPr txBox="1">
            <a:spLocks noChangeArrowheads="1"/>
          </p:cNvSpPr>
          <p:nvPr/>
        </p:nvSpPr>
        <p:spPr bwMode="auto">
          <a:xfrm>
            <a:off x="4281488" y="2606675"/>
            <a:ext cx="744537"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D.A. Russell</a:t>
            </a:r>
          </a:p>
        </p:txBody>
      </p:sp>
      <p:sp>
        <p:nvSpPr>
          <p:cNvPr id="7517" name="Text Box 349"/>
          <p:cNvSpPr txBox="1">
            <a:spLocks noChangeArrowheads="1"/>
          </p:cNvSpPr>
          <p:nvPr/>
        </p:nvSpPr>
        <p:spPr bwMode="auto">
          <a:xfrm>
            <a:off x="5238750" y="3055938"/>
            <a:ext cx="700088"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McPherson</a:t>
            </a:r>
          </a:p>
        </p:txBody>
      </p:sp>
      <p:sp>
        <p:nvSpPr>
          <p:cNvPr id="7518" name="Text Box 350"/>
          <p:cNvSpPr txBox="1">
            <a:spLocks noChangeArrowheads="1"/>
          </p:cNvSpPr>
          <p:nvPr/>
        </p:nvSpPr>
        <p:spPr bwMode="auto">
          <a:xfrm>
            <a:off x="6286500" y="3106738"/>
            <a:ext cx="5651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Kearney</a:t>
            </a:r>
          </a:p>
        </p:txBody>
      </p:sp>
      <p:sp>
        <p:nvSpPr>
          <p:cNvPr id="7519" name="Text Box 351"/>
          <p:cNvSpPr txBox="1">
            <a:spLocks noChangeArrowheads="1"/>
          </p:cNvSpPr>
          <p:nvPr/>
        </p:nvSpPr>
        <p:spPr bwMode="auto">
          <a:xfrm>
            <a:off x="6970713" y="2927350"/>
            <a:ext cx="51911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Omaha</a:t>
            </a:r>
          </a:p>
        </p:txBody>
      </p:sp>
      <p:sp>
        <p:nvSpPr>
          <p:cNvPr id="7520" name="Text Box 352"/>
          <p:cNvSpPr txBox="1">
            <a:spLocks noChangeArrowheads="1"/>
          </p:cNvSpPr>
          <p:nvPr/>
        </p:nvSpPr>
        <p:spPr bwMode="auto">
          <a:xfrm>
            <a:off x="6402388" y="2259013"/>
            <a:ext cx="53022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Randall</a:t>
            </a:r>
          </a:p>
        </p:txBody>
      </p:sp>
      <p:sp>
        <p:nvSpPr>
          <p:cNvPr id="7521" name="Text Box 353"/>
          <p:cNvSpPr txBox="1">
            <a:spLocks noChangeArrowheads="1"/>
          </p:cNvSpPr>
          <p:nvPr/>
        </p:nvSpPr>
        <p:spPr bwMode="auto">
          <a:xfrm>
            <a:off x="6045200" y="1828800"/>
            <a:ext cx="404813"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Sully</a:t>
            </a:r>
          </a:p>
        </p:txBody>
      </p:sp>
      <p:sp>
        <p:nvSpPr>
          <p:cNvPr id="7524" name="Text Box 356"/>
          <p:cNvSpPr txBox="1">
            <a:spLocks noChangeArrowheads="1"/>
          </p:cNvSpPr>
          <p:nvPr/>
        </p:nvSpPr>
        <p:spPr bwMode="auto">
          <a:xfrm>
            <a:off x="7197725" y="3386138"/>
            <a:ext cx="769938"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Leavenworth</a:t>
            </a:r>
          </a:p>
        </p:txBody>
      </p:sp>
      <p:sp>
        <p:nvSpPr>
          <p:cNvPr id="7527" name="Text Box 359"/>
          <p:cNvSpPr txBox="1">
            <a:spLocks noChangeArrowheads="1"/>
          </p:cNvSpPr>
          <p:nvPr/>
        </p:nvSpPr>
        <p:spPr bwMode="auto">
          <a:xfrm>
            <a:off x="6419850" y="3586163"/>
            <a:ext cx="4889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Harker</a:t>
            </a:r>
          </a:p>
        </p:txBody>
      </p:sp>
      <p:sp>
        <p:nvSpPr>
          <p:cNvPr id="7528" name="Text Box 360"/>
          <p:cNvSpPr txBox="1">
            <a:spLocks noChangeArrowheads="1"/>
          </p:cNvSpPr>
          <p:nvPr/>
        </p:nvSpPr>
        <p:spPr bwMode="auto">
          <a:xfrm>
            <a:off x="5848350" y="3679825"/>
            <a:ext cx="50323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Larned</a:t>
            </a:r>
          </a:p>
        </p:txBody>
      </p:sp>
      <p:sp>
        <p:nvSpPr>
          <p:cNvPr id="7529" name="Text Box 361"/>
          <p:cNvSpPr txBox="1">
            <a:spLocks noChangeArrowheads="1"/>
          </p:cNvSpPr>
          <p:nvPr/>
        </p:nvSpPr>
        <p:spPr bwMode="auto">
          <a:xfrm>
            <a:off x="6119813" y="3895725"/>
            <a:ext cx="48577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Dodge</a:t>
            </a:r>
          </a:p>
        </p:txBody>
      </p:sp>
      <p:sp>
        <p:nvSpPr>
          <p:cNvPr id="7533" name="Text Box 365"/>
          <p:cNvSpPr txBox="1">
            <a:spLocks noChangeArrowheads="1"/>
          </p:cNvSpPr>
          <p:nvPr/>
        </p:nvSpPr>
        <p:spPr bwMode="auto">
          <a:xfrm>
            <a:off x="6453188" y="5314950"/>
            <a:ext cx="700087"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Richardson</a:t>
            </a:r>
          </a:p>
        </p:txBody>
      </p:sp>
      <p:sp>
        <p:nvSpPr>
          <p:cNvPr id="7534" name="Text Box 366"/>
          <p:cNvSpPr txBox="1">
            <a:spLocks noChangeArrowheads="1"/>
          </p:cNvSpPr>
          <p:nvPr/>
        </p:nvSpPr>
        <p:spPr bwMode="auto">
          <a:xfrm>
            <a:off x="5846763" y="5368925"/>
            <a:ext cx="45561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Griffin</a:t>
            </a:r>
          </a:p>
        </p:txBody>
      </p:sp>
      <p:sp>
        <p:nvSpPr>
          <p:cNvPr id="7535" name="Text Box 367"/>
          <p:cNvSpPr txBox="1">
            <a:spLocks noChangeArrowheads="1"/>
          </p:cNvSpPr>
          <p:nvPr/>
        </p:nvSpPr>
        <p:spPr bwMode="auto">
          <a:xfrm>
            <a:off x="5910263" y="5803900"/>
            <a:ext cx="53657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Concho</a:t>
            </a:r>
          </a:p>
        </p:txBody>
      </p:sp>
      <p:sp>
        <p:nvSpPr>
          <p:cNvPr id="7536" name="Text Box 368"/>
          <p:cNvSpPr txBox="1">
            <a:spLocks noChangeArrowheads="1"/>
          </p:cNvSpPr>
          <p:nvPr/>
        </p:nvSpPr>
        <p:spPr bwMode="auto">
          <a:xfrm>
            <a:off x="5437188" y="5965825"/>
            <a:ext cx="58261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Stockton</a:t>
            </a:r>
          </a:p>
        </p:txBody>
      </p:sp>
      <p:sp>
        <p:nvSpPr>
          <p:cNvPr id="7537" name="Text Box 369"/>
          <p:cNvSpPr txBox="1">
            <a:spLocks noChangeArrowheads="1"/>
          </p:cNvSpPr>
          <p:nvPr/>
        </p:nvSpPr>
        <p:spPr bwMode="auto">
          <a:xfrm>
            <a:off x="4932363" y="6096000"/>
            <a:ext cx="43815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Davis</a:t>
            </a:r>
          </a:p>
        </p:txBody>
      </p:sp>
      <p:sp>
        <p:nvSpPr>
          <p:cNvPr id="7538" name="Text Box 370"/>
          <p:cNvSpPr txBox="1">
            <a:spLocks noChangeArrowheads="1"/>
          </p:cNvSpPr>
          <p:nvPr/>
        </p:nvSpPr>
        <p:spPr bwMode="auto">
          <a:xfrm>
            <a:off x="4668838" y="5795963"/>
            <a:ext cx="569912"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Quitman</a:t>
            </a:r>
          </a:p>
        </p:txBody>
      </p:sp>
      <p:sp>
        <p:nvSpPr>
          <p:cNvPr id="7539" name="Text Box 371"/>
          <p:cNvSpPr txBox="1">
            <a:spLocks noChangeArrowheads="1"/>
          </p:cNvSpPr>
          <p:nvPr/>
        </p:nvSpPr>
        <p:spPr bwMode="auto">
          <a:xfrm>
            <a:off x="4468813" y="5483225"/>
            <a:ext cx="39846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Bliss</a:t>
            </a:r>
          </a:p>
        </p:txBody>
      </p:sp>
      <p:sp>
        <p:nvSpPr>
          <p:cNvPr id="7540" name="Text Box 372"/>
          <p:cNvSpPr txBox="1">
            <a:spLocks noChangeArrowheads="1"/>
          </p:cNvSpPr>
          <p:nvPr/>
        </p:nvSpPr>
        <p:spPr bwMode="auto">
          <a:xfrm>
            <a:off x="4624388" y="5113338"/>
            <a:ext cx="538162"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Stanton</a:t>
            </a:r>
          </a:p>
        </p:txBody>
      </p:sp>
      <p:sp>
        <p:nvSpPr>
          <p:cNvPr id="7541" name="Text Box 373"/>
          <p:cNvSpPr txBox="1">
            <a:spLocks noChangeArrowheads="1"/>
          </p:cNvSpPr>
          <p:nvPr/>
        </p:nvSpPr>
        <p:spPr bwMode="auto">
          <a:xfrm>
            <a:off x="4297363" y="5276850"/>
            <a:ext cx="503237"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Seldon</a:t>
            </a:r>
          </a:p>
        </p:txBody>
      </p:sp>
      <p:sp>
        <p:nvSpPr>
          <p:cNvPr id="7542" name="Text Box 374"/>
          <p:cNvSpPr txBox="1">
            <a:spLocks noChangeArrowheads="1"/>
          </p:cNvSpPr>
          <p:nvPr/>
        </p:nvSpPr>
        <p:spPr bwMode="auto">
          <a:xfrm>
            <a:off x="3840163" y="5364163"/>
            <a:ext cx="66992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Cummings</a:t>
            </a:r>
          </a:p>
        </p:txBody>
      </p:sp>
      <p:sp>
        <p:nvSpPr>
          <p:cNvPr id="7543" name="Text Box 375"/>
          <p:cNvSpPr txBox="1">
            <a:spLocks noChangeArrowheads="1"/>
          </p:cNvSpPr>
          <p:nvPr/>
        </p:nvSpPr>
        <p:spPr bwMode="auto">
          <a:xfrm>
            <a:off x="3905250" y="5018088"/>
            <a:ext cx="5080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Bayard</a:t>
            </a:r>
          </a:p>
        </p:txBody>
      </p:sp>
      <p:sp>
        <p:nvSpPr>
          <p:cNvPr id="7544" name="Text Box 376"/>
          <p:cNvSpPr txBox="1">
            <a:spLocks noChangeArrowheads="1"/>
          </p:cNvSpPr>
          <p:nvPr/>
        </p:nvSpPr>
        <p:spPr bwMode="auto">
          <a:xfrm>
            <a:off x="3587750" y="5216525"/>
            <a:ext cx="461963"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Bowie</a:t>
            </a:r>
          </a:p>
        </p:txBody>
      </p:sp>
      <p:sp>
        <p:nvSpPr>
          <p:cNvPr id="7546" name="Text Box 378"/>
          <p:cNvSpPr txBox="1">
            <a:spLocks noChangeArrowheads="1"/>
          </p:cNvSpPr>
          <p:nvPr/>
        </p:nvSpPr>
        <p:spPr bwMode="auto">
          <a:xfrm>
            <a:off x="2905125" y="5075238"/>
            <a:ext cx="4730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Lowell</a:t>
            </a:r>
          </a:p>
        </p:txBody>
      </p:sp>
      <p:sp>
        <p:nvSpPr>
          <p:cNvPr id="7548" name="Text Box 380"/>
          <p:cNvSpPr txBox="1">
            <a:spLocks noChangeArrowheads="1"/>
          </p:cNvSpPr>
          <p:nvPr/>
        </p:nvSpPr>
        <p:spPr bwMode="auto">
          <a:xfrm>
            <a:off x="2473325" y="4737100"/>
            <a:ext cx="62388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McDowell</a:t>
            </a:r>
          </a:p>
        </p:txBody>
      </p:sp>
      <p:sp>
        <p:nvSpPr>
          <p:cNvPr id="7549" name="Text Box 381"/>
          <p:cNvSpPr txBox="1">
            <a:spLocks noChangeArrowheads="1"/>
          </p:cNvSpPr>
          <p:nvPr/>
        </p:nvSpPr>
        <p:spPr bwMode="auto">
          <a:xfrm>
            <a:off x="3067050" y="4521200"/>
            <a:ext cx="4572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Verde</a:t>
            </a:r>
          </a:p>
        </p:txBody>
      </p:sp>
      <p:sp>
        <p:nvSpPr>
          <p:cNvPr id="7550" name="Text Box 382"/>
          <p:cNvSpPr txBox="1">
            <a:spLocks noChangeArrowheads="1"/>
          </p:cNvSpPr>
          <p:nvPr/>
        </p:nvSpPr>
        <p:spPr bwMode="auto">
          <a:xfrm>
            <a:off x="1995488" y="4865688"/>
            <a:ext cx="4508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Yuma</a:t>
            </a:r>
          </a:p>
        </p:txBody>
      </p:sp>
      <p:sp>
        <p:nvSpPr>
          <p:cNvPr id="7551" name="Text Box 383"/>
          <p:cNvSpPr txBox="1">
            <a:spLocks noChangeArrowheads="1"/>
          </p:cNvSpPr>
          <p:nvPr/>
        </p:nvSpPr>
        <p:spPr bwMode="auto">
          <a:xfrm>
            <a:off x="3760788" y="4826000"/>
            <a:ext cx="53181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Apache</a:t>
            </a:r>
          </a:p>
        </p:txBody>
      </p:sp>
      <p:sp>
        <p:nvSpPr>
          <p:cNvPr id="7552" name="Text Box 384"/>
          <p:cNvSpPr txBox="1">
            <a:spLocks noChangeArrowheads="1"/>
          </p:cNvSpPr>
          <p:nvPr/>
        </p:nvSpPr>
        <p:spPr bwMode="auto">
          <a:xfrm>
            <a:off x="4027488" y="4370388"/>
            <a:ext cx="5588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Wingate</a:t>
            </a:r>
          </a:p>
        </p:txBody>
      </p:sp>
      <p:sp>
        <p:nvSpPr>
          <p:cNvPr id="7553" name="Text Box 385"/>
          <p:cNvSpPr txBox="1">
            <a:spLocks noChangeArrowheads="1"/>
          </p:cNvSpPr>
          <p:nvPr/>
        </p:nvSpPr>
        <p:spPr bwMode="auto">
          <a:xfrm>
            <a:off x="4611688" y="4275138"/>
            <a:ext cx="4508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Union</a:t>
            </a:r>
          </a:p>
        </p:txBody>
      </p:sp>
      <p:sp>
        <p:nvSpPr>
          <p:cNvPr id="7554" name="Text Box 386"/>
          <p:cNvSpPr txBox="1">
            <a:spLocks noChangeArrowheads="1"/>
          </p:cNvSpPr>
          <p:nvPr/>
        </p:nvSpPr>
        <p:spPr bwMode="auto">
          <a:xfrm>
            <a:off x="4889500" y="4497388"/>
            <a:ext cx="5524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Bascom</a:t>
            </a:r>
          </a:p>
        </p:txBody>
      </p:sp>
      <p:sp>
        <p:nvSpPr>
          <p:cNvPr id="7555" name="Text Box 387"/>
          <p:cNvSpPr txBox="1">
            <a:spLocks noChangeArrowheads="1"/>
          </p:cNvSpPr>
          <p:nvPr/>
        </p:nvSpPr>
        <p:spPr bwMode="auto">
          <a:xfrm>
            <a:off x="4489450" y="4740275"/>
            <a:ext cx="54133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Sumner</a:t>
            </a:r>
          </a:p>
        </p:txBody>
      </p:sp>
      <p:sp>
        <p:nvSpPr>
          <p:cNvPr id="7556" name="Text Box 388"/>
          <p:cNvSpPr txBox="1">
            <a:spLocks noChangeArrowheads="1"/>
          </p:cNvSpPr>
          <p:nvPr/>
        </p:nvSpPr>
        <p:spPr bwMode="auto">
          <a:xfrm>
            <a:off x="4205288" y="3938588"/>
            <a:ext cx="547687"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Garland</a:t>
            </a:r>
          </a:p>
        </p:txBody>
      </p:sp>
      <p:sp>
        <p:nvSpPr>
          <p:cNvPr id="7557" name="Text Box 389"/>
          <p:cNvSpPr txBox="1">
            <a:spLocks noChangeArrowheads="1"/>
          </p:cNvSpPr>
          <p:nvPr/>
        </p:nvSpPr>
        <p:spPr bwMode="auto">
          <a:xfrm>
            <a:off x="4710113" y="3830638"/>
            <a:ext cx="4064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Lyon</a:t>
            </a:r>
          </a:p>
        </p:txBody>
      </p:sp>
      <p:sp>
        <p:nvSpPr>
          <p:cNvPr id="7558" name="Text Box 390"/>
          <p:cNvSpPr txBox="1">
            <a:spLocks noChangeArrowheads="1"/>
          </p:cNvSpPr>
          <p:nvPr/>
        </p:nvSpPr>
        <p:spPr bwMode="auto">
          <a:xfrm>
            <a:off x="2649538" y="1712913"/>
            <a:ext cx="439737"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Boise</a:t>
            </a:r>
          </a:p>
        </p:txBody>
      </p:sp>
      <p:sp>
        <p:nvSpPr>
          <p:cNvPr id="7559" name="Text Box 391"/>
          <p:cNvSpPr txBox="1">
            <a:spLocks noChangeArrowheads="1"/>
          </p:cNvSpPr>
          <p:nvPr/>
        </p:nvSpPr>
        <p:spPr bwMode="auto">
          <a:xfrm>
            <a:off x="3436938" y="2024063"/>
            <a:ext cx="3587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Hall</a:t>
            </a:r>
          </a:p>
        </p:txBody>
      </p:sp>
      <p:sp>
        <p:nvSpPr>
          <p:cNvPr id="7560" name="Text Box 392"/>
          <p:cNvSpPr txBox="1">
            <a:spLocks noChangeArrowheads="1"/>
          </p:cNvSpPr>
          <p:nvPr/>
        </p:nvSpPr>
        <p:spPr bwMode="auto">
          <a:xfrm>
            <a:off x="3951288" y="1160463"/>
            <a:ext cx="369887"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Ellis</a:t>
            </a:r>
          </a:p>
        </p:txBody>
      </p:sp>
      <p:sp>
        <p:nvSpPr>
          <p:cNvPr id="7562" name="Text Box 394"/>
          <p:cNvSpPr txBox="1">
            <a:spLocks noChangeArrowheads="1"/>
          </p:cNvSpPr>
          <p:nvPr/>
        </p:nvSpPr>
        <p:spPr bwMode="auto">
          <a:xfrm>
            <a:off x="5405438" y="814388"/>
            <a:ext cx="4857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Buford</a:t>
            </a:r>
          </a:p>
        </p:txBody>
      </p:sp>
      <p:sp>
        <p:nvSpPr>
          <p:cNvPr id="7563" name="Text Box 395"/>
          <p:cNvSpPr txBox="1">
            <a:spLocks noChangeArrowheads="1"/>
          </p:cNvSpPr>
          <p:nvPr/>
        </p:nvSpPr>
        <p:spPr bwMode="auto">
          <a:xfrm>
            <a:off x="4162425" y="742950"/>
            <a:ext cx="50958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Benton</a:t>
            </a:r>
          </a:p>
        </p:txBody>
      </p:sp>
      <p:sp>
        <p:nvSpPr>
          <p:cNvPr id="7564" name="Text Box 396"/>
          <p:cNvSpPr txBox="1">
            <a:spLocks noChangeArrowheads="1"/>
          </p:cNvSpPr>
          <p:nvPr/>
        </p:nvSpPr>
        <p:spPr bwMode="auto">
          <a:xfrm>
            <a:off x="3333750" y="687388"/>
            <a:ext cx="439738"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Shaw</a:t>
            </a:r>
          </a:p>
        </p:txBody>
      </p:sp>
      <p:sp>
        <p:nvSpPr>
          <p:cNvPr id="7565" name="Text Box 397"/>
          <p:cNvSpPr txBox="1">
            <a:spLocks noChangeArrowheads="1"/>
          </p:cNvSpPr>
          <p:nvPr/>
        </p:nvSpPr>
        <p:spPr bwMode="auto">
          <a:xfrm>
            <a:off x="6011863" y="6369050"/>
            <a:ext cx="420687"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Clark</a:t>
            </a:r>
          </a:p>
        </p:txBody>
      </p:sp>
      <p:sp>
        <p:nvSpPr>
          <p:cNvPr id="7567" name="Text Box 399"/>
          <p:cNvSpPr txBox="1">
            <a:spLocks noChangeArrowheads="1"/>
          </p:cNvSpPr>
          <p:nvPr/>
        </p:nvSpPr>
        <p:spPr bwMode="auto">
          <a:xfrm>
            <a:off x="4598988" y="1757363"/>
            <a:ext cx="706437"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Phil Kearny</a:t>
            </a:r>
          </a:p>
        </p:txBody>
      </p:sp>
      <p:sp>
        <p:nvSpPr>
          <p:cNvPr id="7568" name="Text Box 400"/>
          <p:cNvSpPr txBox="1">
            <a:spLocks noChangeArrowheads="1"/>
          </p:cNvSpPr>
          <p:nvPr/>
        </p:nvSpPr>
        <p:spPr bwMode="auto">
          <a:xfrm>
            <a:off x="4337050" y="1528763"/>
            <a:ext cx="665163"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C.F. Smith</a:t>
            </a:r>
          </a:p>
        </p:txBody>
      </p:sp>
      <p:grpSp>
        <p:nvGrpSpPr>
          <p:cNvPr id="7811" name="Group 643"/>
          <p:cNvGrpSpPr>
            <a:grpSpLocks/>
          </p:cNvGrpSpPr>
          <p:nvPr/>
        </p:nvGrpSpPr>
        <p:grpSpPr bwMode="auto">
          <a:xfrm>
            <a:off x="5705475" y="3438525"/>
            <a:ext cx="90488" cy="90488"/>
            <a:chOff x="3805" y="4082"/>
            <a:chExt cx="57" cy="57"/>
          </a:xfrm>
        </p:grpSpPr>
        <p:grpSp>
          <p:nvGrpSpPr>
            <p:cNvPr id="7812" name="Group 644"/>
            <p:cNvGrpSpPr>
              <a:grpSpLocks/>
            </p:cNvGrpSpPr>
            <p:nvPr/>
          </p:nvGrpSpPr>
          <p:grpSpPr bwMode="auto">
            <a:xfrm>
              <a:off x="3805" y="4082"/>
              <a:ext cx="57" cy="57"/>
              <a:chOff x="3805" y="4082"/>
              <a:chExt cx="57" cy="57"/>
            </a:xfrm>
          </p:grpSpPr>
          <p:sp>
            <p:nvSpPr>
              <p:cNvPr id="7813" name="Line 645"/>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14" name="Line 646"/>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815" name="Rectangle 647"/>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816" name="Group 648"/>
          <p:cNvGrpSpPr>
            <a:grpSpLocks/>
          </p:cNvGrpSpPr>
          <p:nvPr/>
        </p:nvGrpSpPr>
        <p:grpSpPr bwMode="auto">
          <a:xfrm>
            <a:off x="6200775" y="3554413"/>
            <a:ext cx="90488" cy="90487"/>
            <a:chOff x="3805" y="4082"/>
            <a:chExt cx="57" cy="57"/>
          </a:xfrm>
        </p:grpSpPr>
        <p:grpSp>
          <p:nvGrpSpPr>
            <p:cNvPr id="7817" name="Group 649"/>
            <p:cNvGrpSpPr>
              <a:grpSpLocks/>
            </p:cNvGrpSpPr>
            <p:nvPr/>
          </p:nvGrpSpPr>
          <p:grpSpPr bwMode="auto">
            <a:xfrm>
              <a:off x="3805" y="4082"/>
              <a:ext cx="57" cy="57"/>
              <a:chOff x="3805" y="4082"/>
              <a:chExt cx="57" cy="57"/>
            </a:xfrm>
          </p:grpSpPr>
          <p:sp>
            <p:nvSpPr>
              <p:cNvPr id="7818" name="Line 650"/>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19" name="Line 651"/>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820" name="Rectangle 652"/>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821" name="Group 653"/>
          <p:cNvGrpSpPr>
            <a:grpSpLocks/>
          </p:cNvGrpSpPr>
          <p:nvPr/>
        </p:nvGrpSpPr>
        <p:grpSpPr bwMode="auto">
          <a:xfrm>
            <a:off x="6611938" y="3463925"/>
            <a:ext cx="90487" cy="90488"/>
            <a:chOff x="3805" y="4082"/>
            <a:chExt cx="57" cy="57"/>
          </a:xfrm>
        </p:grpSpPr>
        <p:grpSp>
          <p:nvGrpSpPr>
            <p:cNvPr id="7822" name="Group 654"/>
            <p:cNvGrpSpPr>
              <a:grpSpLocks/>
            </p:cNvGrpSpPr>
            <p:nvPr/>
          </p:nvGrpSpPr>
          <p:grpSpPr bwMode="auto">
            <a:xfrm>
              <a:off x="3805" y="4082"/>
              <a:ext cx="57" cy="57"/>
              <a:chOff x="3805" y="4082"/>
              <a:chExt cx="57" cy="57"/>
            </a:xfrm>
          </p:grpSpPr>
          <p:sp>
            <p:nvSpPr>
              <p:cNvPr id="7823" name="Line 655"/>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24" name="Line 656"/>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7825" name="Rectangle 657"/>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7826" name="Text Box 658"/>
          <p:cNvSpPr txBox="1">
            <a:spLocks noChangeArrowheads="1"/>
          </p:cNvSpPr>
          <p:nvPr/>
        </p:nvSpPr>
        <p:spPr bwMode="auto">
          <a:xfrm>
            <a:off x="6534150" y="3309938"/>
            <a:ext cx="4095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Riley</a:t>
            </a:r>
          </a:p>
        </p:txBody>
      </p:sp>
      <p:sp>
        <p:nvSpPr>
          <p:cNvPr id="7827" name="Text Box 659"/>
          <p:cNvSpPr txBox="1">
            <a:spLocks noChangeArrowheads="1"/>
          </p:cNvSpPr>
          <p:nvPr/>
        </p:nvSpPr>
        <p:spPr bwMode="auto">
          <a:xfrm>
            <a:off x="5945188" y="3562350"/>
            <a:ext cx="47307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Hayes</a:t>
            </a:r>
          </a:p>
        </p:txBody>
      </p:sp>
      <p:sp>
        <p:nvSpPr>
          <p:cNvPr id="7828" name="Text Box 660"/>
          <p:cNvSpPr txBox="1">
            <a:spLocks noChangeArrowheads="1"/>
          </p:cNvSpPr>
          <p:nvPr/>
        </p:nvSpPr>
        <p:spPr bwMode="auto">
          <a:xfrm>
            <a:off x="5462588" y="3479800"/>
            <a:ext cx="5461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800"/>
              <a:t>Wallace</a:t>
            </a:r>
          </a:p>
        </p:txBody>
      </p:sp>
      <p:sp>
        <p:nvSpPr>
          <p:cNvPr id="7800" name="Rectangle 632"/>
          <p:cNvSpPr>
            <a:spLocks noChangeArrowheads="1"/>
          </p:cNvSpPr>
          <p:nvPr/>
        </p:nvSpPr>
        <p:spPr bwMode="auto">
          <a:xfrm>
            <a:off x="6130925" y="3549650"/>
            <a:ext cx="107950" cy="106363"/>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70" name="Rectangle 602"/>
          <p:cNvSpPr>
            <a:spLocks noChangeArrowheads="1"/>
          </p:cNvSpPr>
          <p:nvPr/>
        </p:nvSpPr>
        <p:spPr bwMode="auto">
          <a:xfrm>
            <a:off x="6573838" y="3435350"/>
            <a:ext cx="152400" cy="152400"/>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7829" name="Group 661"/>
          <p:cNvGrpSpPr>
            <a:grpSpLocks/>
          </p:cNvGrpSpPr>
          <p:nvPr/>
        </p:nvGrpSpPr>
        <p:grpSpPr bwMode="auto">
          <a:xfrm>
            <a:off x="5962650" y="3654425"/>
            <a:ext cx="174625" cy="204788"/>
            <a:chOff x="2202" y="3662"/>
            <a:chExt cx="110" cy="129"/>
          </a:xfrm>
        </p:grpSpPr>
        <p:sp>
          <p:nvSpPr>
            <p:cNvPr id="7830" name="Freeform 662"/>
            <p:cNvSpPr>
              <a:spLocks/>
            </p:cNvSpPr>
            <p:nvPr/>
          </p:nvSpPr>
          <p:spPr bwMode="auto">
            <a:xfrm>
              <a:off x="2204" y="3696"/>
              <a:ext cx="106" cy="93"/>
            </a:xfrm>
            <a:custGeom>
              <a:avLst/>
              <a:gdLst>
                <a:gd name="T0" fmla="*/ 0 w 106"/>
                <a:gd name="T1" fmla="*/ 93 h 93"/>
                <a:gd name="T2" fmla="*/ 52 w 106"/>
                <a:gd name="T3" fmla="*/ 0 h 93"/>
                <a:gd name="T4" fmla="*/ 106 w 106"/>
                <a:gd name="T5" fmla="*/ 93 h 93"/>
                <a:gd name="T6" fmla="*/ 0 w 106"/>
                <a:gd name="T7" fmla="*/ 93 h 93"/>
              </a:gdLst>
              <a:ahLst/>
              <a:cxnLst>
                <a:cxn ang="0">
                  <a:pos x="T0" y="T1"/>
                </a:cxn>
                <a:cxn ang="0">
                  <a:pos x="T2" y="T3"/>
                </a:cxn>
                <a:cxn ang="0">
                  <a:pos x="T4" y="T5"/>
                </a:cxn>
                <a:cxn ang="0">
                  <a:pos x="T6" y="T7"/>
                </a:cxn>
              </a:cxnLst>
              <a:rect l="0" t="0" r="r" b="b"/>
              <a:pathLst>
                <a:path w="106" h="93">
                  <a:moveTo>
                    <a:pt x="0" y="93"/>
                  </a:moveTo>
                  <a:lnTo>
                    <a:pt x="52" y="0"/>
                  </a:lnTo>
                  <a:lnTo>
                    <a:pt x="106" y="93"/>
                  </a:lnTo>
                  <a:lnTo>
                    <a:pt x="0" y="93"/>
                  </a:lnTo>
                  <a:close/>
                </a:path>
              </a:pathLst>
            </a:custGeom>
            <a:solidFill>
              <a:srgbClr val="FF99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7831" name="Group 663"/>
            <p:cNvGrpSpPr>
              <a:grpSpLocks/>
            </p:cNvGrpSpPr>
            <p:nvPr/>
          </p:nvGrpSpPr>
          <p:grpSpPr bwMode="auto">
            <a:xfrm>
              <a:off x="2202" y="3662"/>
              <a:ext cx="110" cy="129"/>
              <a:chOff x="2370" y="3702"/>
              <a:chExt cx="110" cy="129"/>
            </a:xfrm>
          </p:grpSpPr>
          <p:sp>
            <p:nvSpPr>
              <p:cNvPr id="7832" name="Line 664"/>
              <p:cNvSpPr>
                <a:spLocks noChangeShapeType="1"/>
              </p:cNvSpPr>
              <p:nvPr/>
            </p:nvSpPr>
            <p:spPr bwMode="auto">
              <a:xfrm flipV="1">
                <a:off x="2370" y="3702"/>
                <a:ext cx="72" cy="12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33" name="Line 665"/>
              <p:cNvSpPr>
                <a:spLocks noChangeShapeType="1"/>
              </p:cNvSpPr>
              <p:nvPr/>
            </p:nvSpPr>
            <p:spPr bwMode="auto">
              <a:xfrm flipH="1" flipV="1">
                <a:off x="2406" y="3702"/>
                <a:ext cx="72" cy="12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34" name="Line 666"/>
              <p:cNvSpPr>
                <a:spLocks noChangeShapeType="1"/>
              </p:cNvSpPr>
              <p:nvPr/>
            </p:nvSpPr>
            <p:spPr bwMode="auto">
              <a:xfrm>
                <a:off x="2370" y="3831"/>
                <a:ext cx="11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35" name="Line 667"/>
              <p:cNvSpPr>
                <a:spLocks noChangeShapeType="1"/>
              </p:cNvSpPr>
              <p:nvPr/>
            </p:nvSpPr>
            <p:spPr bwMode="auto">
              <a:xfrm>
                <a:off x="2426" y="3795"/>
                <a:ext cx="0" cy="33"/>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7836" name="Group 668"/>
          <p:cNvGrpSpPr>
            <a:grpSpLocks/>
          </p:cNvGrpSpPr>
          <p:nvPr/>
        </p:nvGrpSpPr>
        <p:grpSpPr bwMode="auto">
          <a:xfrm>
            <a:off x="5832475" y="3511550"/>
            <a:ext cx="174625" cy="204788"/>
            <a:chOff x="2202" y="3662"/>
            <a:chExt cx="110" cy="129"/>
          </a:xfrm>
        </p:grpSpPr>
        <p:sp>
          <p:nvSpPr>
            <p:cNvPr id="7837" name="Freeform 669"/>
            <p:cNvSpPr>
              <a:spLocks/>
            </p:cNvSpPr>
            <p:nvPr/>
          </p:nvSpPr>
          <p:spPr bwMode="auto">
            <a:xfrm>
              <a:off x="2204" y="3696"/>
              <a:ext cx="106" cy="93"/>
            </a:xfrm>
            <a:custGeom>
              <a:avLst/>
              <a:gdLst>
                <a:gd name="T0" fmla="*/ 0 w 106"/>
                <a:gd name="T1" fmla="*/ 93 h 93"/>
                <a:gd name="T2" fmla="*/ 52 w 106"/>
                <a:gd name="T3" fmla="*/ 0 h 93"/>
                <a:gd name="T4" fmla="*/ 106 w 106"/>
                <a:gd name="T5" fmla="*/ 93 h 93"/>
                <a:gd name="T6" fmla="*/ 0 w 106"/>
                <a:gd name="T7" fmla="*/ 93 h 93"/>
              </a:gdLst>
              <a:ahLst/>
              <a:cxnLst>
                <a:cxn ang="0">
                  <a:pos x="T0" y="T1"/>
                </a:cxn>
                <a:cxn ang="0">
                  <a:pos x="T2" y="T3"/>
                </a:cxn>
                <a:cxn ang="0">
                  <a:pos x="T4" y="T5"/>
                </a:cxn>
                <a:cxn ang="0">
                  <a:pos x="T6" y="T7"/>
                </a:cxn>
              </a:cxnLst>
              <a:rect l="0" t="0" r="r" b="b"/>
              <a:pathLst>
                <a:path w="106" h="93">
                  <a:moveTo>
                    <a:pt x="0" y="93"/>
                  </a:moveTo>
                  <a:lnTo>
                    <a:pt x="52" y="0"/>
                  </a:lnTo>
                  <a:lnTo>
                    <a:pt x="106" y="93"/>
                  </a:lnTo>
                  <a:lnTo>
                    <a:pt x="0" y="93"/>
                  </a:lnTo>
                  <a:close/>
                </a:path>
              </a:pathLst>
            </a:custGeom>
            <a:solidFill>
              <a:srgbClr val="FF99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7838" name="Group 670"/>
            <p:cNvGrpSpPr>
              <a:grpSpLocks/>
            </p:cNvGrpSpPr>
            <p:nvPr/>
          </p:nvGrpSpPr>
          <p:grpSpPr bwMode="auto">
            <a:xfrm>
              <a:off x="2202" y="3662"/>
              <a:ext cx="110" cy="129"/>
              <a:chOff x="2370" y="3702"/>
              <a:chExt cx="110" cy="129"/>
            </a:xfrm>
          </p:grpSpPr>
          <p:sp>
            <p:nvSpPr>
              <p:cNvPr id="7839" name="Line 671"/>
              <p:cNvSpPr>
                <a:spLocks noChangeShapeType="1"/>
              </p:cNvSpPr>
              <p:nvPr/>
            </p:nvSpPr>
            <p:spPr bwMode="auto">
              <a:xfrm flipV="1">
                <a:off x="2370" y="3702"/>
                <a:ext cx="72" cy="12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40" name="Line 672"/>
              <p:cNvSpPr>
                <a:spLocks noChangeShapeType="1"/>
              </p:cNvSpPr>
              <p:nvPr/>
            </p:nvSpPr>
            <p:spPr bwMode="auto">
              <a:xfrm flipH="1" flipV="1">
                <a:off x="2406" y="3702"/>
                <a:ext cx="72" cy="12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41" name="Line 673"/>
              <p:cNvSpPr>
                <a:spLocks noChangeShapeType="1"/>
              </p:cNvSpPr>
              <p:nvPr/>
            </p:nvSpPr>
            <p:spPr bwMode="auto">
              <a:xfrm>
                <a:off x="2370" y="3831"/>
                <a:ext cx="11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42" name="Line 674"/>
              <p:cNvSpPr>
                <a:spLocks noChangeShapeType="1"/>
              </p:cNvSpPr>
              <p:nvPr/>
            </p:nvSpPr>
            <p:spPr bwMode="auto">
              <a:xfrm>
                <a:off x="2426" y="3795"/>
                <a:ext cx="0" cy="33"/>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pic>
        <p:nvPicPr>
          <p:cNvPr id="7743" name="Picture 575" descr="Good Marksmanship and Guts">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34000" y="196850"/>
            <a:ext cx="3417888" cy="21209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717"/>
                                        </p:tgtEl>
                                        <p:attrNameLst>
                                          <p:attrName>style.visibility</p:attrName>
                                        </p:attrNameLst>
                                      </p:cBhvr>
                                      <p:to>
                                        <p:strVal val="visible"/>
                                      </p:to>
                                    </p:set>
                                    <p:animEffect transition="in" filter="wipe(down)">
                                      <p:cBhvr>
                                        <p:cTn id="7" dur="1000"/>
                                        <p:tgtEl>
                                          <p:spTgt spid="77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737"/>
                                        </p:tgtEl>
                                        <p:attrNameLst>
                                          <p:attrName>style.visibility</p:attrName>
                                        </p:attrNameLst>
                                      </p:cBhvr>
                                      <p:to>
                                        <p:strVal val="visible"/>
                                      </p:to>
                                    </p:set>
                                    <p:animEffect transition="in" filter="dissolve">
                                      <p:cBhvr>
                                        <p:cTn id="12" dur="500"/>
                                        <p:tgtEl>
                                          <p:spTgt spid="7737"/>
                                        </p:tgtEl>
                                      </p:cBhvr>
                                    </p:animEffect>
                                  </p:childTnLst>
                                </p:cTn>
                              </p:par>
                            </p:childTnLst>
                          </p:cTn>
                        </p:par>
                        <p:par>
                          <p:cTn id="13" fill="hold" nodeType="afterGroup">
                            <p:stCondLst>
                              <p:cond delay="500"/>
                            </p:stCondLst>
                            <p:childTnLst>
                              <p:par>
                                <p:cTn id="14" presetID="0" presetClass="path" presetSubtype="0" accel="50000" decel="50000" fill="hold" grpId="1" nodeType="afterEffect">
                                  <p:stCondLst>
                                    <p:cond delay="0"/>
                                  </p:stCondLst>
                                  <p:childTnLst>
                                    <p:animMotion origin="layout" path="M -3.33333E-6 0 L -0.01111 -0.05556 L -0.01805 -0.0963 L -0.04132 -0.10926 " pathEditMode="relative" rAng="0" ptsTypes="AAAA">
                                      <p:cBhvr>
                                        <p:cTn id="15" dur="2000" fill="hold"/>
                                        <p:tgtEl>
                                          <p:spTgt spid="7737"/>
                                        </p:tgtEl>
                                        <p:attrNameLst>
                                          <p:attrName>ppt_x</p:attrName>
                                          <p:attrName>ppt_y</p:attrName>
                                        </p:attrNameLst>
                                      </p:cBhvr>
                                      <p:rCtr x="-2066" y="-5463"/>
                                    </p:animMotion>
                                  </p:childTnLst>
                                </p:cTn>
                              </p:par>
                            </p:childTnLst>
                          </p:cTn>
                        </p:par>
                        <p:par>
                          <p:cTn id="16" fill="hold" nodeType="afterGroup">
                            <p:stCondLst>
                              <p:cond delay="2500"/>
                            </p:stCondLst>
                            <p:childTnLst>
                              <p:par>
                                <p:cTn id="17" presetID="9" presetClass="entr" presetSubtype="0" fill="hold" nodeType="afterEffect">
                                  <p:stCondLst>
                                    <p:cond delay="0"/>
                                  </p:stCondLst>
                                  <p:childTnLst>
                                    <p:set>
                                      <p:cBhvr>
                                        <p:cTn id="18" dur="1" fill="hold">
                                          <p:stCondLst>
                                            <p:cond delay="0"/>
                                          </p:stCondLst>
                                        </p:cTn>
                                        <p:tgtEl>
                                          <p:spTgt spid="7348"/>
                                        </p:tgtEl>
                                        <p:attrNameLst>
                                          <p:attrName>style.visibility</p:attrName>
                                        </p:attrNameLst>
                                      </p:cBhvr>
                                      <p:to>
                                        <p:strVal val="visible"/>
                                      </p:to>
                                    </p:set>
                                    <p:animEffect transition="in" filter="dissolve">
                                      <p:cBhvr>
                                        <p:cTn id="19" dur="500"/>
                                        <p:tgtEl>
                                          <p:spTgt spid="7348"/>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7567"/>
                                        </p:tgtEl>
                                        <p:attrNameLst>
                                          <p:attrName>style.visibility</p:attrName>
                                        </p:attrNameLst>
                                      </p:cBhvr>
                                      <p:to>
                                        <p:strVal val="visible"/>
                                      </p:to>
                                    </p:set>
                                    <p:animEffect transition="in" filter="slide(fromLeft)">
                                      <p:cBhvr>
                                        <p:cTn id="22" dur="500"/>
                                        <p:tgtEl>
                                          <p:spTgt spid="7567"/>
                                        </p:tgtEl>
                                      </p:cBhvr>
                                    </p:animEffect>
                                  </p:childTnLst>
                                </p:cTn>
                              </p:par>
                            </p:childTnLst>
                          </p:cTn>
                        </p:par>
                        <p:par>
                          <p:cTn id="23" fill="hold" nodeType="afterGroup">
                            <p:stCondLst>
                              <p:cond delay="3000"/>
                            </p:stCondLst>
                            <p:childTnLst>
                              <p:par>
                                <p:cTn id="24" presetID="9" presetClass="entr" presetSubtype="0" fill="hold" grpId="0" nodeType="afterEffect">
                                  <p:stCondLst>
                                    <p:cond delay="0"/>
                                  </p:stCondLst>
                                  <p:childTnLst>
                                    <p:set>
                                      <p:cBhvr>
                                        <p:cTn id="25" dur="1" fill="hold">
                                          <p:stCondLst>
                                            <p:cond delay="0"/>
                                          </p:stCondLst>
                                        </p:cTn>
                                        <p:tgtEl>
                                          <p:spTgt spid="7739"/>
                                        </p:tgtEl>
                                        <p:attrNameLst>
                                          <p:attrName>style.visibility</p:attrName>
                                        </p:attrNameLst>
                                      </p:cBhvr>
                                      <p:to>
                                        <p:strVal val="visible"/>
                                      </p:to>
                                    </p:set>
                                    <p:animEffect transition="in" filter="dissolve">
                                      <p:cBhvr>
                                        <p:cTn id="26" dur="500"/>
                                        <p:tgtEl>
                                          <p:spTgt spid="7739"/>
                                        </p:tgtEl>
                                      </p:cBhvr>
                                    </p:animEffect>
                                  </p:childTnLst>
                                </p:cTn>
                              </p:par>
                              <p:par>
                                <p:cTn id="27" presetID="9" presetClass="entr" presetSubtype="0" fill="hold" nodeType="withEffect">
                                  <p:stCondLst>
                                    <p:cond delay="0"/>
                                  </p:stCondLst>
                                  <p:childTnLst>
                                    <p:set>
                                      <p:cBhvr>
                                        <p:cTn id="28" dur="1" fill="hold">
                                          <p:stCondLst>
                                            <p:cond delay="0"/>
                                          </p:stCondLst>
                                        </p:cTn>
                                        <p:tgtEl>
                                          <p:spTgt spid="7353"/>
                                        </p:tgtEl>
                                        <p:attrNameLst>
                                          <p:attrName>style.visibility</p:attrName>
                                        </p:attrNameLst>
                                      </p:cBhvr>
                                      <p:to>
                                        <p:strVal val="visible"/>
                                      </p:to>
                                    </p:set>
                                    <p:animEffect transition="in" filter="dissolve">
                                      <p:cBhvr>
                                        <p:cTn id="29" dur="500"/>
                                        <p:tgtEl>
                                          <p:spTgt spid="7353"/>
                                        </p:tgtEl>
                                      </p:cBhvr>
                                    </p:animEffect>
                                  </p:childTnLst>
                                </p:cTn>
                              </p:par>
                              <p:par>
                                <p:cTn id="30" presetID="12" presetClass="entr" presetSubtype="8" fill="hold" grpId="0" nodeType="withEffect">
                                  <p:stCondLst>
                                    <p:cond delay="0"/>
                                  </p:stCondLst>
                                  <p:childTnLst>
                                    <p:set>
                                      <p:cBhvr>
                                        <p:cTn id="31" dur="1" fill="hold">
                                          <p:stCondLst>
                                            <p:cond delay="0"/>
                                          </p:stCondLst>
                                        </p:cTn>
                                        <p:tgtEl>
                                          <p:spTgt spid="7568"/>
                                        </p:tgtEl>
                                        <p:attrNameLst>
                                          <p:attrName>style.visibility</p:attrName>
                                        </p:attrNameLst>
                                      </p:cBhvr>
                                      <p:to>
                                        <p:strVal val="visible"/>
                                      </p:to>
                                    </p:set>
                                    <p:animEffect transition="in" filter="slide(fromLeft)">
                                      <p:cBhvr>
                                        <p:cTn id="32" dur="500"/>
                                        <p:tgtEl>
                                          <p:spTgt spid="756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7746"/>
                                        </p:tgtEl>
                                        <p:attrNameLst>
                                          <p:attrName>style.visibility</p:attrName>
                                        </p:attrNameLst>
                                      </p:cBhvr>
                                      <p:to>
                                        <p:strVal val="visible"/>
                                      </p:to>
                                    </p:set>
                                    <p:animEffect transition="in" filter="dissolve">
                                      <p:cBhvr>
                                        <p:cTn id="37" dur="500"/>
                                        <p:tgtEl>
                                          <p:spTgt spid="7746"/>
                                        </p:tgtEl>
                                      </p:cBhvr>
                                    </p:animEffect>
                                  </p:childTnLst>
                                </p:cTn>
                              </p:par>
                            </p:childTnLst>
                          </p:cTn>
                        </p:par>
                        <p:par>
                          <p:cTn id="38" fill="hold" nodeType="afterGroup">
                            <p:stCondLst>
                              <p:cond delay="500"/>
                            </p:stCondLst>
                            <p:childTnLst>
                              <p:par>
                                <p:cTn id="39" presetID="9" presetClass="entr" presetSubtype="0" fill="hold" grpId="0" nodeType="afterEffect">
                                  <p:stCondLst>
                                    <p:cond delay="0"/>
                                  </p:stCondLst>
                                  <p:childTnLst>
                                    <p:set>
                                      <p:cBhvr>
                                        <p:cTn id="40" dur="1" fill="hold">
                                          <p:stCondLst>
                                            <p:cond delay="0"/>
                                          </p:stCondLst>
                                        </p:cTn>
                                        <p:tgtEl>
                                          <p:spTgt spid="7747"/>
                                        </p:tgtEl>
                                        <p:attrNameLst>
                                          <p:attrName>style.visibility</p:attrName>
                                        </p:attrNameLst>
                                      </p:cBhvr>
                                      <p:to>
                                        <p:strVal val="visible"/>
                                      </p:to>
                                    </p:set>
                                    <p:animEffect transition="in" filter="dissolve">
                                      <p:cBhvr>
                                        <p:cTn id="41" dur="500"/>
                                        <p:tgtEl>
                                          <p:spTgt spid="7747"/>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7748"/>
                                        </p:tgtEl>
                                        <p:attrNameLst>
                                          <p:attrName>style.visibility</p:attrName>
                                        </p:attrNameLst>
                                      </p:cBhvr>
                                      <p:to>
                                        <p:strVal val="visible"/>
                                      </p:to>
                                    </p:set>
                                    <p:animEffect transition="in" filter="dissolve">
                                      <p:cBhvr>
                                        <p:cTn id="44" dur="500"/>
                                        <p:tgtEl>
                                          <p:spTgt spid="7748"/>
                                        </p:tgtEl>
                                      </p:cBhvr>
                                    </p:animEffect>
                                  </p:childTnLst>
                                </p:cTn>
                              </p:par>
                            </p:childTnLst>
                          </p:cTn>
                        </p:par>
                        <p:par>
                          <p:cTn id="45" fill="hold" nodeType="afterGroup">
                            <p:stCondLst>
                              <p:cond delay="1000"/>
                            </p:stCondLst>
                            <p:childTnLst>
                              <p:par>
                                <p:cTn id="46" presetID="9" presetClass="entr" presetSubtype="0" fill="hold" grpId="0" nodeType="afterEffect">
                                  <p:stCondLst>
                                    <p:cond delay="0"/>
                                  </p:stCondLst>
                                  <p:childTnLst>
                                    <p:set>
                                      <p:cBhvr>
                                        <p:cTn id="47" dur="1" fill="hold">
                                          <p:stCondLst>
                                            <p:cond delay="0"/>
                                          </p:stCondLst>
                                        </p:cTn>
                                        <p:tgtEl>
                                          <p:spTgt spid="7754"/>
                                        </p:tgtEl>
                                        <p:attrNameLst>
                                          <p:attrName>style.visibility</p:attrName>
                                        </p:attrNameLst>
                                      </p:cBhvr>
                                      <p:to>
                                        <p:strVal val="visible"/>
                                      </p:to>
                                    </p:set>
                                    <p:animEffect transition="in" filter="dissolve">
                                      <p:cBhvr>
                                        <p:cTn id="48" dur="500"/>
                                        <p:tgtEl>
                                          <p:spTgt spid="7754"/>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7752"/>
                                        </p:tgtEl>
                                        <p:attrNameLst>
                                          <p:attrName>style.visibility</p:attrName>
                                        </p:attrNameLst>
                                      </p:cBhvr>
                                      <p:to>
                                        <p:strVal val="visible"/>
                                      </p:to>
                                    </p:set>
                                    <p:animEffect transition="in" filter="dissolve">
                                      <p:cBhvr>
                                        <p:cTn id="51" dur="500"/>
                                        <p:tgtEl>
                                          <p:spTgt spid="7752"/>
                                        </p:tgtEl>
                                      </p:cBhvr>
                                    </p:animEffect>
                                  </p:childTnLst>
                                </p:cTn>
                              </p:par>
                            </p:childTnLst>
                          </p:cTn>
                        </p:par>
                        <p:par>
                          <p:cTn id="52" fill="hold" nodeType="afterGroup">
                            <p:stCondLst>
                              <p:cond delay="1500"/>
                            </p:stCondLst>
                            <p:childTnLst>
                              <p:par>
                                <p:cTn id="53" presetID="9" presetClass="entr" presetSubtype="0" fill="hold" grpId="0" nodeType="afterEffect">
                                  <p:stCondLst>
                                    <p:cond delay="0"/>
                                  </p:stCondLst>
                                  <p:childTnLst>
                                    <p:set>
                                      <p:cBhvr>
                                        <p:cTn id="54" dur="1" fill="hold">
                                          <p:stCondLst>
                                            <p:cond delay="0"/>
                                          </p:stCondLst>
                                        </p:cTn>
                                        <p:tgtEl>
                                          <p:spTgt spid="7749"/>
                                        </p:tgtEl>
                                        <p:attrNameLst>
                                          <p:attrName>style.visibility</p:attrName>
                                        </p:attrNameLst>
                                      </p:cBhvr>
                                      <p:to>
                                        <p:strVal val="visible"/>
                                      </p:to>
                                    </p:set>
                                    <p:animEffect transition="in" filter="dissolve">
                                      <p:cBhvr>
                                        <p:cTn id="55" dur="500"/>
                                        <p:tgtEl>
                                          <p:spTgt spid="7749"/>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7750"/>
                                        </p:tgtEl>
                                        <p:attrNameLst>
                                          <p:attrName>style.visibility</p:attrName>
                                        </p:attrNameLst>
                                      </p:cBhvr>
                                      <p:to>
                                        <p:strVal val="visible"/>
                                      </p:to>
                                    </p:set>
                                    <p:animEffect transition="in" filter="dissolve">
                                      <p:cBhvr>
                                        <p:cTn id="58" dur="500"/>
                                        <p:tgtEl>
                                          <p:spTgt spid="7750"/>
                                        </p:tgtEl>
                                      </p:cBhvr>
                                    </p:animEffect>
                                  </p:childTnLst>
                                </p:cTn>
                              </p:par>
                            </p:childTnLst>
                          </p:cTn>
                        </p:par>
                        <p:par>
                          <p:cTn id="59" fill="hold" nodeType="afterGroup">
                            <p:stCondLst>
                              <p:cond delay="2000"/>
                            </p:stCondLst>
                            <p:childTnLst>
                              <p:par>
                                <p:cTn id="60" presetID="9" presetClass="entr" presetSubtype="0" fill="hold" grpId="0" nodeType="afterEffect">
                                  <p:stCondLst>
                                    <p:cond delay="0"/>
                                  </p:stCondLst>
                                  <p:childTnLst>
                                    <p:set>
                                      <p:cBhvr>
                                        <p:cTn id="61" dur="1" fill="hold">
                                          <p:stCondLst>
                                            <p:cond delay="0"/>
                                          </p:stCondLst>
                                        </p:cTn>
                                        <p:tgtEl>
                                          <p:spTgt spid="7751"/>
                                        </p:tgtEl>
                                        <p:attrNameLst>
                                          <p:attrName>style.visibility</p:attrName>
                                        </p:attrNameLst>
                                      </p:cBhvr>
                                      <p:to>
                                        <p:strVal val="visible"/>
                                      </p:to>
                                    </p:set>
                                    <p:animEffect transition="in" filter="dissolve">
                                      <p:cBhvr>
                                        <p:cTn id="62" dur="500"/>
                                        <p:tgtEl>
                                          <p:spTgt spid="7751"/>
                                        </p:tgtEl>
                                      </p:cBhvr>
                                    </p:animEffect>
                                  </p:childTnLst>
                                </p:cTn>
                              </p:par>
                              <p:par>
                                <p:cTn id="63" presetID="9" presetClass="entr" presetSubtype="0" fill="hold" grpId="0" nodeType="withEffect">
                                  <p:stCondLst>
                                    <p:cond delay="0"/>
                                  </p:stCondLst>
                                  <p:childTnLst>
                                    <p:set>
                                      <p:cBhvr>
                                        <p:cTn id="64" dur="1" fill="hold">
                                          <p:stCondLst>
                                            <p:cond delay="0"/>
                                          </p:stCondLst>
                                        </p:cTn>
                                        <p:tgtEl>
                                          <p:spTgt spid="7753"/>
                                        </p:tgtEl>
                                        <p:attrNameLst>
                                          <p:attrName>style.visibility</p:attrName>
                                        </p:attrNameLst>
                                      </p:cBhvr>
                                      <p:to>
                                        <p:strVal val="visible"/>
                                      </p:to>
                                    </p:set>
                                    <p:animEffect transition="in" filter="dissolve">
                                      <p:cBhvr>
                                        <p:cTn id="65" dur="500"/>
                                        <p:tgtEl>
                                          <p:spTgt spid="7753"/>
                                        </p:tgtEl>
                                      </p:cBhvr>
                                    </p:animEffect>
                                  </p:childTnLst>
                                </p:cTn>
                              </p:par>
                            </p:childTnLst>
                          </p:cTn>
                        </p:par>
                        <p:par>
                          <p:cTn id="66" fill="hold" nodeType="afterGroup">
                            <p:stCondLst>
                              <p:cond delay="2500"/>
                            </p:stCondLst>
                            <p:childTnLst>
                              <p:par>
                                <p:cTn id="67" presetID="9" presetClass="entr" presetSubtype="0" fill="hold" grpId="0" nodeType="afterEffect">
                                  <p:stCondLst>
                                    <p:cond delay="0"/>
                                  </p:stCondLst>
                                  <p:childTnLst>
                                    <p:set>
                                      <p:cBhvr>
                                        <p:cTn id="68" dur="1" fill="hold">
                                          <p:stCondLst>
                                            <p:cond delay="0"/>
                                          </p:stCondLst>
                                        </p:cTn>
                                        <p:tgtEl>
                                          <p:spTgt spid="7755"/>
                                        </p:tgtEl>
                                        <p:attrNameLst>
                                          <p:attrName>style.visibility</p:attrName>
                                        </p:attrNameLst>
                                      </p:cBhvr>
                                      <p:to>
                                        <p:strVal val="visible"/>
                                      </p:to>
                                    </p:set>
                                    <p:animEffect transition="in" filter="dissolve">
                                      <p:cBhvr>
                                        <p:cTn id="69" dur="500"/>
                                        <p:tgtEl>
                                          <p:spTgt spid="7755"/>
                                        </p:tgtEl>
                                      </p:cBhvr>
                                    </p:animEffect>
                                  </p:childTnLst>
                                </p:cTn>
                              </p:par>
                              <p:par>
                                <p:cTn id="70" presetID="9" presetClass="entr" presetSubtype="0" fill="hold" grpId="0" nodeType="withEffect">
                                  <p:stCondLst>
                                    <p:cond delay="0"/>
                                  </p:stCondLst>
                                  <p:childTnLst>
                                    <p:set>
                                      <p:cBhvr>
                                        <p:cTn id="71" dur="1" fill="hold">
                                          <p:stCondLst>
                                            <p:cond delay="0"/>
                                          </p:stCondLst>
                                        </p:cTn>
                                        <p:tgtEl>
                                          <p:spTgt spid="7756"/>
                                        </p:tgtEl>
                                        <p:attrNameLst>
                                          <p:attrName>style.visibility</p:attrName>
                                        </p:attrNameLst>
                                      </p:cBhvr>
                                      <p:to>
                                        <p:strVal val="visible"/>
                                      </p:to>
                                    </p:set>
                                    <p:animEffect transition="in" filter="dissolve">
                                      <p:cBhvr>
                                        <p:cTn id="72" dur="500"/>
                                        <p:tgtEl>
                                          <p:spTgt spid="7756"/>
                                        </p:tgtEl>
                                      </p:cBhvr>
                                    </p:animEffect>
                                  </p:childTnLst>
                                </p:cTn>
                              </p:par>
                            </p:childTnLst>
                          </p:cTn>
                        </p:par>
                        <p:par>
                          <p:cTn id="73" fill="hold" nodeType="afterGroup">
                            <p:stCondLst>
                              <p:cond delay="3000"/>
                            </p:stCondLst>
                            <p:childTnLst>
                              <p:par>
                                <p:cTn id="74" presetID="9" presetClass="entr" presetSubtype="0" fill="hold" grpId="0" nodeType="afterEffect">
                                  <p:stCondLst>
                                    <p:cond delay="0"/>
                                  </p:stCondLst>
                                  <p:childTnLst>
                                    <p:set>
                                      <p:cBhvr>
                                        <p:cTn id="75" dur="1" fill="hold">
                                          <p:stCondLst>
                                            <p:cond delay="0"/>
                                          </p:stCondLst>
                                        </p:cTn>
                                        <p:tgtEl>
                                          <p:spTgt spid="7757"/>
                                        </p:tgtEl>
                                        <p:attrNameLst>
                                          <p:attrName>style.visibility</p:attrName>
                                        </p:attrNameLst>
                                      </p:cBhvr>
                                      <p:to>
                                        <p:strVal val="visible"/>
                                      </p:to>
                                    </p:set>
                                    <p:animEffect transition="in" filter="dissolve">
                                      <p:cBhvr>
                                        <p:cTn id="76" dur="500"/>
                                        <p:tgtEl>
                                          <p:spTgt spid="7757"/>
                                        </p:tgtEl>
                                      </p:cBhvr>
                                    </p:animEffect>
                                  </p:childTnLst>
                                </p:cTn>
                              </p:par>
                              <p:par>
                                <p:cTn id="77" presetID="9" presetClass="entr" presetSubtype="0" fill="hold" grpId="0" nodeType="withEffect">
                                  <p:stCondLst>
                                    <p:cond delay="0"/>
                                  </p:stCondLst>
                                  <p:childTnLst>
                                    <p:set>
                                      <p:cBhvr>
                                        <p:cTn id="78" dur="1" fill="hold">
                                          <p:stCondLst>
                                            <p:cond delay="0"/>
                                          </p:stCondLst>
                                        </p:cTn>
                                        <p:tgtEl>
                                          <p:spTgt spid="7758"/>
                                        </p:tgtEl>
                                        <p:attrNameLst>
                                          <p:attrName>style.visibility</p:attrName>
                                        </p:attrNameLst>
                                      </p:cBhvr>
                                      <p:to>
                                        <p:strVal val="visible"/>
                                      </p:to>
                                    </p:set>
                                    <p:animEffect transition="in" filter="dissolve">
                                      <p:cBhvr>
                                        <p:cTn id="79" dur="500"/>
                                        <p:tgtEl>
                                          <p:spTgt spid="7758"/>
                                        </p:tgtEl>
                                      </p:cBhvr>
                                    </p:animEffect>
                                  </p:childTnLst>
                                </p:cTn>
                              </p:par>
                            </p:childTnLst>
                          </p:cTn>
                        </p:par>
                        <p:par>
                          <p:cTn id="80" fill="hold" nodeType="afterGroup">
                            <p:stCondLst>
                              <p:cond delay="3500"/>
                            </p:stCondLst>
                            <p:childTnLst>
                              <p:par>
                                <p:cTn id="81" presetID="9" presetClass="entr" presetSubtype="0" fill="hold" grpId="0" nodeType="afterEffect">
                                  <p:stCondLst>
                                    <p:cond delay="0"/>
                                  </p:stCondLst>
                                  <p:childTnLst>
                                    <p:set>
                                      <p:cBhvr>
                                        <p:cTn id="82" dur="1" fill="hold">
                                          <p:stCondLst>
                                            <p:cond delay="0"/>
                                          </p:stCondLst>
                                        </p:cTn>
                                        <p:tgtEl>
                                          <p:spTgt spid="7759"/>
                                        </p:tgtEl>
                                        <p:attrNameLst>
                                          <p:attrName>style.visibility</p:attrName>
                                        </p:attrNameLst>
                                      </p:cBhvr>
                                      <p:to>
                                        <p:strVal val="visible"/>
                                      </p:to>
                                    </p:set>
                                    <p:animEffect transition="in" filter="dissolve">
                                      <p:cBhvr>
                                        <p:cTn id="83" dur="500"/>
                                        <p:tgtEl>
                                          <p:spTgt spid="7759"/>
                                        </p:tgtEl>
                                      </p:cBhvr>
                                    </p:animEffect>
                                  </p:childTnLst>
                                </p:cTn>
                              </p:par>
                              <p:par>
                                <p:cTn id="84" presetID="9" presetClass="entr" presetSubtype="0" fill="hold" grpId="0" nodeType="withEffect">
                                  <p:stCondLst>
                                    <p:cond delay="0"/>
                                  </p:stCondLst>
                                  <p:childTnLst>
                                    <p:set>
                                      <p:cBhvr>
                                        <p:cTn id="85" dur="1" fill="hold">
                                          <p:stCondLst>
                                            <p:cond delay="0"/>
                                          </p:stCondLst>
                                        </p:cTn>
                                        <p:tgtEl>
                                          <p:spTgt spid="7760"/>
                                        </p:tgtEl>
                                        <p:attrNameLst>
                                          <p:attrName>style.visibility</p:attrName>
                                        </p:attrNameLst>
                                      </p:cBhvr>
                                      <p:to>
                                        <p:strVal val="visible"/>
                                      </p:to>
                                    </p:set>
                                    <p:animEffect transition="in" filter="dissolve">
                                      <p:cBhvr>
                                        <p:cTn id="86" dur="500"/>
                                        <p:tgtEl>
                                          <p:spTgt spid="7760"/>
                                        </p:tgtEl>
                                      </p:cBhvr>
                                    </p:animEffect>
                                  </p:childTnLst>
                                </p:cTn>
                              </p:par>
                            </p:childTnLst>
                          </p:cTn>
                        </p:par>
                        <p:par>
                          <p:cTn id="87" fill="hold" nodeType="afterGroup">
                            <p:stCondLst>
                              <p:cond delay="4000"/>
                            </p:stCondLst>
                            <p:childTnLst>
                              <p:par>
                                <p:cTn id="88" presetID="9" presetClass="entr" presetSubtype="0" fill="hold" grpId="0" nodeType="afterEffect">
                                  <p:stCondLst>
                                    <p:cond delay="0"/>
                                  </p:stCondLst>
                                  <p:childTnLst>
                                    <p:set>
                                      <p:cBhvr>
                                        <p:cTn id="89" dur="1" fill="hold">
                                          <p:stCondLst>
                                            <p:cond delay="0"/>
                                          </p:stCondLst>
                                        </p:cTn>
                                        <p:tgtEl>
                                          <p:spTgt spid="7761"/>
                                        </p:tgtEl>
                                        <p:attrNameLst>
                                          <p:attrName>style.visibility</p:attrName>
                                        </p:attrNameLst>
                                      </p:cBhvr>
                                      <p:to>
                                        <p:strVal val="visible"/>
                                      </p:to>
                                    </p:set>
                                    <p:animEffect transition="in" filter="dissolve">
                                      <p:cBhvr>
                                        <p:cTn id="90" dur="500"/>
                                        <p:tgtEl>
                                          <p:spTgt spid="7761"/>
                                        </p:tgtEl>
                                      </p:cBhvr>
                                    </p:animEffect>
                                  </p:childTnLst>
                                </p:cTn>
                              </p:par>
                              <p:par>
                                <p:cTn id="91" presetID="9" presetClass="entr" presetSubtype="0" fill="hold" grpId="0" nodeType="withEffect">
                                  <p:stCondLst>
                                    <p:cond delay="0"/>
                                  </p:stCondLst>
                                  <p:childTnLst>
                                    <p:set>
                                      <p:cBhvr>
                                        <p:cTn id="92" dur="1" fill="hold">
                                          <p:stCondLst>
                                            <p:cond delay="0"/>
                                          </p:stCondLst>
                                        </p:cTn>
                                        <p:tgtEl>
                                          <p:spTgt spid="7762"/>
                                        </p:tgtEl>
                                        <p:attrNameLst>
                                          <p:attrName>style.visibility</p:attrName>
                                        </p:attrNameLst>
                                      </p:cBhvr>
                                      <p:to>
                                        <p:strVal val="visible"/>
                                      </p:to>
                                    </p:set>
                                    <p:animEffect transition="in" filter="dissolve">
                                      <p:cBhvr>
                                        <p:cTn id="93" dur="500"/>
                                        <p:tgtEl>
                                          <p:spTgt spid="7762"/>
                                        </p:tgtEl>
                                      </p:cBhvr>
                                    </p:animEffect>
                                  </p:childTnLst>
                                </p:cTn>
                              </p:par>
                            </p:childTnLst>
                          </p:cTn>
                        </p:par>
                        <p:par>
                          <p:cTn id="94" fill="hold" nodeType="afterGroup">
                            <p:stCondLst>
                              <p:cond delay="4500"/>
                            </p:stCondLst>
                            <p:childTnLst>
                              <p:par>
                                <p:cTn id="95" presetID="21" presetClass="entr" presetSubtype="4" fill="hold" grpId="0" nodeType="afterEffect">
                                  <p:stCondLst>
                                    <p:cond delay="0"/>
                                  </p:stCondLst>
                                  <p:childTnLst>
                                    <p:set>
                                      <p:cBhvr>
                                        <p:cTn id="96" dur="1" fill="hold">
                                          <p:stCondLst>
                                            <p:cond delay="0"/>
                                          </p:stCondLst>
                                        </p:cTn>
                                        <p:tgtEl>
                                          <p:spTgt spid="7740"/>
                                        </p:tgtEl>
                                        <p:attrNameLst>
                                          <p:attrName>style.visibility</p:attrName>
                                        </p:attrNameLst>
                                      </p:cBhvr>
                                      <p:to>
                                        <p:strVal val="visible"/>
                                      </p:to>
                                    </p:set>
                                    <p:animEffect transition="in" filter="wheel(4)">
                                      <p:cBhvr>
                                        <p:cTn id="97" dur="2000"/>
                                        <p:tgtEl>
                                          <p:spTgt spid="7740"/>
                                        </p:tgtEl>
                                      </p:cBhvr>
                                    </p:animEffect>
                                  </p:childTnLst>
                                </p:cTn>
                              </p:par>
                              <p:par>
                                <p:cTn id="98" presetID="21" presetClass="entr" presetSubtype="4" fill="hold" grpId="0" nodeType="withEffect">
                                  <p:stCondLst>
                                    <p:cond delay="0"/>
                                  </p:stCondLst>
                                  <p:childTnLst>
                                    <p:set>
                                      <p:cBhvr>
                                        <p:cTn id="99" dur="1" fill="hold">
                                          <p:stCondLst>
                                            <p:cond delay="0"/>
                                          </p:stCondLst>
                                        </p:cTn>
                                        <p:tgtEl>
                                          <p:spTgt spid="7741"/>
                                        </p:tgtEl>
                                        <p:attrNameLst>
                                          <p:attrName>style.visibility</p:attrName>
                                        </p:attrNameLst>
                                      </p:cBhvr>
                                      <p:to>
                                        <p:strVal val="visible"/>
                                      </p:to>
                                    </p:set>
                                    <p:animEffect transition="in" filter="wheel(4)">
                                      <p:cBhvr>
                                        <p:cTn id="100" dur="2000"/>
                                        <p:tgtEl>
                                          <p:spTgt spid="7741"/>
                                        </p:tgtEl>
                                      </p:cBhvr>
                                    </p:animEffect>
                                  </p:childTnLst>
                                </p:cTn>
                              </p:par>
                            </p:childTnLst>
                          </p:cTn>
                        </p:par>
                      </p:childTnLst>
                    </p:cTn>
                  </p:par>
                  <p:par>
                    <p:cTn id="101" fill="hold" nodeType="clickPar">
                      <p:stCondLst>
                        <p:cond delay="indefinite"/>
                      </p:stCondLst>
                      <p:childTnLst>
                        <p:par>
                          <p:cTn id="102" fill="hold" nodeType="withGroup">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7763"/>
                                        </p:tgtEl>
                                        <p:attrNameLst>
                                          <p:attrName>style.visibility</p:attrName>
                                        </p:attrNameLst>
                                      </p:cBhvr>
                                      <p:to>
                                        <p:strVal val="visible"/>
                                      </p:to>
                                    </p:set>
                                  </p:childTnLst>
                                  <p:subTnLst>
                                    <p:audio>
                                      <p:cMediaNode>
                                        <p:cTn display="0" masterRel="sameClick">
                                          <p:stCondLst>
                                            <p:cond evt="begin" delay="0">
                                              <p:tn val="103"/>
                                            </p:cond>
                                          </p:stCondLst>
                                          <p:endCondLst>
                                            <p:cond evt="onStopAudio" delay="0">
                                              <p:tgtEl>
                                                <p:sldTgt/>
                                              </p:tgtEl>
                                            </p:cond>
                                          </p:endCondLst>
                                        </p:cTn>
                                        <p:tgtEl>
                                          <p:sndTgt r:embed="rId3" name="explode.wav"/>
                                        </p:tgtEl>
                                      </p:cMediaNode>
                                    </p:audio>
                                  </p:subTnLst>
                                </p:cTn>
                              </p:par>
                              <p:par>
                                <p:cTn id="105" presetID="3" presetClass="exit" presetSubtype="10" fill="hold" grpId="1" nodeType="withEffect">
                                  <p:stCondLst>
                                    <p:cond delay="0"/>
                                  </p:stCondLst>
                                  <p:childTnLst>
                                    <p:animEffect transition="out" filter="blinds(horizontal)">
                                      <p:cBhvr>
                                        <p:cTn id="106" dur="500"/>
                                        <p:tgtEl>
                                          <p:spTgt spid="7763"/>
                                        </p:tgtEl>
                                      </p:cBhvr>
                                    </p:animEffect>
                                    <p:set>
                                      <p:cBhvr>
                                        <p:cTn id="107" dur="1" fill="hold">
                                          <p:stCondLst>
                                            <p:cond delay="499"/>
                                          </p:stCondLst>
                                        </p:cTn>
                                        <p:tgtEl>
                                          <p:spTgt spid="7763"/>
                                        </p:tgtEl>
                                        <p:attrNameLst>
                                          <p:attrName>style.visibility</p:attrName>
                                        </p:attrNameLst>
                                      </p:cBhvr>
                                      <p:to>
                                        <p:strVal val="hidden"/>
                                      </p:to>
                                    </p:se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9" presetClass="entr" presetSubtype="0" fill="hold" grpId="0" nodeType="clickEffect">
                                  <p:stCondLst>
                                    <p:cond delay="0"/>
                                  </p:stCondLst>
                                  <p:childTnLst>
                                    <p:set>
                                      <p:cBhvr>
                                        <p:cTn id="111" dur="1" fill="hold">
                                          <p:stCondLst>
                                            <p:cond delay="0"/>
                                          </p:stCondLst>
                                        </p:cTn>
                                        <p:tgtEl>
                                          <p:spTgt spid="7770"/>
                                        </p:tgtEl>
                                        <p:attrNameLst>
                                          <p:attrName>style.visibility</p:attrName>
                                        </p:attrNameLst>
                                      </p:cBhvr>
                                      <p:to>
                                        <p:strVal val="visible"/>
                                      </p:to>
                                    </p:set>
                                    <p:animEffect transition="in" filter="dissolve">
                                      <p:cBhvr>
                                        <p:cTn id="112" dur="500"/>
                                        <p:tgtEl>
                                          <p:spTgt spid="7770"/>
                                        </p:tgtEl>
                                      </p:cBhvr>
                                    </p:animEffect>
                                  </p:childTnLst>
                                </p:cTn>
                              </p:par>
                              <p:par>
                                <p:cTn id="113" presetID="9" presetClass="entr" presetSubtype="0" fill="hold" nodeType="withEffect">
                                  <p:stCondLst>
                                    <p:cond delay="0"/>
                                  </p:stCondLst>
                                  <p:childTnLst>
                                    <p:set>
                                      <p:cBhvr>
                                        <p:cTn id="114" dur="1" fill="hold">
                                          <p:stCondLst>
                                            <p:cond delay="0"/>
                                          </p:stCondLst>
                                        </p:cTn>
                                        <p:tgtEl>
                                          <p:spTgt spid="7829"/>
                                        </p:tgtEl>
                                        <p:attrNameLst>
                                          <p:attrName>style.visibility</p:attrName>
                                        </p:attrNameLst>
                                      </p:cBhvr>
                                      <p:to>
                                        <p:strVal val="visible"/>
                                      </p:to>
                                    </p:set>
                                    <p:animEffect transition="in" filter="dissolve">
                                      <p:cBhvr>
                                        <p:cTn id="115" dur="500"/>
                                        <p:tgtEl>
                                          <p:spTgt spid="7829"/>
                                        </p:tgtEl>
                                      </p:cBhvr>
                                    </p:animEffect>
                                  </p:childTnLst>
                                </p:cTn>
                              </p:par>
                              <p:par>
                                <p:cTn id="116" presetID="9" presetClass="entr" presetSubtype="0" fill="hold" nodeType="withEffect">
                                  <p:stCondLst>
                                    <p:cond delay="0"/>
                                  </p:stCondLst>
                                  <p:childTnLst>
                                    <p:set>
                                      <p:cBhvr>
                                        <p:cTn id="117" dur="1" fill="hold">
                                          <p:stCondLst>
                                            <p:cond delay="0"/>
                                          </p:stCondLst>
                                        </p:cTn>
                                        <p:tgtEl>
                                          <p:spTgt spid="7836"/>
                                        </p:tgtEl>
                                        <p:attrNameLst>
                                          <p:attrName>style.visibility</p:attrName>
                                        </p:attrNameLst>
                                      </p:cBhvr>
                                      <p:to>
                                        <p:strVal val="visible"/>
                                      </p:to>
                                    </p:set>
                                    <p:animEffect transition="in" filter="dissolve">
                                      <p:cBhvr>
                                        <p:cTn id="118" dur="500"/>
                                        <p:tgtEl>
                                          <p:spTgt spid="7836"/>
                                        </p:tgtEl>
                                      </p:cBhvr>
                                    </p:animEffect>
                                  </p:childTnLst>
                                </p:cTn>
                              </p:par>
                            </p:childTnLst>
                          </p:cTn>
                        </p:par>
                      </p:childTnLst>
                    </p:cTn>
                  </p:par>
                  <p:par>
                    <p:cTn id="119" fill="hold" nodeType="clickPar">
                      <p:stCondLst>
                        <p:cond delay="indefinite"/>
                      </p:stCondLst>
                      <p:childTnLst>
                        <p:par>
                          <p:cTn id="120" fill="hold" nodeType="withGroup">
                            <p:stCondLst>
                              <p:cond delay="0"/>
                            </p:stCondLst>
                            <p:childTnLst>
                              <p:par>
                                <p:cTn id="121" presetID="0" presetClass="path" presetSubtype="0" accel="50000" decel="50000" fill="hold" grpId="1" nodeType="clickEffect">
                                  <p:stCondLst>
                                    <p:cond delay="0"/>
                                  </p:stCondLst>
                                  <p:childTnLst>
                                    <p:animMotion origin="layout" path="M -0.00087 2.96296E-6 L -0.0092 0.00648 L -0.04306 0.0324 " pathEditMode="relative" rAng="0" ptsTypes="AAA">
                                      <p:cBhvr>
                                        <p:cTn id="122" dur="2000" fill="hold"/>
                                        <p:tgtEl>
                                          <p:spTgt spid="7770"/>
                                        </p:tgtEl>
                                        <p:attrNameLst>
                                          <p:attrName>ppt_x</p:attrName>
                                          <p:attrName>ppt_y</p:attrName>
                                        </p:attrNameLst>
                                      </p:cBhvr>
                                      <p:rCtr x="-2118" y="1620"/>
                                    </p:animMotion>
                                  </p:childTnLst>
                                </p:cTn>
                              </p:par>
                            </p:childTnLst>
                          </p:cTn>
                        </p:par>
                        <p:par>
                          <p:cTn id="123" fill="hold" nodeType="afterGroup">
                            <p:stCondLst>
                              <p:cond delay="2000"/>
                            </p:stCondLst>
                            <p:childTnLst>
                              <p:par>
                                <p:cTn id="124" presetID="9" presetClass="exit" presetSubtype="0" fill="hold" nodeType="afterEffect">
                                  <p:stCondLst>
                                    <p:cond delay="0"/>
                                  </p:stCondLst>
                                  <p:childTnLst>
                                    <p:animEffect transition="out" filter="dissolve">
                                      <p:cBhvr>
                                        <p:cTn id="125" dur="500"/>
                                        <p:tgtEl>
                                          <p:spTgt spid="7829"/>
                                        </p:tgtEl>
                                      </p:cBhvr>
                                    </p:animEffect>
                                    <p:set>
                                      <p:cBhvr>
                                        <p:cTn id="126" dur="1" fill="hold">
                                          <p:stCondLst>
                                            <p:cond delay="499"/>
                                          </p:stCondLst>
                                        </p:cTn>
                                        <p:tgtEl>
                                          <p:spTgt spid="7829"/>
                                        </p:tgtEl>
                                        <p:attrNameLst>
                                          <p:attrName>style.visibility</p:attrName>
                                        </p:attrNameLst>
                                      </p:cBhvr>
                                      <p:to>
                                        <p:strVal val="hidden"/>
                                      </p:to>
                                    </p:set>
                                  </p:childTnLst>
                                </p:cTn>
                              </p:par>
                              <p:par>
                                <p:cTn id="127" presetID="9" presetClass="exit" presetSubtype="0" fill="hold" nodeType="withEffect">
                                  <p:stCondLst>
                                    <p:cond delay="0"/>
                                  </p:stCondLst>
                                  <p:childTnLst>
                                    <p:animEffect transition="out" filter="dissolve">
                                      <p:cBhvr>
                                        <p:cTn id="128" dur="500"/>
                                        <p:tgtEl>
                                          <p:spTgt spid="7836"/>
                                        </p:tgtEl>
                                      </p:cBhvr>
                                    </p:animEffect>
                                    <p:set>
                                      <p:cBhvr>
                                        <p:cTn id="129" dur="1" fill="hold">
                                          <p:stCondLst>
                                            <p:cond delay="499"/>
                                          </p:stCondLst>
                                        </p:cTn>
                                        <p:tgtEl>
                                          <p:spTgt spid="7836"/>
                                        </p:tgtEl>
                                        <p:attrNameLst>
                                          <p:attrName>style.visibility</p:attrName>
                                        </p:attrNameLst>
                                      </p:cBhvr>
                                      <p:to>
                                        <p:strVal val="hidden"/>
                                      </p:to>
                                    </p:set>
                                  </p:childTnLst>
                                </p:cTn>
                              </p:par>
                            </p:childTnLst>
                          </p:cTn>
                        </p:par>
                        <p:par>
                          <p:cTn id="130" fill="hold" nodeType="afterGroup">
                            <p:stCondLst>
                              <p:cond delay="2500"/>
                            </p:stCondLst>
                            <p:childTnLst>
                              <p:par>
                                <p:cTn id="131" presetID="9" presetClass="entr" presetSubtype="0" fill="hold" grpId="0" nodeType="afterEffect">
                                  <p:stCondLst>
                                    <p:cond delay="0"/>
                                  </p:stCondLst>
                                  <p:childTnLst>
                                    <p:set>
                                      <p:cBhvr>
                                        <p:cTn id="132" dur="1" fill="hold">
                                          <p:stCondLst>
                                            <p:cond delay="0"/>
                                          </p:stCondLst>
                                        </p:cTn>
                                        <p:tgtEl>
                                          <p:spTgt spid="7771"/>
                                        </p:tgtEl>
                                        <p:attrNameLst>
                                          <p:attrName>style.visibility</p:attrName>
                                        </p:attrNameLst>
                                      </p:cBhvr>
                                      <p:to>
                                        <p:strVal val="visible"/>
                                      </p:to>
                                    </p:set>
                                    <p:animEffect transition="in" filter="dissolve">
                                      <p:cBhvr>
                                        <p:cTn id="133" dur="500"/>
                                        <p:tgtEl>
                                          <p:spTgt spid="7771"/>
                                        </p:tgtEl>
                                      </p:cBhvr>
                                    </p:animEffect>
                                  </p:childTnLst>
                                </p:cTn>
                              </p:par>
                              <p:par>
                                <p:cTn id="134" presetID="9" presetClass="entr" presetSubtype="0" fill="hold" grpId="0" nodeType="withEffect">
                                  <p:stCondLst>
                                    <p:cond delay="0"/>
                                  </p:stCondLst>
                                  <p:childTnLst>
                                    <p:set>
                                      <p:cBhvr>
                                        <p:cTn id="135" dur="1" fill="hold">
                                          <p:stCondLst>
                                            <p:cond delay="0"/>
                                          </p:stCondLst>
                                        </p:cTn>
                                        <p:tgtEl>
                                          <p:spTgt spid="7772"/>
                                        </p:tgtEl>
                                        <p:attrNameLst>
                                          <p:attrName>style.visibility</p:attrName>
                                        </p:attrNameLst>
                                      </p:cBhvr>
                                      <p:to>
                                        <p:strVal val="visible"/>
                                      </p:to>
                                    </p:set>
                                    <p:animEffect transition="in" filter="dissolve">
                                      <p:cBhvr>
                                        <p:cTn id="136" dur="500"/>
                                        <p:tgtEl>
                                          <p:spTgt spid="7772"/>
                                        </p:tgtEl>
                                      </p:cBhvr>
                                    </p:animEffect>
                                  </p:childTnLst>
                                </p:cTn>
                              </p:par>
                            </p:childTnLst>
                          </p:cTn>
                        </p:par>
                        <p:par>
                          <p:cTn id="137" fill="hold" nodeType="afterGroup">
                            <p:stCondLst>
                              <p:cond delay="3000"/>
                            </p:stCondLst>
                            <p:childTnLst>
                              <p:par>
                                <p:cTn id="138" presetID="9" presetClass="entr" presetSubtype="0" fill="hold" grpId="0" nodeType="afterEffect">
                                  <p:stCondLst>
                                    <p:cond delay="0"/>
                                  </p:stCondLst>
                                  <p:childTnLst>
                                    <p:set>
                                      <p:cBhvr>
                                        <p:cTn id="139" dur="1" fill="hold">
                                          <p:stCondLst>
                                            <p:cond delay="0"/>
                                          </p:stCondLst>
                                        </p:cTn>
                                        <p:tgtEl>
                                          <p:spTgt spid="7773"/>
                                        </p:tgtEl>
                                        <p:attrNameLst>
                                          <p:attrName>style.visibility</p:attrName>
                                        </p:attrNameLst>
                                      </p:cBhvr>
                                      <p:to>
                                        <p:strVal val="visible"/>
                                      </p:to>
                                    </p:set>
                                    <p:animEffect transition="in" filter="dissolve">
                                      <p:cBhvr>
                                        <p:cTn id="140" dur="500"/>
                                        <p:tgtEl>
                                          <p:spTgt spid="7773"/>
                                        </p:tgtEl>
                                      </p:cBhvr>
                                    </p:animEffect>
                                  </p:childTnLst>
                                </p:cTn>
                              </p:par>
                              <p:par>
                                <p:cTn id="141" presetID="9" presetClass="entr" presetSubtype="0" fill="hold" grpId="0" nodeType="withEffect">
                                  <p:stCondLst>
                                    <p:cond delay="0"/>
                                  </p:stCondLst>
                                  <p:childTnLst>
                                    <p:set>
                                      <p:cBhvr>
                                        <p:cTn id="142" dur="1" fill="hold">
                                          <p:stCondLst>
                                            <p:cond delay="0"/>
                                          </p:stCondLst>
                                        </p:cTn>
                                        <p:tgtEl>
                                          <p:spTgt spid="7774"/>
                                        </p:tgtEl>
                                        <p:attrNameLst>
                                          <p:attrName>style.visibility</p:attrName>
                                        </p:attrNameLst>
                                      </p:cBhvr>
                                      <p:to>
                                        <p:strVal val="visible"/>
                                      </p:to>
                                    </p:set>
                                    <p:animEffect transition="in" filter="dissolve">
                                      <p:cBhvr>
                                        <p:cTn id="143" dur="500"/>
                                        <p:tgtEl>
                                          <p:spTgt spid="7774"/>
                                        </p:tgtEl>
                                      </p:cBhvr>
                                    </p:animEffect>
                                  </p:childTnLst>
                                </p:cTn>
                              </p:par>
                            </p:childTnLst>
                          </p:cTn>
                        </p:par>
                        <p:par>
                          <p:cTn id="144" fill="hold" nodeType="afterGroup">
                            <p:stCondLst>
                              <p:cond delay="3500"/>
                            </p:stCondLst>
                            <p:childTnLst>
                              <p:par>
                                <p:cTn id="145" presetID="9" presetClass="entr" presetSubtype="0" fill="hold" grpId="0" nodeType="afterEffect">
                                  <p:stCondLst>
                                    <p:cond delay="0"/>
                                  </p:stCondLst>
                                  <p:childTnLst>
                                    <p:set>
                                      <p:cBhvr>
                                        <p:cTn id="146" dur="1" fill="hold">
                                          <p:stCondLst>
                                            <p:cond delay="0"/>
                                          </p:stCondLst>
                                        </p:cTn>
                                        <p:tgtEl>
                                          <p:spTgt spid="7775"/>
                                        </p:tgtEl>
                                        <p:attrNameLst>
                                          <p:attrName>style.visibility</p:attrName>
                                        </p:attrNameLst>
                                      </p:cBhvr>
                                      <p:to>
                                        <p:strVal val="visible"/>
                                      </p:to>
                                    </p:set>
                                    <p:animEffect transition="in" filter="dissolve">
                                      <p:cBhvr>
                                        <p:cTn id="147" dur="500"/>
                                        <p:tgtEl>
                                          <p:spTgt spid="7775"/>
                                        </p:tgtEl>
                                      </p:cBhvr>
                                    </p:animEffect>
                                  </p:childTnLst>
                                </p:cTn>
                              </p:par>
                              <p:par>
                                <p:cTn id="148" presetID="9" presetClass="entr" presetSubtype="0" fill="hold" grpId="0" nodeType="withEffect">
                                  <p:stCondLst>
                                    <p:cond delay="0"/>
                                  </p:stCondLst>
                                  <p:childTnLst>
                                    <p:set>
                                      <p:cBhvr>
                                        <p:cTn id="149" dur="1" fill="hold">
                                          <p:stCondLst>
                                            <p:cond delay="0"/>
                                          </p:stCondLst>
                                        </p:cTn>
                                        <p:tgtEl>
                                          <p:spTgt spid="7776"/>
                                        </p:tgtEl>
                                        <p:attrNameLst>
                                          <p:attrName>style.visibility</p:attrName>
                                        </p:attrNameLst>
                                      </p:cBhvr>
                                      <p:to>
                                        <p:strVal val="visible"/>
                                      </p:to>
                                    </p:set>
                                    <p:animEffect transition="in" filter="dissolve">
                                      <p:cBhvr>
                                        <p:cTn id="150" dur="500"/>
                                        <p:tgtEl>
                                          <p:spTgt spid="7776"/>
                                        </p:tgtEl>
                                      </p:cBhvr>
                                    </p:animEffect>
                                  </p:childTnLst>
                                </p:cTn>
                              </p:par>
                            </p:childTnLst>
                          </p:cTn>
                        </p:par>
                        <p:par>
                          <p:cTn id="151" fill="hold" nodeType="afterGroup">
                            <p:stCondLst>
                              <p:cond delay="4000"/>
                            </p:stCondLst>
                            <p:childTnLst>
                              <p:par>
                                <p:cTn id="152" presetID="9" presetClass="entr" presetSubtype="0" fill="hold" grpId="0" nodeType="afterEffect">
                                  <p:stCondLst>
                                    <p:cond delay="0"/>
                                  </p:stCondLst>
                                  <p:childTnLst>
                                    <p:set>
                                      <p:cBhvr>
                                        <p:cTn id="153" dur="1" fill="hold">
                                          <p:stCondLst>
                                            <p:cond delay="0"/>
                                          </p:stCondLst>
                                        </p:cTn>
                                        <p:tgtEl>
                                          <p:spTgt spid="7777"/>
                                        </p:tgtEl>
                                        <p:attrNameLst>
                                          <p:attrName>style.visibility</p:attrName>
                                        </p:attrNameLst>
                                      </p:cBhvr>
                                      <p:to>
                                        <p:strVal val="visible"/>
                                      </p:to>
                                    </p:set>
                                    <p:animEffect transition="in" filter="dissolve">
                                      <p:cBhvr>
                                        <p:cTn id="154" dur="500"/>
                                        <p:tgtEl>
                                          <p:spTgt spid="7777"/>
                                        </p:tgtEl>
                                      </p:cBhvr>
                                    </p:animEffect>
                                  </p:childTnLst>
                                </p:cTn>
                              </p:par>
                              <p:par>
                                <p:cTn id="155" presetID="9" presetClass="entr" presetSubtype="0" fill="hold" grpId="0" nodeType="withEffect">
                                  <p:stCondLst>
                                    <p:cond delay="0"/>
                                  </p:stCondLst>
                                  <p:childTnLst>
                                    <p:set>
                                      <p:cBhvr>
                                        <p:cTn id="156" dur="1" fill="hold">
                                          <p:stCondLst>
                                            <p:cond delay="0"/>
                                          </p:stCondLst>
                                        </p:cTn>
                                        <p:tgtEl>
                                          <p:spTgt spid="7778"/>
                                        </p:tgtEl>
                                        <p:attrNameLst>
                                          <p:attrName>style.visibility</p:attrName>
                                        </p:attrNameLst>
                                      </p:cBhvr>
                                      <p:to>
                                        <p:strVal val="visible"/>
                                      </p:to>
                                    </p:set>
                                    <p:animEffect transition="in" filter="dissolve">
                                      <p:cBhvr>
                                        <p:cTn id="157" dur="500"/>
                                        <p:tgtEl>
                                          <p:spTgt spid="7778"/>
                                        </p:tgtEl>
                                      </p:cBhvr>
                                    </p:animEffect>
                                  </p:childTnLst>
                                </p:cTn>
                              </p:par>
                            </p:childTnLst>
                          </p:cTn>
                        </p:par>
                        <p:par>
                          <p:cTn id="158" fill="hold" nodeType="afterGroup">
                            <p:stCondLst>
                              <p:cond delay="4500"/>
                            </p:stCondLst>
                            <p:childTnLst>
                              <p:par>
                                <p:cTn id="159" presetID="9" presetClass="entr" presetSubtype="0" fill="hold" grpId="0" nodeType="afterEffect">
                                  <p:stCondLst>
                                    <p:cond delay="0"/>
                                  </p:stCondLst>
                                  <p:childTnLst>
                                    <p:set>
                                      <p:cBhvr>
                                        <p:cTn id="160" dur="1" fill="hold">
                                          <p:stCondLst>
                                            <p:cond delay="0"/>
                                          </p:stCondLst>
                                        </p:cTn>
                                        <p:tgtEl>
                                          <p:spTgt spid="7779"/>
                                        </p:tgtEl>
                                        <p:attrNameLst>
                                          <p:attrName>style.visibility</p:attrName>
                                        </p:attrNameLst>
                                      </p:cBhvr>
                                      <p:to>
                                        <p:strVal val="visible"/>
                                      </p:to>
                                    </p:set>
                                    <p:animEffect transition="in" filter="dissolve">
                                      <p:cBhvr>
                                        <p:cTn id="161" dur="500"/>
                                        <p:tgtEl>
                                          <p:spTgt spid="7779"/>
                                        </p:tgtEl>
                                      </p:cBhvr>
                                    </p:animEffect>
                                  </p:childTnLst>
                                </p:cTn>
                              </p:par>
                              <p:par>
                                <p:cTn id="162" presetID="9" presetClass="entr" presetSubtype="0" fill="hold" grpId="0" nodeType="withEffect">
                                  <p:stCondLst>
                                    <p:cond delay="0"/>
                                  </p:stCondLst>
                                  <p:childTnLst>
                                    <p:set>
                                      <p:cBhvr>
                                        <p:cTn id="163" dur="1" fill="hold">
                                          <p:stCondLst>
                                            <p:cond delay="0"/>
                                          </p:stCondLst>
                                        </p:cTn>
                                        <p:tgtEl>
                                          <p:spTgt spid="7780"/>
                                        </p:tgtEl>
                                        <p:attrNameLst>
                                          <p:attrName>style.visibility</p:attrName>
                                        </p:attrNameLst>
                                      </p:cBhvr>
                                      <p:to>
                                        <p:strVal val="visible"/>
                                      </p:to>
                                    </p:set>
                                    <p:animEffect transition="in" filter="dissolve">
                                      <p:cBhvr>
                                        <p:cTn id="164" dur="500"/>
                                        <p:tgtEl>
                                          <p:spTgt spid="7780"/>
                                        </p:tgtEl>
                                      </p:cBhvr>
                                    </p:animEffect>
                                  </p:childTnLst>
                                </p:cTn>
                              </p:par>
                            </p:childTnLst>
                          </p:cTn>
                        </p:par>
                        <p:par>
                          <p:cTn id="165" fill="hold" nodeType="afterGroup">
                            <p:stCondLst>
                              <p:cond delay="5000"/>
                            </p:stCondLst>
                            <p:childTnLst>
                              <p:par>
                                <p:cTn id="166" presetID="9" presetClass="entr" presetSubtype="0" fill="hold" grpId="0" nodeType="afterEffect">
                                  <p:stCondLst>
                                    <p:cond delay="0"/>
                                  </p:stCondLst>
                                  <p:childTnLst>
                                    <p:set>
                                      <p:cBhvr>
                                        <p:cTn id="167" dur="1" fill="hold">
                                          <p:stCondLst>
                                            <p:cond delay="0"/>
                                          </p:stCondLst>
                                        </p:cTn>
                                        <p:tgtEl>
                                          <p:spTgt spid="7781"/>
                                        </p:tgtEl>
                                        <p:attrNameLst>
                                          <p:attrName>style.visibility</p:attrName>
                                        </p:attrNameLst>
                                      </p:cBhvr>
                                      <p:to>
                                        <p:strVal val="visible"/>
                                      </p:to>
                                    </p:set>
                                    <p:animEffect transition="in" filter="dissolve">
                                      <p:cBhvr>
                                        <p:cTn id="168" dur="500"/>
                                        <p:tgtEl>
                                          <p:spTgt spid="7781"/>
                                        </p:tgtEl>
                                      </p:cBhvr>
                                    </p:animEffect>
                                  </p:childTnLst>
                                </p:cTn>
                              </p:par>
                              <p:par>
                                <p:cTn id="169" presetID="9" presetClass="entr" presetSubtype="0" fill="hold" grpId="0" nodeType="withEffect">
                                  <p:stCondLst>
                                    <p:cond delay="0"/>
                                  </p:stCondLst>
                                  <p:childTnLst>
                                    <p:set>
                                      <p:cBhvr>
                                        <p:cTn id="170" dur="1" fill="hold">
                                          <p:stCondLst>
                                            <p:cond delay="0"/>
                                          </p:stCondLst>
                                        </p:cTn>
                                        <p:tgtEl>
                                          <p:spTgt spid="7782"/>
                                        </p:tgtEl>
                                        <p:attrNameLst>
                                          <p:attrName>style.visibility</p:attrName>
                                        </p:attrNameLst>
                                      </p:cBhvr>
                                      <p:to>
                                        <p:strVal val="visible"/>
                                      </p:to>
                                    </p:set>
                                    <p:animEffect transition="in" filter="dissolve">
                                      <p:cBhvr>
                                        <p:cTn id="171" dur="500"/>
                                        <p:tgtEl>
                                          <p:spTgt spid="7782"/>
                                        </p:tgtEl>
                                      </p:cBhvr>
                                    </p:animEffect>
                                  </p:childTnLst>
                                </p:cTn>
                              </p:par>
                            </p:childTnLst>
                          </p:cTn>
                        </p:par>
                        <p:par>
                          <p:cTn id="172" fill="hold" nodeType="afterGroup">
                            <p:stCondLst>
                              <p:cond delay="5500"/>
                            </p:stCondLst>
                            <p:childTnLst>
                              <p:par>
                                <p:cTn id="173" presetID="9" presetClass="entr" presetSubtype="0" fill="hold" grpId="0" nodeType="afterEffect">
                                  <p:stCondLst>
                                    <p:cond delay="0"/>
                                  </p:stCondLst>
                                  <p:childTnLst>
                                    <p:set>
                                      <p:cBhvr>
                                        <p:cTn id="174" dur="1" fill="hold">
                                          <p:stCondLst>
                                            <p:cond delay="0"/>
                                          </p:stCondLst>
                                        </p:cTn>
                                        <p:tgtEl>
                                          <p:spTgt spid="7783"/>
                                        </p:tgtEl>
                                        <p:attrNameLst>
                                          <p:attrName>style.visibility</p:attrName>
                                        </p:attrNameLst>
                                      </p:cBhvr>
                                      <p:to>
                                        <p:strVal val="visible"/>
                                      </p:to>
                                    </p:set>
                                    <p:animEffect transition="in" filter="dissolve">
                                      <p:cBhvr>
                                        <p:cTn id="175" dur="500"/>
                                        <p:tgtEl>
                                          <p:spTgt spid="7783"/>
                                        </p:tgtEl>
                                      </p:cBhvr>
                                    </p:animEffect>
                                  </p:childTnLst>
                                </p:cTn>
                              </p:par>
                              <p:par>
                                <p:cTn id="176" presetID="9" presetClass="entr" presetSubtype="0" fill="hold" grpId="0" nodeType="withEffect">
                                  <p:stCondLst>
                                    <p:cond delay="0"/>
                                  </p:stCondLst>
                                  <p:childTnLst>
                                    <p:set>
                                      <p:cBhvr>
                                        <p:cTn id="177" dur="1" fill="hold">
                                          <p:stCondLst>
                                            <p:cond delay="0"/>
                                          </p:stCondLst>
                                        </p:cTn>
                                        <p:tgtEl>
                                          <p:spTgt spid="7784"/>
                                        </p:tgtEl>
                                        <p:attrNameLst>
                                          <p:attrName>style.visibility</p:attrName>
                                        </p:attrNameLst>
                                      </p:cBhvr>
                                      <p:to>
                                        <p:strVal val="visible"/>
                                      </p:to>
                                    </p:set>
                                    <p:animEffect transition="in" filter="dissolve">
                                      <p:cBhvr>
                                        <p:cTn id="178" dur="500"/>
                                        <p:tgtEl>
                                          <p:spTgt spid="7784"/>
                                        </p:tgtEl>
                                      </p:cBhvr>
                                    </p:animEffect>
                                  </p:childTnLst>
                                </p:cTn>
                              </p:par>
                            </p:childTnLst>
                          </p:cTn>
                        </p:par>
                        <p:par>
                          <p:cTn id="179" fill="hold" nodeType="afterGroup">
                            <p:stCondLst>
                              <p:cond delay="6000"/>
                            </p:stCondLst>
                            <p:childTnLst>
                              <p:par>
                                <p:cTn id="180" presetID="9" presetClass="entr" presetSubtype="0" fill="hold" grpId="0" nodeType="afterEffect">
                                  <p:stCondLst>
                                    <p:cond delay="0"/>
                                  </p:stCondLst>
                                  <p:childTnLst>
                                    <p:set>
                                      <p:cBhvr>
                                        <p:cTn id="181" dur="1" fill="hold">
                                          <p:stCondLst>
                                            <p:cond delay="0"/>
                                          </p:stCondLst>
                                        </p:cTn>
                                        <p:tgtEl>
                                          <p:spTgt spid="7785"/>
                                        </p:tgtEl>
                                        <p:attrNameLst>
                                          <p:attrName>style.visibility</p:attrName>
                                        </p:attrNameLst>
                                      </p:cBhvr>
                                      <p:to>
                                        <p:strVal val="visible"/>
                                      </p:to>
                                    </p:set>
                                    <p:animEffect transition="in" filter="dissolve">
                                      <p:cBhvr>
                                        <p:cTn id="182" dur="500"/>
                                        <p:tgtEl>
                                          <p:spTgt spid="7785"/>
                                        </p:tgtEl>
                                      </p:cBhvr>
                                    </p:animEffect>
                                  </p:childTnLst>
                                </p:cTn>
                              </p:par>
                            </p:childTnLst>
                          </p:cTn>
                        </p:par>
                        <p:par>
                          <p:cTn id="183" fill="hold" nodeType="afterGroup">
                            <p:stCondLst>
                              <p:cond delay="6500"/>
                            </p:stCondLst>
                            <p:childTnLst>
                              <p:par>
                                <p:cTn id="184" presetID="1" presetClass="entr" presetSubtype="0" fill="hold" grpId="0" nodeType="afterEffect">
                                  <p:stCondLst>
                                    <p:cond delay="0"/>
                                  </p:stCondLst>
                                  <p:childTnLst>
                                    <p:set>
                                      <p:cBhvr>
                                        <p:cTn id="185" dur="1" fill="hold">
                                          <p:stCondLst>
                                            <p:cond delay="0"/>
                                          </p:stCondLst>
                                        </p:cTn>
                                        <p:tgtEl>
                                          <p:spTgt spid="7795"/>
                                        </p:tgtEl>
                                        <p:attrNameLst>
                                          <p:attrName>style.visibility</p:attrName>
                                        </p:attrNameLst>
                                      </p:cBhvr>
                                      <p:to>
                                        <p:strVal val="visible"/>
                                      </p:to>
                                    </p:set>
                                  </p:childTnLst>
                                  <p:subTnLst>
                                    <p:audio>
                                      <p:cMediaNode>
                                        <p:cTn display="0" masterRel="sameClick">
                                          <p:stCondLst>
                                            <p:cond evt="begin" delay="0">
                                              <p:tn val="184"/>
                                            </p:cond>
                                          </p:stCondLst>
                                          <p:endCondLst>
                                            <p:cond evt="onStopAudio" delay="0">
                                              <p:tgtEl>
                                                <p:sldTgt/>
                                              </p:tgtEl>
                                            </p:cond>
                                          </p:endCondLst>
                                        </p:cTn>
                                        <p:tgtEl>
                                          <p:sndTgt r:embed="rId3" name="explode.wav"/>
                                        </p:tgtEl>
                                      </p:cMediaNode>
                                    </p:audio>
                                  </p:subTnLst>
                                </p:cTn>
                              </p:par>
                              <p:par>
                                <p:cTn id="186" presetID="3" presetClass="exit" presetSubtype="10" fill="hold" grpId="1" nodeType="withEffect">
                                  <p:stCondLst>
                                    <p:cond delay="0"/>
                                  </p:stCondLst>
                                  <p:childTnLst>
                                    <p:animEffect transition="out" filter="blinds(horizontal)">
                                      <p:cBhvr>
                                        <p:cTn id="187" dur="500"/>
                                        <p:tgtEl>
                                          <p:spTgt spid="7795"/>
                                        </p:tgtEl>
                                      </p:cBhvr>
                                    </p:animEffect>
                                    <p:set>
                                      <p:cBhvr>
                                        <p:cTn id="188" dur="1" fill="hold">
                                          <p:stCondLst>
                                            <p:cond delay="499"/>
                                          </p:stCondLst>
                                        </p:cTn>
                                        <p:tgtEl>
                                          <p:spTgt spid="7795"/>
                                        </p:tgtEl>
                                        <p:attrNameLst>
                                          <p:attrName>style.visibility</p:attrName>
                                        </p:attrNameLst>
                                      </p:cBhvr>
                                      <p:to>
                                        <p:strVal val="hidden"/>
                                      </p:to>
                                    </p:set>
                                  </p:childTnLst>
                                </p:cTn>
                              </p:par>
                            </p:childTnLst>
                          </p:cTn>
                        </p:par>
                        <p:par>
                          <p:cTn id="189" fill="hold" nodeType="afterGroup">
                            <p:stCondLst>
                              <p:cond delay="7000"/>
                            </p:stCondLst>
                            <p:childTnLst>
                              <p:par>
                                <p:cTn id="190" presetID="1" presetClass="entr" presetSubtype="0" fill="hold" grpId="0" nodeType="afterEffect">
                                  <p:stCondLst>
                                    <p:cond delay="0"/>
                                  </p:stCondLst>
                                  <p:childTnLst>
                                    <p:set>
                                      <p:cBhvr>
                                        <p:cTn id="191" dur="1" fill="hold">
                                          <p:stCondLst>
                                            <p:cond delay="0"/>
                                          </p:stCondLst>
                                        </p:cTn>
                                        <p:tgtEl>
                                          <p:spTgt spid="7796"/>
                                        </p:tgtEl>
                                        <p:attrNameLst>
                                          <p:attrName>style.visibility</p:attrName>
                                        </p:attrNameLst>
                                      </p:cBhvr>
                                      <p:to>
                                        <p:strVal val="visible"/>
                                      </p:to>
                                    </p:set>
                                  </p:childTnLst>
                                  <p:subTnLst>
                                    <p:audio>
                                      <p:cMediaNode>
                                        <p:cTn display="0" masterRel="sameClick">
                                          <p:stCondLst>
                                            <p:cond evt="begin" delay="0">
                                              <p:tn val="190"/>
                                            </p:cond>
                                          </p:stCondLst>
                                          <p:endCondLst>
                                            <p:cond evt="onStopAudio" delay="0">
                                              <p:tgtEl>
                                                <p:sldTgt/>
                                              </p:tgtEl>
                                            </p:cond>
                                          </p:endCondLst>
                                        </p:cTn>
                                        <p:tgtEl>
                                          <p:sndTgt r:embed="rId3" name="explode.wav"/>
                                        </p:tgtEl>
                                      </p:cMediaNode>
                                    </p:audio>
                                  </p:subTnLst>
                                </p:cTn>
                              </p:par>
                              <p:par>
                                <p:cTn id="192" presetID="3" presetClass="exit" presetSubtype="10" fill="hold" grpId="1" nodeType="withEffect">
                                  <p:stCondLst>
                                    <p:cond delay="0"/>
                                  </p:stCondLst>
                                  <p:childTnLst>
                                    <p:animEffect transition="out" filter="blinds(horizontal)">
                                      <p:cBhvr>
                                        <p:cTn id="193" dur="500"/>
                                        <p:tgtEl>
                                          <p:spTgt spid="7796"/>
                                        </p:tgtEl>
                                      </p:cBhvr>
                                    </p:animEffect>
                                    <p:set>
                                      <p:cBhvr>
                                        <p:cTn id="194" dur="1" fill="hold">
                                          <p:stCondLst>
                                            <p:cond delay="499"/>
                                          </p:stCondLst>
                                        </p:cTn>
                                        <p:tgtEl>
                                          <p:spTgt spid="7796"/>
                                        </p:tgtEl>
                                        <p:attrNameLst>
                                          <p:attrName>style.visibility</p:attrName>
                                        </p:attrNameLst>
                                      </p:cBhvr>
                                      <p:to>
                                        <p:strVal val="hidden"/>
                                      </p:to>
                                    </p:set>
                                  </p:childTnLst>
                                </p:cTn>
                              </p:par>
                            </p:childTnLst>
                          </p:cTn>
                        </p:par>
                        <p:par>
                          <p:cTn id="195" fill="hold" nodeType="afterGroup">
                            <p:stCondLst>
                              <p:cond delay="7500"/>
                            </p:stCondLst>
                            <p:childTnLst>
                              <p:par>
                                <p:cTn id="196" presetID="1" presetClass="entr" presetSubtype="0" fill="hold" grpId="0" nodeType="afterEffect">
                                  <p:stCondLst>
                                    <p:cond delay="0"/>
                                  </p:stCondLst>
                                  <p:childTnLst>
                                    <p:set>
                                      <p:cBhvr>
                                        <p:cTn id="197" dur="1" fill="hold">
                                          <p:stCondLst>
                                            <p:cond delay="0"/>
                                          </p:stCondLst>
                                        </p:cTn>
                                        <p:tgtEl>
                                          <p:spTgt spid="7797"/>
                                        </p:tgtEl>
                                        <p:attrNameLst>
                                          <p:attrName>style.visibility</p:attrName>
                                        </p:attrNameLst>
                                      </p:cBhvr>
                                      <p:to>
                                        <p:strVal val="visible"/>
                                      </p:to>
                                    </p:set>
                                  </p:childTnLst>
                                  <p:subTnLst>
                                    <p:audio>
                                      <p:cMediaNode>
                                        <p:cTn display="0" masterRel="sameClick">
                                          <p:stCondLst>
                                            <p:cond evt="begin" delay="0">
                                              <p:tn val="196"/>
                                            </p:cond>
                                          </p:stCondLst>
                                          <p:endCondLst>
                                            <p:cond evt="onStopAudio" delay="0">
                                              <p:tgtEl>
                                                <p:sldTgt/>
                                              </p:tgtEl>
                                            </p:cond>
                                          </p:endCondLst>
                                        </p:cTn>
                                        <p:tgtEl>
                                          <p:sndTgt r:embed="rId3" name="explode.wav"/>
                                        </p:tgtEl>
                                      </p:cMediaNode>
                                    </p:audio>
                                  </p:subTnLst>
                                </p:cTn>
                              </p:par>
                              <p:par>
                                <p:cTn id="198" presetID="3" presetClass="exit" presetSubtype="10" fill="hold" grpId="1" nodeType="withEffect">
                                  <p:stCondLst>
                                    <p:cond delay="0"/>
                                  </p:stCondLst>
                                  <p:childTnLst>
                                    <p:animEffect transition="out" filter="blinds(horizontal)">
                                      <p:cBhvr>
                                        <p:cTn id="199" dur="500"/>
                                        <p:tgtEl>
                                          <p:spTgt spid="7797"/>
                                        </p:tgtEl>
                                      </p:cBhvr>
                                    </p:animEffect>
                                    <p:set>
                                      <p:cBhvr>
                                        <p:cTn id="200" dur="1" fill="hold">
                                          <p:stCondLst>
                                            <p:cond delay="499"/>
                                          </p:stCondLst>
                                        </p:cTn>
                                        <p:tgtEl>
                                          <p:spTgt spid="7797"/>
                                        </p:tgtEl>
                                        <p:attrNameLst>
                                          <p:attrName>style.visibility</p:attrName>
                                        </p:attrNameLst>
                                      </p:cBhvr>
                                      <p:to>
                                        <p:strVal val="hidden"/>
                                      </p:to>
                                    </p:set>
                                  </p:childTnLst>
                                </p:cTn>
                              </p:par>
                            </p:childTnLst>
                          </p:cTn>
                        </p:par>
                        <p:par>
                          <p:cTn id="201" fill="hold" nodeType="afterGroup">
                            <p:stCondLst>
                              <p:cond delay="8000"/>
                            </p:stCondLst>
                            <p:childTnLst>
                              <p:par>
                                <p:cTn id="202" presetID="1" presetClass="entr" presetSubtype="0" fill="hold" grpId="0" nodeType="afterEffect">
                                  <p:stCondLst>
                                    <p:cond delay="0"/>
                                  </p:stCondLst>
                                  <p:childTnLst>
                                    <p:set>
                                      <p:cBhvr>
                                        <p:cTn id="203" dur="1" fill="hold">
                                          <p:stCondLst>
                                            <p:cond delay="0"/>
                                          </p:stCondLst>
                                        </p:cTn>
                                        <p:tgtEl>
                                          <p:spTgt spid="7798"/>
                                        </p:tgtEl>
                                        <p:attrNameLst>
                                          <p:attrName>style.visibility</p:attrName>
                                        </p:attrNameLst>
                                      </p:cBhvr>
                                      <p:to>
                                        <p:strVal val="visible"/>
                                      </p:to>
                                    </p:set>
                                  </p:childTnLst>
                                  <p:subTnLst>
                                    <p:audio>
                                      <p:cMediaNode>
                                        <p:cTn display="0" masterRel="sameClick">
                                          <p:stCondLst>
                                            <p:cond evt="begin" delay="0">
                                              <p:tn val="202"/>
                                            </p:cond>
                                          </p:stCondLst>
                                          <p:endCondLst>
                                            <p:cond evt="onStopAudio" delay="0">
                                              <p:tgtEl>
                                                <p:sldTgt/>
                                              </p:tgtEl>
                                            </p:cond>
                                          </p:endCondLst>
                                        </p:cTn>
                                        <p:tgtEl>
                                          <p:sndTgt r:embed="rId3" name="explode.wav"/>
                                        </p:tgtEl>
                                      </p:cMediaNode>
                                    </p:audio>
                                  </p:subTnLst>
                                </p:cTn>
                              </p:par>
                              <p:par>
                                <p:cTn id="204" presetID="3" presetClass="exit" presetSubtype="10" fill="hold" grpId="1" nodeType="withEffect">
                                  <p:stCondLst>
                                    <p:cond delay="0"/>
                                  </p:stCondLst>
                                  <p:childTnLst>
                                    <p:animEffect transition="out" filter="blinds(horizontal)">
                                      <p:cBhvr>
                                        <p:cTn id="205" dur="500"/>
                                        <p:tgtEl>
                                          <p:spTgt spid="7798"/>
                                        </p:tgtEl>
                                      </p:cBhvr>
                                    </p:animEffect>
                                    <p:set>
                                      <p:cBhvr>
                                        <p:cTn id="206" dur="1" fill="hold">
                                          <p:stCondLst>
                                            <p:cond delay="499"/>
                                          </p:stCondLst>
                                        </p:cTn>
                                        <p:tgtEl>
                                          <p:spTgt spid="7798"/>
                                        </p:tgtEl>
                                        <p:attrNameLst>
                                          <p:attrName>style.visibility</p:attrName>
                                        </p:attrNameLst>
                                      </p:cBhvr>
                                      <p:to>
                                        <p:strVal val="hidden"/>
                                      </p:to>
                                    </p:set>
                                  </p:childTnLst>
                                </p:cTn>
                              </p:par>
                            </p:childTnLst>
                          </p:cTn>
                        </p:par>
                        <p:par>
                          <p:cTn id="207" fill="hold" nodeType="afterGroup">
                            <p:stCondLst>
                              <p:cond delay="8500"/>
                            </p:stCondLst>
                            <p:childTnLst>
                              <p:par>
                                <p:cTn id="208" presetID="1" presetClass="entr" presetSubtype="0" fill="hold" grpId="0" nodeType="afterEffect">
                                  <p:stCondLst>
                                    <p:cond delay="0"/>
                                  </p:stCondLst>
                                  <p:childTnLst>
                                    <p:set>
                                      <p:cBhvr>
                                        <p:cTn id="209" dur="1" fill="hold">
                                          <p:stCondLst>
                                            <p:cond delay="0"/>
                                          </p:stCondLst>
                                        </p:cTn>
                                        <p:tgtEl>
                                          <p:spTgt spid="7799"/>
                                        </p:tgtEl>
                                        <p:attrNameLst>
                                          <p:attrName>style.visibility</p:attrName>
                                        </p:attrNameLst>
                                      </p:cBhvr>
                                      <p:to>
                                        <p:strVal val="visible"/>
                                      </p:to>
                                    </p:set>
                                  </p:childTnLst>
                                  <p:subTnLst>
                                    <p:audio>
                                      <p:cMediaNode>
                                        <p:cTn display="0" masterRel="sameClick">
                                          <p:stCondLst>
                                            <p:cond evt="begin" delay="0">
                                              <p:tn val="208"/>
                                            </p:cond>
                                          </p:stCondLst>
                                          <p:endCondLst>
                                            <p:cond evt="onStopAudio" delay="0">
                                              <p:tgtEl>
                                                <p:sldTgt/>
                                              </p:tgtEl>
                                            </p:cond>
                                          </p:endCondLst>
                                        </p:cTn>
                                        <p:tgtEl>
                                          <p:sndTgt r:embed="rId3" name="explode.wav"/>
                                        </p:tgtEl>
                                      </p:cMediaNode>
                                    </p:audio>
                                  </p:subTnLst>
                                </p:cTn>
                              </p:par>
                              <p:par>
                                <p:cTn id="210" presetID="3" presetClass="exit" presetSubtype="10" fill="hold" grpId="1" nodeType="withEffect">
                                  <p:stCondLst>
                                    <p:cond delay="0"/>
                                  </p:stCondLst>
                                  <p:childTnLst>
                                    <p:animEffect transition="out" filter="blinds(horizontal)">
                                      <p:cBhvr>
                                        <p:cTn id="211" dur="500"/>
                                        <p:tgtEl>
                                          <p:spTgt spid="7799"/>
                                        </p:tgtEl>
                                      </p:cBhvr>
                                    </p:animEffect>
                                    <p:set>
                                      <p:cBhvr>
                                        <p:cTn id="212" dur="1" fill="hold">
                                          <p:stCondLst>
                                            <p:cond delay="499"/>
                                          </p:stCondLst>
                                        </p:cTn>
                                        <p:tgtEl>
                                          <p:spTgt spid="7799"/>
                                        </p:tgtEl>
                                        <p:attrNameLst>
                                          <p:attrName>style.visibility</p:attrName>
                                        </p:attrNameLst>
                                      </p:cBhvr>
                                      <p:to>
                                        <p:strVal val="hidden"/>
                                      </p:to>
                                    </p:set>
                                  </p:childTnLst>
                                </p:cTn>
                              </p:par>
                            </p:childTnLst>
                          </p:cTn>
                        </p:par>
                      </p:childTnLst>
                    </p:cTn>
                  </p:par>
                  <p:par>
                    <p:cTn id="213" fill="hold" nodeType="clickPar">
                      <p:stCondLst>
                        <p:cond delay="indefinite"/>
                      </p:stCondLst>
                      <p:childTnLst>
                        <p:par>
                          <p:cTn id="214" fill="hold" nodeType="withGroup">
                            <p:stCondLst>
                              <p:cond delay="0"/>
                            </p:stCondLst>
                            <p:childTnLst>
                              <p:par>
                                <p:cTn id="215" presetID="9" presetClass="exit" presetSubtype="0" fill="hold" grpId="2" nodeType="clickEffect">
                                  <p:stCondLst>
                                    <p:cond delay="0"/>
                                  </p:stCondLst>
                                  <p:childTnLst>
                                    <p:animEffect transition="out" filter="dissolve">
                                      <p:cBhvr>
                                        <p:cTn id="216" dur="500"/>
                                        <p:tgtEl>
                                          <p:spTgt spid="7770"/>
                                        </p:tgtEl>
                                      </p:cBhvr>
                                    </p:animEffect>
                                    <p:set>
                                      <p:cBhvr>
                                        <p:cTn id="217" dur="1" fill="hold">
                                          <p:stCondLst>
                                            <p:cond delay="499"/>
                                          </p:stCondLst>
                                        </p:cTn>
                                        <p:tgtEl>
                                          <p:spTgt spid="7770"/>
                                        </p:tgtEl>
                                        <p:attrNameLst>
                                          <p:attrName>style.visibility</p:attrName>
                                        </p:attrNameLst>
                                      </p:cBhvr>
                                      <p:to>
                                        <p:strVal val="hidden"/>
                                      </p:to>
                                    </p:set>
                                  </p:childTnLst>
                                </p:cTn>
                              </p:par>
                            </p:childTnLst>
                          </p:cTn>
                        </p:par>
                        <p:par>
                          <p:cTn id="218" fill="hold" nodeType="afterGroup">
                            <p:stCondLst>
                              <p:cond delay="500"/>
                            </p:stCondLst>
                            <p:childTnLst>
                              <p:par>
                                <p:cTn id="219" presetID="9" presetClass="entr" presetSubtype="0" fill="hold" grpId="0" nodeType="afterEffect">
                                  <p:stCondLst>
                                    <p:cond delay="0"/>
                                  </p:stCondLst>
                                  <p:childTnLst>
                                    <p:set>
                                      <p:cBhvr>
                                        <p:cTn id="220" dur="1" fill="hold">
                                          <p:stCondLst>
                                            <p:cond delay="0"/>
                                          </p:stCondLst>
                                        </p:cTn>
                                        <p:tgtEl>
                                          <p:spTgt spid="7786"/>
                                        </p:tgtEl>
                                        <p:attrNameLst>
                                          <p:attrName>style.visibility</p:attrName>
                                        </p:attrNameLst>
                                      </p:cBhvr>
                                      <p:to>
                                        <p:strVal val="visible"/>
                                      </p:to>
                                    </p:set>
                                    <p:animEffect transition="in" filter="dissolve">
                                      <p:cBhvr>
                                        <p:cTn id="221" dur="500"/>
                                        <p:tgtEl>
                                          <p:spTgt spid="7786"/>
                                        </p:tgtEl>
                                      </p:cBhvr>
                                    </p:animEffect>
                                  </p:childTnLst>
                                </p:cTn>
                              </p:par>
                            </p:childTnLst>
                          </p:cTn>
                        </p:par>
                        <p:par>
                          <p:cTn id="222" fill="hold" nodeType="afterGroup">
                            <p:stCondLst>
                              <p:cond delay="1000"/>
                            </p:stCondLst>
                            <p:childTnLst>
                              <p:par>
                                <p:cTn id="223" presetID="9" presetClass="entr" presetSubtype="0" fill="hold" grpId="0" nodeType="afterEffect">
                                  <p:stCondLst>
                                    <p:cond delay="0"/>
                                  </p:stCondLst>
                                  <p:childTnLst>
                                    <p:set>
                                      <p:cBhvr>
                                        <p:cTn id="224" dur="1" fill="hold">
                                          <p:stCondLst>
                                            <p:cond delay="0"/>
                                          </p:stCondLst>
                                        </p:cTn>
                                        <p:tgtEl>
                                          <p:spTgt spid="7789"/>
                                        </p:tgtEl>
                                        <p:attrNameLst>
                                          <p:attrName>style.visibility</p:attrName>
                                        </p:attrNameLst>
                                      </p:cBhvr>
                                      <p:to>
                                        <p:strVal val="visible"/>
                                      </p:to>
                                    </p:set>
                                    <p:animEffect transition="in" filter="dissolve">
                                      <p:cBhvr>
                                        <p:cTn id="225" dur="500"/>
                                        <p:tgtEl>
                                          <p:spTgt spid="7789"/>
                                        </p:tgtEl>
                                      </p:cBhvr>
                                    </p:animEffect>
                                  </p:childTnLst>
                                </p:cTn>
                              </p:par>
                            </p:childTnLst>
                          </p:cTn>
                        </p:par>
                        <p:par>
                          <p:cTn id="226" fill="hold" nodeType="afterGroup">
                            <p:stCondLst>
                              <p:cond delay="1500"/>
                            </p:stCondLst>
                            <p:childTnLst>
                              <p:par>
                                <p:cTn id="227" presetID="9" presetClass="entr" presetSubtype="0" fill="hold" grpId="0" nodeType="afterEffect">
                                  <p:stCondLst>
                                    <p:cond delay="0"/>
                                  </p:stCondLst>
                                  <p:childTnLst>
                                    <p:set>
                                      <p:cBhvr>
                                        <p:cTn id="228" dur="1" fill="hold">
                                          <p:stCondLst>
                                            <p:cond delay="0"/>
                                          </p:stCondLst>
                                        </p:cTn>
                                        <p:tgtEl>
                                          <p:spTgt spid="7788"/>
                                        </p:tgtEl>
                                        <p:attrNameLst>
                                          <p:attrName>style.visibility</p:attrName>
                                        </p:attrNameLst>
                                      </p:cBhvr>
                                      <p:to>
                                        <p:strVal val="visible"/>
                                      </p:to>
                                    </p:set>
                                    <p:animEffect transition="in" filter="dissolve">
                                      <p:cBhvr>
                                        <p:cTn id="229" dur="500"/>
                                        <p:tgtEl>
                                          <p:spTgt spid="7788"/>
                                        </p:tgtEl>
                                      </p:cBhvr>
                                    </p:animEffect>
                                  </p:childTnLst>
                                </p:cTn>
                              </p:par>
                            </p:childTnLst>
                          </p:cTn>
                        </p:par>
                        <p:par>
                          <p:cTn id="230" fill="hold" nodeType="afterGroup">
                            <p:stCondLst>
                              <p:cond delay="2000"/>
                            </p:stCondLst>
                            <p:childTnLst>
                              <p:par>
                                <p:cTn id="231" presetID="9" presetClass="entr" presetSubtype="0" fill="hold" grpId="0" nodeType="afterEffect">
                                  <p:stCondLst>
                                    <p:cond delay="0"/>
                                  </p:stCondLst>
                                  <p:childTnLst>
                                    <p:set>
                                      <p:cBhvr>
                                        <p:cTn id="232" dur="1" fill="hold">
                                          <p:stCondLst>
                                            <p:cond delay="0"/>
                                          </p:stCondLst>
                                        </p:cTn>
                                        <p:tgtEl>
                                          <p:spTgt spid="7790"/>
                                        </p:tgtEl>
                                        <p:attrNameLst>
                                          <p:attrName>style.visibility</p:attrName>
                                        </p:attrNameLst>
                                      </p:cBhvr>
                                      <p:to>
                                        <p:strVal val="visible"/>
                                      </p:to>
                                    </p:set>
                                    <p:animEffect transition="in" filter="dissolve">
                                      <p:cBhvr>
                                        <p:cTn id="233" dur="500"/>
                                        <p:tgtEl>
                                          <p:spTgt spid="7790"/>
                                        </p:tgtEl>
                                      </p:cBhvr>
                                    </p:animEffect>
                                  </p:childTnLst>
                                </p:cTn>
                              </p:par>
                            </p:childTnLst>
                          </p:cTn>
                        </p:par>
                        <p:par>
                          <p:cTn id="234" fill="hold" nodeType="afterGroup">
                            <p:stCondLst>
                              <p:cond delay="2500"/>
                            </p:stCondLst>
                            <p:childTnLst>
                              <p:par>
                                <p:cTn id="235" presetID="9" presetClass="entr" presetSubtype="0" fill="hold" grpId="0" nodeType="afterEffect">
                                  <p:stCondLst>
                                    <p:cond delay="0"/>
                                  </p:stCondLst>
                                  <p:childTnLst>
                                    <p:set>
                                      <p:cBhvr>
                                        <p:cTn id="236" dur="1" fill="hold">
                                          <p:stCondLst>
                                            <p:cond delay="0"/>
                                          </p:stCondLst>
                                        </p:cTn>
                                        <p:tgtEl>
                                          <p:spTgt spid="7791"/>
                                        </p:tgtEl>
                                        <p:attrNameLst>
                                          <p:attrName>style.visibility</p:attrName>
                                        </p:attrNameLst>
                                      </p:cBhvr>
                                      <p:to>
                                        <p:strVal val="visible"/>
                                      </p:to>
                                    </p:set>
                                    <p:animEffect transition="in" filter="dissolve">
                                      <p:cBhvr>
                                        <p:cTn id="237" dur="500"/>
                                        <p:tgtEl>
                                          <p:spTgt spid="7791"/>
                                        </p:tgtEl>
                                      </p:cBhvr>
                                    </p:animEffect>
                                  </p:childTnLst>
                                </p:cTn>
                              </p:par>
                            </p:childTnLst>
                          </p:cTn>
                        </p:par>
                        <p:par>
                          <p:cTn id="238" fill="hold" nodeType="afterGroup">
                            <p:stCondLst>
                              <p:cond delay="3000"/>
                            </p:stCondLst>
                            <p:childTnLst>
                              <p:par>
                                <p:cTn id="239" presetID="9" presetClass="entr" presetSubtype="0" fill="hold" grpId="0" nodeType="afterEffect">
                                  <p:stCondLst>
                                    <p:cond delay="0"/>
                                  </p:stCondLst>
                                  <p:childTnLst>
                                    <p:set>
                                      <p:cBhvr>
                                        <p:cTn id="240" dur="1" fill="hold">
                                          <p:stCondLst>
                                            <p:cond delay="0"/>
                                          </p:stCondLst>
                                        </p:cTn>
                                        <p:tgtEl>
                                          <p:spTgt spid="7792"/>
                                        </p:tgtEl>
                                        <p:attrNameLst>
                                          <p:attrName>style.visibility</p:attrName>
                                        </p:attrNameLst>
                                      </p:cBhvr>
                                      <p:to>
                                        <p:strVal val="visible"/>
                                      </p:to>
                                    </p:set>
                                    <p:animEffect transition="in" filter="dissolve">
                                      <p:cBhvr>
                                        <p:cTn id="241" dur="500"/>
                                        <p:tgtEl>
                                          <p:spTgt spid="7792"/>
                                        </p:tgtEl>
                                      </p:cBhvr>
                                    </p:animEffect>
                                  </p:childTnLst>
                                </p:cTn>
                              </p:par>
                            </p:childTnLst>
                          </p:cTn>
                        </p:par>
                        <p:par>
                          <p:cTn id="242" fill="hold" nodeType="afterGroup">
                            <p:stCondLst>
                              <p:cond delay="3500"/>
                            </p:stCondLst>
                            <p:childTnLst>
                              <p:par>
                                <p:cTn id="243" presetID="9" presetClass="entr" presetSubtype="0" fill="hold" grpId="0" nodeType="afterEffect">
                                  <p:stCondLst>
                                    <p:cond delay="0"/>
                                  </p:stCondLst>
                                  <p:childTnLst>
                                    <p:set>
                                      <p:cBhvr>
                                        <p:cTn id="244" dur="1" fill="hold">
                                          <p:stCondLst>
                                            <p:cond delay="0"/>
                                          </p:stCondLst>
                                        </p:cTn>
                                        <p:tgtEl>
                                          <p:spTgt spid="7793"/>
                                        </p:tgtEl>
                                        <p:attrNameLst>
                                          <p:attrName>style.visibility</p:attrName>
                                        </p:attrNameLst>
                                      </p:cBhvr>
                                      <p:to>
                                        <p:strVal val="visible"/>
                                      </p:to>
                                    </p:set>
                                    <p:animEffect transition="in" filter="dissolve">
                                      <p:cBhvr>
                                        <p:cTn id="245" dur="500"/>
                                        <p:tgtEl>
                                          <p:spTgt spid="7793"/>
                                        </p:tgtEl>
                                      </p:cBhvr>
                                    </p:animEffect>
                                  </p:childTnLst>
                                </p:cTn>
                              </p:par>
                            </p:childTnLst>
                          </p:cTn>
                        </p:par>
                        <p:par>
                          <p:cTn id="246" fill="hold" nodeType="afterGroup">
                            <p:stCondLst>
                              <p:cond delay="4000"/>
                            </p:stCondLst>
                            <p:childTnLst>
                              <p:par>
                                <p:cTn id="247" presetID="9" presetClass="entr" presetSubtype="0" fill="hold" grpId="0" nodeType="afterEffect">
                                  <p:stCondLst>
                                    <p:cond delay="0"/>
                                  </p:stCondLst>
                                  <p:childTnLst>
                                    <p:set>
                                      <p:cBhvr>
                                        <p:cTn id="248" dur="1" fill="hold">
                                          <p:stCondLst>
                                            <p:cond delay="0"/>
                                          </p:stCondLst>
                                        </p:cTn>
                                        <p:tgtEl>
                                          <p:spTgt spid="7794"/>
                                        </p:tgtEl>
                                        <p:attrNameLst>
                                          <p:attrName>style.visibility</p:attrName>
                                        </p:attrNameLst>
                                      </p:cBhvr>
                                      <p:to>
                                        <p:strVal val="visible"/>
                                      </p:to>
                                    </p:set>
                                    <p:animEffect transition="in" filter="dissolve">
                                      <p:cBhvr>
                                        <p:cTn id="249" dur="500"/>
                                        <p:tgtEl>
                                          <p:spTgt spid="7794"/>
                                        </p:tgtEl>
                                      </p:cBhvr>
                                    </p:animEffect>
                                  </p:childTnLst>
                                </p:cTn>
                              </p:par>
                            </p:childTnLst>
                          </p:cTn>
                        </p:par>
                      </p:childTnLst>
                    </p:cTn>
                  </p:par>
                  <p:par>
                    <p:cTn id="250" fill="hold" nodeType="clickPar">
                      <p:stCondLst>
                        <p:cond delay="indefinite"/>
                      </p:stCondLst>
                      <p:childTnLst>
                        <p:par>
                          <p:cTn id="251" fill="hold" nodeType="withGroup">
                            <p:stCondLst>
                              <p:cond delay="0"/>
                            </p:stCondLst>
                            <p:childTnLst>
                              <p:par>
                                <p:cTn id="252" presetID="9" presetClass="entr" presetSubtype="0" fill="hold" grpId="0" nodeType="clickEffect">
                                  <p:stCondLst>
                                    <p:cond delay="0"/>
                                  </p:stCondLst>
                                  <p:childTnLst>
                                    <p:set>
                                      <p:cBhvr>
                                        <p:cTn id="253" dur="1" fill="hold">
                                          <p:stCondLst>
                                            <p:cond delay="0"/>
                                          </p:stCondLst>
                                        </p:cTn>
                                        <p:tgtEl>
                                          <p:spTgt spid="7800"/>
                                        </p:tgtEl>
                                        <p:attrNameLst>
                                          <p:attrName>style.visibility</p:attrName>
                                        </p:attrNameLst>
                                      </p:cBhvr>
                                      <p:to>
                                        <p:strVal val="visible"/>
                                      </p:to>
                                    </p:set>
                                    <p:animEffect transition="in" filter="dissolve">
                                      <p:cBhvr>
                                        <p:cTn id="254" dur="500"/>
                                        <p:tgtEl>
                                          <p:spTgt spid="7800"/>
                                        </p:tgtEl>
                                      </p:cBhvr>
                                    </p:animEffect>
                                  </p:childTnLst>
                                </p:cTn>
                              </p:par>
                            </p:childTnLst>
                          </p:cTn>
                        </p:par>
                        <p:par>
                          <p:cTn id="255" fill="hold" nodeType="afterGroup">
                            <p:stCondLst>
                              <p:cond delay="500"/>
                            </p:stCondLst>
                            <p:childTnLst>
                              <p:par>
                                <p:cTn id="256" presetID="0" presetClass="path" presetSubtype="0" accel="50000" decel="50000" fill="hold" grpId="1" nodeType="afterEffect">
                                  <p:stCondLst>
                                    <p:cond delay="0"/>
                                  </p:stCondLst>
                                  <p:childTnLst>
                                    <p:animMotion origin="layout" path="M 1.66667E-6 2.96296E-6 L -0.00695 -0.02408 L -0.00729 -0.04491 L -0.02639 -0.06297 L -0.04097 -0.04815 L -0.05833 -0.04769 L -0.07952 -0.06297 L -0.07153 -0.075 L -0.04861 -0.07315 L -0.04792 -0.05602 L -0.04618 -0.03334 L -0.0434 -0.01898 " pathEditMode="relative" rAng="0" ptsTypes="AAAAAAAAAAAA">
                                      <p:cBhvr>
                                        <p:cTn id="257" dur="2000" fill="hold"/>
                                        <p:tgtEl>
                                          <p:spTgt spid="7800"/>
                                        </p:tgtEl>
                                        <p:attrNameLst>
                                          <p:attrName>ppt_x</p:attrName>
                                          <p:attrName>ppt_y</p:attrName>
                                        </p:attrNameLst>
                                      </p:cBhvr>
                                      <p:rCtr x="-3976" y="-3750"/>
                                    </p:animMotion>
                                  </p:childTnLst>
                                </p:cTn>
                              </p:par>
                            </p:childTnLst>
                          </p:cTn>
                        </p:par>
                        <p:par>
                          <p:cTn id="258" fill="hold" nodeType="afterGroup">
                            <p:stCondLst>
                              <p:cond delay="2500"/>
                            </p:stCondLst>
                            <p:childTnLst>
                              <p:par>
                                <p:cTn id="259" presetID="9" presetClass="exit" presetSubtype="0" fill="hold" grpId="2" nodeType="afterEffect">
                                  <p:stCondLst>
                                    <p:cond delay="0"/>
                                  </p:stCondLst>
                                  <p:childTnLst>
                                    <p:animEffect transition="out" filter="dissolve">
                                      <p:cBhvr>
                                        <p:cTn id="260" dur="500"/>
                                        <p:tgtEl>
                                          <p:spTgt spid="7800"/>
                                        </p:tgtEl>
                                      </p:cBhvr>
                                    </p:animEffect>
                                    <p:set>
                                      <p:cBhvr>
                                        <p:cTn id="261" dur="1" fill="hold">
                                          <p:stCondLst>
                                            <p:cond delay="499"/>
                                          </p:stCondLst>
                                        </p:cTn>
                                        <p:tgtEl>
                                          <p:spTgt spid="7800"/>
                                        </p:tgtEl>
                                        <p:attrNameLst>
                                          <p:attrName>style.visibility</p:attrName>
                                        </p:attrNameLst>
                                      </p:cBhvr>
                                      <p:to>
                                        <p:strVal val="hidden"/>
                                      </p:to>
                                    </p:set>
                                  </p:childTnLst>
                                </p:cTn>
                              </p:par>
                            </p:childTnLst>
                          </p:cTn>
                        </p:par>
                      </p:childTnLst>
                    </p:cTn>
                  </p:par>
                  <p:par>
                    <p:cTn id="262" fill="hold" nodeType="clickPar">
                      <p:stCondLst>
                        <p:cond delay="indefinite"/>
                      </p:stCondLst>
                      <p:childTnLst>
                        <p:par>
                          <p:cTn id="263" fill="hold" nodeType="withGroup">
                            <p:stCondLst>
                              <p:cond delay="0"/>
                            </p:stCondLst>
                            <p:childTnLst>
                              <p:par>
                                <p:cTn id="264" presetID="1" presetClass="entr" presetSubtype="0" fill="hold" grpId="0" nodeType="clickEffect">
                                  <p:stCondLst>
                                    <p:cond delay="0"/>
                                  </p:stCondLst>
                                  <p:childTnLst>
                                    <p:set>
                                      <p:cBhvr>
                                        <p:cTn id="265" dur="1" fill="hold">
                                          <p:stCondLst>
                                            <p:cond delay="0"/>
                                          </p:stCondLst>
                                        </p:cTn>
                                        <p:tgtEl>
                                          <p:spTgt spid="7765"/>
                                        </p:tgtEl>
                                        <p:attrNameLst>
                                          <p:attrName>style.visibility</p:attrName>
                                        </p:attrNameLst>
                                      </p:cBhvr>
                                      <p:to>
                                        <p:strVal val="visible"/>
                                      </p:to>
                                    </p:set>
                                  </p:childTnLst>
                                  <p:subTnLst>
                                    <p:audio>
                                      <p:cMediaNode>
                                        <p:cTn display="0" masterRel="sameClick">
                                          <p:stCondLst>
                                            <p:cond evt="begin" delay="0">
                                              <p:tn val="264"/>
                                            </p:cond>
                                          </p:stCondLst>
                                          <p:endCondLst>
                                            <p:cond evt="onStopAudio" delay="0">
                                              <p:tgtEl>
                                                <p:sldTgt/>
                                              </p:tgtEl>
                                            </p:cond>
                                          </p:endCondLst>
                                        </p:cTn>
                                        <p:tgtEl>
                                          <p:sndTgt r:embed="rId3" name="explode.wav"/>
                                        </p:tgtEl>
                                      </p:cMediaNode>
                                    </p:audio>
                                  </p:subTnLst>
                                </p:cTn>
                              </p:par>
                              <p:par>
                                <p:cTn id="266" presetID="3" presetClass="exit" presetSubtype="10" fill="hold" grpId="1" nodeType="withEffect">
                                  <p:stCondLst>
                                    <p:cond delay="0"/>
                                  </p:stCondLst>
                                  <p:childTnLst>
                                    <p:animEffect transition="out" filter="blinds(horizontal)">
                                      <p:cBhvr>
                                        <p:cTn id="267" dur="500"/>
                                        <p:tgtEl>
                                          <p:spTgt spid="7765"/>
                                        </p:tgtEl>
                                      </p:cBhvr>
                                    </p:animEffect>
                                    <p:set>
                                      <p:cBhvr>
                                        <p:cTn id="268" dur="1" fill="hold">
                                          <p:stCondLst>
                                            <p:cond delay="499"/>
                                          </p:stCondLst>
                                        </p:cTn>
                                        <p:tgtEl>
                                          <p:spTgt spid="7765"/>
                                        </p:tgtEl>
                                        <p:attrNameLst>
                                          <p:attrName>style.visibility</p:attrName>
                                        </p:attrNameLst>
                                      </p:cBhvr>
                                      <p:to>
                                        <p:strVal val="hidden"/>
                                      </p:to>
                                    </p:set>
                                  </p:childTnLst>
                                </p:cTn>
                              </p:par>
                            </p:childTnLst>
                          </p:cTn>
                        </p:par>
                        <p:par>
                          <p:cTn id="269" fill="hold" nodeType="afterGroup">
                            <p:stCondLst>
                              <p:cond delay="500"/>
                            </p:stCondLst>
                            <p:childTnLst>
                              <p:par>
                                <p:cTn id="270" presetID="1" presetClass="entr" presetSubtype="0" fill="hold" grpId="0" nodeType="afterEffect">
                                  <p:stCondLst>
                                    <p:cond delay="0"/>
                                  </p:stCondLst>
                                  <p:childTnLst>
                                    <p:set>
                                      <p:cBhvr>
                                        <p:cTn id="271" dur="1" fill="hold">
                                          <p:stCondLst>
                                            <p:cond delay="0"/>
                                          </p:stCondLst>
                                        </p:cTn>
                                        <p:tgtEl>
                                          <p:spTgt spid="7764"/>
                                        </p:tgtEl>
                                        <p:attrNameLst>
                                          <p:attrName>style.visibility</p:attrName>
                                        </p:attrNameLst>
                                      </p:cBhvr>
                                      <p:to>
                                        <p:strVal val="visible"/>
                                      </p:to>
                                    </p:set>
                                  </p:childTnLst>
                                  <p:subTnLst>
                                    <p:audio>
                                      <p:cMediaNode>
                                        <p:cTn display="0" masterRel="sameClick">
                                          <p:stCondLst>
                                            <p:cond evt="begin" delay="0">
                                              <p:tn val="270"/>
                                            </p:cond>
                                          </p:stCondLst>
                                          <p:endCondLst>
                                            <p:cond evt="onStopAudio" delay="0">
                                              <p:tgtEl>
                                                <p:sldTgt/>
                                              </p:tgtEl>
                                            </p:cond>
                                          </p:endCondLst>
                                        </p:cTn>
                                        <p:tgtEl>
                                          <p:sndTgt r:embed="rId3" name="explode.wav"/>
                                        </p:tgtEl>
                                      </p:cMediaNode>
                                    </p:audio>
                                  </p:subTnLst>
                                </p:cTn>
                              </p:par>
                              <p:par>
                                <p:cTn id="272" presetID="3" presetClass="exit" presetSubtype="10" fill="hold" grpId="1" nodeType="withEffect">
                                  <p:stCondLst>
                                    <p:cond delay="0"/>
                                  </p:stCondLst>
                                  <p:childTnLst>
                                    <p:animEffect transition="out" filter="blinds(horizontal)">
                                      <p:cBhvr>
                                        <p:cTn id="273" dur="500"/>
                                        <p:tgtEl>
                                          <p:spTgt spid="7764"/>
                                        </p:tgtEl>
                                      </p:cBhvr>
                                    </p:animEffect>
                                    <p:set>
                                      <p:cBhvr>
                                        <p:cTn id="274" dur="1" fill="hold">
                                          <p:stCondLst>
                                            <p:cond delay="499"/>
                                          </p:stCondLst>
                                        </p:cTn>
                                        <p:tgtEl>
                                          <p:spTgt spid="7764"/>
                                        </p:tgtEl>
                                        <p:attrNameLst>
                                          <p:attrName>style.visibility</p:attrName>
                                        </p:attrNameLst>
                                      </p:cBhvr>
                                      <p:to>
                                        <p:strVal val="hidden"/>
                                      </p:to>
                                    </p:set>
                                  </p:childTnLst>
                                </p:cTn>
                              </p:par>
                              <p:par>
                                <p:cTn id="275" presetID="9" presetClass="entr" presetSubtype="0" fill="hold" nodeType="withEffect">
                                  <p:stCondLst>
                                    <p:cond delay="0"/>
                                  </p:stCondLst>
                                  <p:childTnLst>
                                    <p:set>
                                      <p:cBhvr>
                                        <p:cTn id="276" dur="1" fill="hold">
                                          <p:stCondLst>
                                            <p:cond delay="0"/>
                                          </p:stCondLst>
                                        </p:cTn>
                                        <p:tgtEl>
                                          <p:spTgt spid="7743"/>
                                        </p:tgtEl>
                                        <p:attrNameLst>
                                          <p:attrName>style.visibility</p:attrName>
                                        </p:attrNameLst>
                                      </p:cBhvr>
                                      <p:to>
                                        <p:strVal val="visible"/>
                                      </p:to>
                                    </p:set>
                                    <p:animEffect transition="in" filter="dissolve">
                                      <p:cBhvr>
                                        <p:cTn id="277" dur="500"/>
                                        <p:tgtEl>
                                          <p:spTgt spid="7743"/>
                                        </p:tgtEl>
                                      </p:cBhvr>
                                    </p:animEffect>
                                  </p:childTnLst>
                                </p:cTn>
                              </p:par>
                            </p:childTnLst>
                          </p:cTn>
                        </p:par>
                      </p:childTnLst>
                    </p:cTn>
                  </p:par>
                  <p:par>
                    <p:cTn id="278" fill="hold" nodeType="clickPar">
                      <p:stCondLst>
                        <p:cond delay="indefinite"/>
                      </p:stCondLst>
                      <p:childTnLst>
                        <p:par>
                          <p:cTn id="279" fill="hold" nodeType="withGroup">
                            <p:stCondLst>
                              <p:cond delay="0"/>
                            </p:stCondLst>
                            <p:childTnLst>
                              <p:par>
                                <p:cTn id="280" presetID="9" presetClass="exit" presetSubtype="0" fill="hold" nodeType="clickEffect">
                                  <p:stCondLst>
                                    <p:cond delay="0"/>
                                  </p:stCondLst>
                                  <p:childTnLst>
                                    <p:animEffect transition="out" filter="dissolve">
                                      <p:cBhvr>
                                        <p:cTn id="281" dur="500"/>
                                        <p:tgtEl>
                                          <p:spTgt spid="7743"/>
                                        </p:tgtEl>
                                      </p:cBhvr>
                                    </p:animEffect>
                                    <p:set>
                                      <p:cBhvr>
                                        <p:cTn id="282" dur="1" fill="hold">
                                          <p:stCondLst>
                                            <p:cond delay="499"/>
                                          </p:stCondLst>
                                        </p:cTn>
                                        <p:tgtEl>
                                          <p:spTgt spid="7743"/>
                                        </p:tgtEl>
                                        <p:attrNameLst>
                                          <p:attrName>style.visibility</p:attrName>
                                        </p:attrNameLst>
                                      </p:cBhvr>
                                      <p:to>
                                        <p:strVal val="hidden"/>
                                      </p:to>
                                    </p:set>
                                  </p:childTnLst>
                                </p:cTn>
                              </p:par>
                            </p:childTnLst>
                          </p:cTn>
                        </p:par>
                        <p:par>
                          <p:cTn id="283" fill="hold" nodeType="afterGroup">
                            <p:stCondLst>
                              <p:cond delay="500"/>
                            </p:stCondLst>
                            <p:childTnLst>
                              <p:par>
                                <p:cTn id="284" presetID="9" presetClass="exit" presetSubtype="0" fill="hold" grpId="1" nodeType="afterEffect">
                                  <p:stCondLst>
                                    <p:cond delay="0"/>
                                  </p:stCondLst>
                                  <p:childTnLst>
                                    <p:animEffect transition="out" filter="dissolve">
                                      <p:cBhvr>
                                        <p:cTn id="285" dur="500"/>
                                        <p:tgtEl>
                                          <p:spTgt spid="7739"/>
                                        </p:tgtEl>
                                      </p:cBhvr>
                                    </p:animEffect>
                                    <p:set>
                                      <p:cBhvr>
                                        <p:cTn id="286" dur="1" fill="hold">
                                          <p:stCondLst>
                                            <p:cond delay="499"/>
                                          </p:stCondLst>
                                        </p:cTn>
                                        <p:tgtEl>
                                          <p:spTgt spid="7739"/>
                                        </p:tgtEl>
                                        <p:attrNameLst>
                                          <p:attrName>style.visibility</p:attrName>
                                        </p:attrNameLst>
                                      </p:cBhvr>
                                      <p:to>
                                        <p:strVal val="hidden"/>
                                      </p:to>
                                    </p:set>
                                  </p:childTnLst>
                                </p:cTn>
                              </p:par>
                              <p:par>
                                <p:cTn id="287" presetID="21" presetClass="exit" presetSubtype="4" fill="hold" grpId="1" nodeType="withEffect">
                                  <p:stCondLst>
                                    <p:cond delay="0"/>
                                  </p:stCondLst>
                                  <p:childTnLst>
                                    <p:animEffect transition="out" filter="wheel(4)">
                                      <p:cBhvr>
                                        <p:cTn id="288" dur="2000"/>
                                        <p:tgtEl>
                                          <p:spTgt spid="7741"/>
                                        </p:tgtEl>
                                      </p:cBhvr>
                                    </p:animEffect>
                                    <p:set>
                                      <p:cBhvr>
                                        <p:cTn id="289" dur="1" fill="hold">
                                          <p:stCondLst>
                                            <p:cond delay="1999"/>
                                          </p:stCondLst>
                                        </p:cTn>
                                        <p:tgtEl>
                                          <p:spTgt spid="7741"/>
                                        </p:tgtEl>
                                        <p:attrNameLst>
                                          <p:attrName>style.visibility</p:attrName>
                                        </p:attrNameLst>
                                      </p:cBhvr>
                                      <p:to>
                                        <p:strVal val="hidden"/>
                                      </p:to>
                                    </p:set>
                                  </p:childTnLst>
                                </p:cTn>
                              </p:par>
                            </p:childTnLst>
                          </p:cTn>
                        </p:par>
                        <p:par>
                          <p:cTn id="290" fill="hold" nodeType="afterGroup">
                            <p:stCondLst>
                              <p:cond delay="2500"/>
                            </p:stCondLst>
                            <p:childTnLst>
                              <p:par>
                                <p:cTn id="291" presetID="9" presetClass="exit" presetSubtype="0" fill="hold" grpId="2" nodeType="afterEffect">
                                  <p:stCondLst>
                                    <p:cond delay="0"/>
                                  </p:stCondLst>
                                  <p:childTnLst>
                                    <p:animEffect transition="out" filter="dissolve">
                                      <p:cBhvr>
                                        <p:cTn id="292" dur="500"/>
                                        <p:tgtEl>
                                          <p:spTgt spid="7737"/>
                                        </p:tgtEl>
                                      </p:cBhvr>
                                    </p:animEffect>
                                    <p:set>
                                      <p:cBhvr>
                                        <p:cTn id="293" dur="1" fill="hold">
                                          <p:stCondLst>
                                            <p:cond delay="499"/>
                                          </p:stCondLst>
                                        </p:cTn>
                                        <p:tgtEl>
                                          <p:spTgt spid="7737"/>
                                        </p:tgtEl>
                                        <p:attrNameLst>
                                          <p:attrName>style.visibility</p:attrName>
                                        </p:attrNameLst>
                                      </p:cBhvr>
                                      <p:to>
                                        <p:strVal val="hidden"/>
                                      </p:to>
                                    </p:set>
                                  </p:childTnLst>
                                </p:cTn>
                              </p:par>
                              <p:par>
                                <p:cTn id="294" presetID="21" presetClass="exit" presetSubtype="4" fill="hold" grpId="1" nodeType="withEffect">
                                  <p:stCondLst>
                                    <p:cond delay="0"/>
                                  </p:stCondLst>
                                  <p:childTnLst>
                                    <p:animEffect transition="out" filter="wheel(4)">
                                      <p:cBhvr>
                                        <p:cTn id="295" dur="2000"/>
                                        <p:tgtEl>
                                          <p:spTgt spid="7740"/>
                                        </p:tgtEl>
                                      </p:cBhvr>
                                    </p:animEffect>
                                    <p:set>
                                      <p:cBhvr>
                                        <p:cTn id="296" dur="1" fill="hold">
                                          <p:stCondLst>
                                            <p:cond delay="1999"/>
                                          </p:stCondLst>
                                        </p:cTn>
                                        <p:tgtEl>
                                          <p:spTgt spid="7740"/>
                                        </p:tgtEl>
                                        <p:attrNameLst>
                                          <p:attrName>style.visibility</p:attrName>
                                        </p:attrNameLst>
                                      </p:cBhvr>
                                      <p:to>
                                        <p:strVal val="hidden"/>
                                      </p:to>
                                    </p:set>
                                  </p:childTnLst>
                                </p:cTn>
                              </p:par>
                            </p:childTnLst>
                          </p:cTn>
                        </p:par>
                        <p:par>
                          <p:cTn id="297" fill="hold" nodeType="afterGroup">
                            <p:stCondLst>
                              <p:cond delay="4500"/>
                            </p:stCondLst>
                            <p:childTnLst>
                              <p:par>
                                <p:cTn id="298" presetID="55" presetClass="entr" presetSubtype="0" fill="hold" nodeType="afterEffect">
                                  <p:stCondLst>
                                    <p:cond delay="0"/>
                                  </p:stCondLst>
                                  <p:childTnLst>
                                    <p:set>
                                      <p:cBhvr>
                                        <p:cTn id="299" dur="1" fill="hold">
                                          <p:stCondLst>
                                            <p:cond delay="0"/>
                                          </p:stCondLst>
                                        </p:cTn>
                                        <p:tgtEl>
                                          <p:spTgt spid="7767"/>
                                        </p:tgtEl>
                                        <p:attrNameLst>
                                          <p:attrName>style.visibility</p:attrName>
                                        </p:attrNameLst>
                                      </p:cBhvr>
                                      <p:to>
                                        <p:strVal val="visible"/>
                                      </p:to>
                                    </p:set>
                                    <p:anim calcmode="lin" valueType="num">
                                      <p:cBhvr>
                                        <p:cTn id="300" dur="1000" fill="hold"/>
                                        <p:tgtEl>
                                          <p:spTgt spid="7767"/>
                                        </p:tgtEl>
                                        <p:attrNameLst>
                                          <p:attrName>ppt_w</p:attrName>
                                        </p:attrNameLst>
                                      </p:cBhvr>
                                      <p:tavLst>
                                        <p:tav tm="0">
                                          <p:val>
                                            <p:strVal val="#ppt_w*0.70"/>
                                          </p:val>
                                        </p:tav>
                                        <p:tav tm="100000">
                                          <p:val>
                                            <p:strVal val="#ppt_w"/>
                                          </p:val>
                                        </p:tav>
                                      </p:tavLst>
                                    </p:anim>
                                    <p:anim calcmode="lin" valueType="num">
                                      <p:cBhvr>
                                        <p:cTn id="301" dur="1000" fill="hold"/>
                                        <p:tgtEl>
                                          <p:spTgt spid="7767"/>
                                        </p:tgtEl>
                                        <p:attrNameLst>
                                          <p:attrName>ppt_h</p:attrName>
                                        </p:attrNameLst>
                                      </p:cBhvr>
                                      <p:tavLst>
                                        <p:tav tm="0">
                                          <p:val>
                                            <p:strVal val="#ppt_h"/>
                                          </p:val>
                                        </p:tav>
                                        <p:tav tm="100000">
                                          <p:val>
                                            <p:strVal val="#ppt_h"/>
                                          </p:val>
                                        </p:tav>
                                      </p:tavLst>
                                    </p:anim>
                                    <p:animEffect transition="in" filter="fade">
                                      <p:cBhvr>
                                        <p:cTn id="302" dur="1000"/>
                                        <p:tgtEl>
                                          <p:spTgt spid="7767"/>
                                        </p:tgtEl>
                                      </p:cBhvr>
                                    </p:animEffect>
                                  </p:childTnLst>
                                  <p:subTnLst>
                                    <p:audio>
                                      <p:cMediaNode>
                                        <p:cTn display="0" masterRel="sameClick">
                                          <p:stCondLst>
                                            <p:cond evt="begin" delay="0">
                                              <p:tn val="298"/>
                                            </p:cond>
                                          </p:stCondLst>
                                          <p:endCondLst>
                                            <p:cond evt="onStopAudio" delay="0">
                                              <p:tgtEl>
                                                <p:sldTgt/>
                                              </p:tgtEl>
                                            </p:cond>
                                          </p:endCondLst>
                                        </p:cTn>
                                        <p:tgtEl>
                                          <p:sndTgt r:embed="rId4" name="Sizzle.wav"/>
                                        </p:tgtEl>
                                      </p:cMediaNode>
                                    </p:audio>
                                  </p:subTnLst>
                                </p:cTn>
                              </p:par>
                              <p:par>
                                <p:cTn id="303" presetID="9" presetClass="exit" presetSubtype="0" fill="hold" nodeType="withEffect">
                                  <p:stCondLst>
                                    <p:cond delay="0"/>
                                  </p:stCondLst>
                                  <p:childTnLst>
                                    <p:animEffect transition="out" filter="dissolve">
                                      <p:cBhvr>
                                        <p:cTn id="304" dur="500"/>
                                        <p:tgtEl>
                                          <p:spTgt spid="7348"/>
                                        </p:tgtEl>
                                      </p:cBhvr>
                                    </p:animEffect>
                                    <p:set>
                                      <p:cBhvr>
                                        <p:cTn id="305" dur="1" fill="hold">
                                          <p:stCondLst>
                                            <p:cond delay="499"/>
                                          </p:stCondLst>
                                        </p:cTn>
                                        <p:tgtEl>
                                          <p:spTgt spid="7348"/>
                                        </p:tgtEl>
                                        <p:attrNameLst>
                                          <p:attrName>style.visibility</p:attrName>
                                        </p:attrNameLst>
                                      </p:cBhvr>
                                      <p:to>
                                        <p:strVal val="hidden"/>
                                      </p:to>
                                    </p:set>
                                  </p:childTnLst>
                                </p:cTn>
                              </p:par>
                            </p:childTnLst>
                          </p:cTn>
                        </p:par>
                        <p:par>
                          <p:cTn id="306" fill="hold" nodeType="afterGroup">
                            <p:stCondLst>
                              <p:cond delay="5500"/>
                            </p:stCondLst>
                            <p:childTnLst>
                              <p:par>
                                <p:cTn id="307" presetID="55" presetClass="entr" presetSubtype="0" fill="hold" nodeType="afterEffect">
                                  <p:stCondLst>
                                    <p:cond delay="0"/>
                                  </p:stCondLst>
                                  <p:childTnLst>
                                    <p:set>
                                      <p:cBhvr>
                                        <p:cTn id="308" dur="1" fill="hold">
                                          <p:stCondLst>
                                            <p:cond delay="0"/>
                                          </p:stCondLst>
                                        </p:cTn>
                                        <p:tgtEl>
                                          <p:spTgt spid="7768"/>
                                        </p:tgtEl>
                                        <p:attrNameLst>
                                          <p:attrName>style.visibility</p:attrName>
                                        </p:attrNameLst>
                                      </p:cBhvr>
                                      <p:to>
                                        <p:strVal val="visible"/>
                                      </p:to>
                                    </p:set>
                                    <p:anim calcmode="lin" valueType="num">
                                      <p:cBhvr>
                                        <p:cTn id="309" dur="1000" fill="hold"/>
                                        <p:tgtEl>
                                          <p:spTgt spid="7768"/>
                                        </p:tgtEl>
                                        <p:attrNameLst>
                                          <p:attrName>ppt_w</p:attrName>
                                        </p:attrNameLst>
                                      </p:cBhvr>
                                      <p:tavLst>
                                        <p:tav tm="0">
                                          <p:val>
                                            <p:strVal val="#ppt_w*0.70"/>
                                          </p:val>
                                        </p:tav>
                                        <p:tav tm="100000">
                                          <p:val>
                                            <p:strVal val="#ppt_w"/>
                                          </p:val>
                                        </p:tav>
                                      </p:tavLst>
                                    </p:anim>
                                    <p:anim calcmode="lin" valueType="num">
                                      <p:cBhvr>
                                        <p:cTn id="310" dur="1000" fill="hold"/>
                                        <p:tgtEl>
                                          <p:spTgt spid="7768"/>
                                        </p:tgtEl>
                                        <p:attrNameLst>
                                          <p:attrName>ppt_h</p:attrName>
                                        </p:attrNameLst>
                                      </p:cBhvr>
                                      <p:tavLst>
                                        <p:tav tm="0">
                                          <p:val>
                                            <p:strVal val="#ppt_h"/>
                                          </p:val>
                                        </p:tav>
                                        <p:tav tm="100000">
                                          <p:val>
                                            <p:strVal val="#ppt_h"/>
                                          </p:val>
                                        </p:tav>
                                      </p:tavLst>
                                    </p:anim>
                                    <p:animEffect transition="in" filter="fade">
                                      <p:cBhvr>
                                        <p:cTn id="311" dur="1000"/>
                                        <p:tgtEl>
                                          <p:spTgt spid="7768"/>
                                        </p:tgtEl>
                                      </p:cBhvr>
                                    </p:animEffect>
                                  </p:childTnLst>
                                  <p:subTnLst>
                                    <p:audio>
                                      <p:cMediaNode>
                                        <p:cTn display="0" masterRel="sameClick">
                                          <p:stCondLst>
                                            <p:cond evt="begin" delay="0">
                                              <p:tn val="307"/>
                                            </p:cond>
                                          </p:stCondLst>
                                          <p:endCondLst>
                                            <p:cond evt="onStopAudio" delay="0">
                                              <p:tgtEl>
                                                <p:sldTgt/>
                                              </p:tgtEl>
                                            </p:cond>
                                          </p:endCondLst>
                                        </p:cTn>
                                        <p:tgtEl>
                                          <p:sndTgt r:embed="rId4" name="Sizzle.wav"/>
                                        </p:tgtEl>
                                      </p:cMediaNode>
                                    </p:audio>
                                  </p:subTnLst>
                                </p:cTn>
                              </p:par>
                              <p:par>
                                <p:cTn id="312" presetID="9" presetClass="exit" presetSubtype="0" fill="hold" nodeType="withEffect">
                                  <p:stCondLst>
                                    <p:cond delay="0"/>
                                  </p:stCondLst>
                                  <p:childTnLst>
                                    <p:animEffect transition="out" filter="dissolve">
                                      <p:cBhvr>
                                        <p:cTn id="313" dur="500"/>
                                        <p:tgtEl>
                                          <p:spTgt spid="7353"/>
                                        </p:tgtEl>
                                      </p:cBhvr>
                                    </p:animEffect>
                                    <p:set>
                                      <p:cBhvr>
                                        <p:cTn id="314" dur="1" fill="hold">
                                          <p:stCondLst>
                                            <p:cond delay="499"/>
                                          </p:stCondLst>
                                        </p:cTn>
                                        <p:tgtEl>
                                          <p:spTgt spid="7353"/>
                                        </p:tgtEl>
                                        <p:attrNameLst>
                                          <p:attrName>style.visibility</p:attrName>
                                        </p:attrNameLst>
                                      </p:cBhvr>
                                      <p:to>
                                        <p:strVal val="hidden"/>
                                      </p:to>
                                    </p:set>
                                  </p:childTnLst>
                                </p:cTn>
                              </p:par>
                            </p:childTnLst>
                          </p:cTn>
                        </p:par>
                        <p:par>
                          <p:cTn id="315" fill="hold" nodeType="afterGroup">
                            <p:stCondLst>
                              <p:cond delay="6500"/>
                            </p:stCondLst>
                            <p:childTnLst>
                              <p:par>
                                <p:cTn id="316" presetID="55" presetClass="exit" presetSubtype="0" fill="hold" nodeType="afterEffect">
                                  <p:stCondLst>
                                    <p:cond delay="0"/>
                                  </p:stCondLst>
                                  <p:childTnLst>
                                    <p:anim calcmode="lin" valueType="num">
                                      <p:cBhvr>
                                        <p:cTn id="317" dur="1000"/>
                                        <p:tgtEl>
                                          <p:spTgt spid="7767"/>
                                        </p:tgtEl>
                                        <p:attrNameLst>
                                          <p:attrName>ppt_w</p:attrName>
                                        </p:attrNameLst>
                                      </p:cBhvr>
                                      <p:tavLst>
                                        <p:tav tm="0">
                                          <p:val>
                                            <p:strVal val="ppt_w"/>
                                          </p:val>
                                        </p:tav>
                                        <p:tav tm="100000">
                                          <p:val>
                                            <p:strVal val="ppt_w*0.70"/>
                                          </p:val>
                                        </p:tav>
                                      </p:tavLst>
                                    </p:anim>
                                    <p:anim calcmode="lin" valueType="num">
                                      <p:cBhvr>
                                        <p:cTn id="318" dur="1000"/>
                                        <p:tgtEl>
                                          <p:spTgt spid="7767"/>
                                        </p:tgtEl>
                                        <p:attrNameLst>
                                          <p:attrName>ppt_h</p:attrName>
                                        </p:attrNameLst>
                                      </p:cBhvr>
                                      <p:tavLst>
                                        <p:tav tm="0">
                                          <p:val>
                                            <p:strVal val="ppt_h"/>
                                          </p:val>
                                        </p:tav>
                                        <p:tav tm="100000">
                                          <p:val>
                                            <p:strVal val="ppt_h"/>
                                          </p:val>
                                        </p:tav>
                                      </p:tavLst>
                                    </p:anim>
                                    <p:animEffect transition="out" filter="fade">
                                      <p:cBhvr>
                                        <p:cTn id="319" dur="1000"/>
                                        <p:tgtEl>
                                          <p:spTgt spid="7767"/>
                                        </p:tgtEl>
                                      </p:cBhvr>
                                    </p:animEffect>
                                    <p:set>
                                      <p:cBhvr>
                                        <p:cTn id="320" dur="1" fill="hold">
                                          <p:stCondLst>
                                            <p:cond delay="999"/>
                                          </p:stCondLst>
                                        </p:cTn>
                                        <p:tgtEl>
                                          <p:spTgt spid="7767"/>
                                        </p:tgtEl>
                                        <p:attrNameLst>
                                          <p:attrName>style.visibility</p:attrName>
                                        </p:attrNameLst>
                                      </p:cBhvr>
                                      <p:to>
                                        <p:strVal val="hidden"/>
                                      </p:to>
                                    </p:set>
                                  </p:childTnLst>
                                </p:cTn>
                              </p:par>
                            </p:childTnLst>
                          </p:cTn>
                        </p:par>
                        <p:par>
                          <p:cTn id="321" fill="hold" nodeType="afterGroup">
                            <p:stCondLst>
                              <p:cond delay="7500"/>
                            </p:stCondLst>
                            <p:childTnLst>
                              <p:par>
                                <p:cTn id="322" presetID="55" presetClass="exit" presetSubtype="0" fill="hold" nodeType="afterEffect">
                                  <p:stCondLst>
                                    <p:cond delay="0"/>
                                  </p:stCondLst>
                                  <p:childTnLst>
                                    <p:anim calcmode="lin" valueType="num">
                                      <p:cBhvr>
                                        <p:cTn id="323" dur="1000"/>
                                        <p:tgtEl>
                                          <p:spTgt spid="7768"/>
                                        </p:tgtEl>
                                        <p:attrNameLst>
                                          <p:attrName>ppt_w</p:attrName>
                                        </p:attrNameLst>
                                      </p:cBhvr>
                                      <p:tavLst>
                                        <p:tav tm="0">
                                          <p:val>
                                            <p:strVal val="ppt_w"/>
                                          </p:val>
                                        </p:tav>
                                        <p:tav tm="100000">
                                          <p:val>
                                            <p:strVal val="ppt_w*0.70"/>
                                          </p:val>
                                        </p:tav>
                                      </p:tavLst>
                                    </p:anim>
                                    <p:anim calcmode="lin" valueType="num">
                                      <p:cBhvr>
                                        <p:cTn id="324" dur="1000"/>
                                        <p:tgtEl>
                                          <p:spTgt spid="7768"/>
                                        </p:tgtEl>
                                        <p:attrNameLst>
                                          <p:attrName>ppt_h</p:attrName>
                                        </p:attrNameLst>
                                      </p:cBhvr>
                                      <p:tavLst>
                                        <p:tav tm="0">
                                          <p:val>
                                            <p:strVal val="ppt_h"/>
                                          </p:val>
                                        </p:tav>
                                        <p:tav tm="100000">
                                          <p:val>
                                            <p:strVal val="ppt_h"/>
                                          </p:val>
                                        </p:tav>
                                      </p:tavLst>
                                    </p:anim>
                                    <p:animEffect transition="out" filter="fade">
                                      <p:cBhvr>
                                        <p:cTn id="325" dur="1000"/>
                                        <p:tgtEl>
                                          <p:spTgt spid="7768"/>
                                        </p:tgtEl>
                                      </p:cBhvr>
                                    </p:animEffect>
                                    <p:set>
                                      <p:cBhvr>
                                        <p:cTn id="326" dur="1" fill="hold">
                                          <p:stCondLst>
                                            <p:cond delay="999"/>
                                          </p:stCondLst>
                                        </p:cTn>
                                        <p:tgtEl>
                                          <p:spTgt spid="7768"/>
                                        </p:tgtEl>
                                        <p:attrNameLst>
                                          <p:attrName>style.visibility</p:attrName>
                                        </p:attrNameLst>
                                      </p:cBhvr>
                                      <p:to>
                                        <p:strVal val="hidden"/>
                                      </p:to>
                                    </p:set>
                                  </p:childTnLst>
                                </p:cTn>
                              </p:par>
                            </p:childTnLst>
                          </p:cTn>
                        </p:par>
                        <p:par>
                          <p:cTn id="327" fill="hold" nodeType="afterGroup">
                            <p:stCondLst>
                              <p:cond delay="8500"/>
                            </p:stCondLst>
                            <p:childTnLst>
                              <p:par>
                                <p:cTn id="328" presetID="12" presetClass="exit" presetSubtype="4" fill="hold" grpId="1" nodeType="afterEffect">
                                  <p:stCondLst>
                                    <p:cond delay="0"/>
                                  </p:stCondLst>
                                  <p:childTnLst>
                                    <p:animEffect transition="out" filter="slide(fromBottom)">
                                      <p:cBhvr>
                                        <p:cTn id="329" dur="500"/>
                                        <p:tgtEl>
                                          <p:spTgt spid="7568"/>
                                        </p:tgtEl>
                                      </p:cBhvr>
                                    </p:animEffect>
                                    <p:set>
                                      <p:cBhvr>
                                        <p:cTn id="330" dur="1" fill="hold">
                                          <p:stCondLst>
                                            <p:cond delay="499"/>
                                          </p:stCondLst>
                                        </p:cTn>
                                        <p:tgtEl>
                                          <p:spTgt spid="7568"/>
                                        </p:tgtEl>
                                        <p:attrNameLst>
                                          <p:attrName>style.visibility</p:attrName>
                                        </p:attrNameLst>
                                      </p:cBhvr>
                                      <p:to>
                                        <p:strVal val="hidden"/>
                                      </p:to>
                                    </p:set>
                                  </p:childTnLst>
                                </p:cTn>
                              </p:par>
                              <p:par>
                                <p:cTn id="331" presetID="12" presetClass="exit" presetSubtype="4" fill="hold" grpId="1" nodeType="withEffect">
                                  <p:stCondLst>
                                    <p:cond delay="0"/>
                                  </p:stCondLst>
                                  <p:childTnLst>
                                    <p:animEffect transition="out" filter="slide(fromBottom)">
                                      <p:cBhvr>
                                        <p:cTn id="332" dur="500"/>
                                        <p:tgtEl>
                                          <p:spTgt spid="7567"/>
                                        </p:tgtEl>
                                      </p:cBhvr>
                                    </p:animEffect>
                                    <p:set>
                                      <p:cBhvr>
                                        <p:cTn id="333" dur="1" fill="hold">
                                          <p:stCondLst>
                                            <p:cond delay="499"/>
                                          </p:stCondLst>
                                        </p:cTn>
                                        <p:tgtEl>
                                          <p:spTgt spid="7567"/>
                                        </p:tgtEl>
                                        <p:attrNameLst>
                                          <p:attrName>style.visibility</p:attrName>
                                        </p:attrNameLst>
                                      </p:cBhvr>
                                      <p:to>
                                        <p:strVal val="hidden"/>
                                      </p:to>
                                    </p:set>
                                  </p:childTnLst>
                                </p:cTn>
                              </p:par>
                            </p:childTnLst>
                          </p:cTn>
                        </p:par>
                        <p:par>
                          <p:cTn id="334" fill="hold" nodeType="afterGroup">
                            <p:stCondLst>
                              <p:cond delay="9000"/>
                            </p:stCondLst>
                            <p:childTnLst>
                              <p:par>
                                <p:cTn id="335" presetID="9" presetClass="exit" presetSubtype="0" fill="hold" grpId="1" nodeType="afterEffect">
                                  <p:stCondLst>
                                    <p:cond delay="0"/>
                                  </p:stCondLst>
                                  <p:childTnLst>
                                    <p:animEffect transition="out" filter="dissolve">
                                      <p:cBhvr>
                                        <p:cTn id="336" dur="500"/>
                                        <p:tgtEl>
                                          <p:spTgt spid="7754"/>
                                        </p:tgtEl>
                                      </p:cBhvr>
                                    </p:animEffect>
                                    <p:set>
                                      <p:cBhvr>
                                        <p:cTn id="337" dur="1" fill="hold">
                                          <p:stCondLst>
                                            <p:cond delay="499"/>
                                          </p:stCondLst>
                                        </p:cTn>
                                        <p:tgtEl>
                                          <p:spTgt spid="7754"/>
                                        </p:tgtEl>
                                        <p:attrNameLst>
                                          <p:attrName>style.visibility</p:attrName>
                                        </p:attrNameLst>
                                      </p:cBhvr>
                                      <p:to>
                                        <p:strVal val="hidden"/>
                                      </p:to>
                                    </p:set>
                                  </p:childTnLst>
                                </p:cTn>
                              </p:par>
                              <p:par>
                                <p:cTn id="338" presetID="9" presetClass="exit" presetSubtype="0" fill="hold" grpId="1" nodeType="withEffect">
                                  <p:stCondLst>
                                    <p:cond delay="0"/>
                                  </p:stCondLst>
                                  <p:childTnLst>
                                    <p:animEffect transition="out" filter="dissolve">
                                      <p:cBhvr>
                                        <p:cTn id="339" dur="500"/>
                                        <p:tgtEl>
                                          <p:spTgt spid="7747"/>
                                        </p:tgtEl>
                                      </p:cBhvr>
                                    </p:animEffect>
                                    <p:set>
                                      <p:cBhvr>
                                        <p:cTn id="340" dur="1" fill="hold">
                                          <p:stCondLst>
                                            <p:cond delay="499"/>
                                          </p:stCondLst>
                                        </p:cTn>
                                        <p:tgtEl>
                                          <p:spTgt spid="7747"/>
                                        </p:tgtEl>
                                        <p:attrNameLst>
                                          <p:attrName>style.visibility</p:attrName>
                                        </p:attrNameLst>
                                      </p:cBhvr>
                                      <p:to>
                                        <p:strVal val="hidden"/>
                                      </p:to>
                                    </p:set>
                                  </p:childTnLst>
                                </p:cTn>
                              </p:par>
                              <p:par>
                                <p:cTn id="341" presetID="9" presetClass="exit" presetSubtype="0" fill="hold" grpId="1" nodeType="withEffect">
                                  <p:stCondLst>
                                    <p:cond delay="0"/>
                                  </p:stCondLst>
                                  <p:childTnLst>
                                    <p:animEffect transition="out" filter="dissolve">
                                      <p:cBhvr>
                                        <p:cTn id="342" dur="500"/>
                                        <p:tgtEl>
                                          <p:spTgt spid="7746"/>
                                        </p:tgtEl>
                                      </p:cBhvr>
                                    </p:animEffect>
                                    <p:set>
                                      <p:cBhvr>
                                        <p:cTn id="343" dur="1" fill="hold">
                                          <p:stCondLst>
                                            <p:cond delay="499"/>
                                          </p:stCondLst>
                                        </p:cTn>
                                        <p:tgtEl>
                                          <p:spTgt spid="7746"/>
                                        </p:tgtEl>
                                        <p:attrNameLst>
                                          <p:attrName>style.visibility</p:attrName>
                                        </p:attrNameLst>
                                      </p:cBhvr>
                                      <p:to>
                                        <p:strVal val="hidden"/>
                                      </p:to>
                                    </p:set>
                                  </p:childTnLst>
                                </p:cTn>
                              </p:par>
                              <p:par>
                                <p:cTn id="344" presetID="9" presetClass="exit" presetSubtype="0" fill="hold" grpId="1" nodeType="withEffect">
                                  <p:stCondLst>
                                    <p:cond delay="0"/>
                                  </p:stCondLst>
                                  <p:childTnLst>
                                    <p:animEffect transition="out" filter="dissolve">
                                      <p:cBhvr>
                                        <p:cTn id="345" dur="500"/>
                                        <p:tgtEl>
                                          <p:spTgt spid="7758"/>
                                        </p:tgtEl>
                                      </p:cBhvr>
                                    </p:animEffect>
                                    <p:set>
                                      <p:cBhvr>
                                        <p:cTn id="346" dur="1" fill="hold">
                                          <p:stCondLst>
                                            <p:cond delay="499"/>
                                          </p:stCondLst>
                                        </p:cTn>
                                        <p:tgtEl>
                                          <p:spTgt spid="7758"/>
                                        </p:tgtEl>
                                        <p:attrNameLst>
                                          <p:attrName>style.visibility</p:attrName>
                                        </p:attrNameLst>
                                      </p:cBhvr>
                                      <p:to>
                                        <p:strVal val="hidden"/>
                                      </p:to>
                                    </p:set>
                                  </p:childTnLst>
                                </p:cTn>
                              </p:par>
                              <p:par>
                                <p:cTn id="347" presetID="9" presetClass="exit" presetSubtype="0" fill="hold" grpId="1" nodeType="withEffect">
                                  <p:stCondLst>
                                    <p:cond delay="0"/>
                                  </p:stCondLst>
                                  <p:childTnLst>
                                    <p:animEffect transition="out" filter="dissolve">
                                      <p:cBhvr>
                                        <p:cTn id="348" dur="500"/>
                                        <p:tgtEl>
                                          <p:spTgt spid="7748"/>
                                        </p:tgtEl>
                                      </p:cBhvr>
                                    </p:animEffect>
                                    <p:set>
                                      <p:cBhvr>
                                        <p:cTn id="349" dur="1" fill="hold">
                                          <p:stCondLst>
                                            <p:cond delay="499"/>
                                          </p:stCondLst>
                                        </p:cTn>
                                        <p:tgtEl>
                                          <p:spTgt spid="7748"/>
                                        </p:tgtEl>
                                        <p:attrNameLst>
                                          <p:attrName>style.visibility</p:attrName>
                                        </p:attrNameLst>
                                      </p:cBhvr>
                                      <p:to>
                                        <p:strVal val="hidden"/>
                                      </p:to>
                                    </p:set>
                                  </p:childTnLst>
                                </p:cTn>
                              </p:par>
                              <p:par>
                                <p:cTn id="350" presetID="9" presetClass="exit" presetSubtype="0" fill="hold" grpId="1" nodeType="withEffect">
                                  <p:stCondLst>
                                    <p:cond delay="0"/>
                                  </p:stCondLst>
                                  <p:childTnLst>
                                    <p:animEffect transition="out" filter="dissolve">
                                      <p:cBhvr>
                                        <p:cTn id="351" dur="500"/>
                                        <p:tgtEl>
                                          <p:spTgt spid="7756"/>
                                        </p:tgtEl>
                                      </p:cBhvr>
                                    </p:animEffect>
                                    <p:set>
                                      <p:cBhvr>
                                        <p:cTn id="352" dur="1" fill="hold">
                                          <p:stCondLst>
                                            <p:cond delay="499"/>
                                          </p:stCondLst>
                                        </p:cTn>
                                        <p:tgtEl>
                                          <p:spTgt spid="7756"/>
                                        </p:tgtEl>
                                        <p:attrNameLst>
                                          <p:attrName>style.visibility</p:attrName>
                                        </p:attrNameLst>
                                      </p:cBhvr>
                                      <p:to>
                                        <p:strVal val="hidden"/>
                                      </p:to>
                                    </p:set>
                                  </p:childTnLst>
                                </p:cTn>
                              </p:par>
                              <p:par>
                                <p:cTn id="353" presetID="9" presetClass="exit" presetSubtype="0" fill="hold" grpId="1" nodeType="withEffect">
                                  <p:stCondLst>
                                    <p:cond delay="0"/>
                                  </p:stCondLst>
                                  <p:childTnLst>
                                    <p:animEffect transition="out" filter="dissolve">
                                      <p:cBhvr>
                                        <p:cTn id="354" dur="500"/>
                                        <p:tgtEl>
                                          <p:spTgt spid="7762"/>
                                        </p:tgtEl>
                                      </p:cBhvr>
                                    </p:animEffect>
                                    <p:set>
                                      <p:cBhvr>
                                        <p:cTn id="355" dur="1" fill="hold">
                                          <p:stCondLst>
                                            <p:cond delay="499"/>
                                          </p:stCondLst>
                                        </p:cTn>
                                        <p:tgtEl>
                                          <p:spTgt spid="7762"/>
                                        </p:tgtEl>
                                        <p:attrNameLst>
                                          <p:attrName>style.visibility</p:attrName>
                                        </p:attrNameLst>
                                      </p:cBhvr>
                                      <p:to>
                                        <p:strVal val="hidden"/>
                                      </p:to>
                                    </p:set>
                                  </p:childTnLst>
                                </p:cTn>
                              </p:par>
                              <p:par>
                                <p:cTn id="356" presetID="9" presetClass="exit" presetSubtype="0" fill="hold" grpId="1" nodeType="withEffect">
                                  <p:stCondLst>
                                    <p:cond delay="0"/>
                                  </p:stCondLst>
                                  <p:childTnLst>
                                    <p:animEffect transition="out" filter="dissolve">
                                      <p:cBhvr>
                                        <p:cTn id="357" dur="500"/>
                                        <p:tgtEl>
                                          <p:spTgt spid="7753"/>
                                        </p:tgtEl>
                                      </p:cBhvr>
                                    </p:animEffect>
                                    <p:set>
                                      <p:cBhvr>
                                        <p:cTn id="358" dur="1" fill="hold">
                                          <p:stCondLst>
                                            <p:cond delay="499"/>
                                          </p:stCondLst>
                                        </p:cTn>
                                        <p:tgtEl>
                                          <p:spTgt spid="7753"/>
                                        </p:tgtEl>
                                        <p:attrNameLst>
                                          <p:attrName>style.visibility</p:attrName>
                                        </p:attrNameLst>
                                      </p:cBhvr>
                                      <p:to>
                                        <p:strVal val="hidden"/>
                                      </p:to>
                                    </p:set>
                                  </p:childTnLst>
                                </p:cTn>
                              </p:par>
                              <p:par>
                                <p:cTn id="359" presetID="9" presetClass="exit" presetSubtype="0" fill="hold" grpId="1" nodeType="withEffect">
                                  <p:stCondLst>
                                    <p:cond delay="0"/>
                                  </p:stCondLst>
                                  <p:childTnLst>
                                    <p:animEffect transition="out" filter="dissolve">
                                      <p:cBhvr>
                                        <p:cTn id="360" dur="500"/>
                                        <p:tgtEl>
                                          <p:spTgt spid="7749"/>
                                        </p:tgtEl>
                                      </p:cBhvr>
                                    </p:animEffect>
                                    <p:set>
                                      <p:cBhvr>
                                        <p:cTn id="361" dur="1" fill="hold">
                                          <p:stCondLst>
                                            <p:cond delay="499"/>
                                          </p:stCondLst>
                                        </p:cTn>
                                        <p:tgtEl>
                                          <p:spTgt spid="7749"/>
                                        </p:tgtEl>
                                        <p:attrNameLst>
                                          <p:attrName>style.visibility</p:attrName>
                                        </p:attrNameLst>
                                      </p:cBhvr>
                                      <p:to>
                                        <p:strVal val="hidden"/>
                                      </p:to>
                                    </p:set>
                                  </p:childTnLst>
                                </p:cTn>
                              </p:par>
                              <p:par>
                                <p:cTn id="362" presetID="9" presetClass="exit" presetSubtype="0" fill="hold" grpId="1" nodeType="withEffect">
                                  <p:stCondLst>
                                    <p:cond delay="0"/>
                                  </p:stCondLst>
                                  <p:childTnLst>
                                    <p:animEffect transition="out" filter="dissolve">
                                      <p:cBhvr>
                                        <p:cTn id="363" dur="500"/>
                                        <p:tgtEl>
                                          <p:spTgt spid="7750"/>
                                        </p:tgtEl>
                                      </p:cBhvr>
                                    </p:animEffect>
                                    <p:set>
                                      <p:cBhvr>
                                        <p:cTn id="364" dur="1" fill="hold">
                                          <p:stCondLst>
                                            <p:cond delay="499"/>
                                          </p:stCondLst>
                                        </p:cTn>
                                        <p:tgtEl>
                                          <p:spTgt spid="7750"/>
                                        </p:tgtEl>
                                        <p:attrNameLst>
                                          <p:attrName>style.visibility</p:attrName>
                                        </p:attrNameLst>
                                      </p:cBhvr>
                                      <p:to>
                                        <p:strVal val="hidden"/>
                                      </p:to>
                                    </p:set>
                                  </p:childTnLst>
                                </p:cTn>
                              </p:par>
                              <p:par>
                                <p:cTn id="365" presetID="9" presetClass="exit" presetSubtype="0" fill="hold" grpId="1" nodeType="withEffect">
                                  <p:stCondLst>
                                    <p:cond delay="0"/>
                                  </p:stCondLst>
                                  <p:childTnLst>
                                    <p:animEffect transition="out" filter="dissolve">
                                      <p:cBhvr>
                                        <p:cTn id="366" dur="500"/>
                                        <p:tgtEl>
                                          <p:spTgt spid="7760"/>
                                        </p:tgtEl>
                                      </p:cBhvr>
                                    </p:animEffect>
                                    <p:set>
                                      <p:cBhvr>
                                        <p:cTn id="367" dur="1" fill="hold">
                                          <p:stCondLst>
                                            <p:cond delay="499"/>
                                          </p:stCondLst>
                                        </p:cTn>
                                        <p:tgtEl>
                                          <p:spTgt spid="7760"/>
                                        </p:tgtEl>
                                        <p:attrNameLst>
                                          <p:attrName>style.visibility</p:attrName>
                                        </p:attrNameLst>
                                      </p:cBhvr>
                                      <p:to>
                                        <p:strVal val="hidden"/>
                                      </p:to>
                                    </p:set>
                                  </p:childTnLst>
                                </p:cTn>
                              </p:par>
                              <p:par>
                                <p:cTn id="368" presetID="9" presetClass="exit" presetSubtype="0" fill="hold" grpId="1" nodeType="withEffect">
                                  <p:stCondLst>
                                    <p:cond delay="0"/>
                                  </p:stCondLst>
                                  <p:childTnLst>
                                    <p:animEffect transition="out" filter="dissolve">
                                      <p:cBhvr>
                                        <p:cTn id="369" dur="500"/>
                                        <p:tgtEl>
                                          <p:spTgt spid="7751"/>
                                        </p:tgtEl>
                                      </p:cBhvr>
                                    </p:animEffect>
                                    <p:set>
                                      <p:cBhvr>
                                        <p:cTn id="370" dur="1" fill="hold">
                                          <p:stCondLst>
                                            <p:cond delay="499"/>
                                          </p:stCondLst>
                                        </p:cTn>
                                        <p:tgtEl>
                                          <p:spTgt spid="7751"/>
                                        </p:tgtEl>
                                        <p:attrNameLst>
                                          <p:attrName>style.visibility</p:attrName>
                                        </p:attrNameLst>
                                      </p:cBhvr>
                                      <p:to>
                                        <p:strVal val="hidden"/>
                                      </p:to>
                                    </p:set>
                                  </p:childTnLst>
                                </p:cTn>
                              </p:par>
                              <p:par>
                                <p:cTn id="371" presetID="9" presetClass="exit" presetSubtype="0" fill="hold" grpId="1" nodeType="withEffect">
                                  <p:stCondLst>
                                    <p:cond delay="0"/>
                                  </p:stCondLst>
                                  <p:childTnLst>
                                    <p:animEffect transition="out" filter="dissolve">
                                      <p:cBhvr>
                                        <p:cTn id="372" dur="500"/>
                                        <p:tgtEl>
                                          <p:spTgt spid="7752"/>
                                        </p:tgtEl>
                                      </p:cBhvr>
                                    </p:animEffect>
                                    <p:set>
                                      <p:cBhvr>
                                        <p:cTn id="373" dur="1" fill="hold">
                                          <p:stCondLst>
                                            <p:cond delay="499"/>
                                          </p:stCondLst>
                                        </p:cTn>
                                        <p:tgtEl>
                                          <p:spTgt spid="7752"/>
                                        </p:tgtEl>
                                        <p:attrNameLst>
                                          <p:attrName>style.visibility</p:attrName>
                                        </p:attrNameLst>
                                      </p:cBhvr>
                                      <p:to>
                                        <p:strVal val="hidden"/>
                                      </p:to>
                                    </p:set>
                                  </p:childTnLst>
                                </p:cTn>
                              </p:par>
                              <p:par>
                                <p:cTn id="374" presetID="9" presetClass="exit" presetSubtype="0" fill="hold" grpId="1" nodeType="withEffect">
                                  <p:stCondLst>
                                    <p:cond delay="0"/>
                                  </p:stCondLst>
                                  <p:childTnLst>
                                    <p:animEffect transition="out" filter="dissolve">
                                      <p:cBhvr>
                                        <p:cTn id="375" dur="500"/>
                                        <p:tgtEl>
                                          <p:spTgt spid="7755"/>
                                        </p:tgtEl>
                                      </p:cBhvr>
                                    </p:animEffect>
                                    <p:set>
                                      <p:cBhvr>
                                        <p:cTn id="376" dur="1" fill="hold">
                                          <p:stCondLst>
                                            <p:cond delay="499"/>
                                          </p:stCondLst>
                                        </p:cTn>
                                        <p:tgtEl>
                                          <p:spTgt spid="7755"/>
                                        </p:tgtEl>
                                        <p:attrNameLst>
                                          <p:attrName>style.visibility</p:attrName>
                                        </p:attrNameLst>
                                      </p:cBhvr>
                                      <p:to>
                                        <p:strVal val="hidden"/>
                                      </p:to>
                                    </p:set>
                                  </p:childTnLst>
                                </p:cTn>
                              </p:par>
                              <p:par>
                                <p:cTn id="377" presetID="9" presetClass="exit" presetSubtype="0" fill="hold" grpId="1" nodeType="withEffect">
                                  <p:stCondLst>
                                    <p:cond delay="0"/>
                                  </p:stCondLst>
                                  <p:childTnLst>
                                    <p:animEffect transition="out" filter="dissolve">
                                      <p:cBhvr>
                                        <p:cTn id="378" dur="500"/>
                                        <p:tgtEl>
                                          <p:spTgt spid="7757"/>
                                        </p:tgtEl>
                                      </p:cBhvr>
                                    </p:animEffect>
                                    <p:set>
                                      <p:cBhvr>
                                        <p:cTn id="379" dur="1" fill="hold">
                                          <p:stCondLst>
                                            <p:cond delay="499"/>
                                          </p:stCondLst>
                                        </p:cTn>
                                        <p:tgtEl>
                                          <p:spTgt spid="7757"/>
                                        </p:tgtEl>
                                        <p:attrNameLst>
                                          <p:attrName>style.visibility</p:attrName>
                                        </p:attrNameLst>
                                      </p:cBhvr>
                                      <p:to>
                                        <p:strVal val="hidden"/>
                                      </p:to>
                                    </p:set>
                                  </p:childTnLst>
                                </p:cTn>
                              </p:par>
                              <p:par>
                                <p:cTn id="380" presetID="9" presetClass="exit" presetSubtype="0" fill="hold" grpId="1" nodeType="withEffect">
                                  <p:stCondLst>
                                    <p:cond delay="0"/>
                                  </p:stCondLst>
                                  <p:childTnLst>
                                    <p:animEffect transition="out" filter="dissolve">
                                      <p:cBhvr>
                                        <p:cTn id="381" dur="500"/>
                                        <p:tgtEl>
                                          <p:spTgt spid="7759"/>
                                        </p:tgtEl>
                                      </p:cBhvr>
                                    </p:animEffect>
                                    <p:set>
                                      <p:cBhvr>
                                        <p:cTn id="382" dur="1" fill="hold">
                                          <p:stCondLst>
                                            <p:cond delay="499"/>
                                          </p:stCondLst>
                                        </p:cTn>
                                        <p:tgtEl>
                                          <p:spTgt spid="7759"/>
                                        </p:tgtEl>
                                        <p:attrNameLst>
                                          <p:attrName>style.visibility</p:attrName>
                                        </p:attrNameLst>
                                      </p:cBhvr>
                                      <p:to>
                                        <p:strVal val="hidden"/>
                                      </p:to>
                                    </p:set>
                                  </p:childTnLst>
                                </p:cTn>
                              </p:par>
                              <p:par>
                                <p:cTn id="383" presetID="9" presetClass="exit" presetSubtype="0" fill="hold" grpId="1" nodeType="withEffect">
                                  <p:stCondLst>
                                    <p:cond delay="0"/>
                                  </p:stCondLst>
                                  <p:childTnLst>
                                    <p:animEffect transition="out" filter="dissolve">
                                      <p:cBhvr>
                                        <p:cTn id="384" dur="500"/>
                                        <p:tgtEl>
                                          <p:spTgt spid="7761"/>
                                        </p:tgtEl>
                                      </p:cBhvr>
                                    </p:animEffect>
                                    <p:set>
                                      <p:cBhvr>
                                        <p:cTn id="385" dur="1" fill="hold">
                                          <p:stCondLst>
                                            <p:cond delay="499"/>
                                          </p:stCondLst>
                                        </p:cTn>
                                        <p:tgtEl>
                                          <p:spTgt spid="7761"/>
                                        </p:tgtEl>
                                        <p:attrNameLst>
                                          <p:attrName>style.visibility</p:attrName>
                                        </p:attrNameLst>
                                      </p:cBhvr>
                                      <p:to>
                                        <p:strVal val="hidden"/>
                                      </p:to>
                                    </p:set>
                                  </p:childTnLst>
                                </p:cTn>
                              </p:par>
                              <p:par>
                                <p:cTn id="386" presetID="9" presetClass="exit" presetSubtype="0" fill="hold" grpId="1" nodeType="withEffect">
                                  <p:stCondLst>
                                    <p:cond delay="0"/>
                                  </p:stCondLst>
                                  <p:childTnLst>
                                    <p:animEffect transition="out" filter="dissolve">
                                      <p:cBhvr>
                                        <p:cTn id="387" dur="500"/>
                                        <p:tgtEl>
                                          <p:spTgt spid="7780"/>
                                        </p:tgtEl>
                                      </p:cBhvr>
                                    </p:animEffect>
                                    <p:set>
                                      <p:cBhvr>
                                        <p:cTn id="388" dur="1" fill="hold">
                                          <p:stCondLst>
                                            <p:cond delay="499"/>
                                          </p:stCondLst>
                                        </p:cTn>
                                        <p:tgtEl>
                                          <p:spTgt spid="7780"/>
                                        </p:tgtEl>
                                        <p:attrNameLst>
                                          <p:attrName>style.visibility</p:attrName>
                                        </p:attrNameLst>
                                      </p:cBhvr>
                                      <p:to>
                                        <p:strVal val="hidden"/>
                                      </p:to>
                                    </p:set>
                                  </p:childTnLst>
                                </p:cTn>
                              </p:par>
                              <p:par>
                                <p:cTn id="389" presetID="9" presetClass="exit" presetSubtype="0" fill="hold" grpId="1" nodeType="withEffect">
                                  <p:stCondLst>
                                    <p:cond delay="0"/>
                                  </p:stCondLst>
                                  <p:childTnLst>
                                    <p:animEffect transition="out" filter="dissolve">
                                      <p:cBhvr>
                                        <p:cTn id="390" dur="500"/>
                                        <p:tgtEl>
                                          <p:spTgt spid="7776"/>
                                        </p:tgtEl>
                                      </p:cBhvr>
                                    </p:animEffect>
                                    <p:set>
                                      <p:cBhvr>
                                        <p:cTn id="391" dur="1" fill="hold">
                                          <p:stCondLst>
                                            <p:cond delay="499"/>
                                          </p:stCondLst>
                                        </p:cTn>
                                        <p:tgtEl>
                                          <p:spTgt spid="7776"/>
                                        </p:tgtEl>
                                        <p:attrNameLst>
                                          <p:attrName>style.visibility</p:attrName>
                                        </p:attrNameLst>
                                      </p:cBhvr>
                                      <p:to>
                                        <p:strVal val="hidden"/>
                                      </p:to>
                                    </p:set>
                                  </p:childTnLst>
                                </p:cTn>
                              </p:par>
                              <p:par>
                                <p:cTn id="392" presetID="9" presetClass="exit" presetSubtype="0" fill="hold" grpId="1" nodeType="withEffect">
                                  <p:stCondLst>
                                    <p:cond delay="0"/>
                                  </p:stCondLst>
                                  <p:childTnLst>
                                    <p:animEffect transition="out" filter="dissolve">
                                      <p:cBhvr>
                                        <p:cTn id="393" dur="500"/>
                                        <p:tgtEl>
                                          <p:spTgt spid="7778"/>
                                        </p:tgtEl>
                                      </p:cBhvr>
                                    </p:animEffect>
                                    <p:set>
                                      <p:cBhvr>
                                        <p:cTn id="394" dur="1" fill="hold">
                                          <p:stCondLst>
                                            <p:cond delay="499"/>
                                          </p:stCondLst>
                                        </p:cTn>
                                        <p:tgtEl>
                                          <p:spTgt spid="7778"/>
                                        </p:tgtEl>
                                        <p:attrNameLst>
                                          <p:attrName>style.visibility</p:attrName>
                                        </p:attrNameLst>
                                      </p:cBhvr>
                                      <p:to>
                                        <p:strVal val="hidden"/>
                                      </p:to>
                                    </p:set>
                                  </p:childTnLst>
                                </p:cTn>
                              </p:par>
                              <p:par>
                                <p:cTn id="395" presetID="9" presetClass="exit" presetSubtype="0" fill="hold" grpId="1" nodeType="withEffect">
                                  <p:stCondLst>
                                    <p:cond delay="0"/>
                                  </p:stCondLst>
                                  <p:childTnLst>
                                    <p:animEffect transition="out" filter="dissolve">
                                      <p:cBhvr>
                                        <p:cTn id="396" dur="500"/>
                                        <p:tgtEl>
                                          <p:spTgt spid="7777"/>
                                        </p:tgtEl>
                                      </p:cBhvr>
                                    </p:animEffect>
                                    <p:set>
                                      <p:cBhvr>
                                        <p:cTn id="397" dur="1" fill="hold">
                                          <p:stCondLst>
                                            <p:cond delay="499"/>
                                          </p:stCondLst>
                                        </p:cTn>
                                        <p:tgtEl>
                                          <p:spTgt spid="7777"/>
                                        </p:tgtEl>
                                        <p:attrNameLst>
                                          <p:attrName>style.visibility</p:attrName>
                                        </p:attrNameLst>
                                      </p:cBhvr>
                                      <p:to>
                                        <p:strVal val="hidden"/>
                                      </p:to>
                                    </p:set>
                                  </p:childTnLst>
                                </p:cTn>
                              </p:par>
                              <p:par>
                                <p:cTn id="398" presetID="9" presetClass="exit" presetSubtype="0" fill="hold" grpId="1" nodeType="withEffect">
                                  <p:stCondLst>
                                    <p:cond delay="0"/>
                                  </p:stCondLst>
                                  <p:childTnLst>
                                    <p:animEffect transition="out" filter="dissolve">
                                      <p:cBhvr>
                                        <p:cTn id="399" dur="500"/>
                                        <p:tgtEl>
                                          <p:spTgt spid="7772"/>
                                        </p:tgtEl>
                                      </p:cBhvr>
                                    </p:animEffect>
                                    <p:set>
                                      <p:cBhvr>
                                        <p:cTn id="400" dur="1" fill="hold">
                                          <p:stCondLst>
                                            <p:cond delay="499"/>
                                          </p:stCondLst>
                                        </p:cTn>
                                        <p:tgtEl>
                                          <p:spTgt spid="7772"/>
                                        </p:tgtEl>
                                        <p:attrNameLst>
                                          <p:attrName>style.visibility</p:attrName>
                                        </p:attrNameLst>
                                      </p:cBhvr>
                                      <p:to>
                                        <p:strVal val="hidden"/>
                                      </p:to>
                                    </p:set>
                                  </p:childTnLst>
                                </p:cTn>
                              </p:par>
                              <p:par>
                                <p:cTn id="401" presetID="9" presetClass="exit" presetSubtype="0" fill="hold" grpId="1" nodeType="withEffect">
                                  <p:stCondLst>
                                    <p:cond delay="0"/>
                                  </p:stCondLst>
                                  <p:childTnLst>
                                    <p:animEffect transition="out" filter="dissolve">
                                      <p:cBhvr>
                                        <p:cTn id="402" dur="500"/>
                                        <p:tgtEl>
                                          <p:spTgt spid="7781"/>
                                        </p:tgtEl>
                                      </p:cBhvr>
                                    </p:animEffect>
                                    <p:set>
                                      <p:cBhvr>
                                        <p:cTn id="403" dur="1" fill="hold">
                                          <p:stCondLst>
                                            <p:cond delay="499"/>
                                          </p:stCondLst>
                                        </p:cTn>
                                        <p:tgtEl>
                                          <p:spTgt spid="7781"/>
                                        </p:tgtEl>
                                        <p:attrNameLst>
                                          <p:attrName>style.visibility</p:attrName>
                                        </p:attrNameLst>
                                      </p:cBhvr>
                                      <p:to>
                                        <p:strVal val="hidden"/>
                                      </p:to>
                                    </p:set>
                                  </p:childTnLst>
                                </p:cTn>
                              </p:par>
                              <p:par>
                                <p:cTn id="404" presetID="9" presetClass="exit" presetSubtype="0" fill="hold" grpId="1" nodeType="withEffect">
                                  <p:stCondLst>
                                    <p:cond delay="0"/>
                                  </p:stCondLst>
                                  <p:childTnLst>
                                    <p:animEffect transition="out" filter="dissolve">
                                      <p:cBhvr>
                                        <p:cTn id="405" dur="500"/>
                                        <p:tgtEl>
                                          <p:spTgt spid="7775"/>
                                        </p:tgtEl>
                                      </p:cBhvr>
                                    </p:animEffect>
                                    <p:set>
                                      <p:cBhvr>
                                        <p:cTn id="406" dur="1" fill="hold">
                                          <p:stCondLst>
                                            <p:cond delay="499"/>
                                          </p:stCondLst>
                                        </p:cTn>
                                        <p:tgtEl>
                                          <p:spTgt spid="7775"/>
                                        </p:tgtEl>
                                        <p:attrNameLst>
                                          <p:attrName>style.visibility</p:attrName>
                                        </p:attrNameLst>
                                      </p:cBhvr>
                                      <p:to>
                                        <p:strVal val="hidden"/>
                                      </p:to>
                                    </p:set>
                                  </p:childTnLst>
                                </p:cTn>
                              </p:par>
                              <p:par>
                                <p:cTn id="407" presetID="9" presetClass="exit" presetSubtype="0" fill="hold" grpId="1" nodeType="withEffect">
                                  <p:stCondLst>
                                    <p:cond delay="0"/>
                                  </p:stCondLst>
                                  <p:childTnLst>
                                    <p:animEffect transition="out" filter="dissolve">
                                      <p:cBhvr>
                                        <p:cTn id="408" dur="500"/>
                                        <p:tgtEl>
                                          <p:spTgt spid="7779"/>
                                        </p:tgtEl>
                                      </p:cBhvr>
                                    </p:animEffect>
                                    <p:set>
                                      <p:cBhvr>
                                        <p:cTn id="409" dur="1" fill="hold">
                                          <p:stCondLst>
                                            <p:cond delay="499"/>
                                          </p:stCondLst>
                                        </p:cTn>
                                        <p:tgtEl>
                                          <p:spTgt spid="7779"/>
                                        </p:tgtEl>
                                        <p:attrNameLst>
                                          <p:attrName>style.visibility</p:attrName>
                                        </p:attrNameLst>
                                      </p:cBhvr>
                                      <p:to>
                                        <p:strVal val="hidden"/>
                                      </p:to>
                                    </p:set>
                                  </p:childTnLst>
                                </p:cTn>
                              </p:par>
                              <p:par>
                                <p:cTn id="410" presetID="9" presetClass="exit" presetSubtype="0" fill="hold" grpId="1" nodeType="withEffect">
                                  <p:stCondLst>
                                    <p:cond delay="0"/>
                                  </p:stCondLst>
                                  <p:childTnLst>
                                    <p:animEffect transition="out" filter="dissolve">
                                      <p:cBhvr>
                                        <p:cTn id="411" dur="500"/>
                                        <p:tgtEl>
                                          <p:spTgt spid="7784"/>
                                        </p:tgtEl>
                                      </p:cBhvr>
                                    </p:animEffect>
                                    <p:set>
                                      <p:cBhvr>
                                        <p:cTn id="412" dur="1" fill="hold">
                                          <p:stCondLst>
                                            <p:cond delay="499"/>
                                          </p:stCondLst>
                                        </p:cTn>
                                        <p:tgtEl>
                                          <p:spTgt spid="7784"/>
                                        </p:tgtEl>
                                        <p:attrNameLst>
                                          <p:attrName>style.visibility</p:attrName>
                                        </p:attrNameLst>
                                      </p:cBhvr>
                                      <p:to>
                                        <p:strVal val="hidden"/>
                                      </p:to>
                                    </p:set>
                                  </p:childTnLst>
                                </p:cTn>
                              </p:par>
                              <p:par>
                                <p:cTn id="413" presetID="9" presetClass="exit" presetSubtype="0" fill="hold" grpId="1" nodeType="withEffect">
                                  <p:stCondLst>
                                    <p:cond delay="0"/>
                                  </p:stCondLst>
                                  <p:childTnLst>
                                    <p:animEffect transition="out" filter="dissolve">
                                      <p:cBhvr>
                                        <p:cTn id="414" dur="500"/>
                                        <p:tgtEl>
                                          <p:spTgt spid="7774"/>
                                        </p:tgtEl>
                                      </p:cBhvr>
                                    </p:animEffect>
                                    <p:set>
                                      <p:cBhvr>
                                        <p:cTn id="415" dur="1" fill="hold">
                                          <p:stCondLst>
                                            <p:cond delay="499"/>
                                          </p:stCondLst>
                                        </p:cTn>
                                        <p:tgtEl>
                                          <p:spTgt spid="7774"/>
                                        </p:tgtEl>
                                        <p:attrNameLst>
                                          <p:attrName>style.visibility</p:attrName>
                                        </p:attrNameLst>
                                      </p:cBhvr>
                                      <p:to>
                                        <p:strVal val="hidden"/>
                                      </p:to>
                                    </p:set>
                                  </p:childTnLst>
                                </p:cTn>
                              </p:par>
                              <p:par>
                                <p:cTn id="416" presetID="9" presetClass="exit" presetSubtype="0" fill="hold" grpId="1" nodeType="withEffect">
                                  <p:stCondLst>
                                    <p:cond delay="0"/>
                                  </p:stCondLst>
                                  <p:childTnLst>
                                    <p:animEffect transition="out" filter="dissolve">
                                      <p:cBhvr>
                                        <p:cTn id="417" dur="500"/>
                                        <p:tgtEl>
                                          <p:spTgt spid="7782"/>
                                        </p:tgtEl>
                                      </p:cBhvr>
                                    </p:animEffect>
                                    <p:set>
                                      <p:cBhvr>
                                        <p:cTn id="418" dur="1" fill="hold">
                                          <p:stCondLst>
                                            <p:cond delay="499"/>
                                          </p:stCondLst>
                                        </p:cTn>
                                        <p:tgtEl>
                                          <p:spTgt spid="7782"/>
                                        </p:tgtEl>
                                        <p:attrNameLst>
                                          <p:attrName>style.visibility</p:attrName>
                                        </p:attrNameLst>
                                      </p:cBhvr>
                                      <p:to>
                                        <p:strVal val="hidden"/>
                                      </p:to>
                                    </p:set>
                                  </p:childTnLst>
                                </p:cTn>
                              </p:par>
                              <p:par>
                                <p:cTn id="419" presetID="9" presetClass="exit" presetSubtype="0" fill="hold" grpId="1" nodeType="withEffect">
                                  <p:stCondLst>
                                    <p:cond delay="0"/>
                                  </p:stCondLst>
                                  <p:childTnLst>
                                    <p:animEffect transition="out" filter="dissolve">
                                      <p:cBhvr>
                                        <p:cTn id="420" dur="500"/>
                                        <p:tgtEl>
                                          <p:spTgt spid="7773"/>
                                        </p:tgtEl>
                                      </p:cBhvr>
                                    </p:animEffect>
                                    <p:set>
                                      <p:cBhvr>
                                        <p:cTn id="421" dur="1" fill="hold">
                                          <p:stCondLst>
                                            <p:cond delay="499"/>
                                          </p:stCondLst>
                                        </p:cTn>
                                        <p:tgtEl>
                                          <p:spTgt spid="7773"/>
                                        </p:tgtEl>
                                        <p:attrNameLst>
                                          <p:attrName>style.visibility</p:attrName>
                                        </p:attrNameLst>
                                      </p:cBhvr>
                                      <p:to>
                                        <p:strVal val="hidden"/>
                                      </p:to>
                                    </p:set>
                                  </p:childTnLst>
                                </p:cTn>
                              </p:par>
                              <p:par>
                                <p:cTn id="422" presetID="9" presetClass="exit" presetSubtype="0" fill="hold" grpId="1" nodeType="withEffect">
                                  <p:stCondLst>
                                    <p:cond delay="0"/>
                                  </p:stCondLst>
                                  <p:childTnLst>
                                    <p:animEffect transition="out" filter="dissolve">
                                      <p:cBhvr>
                                        <p:cTn id="423" dur="500"/>
                                        <p:tgtEl>
                                          <p:spTgt spid="7783"/>
                                        </p:tgtEl>
                                      </p:cBhvr>
                                    </p:animEffect>
                                    <p:set>
                                      <p:cBhvr>
                                        <p:cTn id="424" dur="1" fill="hold">
                                          <p:stCondLst>
                                            <p:cond delay="499"/>
                                          </p:stCondLst>
                                        </p:cTn>
                                        <p:tgtEl>
                                          <p:spTgt spid="7783"/>
                                        </p:tgtEl>
                                        <p:attrNameLst>
                                          <p:attrName>style.visibility</p:attrName>
                                        </p:attrNameLst>
                                      </p:cBhvr>
                                      <p:to>
                                        <p:strVal val="hidden"/>
                                      </p:to>
                                    </p:set>
                                  </p:childTnLst>
                                </p:cTn>
                              </p:par>
                              <p:par>
                                <p:cTn id="425" presetID="9" presetClass="exit" presetSubtype="0" fill="hold" grpId="1" nodeType="withEffect">
                                  <p:stCondLst>
                                    <p:cond delay="0"/>
                                  </p:stCondLst>
                                  <p:childTnLst>
                                    <p:animEffect transition="out" filter="dissolve">
                                      <p:cBhvr>
                                        <p:cTn id="426" dur="500"/>
                                        <p:tgtEl>
                                          <p:spTgt spid="7785"/>
                                        </p:tgtEl>
                                      </p:cBhvr>
                                    </p:animEffect>
                                    <p:set>
                                      <p:cBhvr>
                                        <p:cTn id="427" dur="1" fill="hold">
                                          <p:stCondLst>
                                            <p:cond delay="499"/>
                                          </p:stCondLst>
                                        </p:cTn>
                                        <p:tgtEl>
                                          <p:spTgt spid="7785"/>
                                        </p:tgtEl>
                                        <p:attrNameLst>
                                          <p:attrName>style.visibility</p:attrName>
                                        </p:attrNameLst>
                                      </p:cBhvr>
                                      <p:to>
                                        <p:strVal val="hidden"/>
                                      </p:to>
                                    </p:set>
                                  </p:childTnLst>
                                </p:cTn>
                              </p:par>
                              <p:par>
                                <p:cTn id="428" presetID="9" presetClass="exit" presetSubtype="0" fill="hold" grpId="1" nodeType="withEffect">
                                  <p:stCondLst>
                                    <p:cond delay="0"/>
                                  </p:stCondLst>
                                  <p:childTnLst>
                                    <p:animEffect transition="out" filter="dissolve">
                                      <p:cBhvr>
                                        <p:cTn id="429" dur="500"/>
                                        <p:tgtEl>
                                          <p:spTgt spid="7771"/>
                                        </p:tgtEl>
                                      </p:cBhvr>
                                    </p:animEffect>
                                    <p:set>
                                      <p:cBhvr>
                                        <p:cTn id="430" dur="1" fill="hold">
                                          <p:stCondLst>
                                            <p:cond delay="499"/>
                                          </p:stCondLst>
                                        </p:cTn>
                                        <p:tgtEl>
                                          <p:spTgt spid="7771"/>
                                        </p:tgtEl>
                                        <p:attrNameLst>
                                          <p:attrName>style.visibility</p:attrName>
                                        </p:attrNameLst>
                                      </p:cBhvr>
                                      <p:to>
                                        <p:strVal val="hidden"/>
                                      </p:to>
                                    </p:set>
                                  </p:childTnLst>
                                </p:cTn>
                              </p:par>
                              <p:par>
                                <p:cTn id="431" presetID="9" presetClass="exit" presetSubtype="0" fill="hold" grpId="1" nodeType="withEffect">
                                  <p:stCondLst>
                                    <p:cond delay="0"/>
                                  </p:stCondLst>
                                  <p:childTnLst>
                                    <p:animEffect transition="out" filter="dissolve">
                                      <p:cBhvr>
                                        <p:cTn id="432" dur="500"/>
                                        <p:tgtEl>
                                          <p:spTgt spid="7791"/>
                                        </p:tgtEl>
                                      </p:cBhvr>
                                    </p:animEffect>
                                    <p:set>
                                      <p:cBhvr>
                                        <p:cTn id="433" dur="1" fill="hold">
                                          <p:stCondLst>
                                            <p:cond delay="499"/>
                                          </p:stCondLst>
                                        </p:cTn>
                                        <p:tgtEl>
                                          <p:spTgt spid="7791"/>
                                        </p:tgtEl>
                                        <p:attrNameLst>
                                          <p:attrName>style.visibility</p:attrName>
                                        </p:attrNameLst>
                                      </p:cBhvr>
                                      <p:to>
                                        <p:strVal val="hidden"/>
                                      </p:to>
                                    </p:set>
                                  </p:childTnLst>
                                </p:cTn>
                              </p:par>
                              <p:par>
                                <p:cTn id="434" presetID="9" presetClass="exit" presetSubtype="0" fill="hold" grpId="1" nodeType="withEffect">
                                  <p:stCondLst>
                                    <p:cond delay="0"/>
                                  </p:stCondLst>
                                  <p:childTnLst>
                                    <p:animEffect transition="out" filter="dissolve">
                                      <p:cBhvr>
                                        <p:cTn id="435" dur="500"/>
                                        <p:tgtEl>
                                          <p:spTgt spid="7794"/>
                                        </p:tgtEl>
                                      </p:cBhvr>
                                    </p:animEffect>
                                    <p:set>
                                      <p:cBhvr>
                                        <p:cTn id="436" dur="1" fill="hold">
                                          <p:stCondLst>
                                            <p:cond delay="499"/>
                                          </p:stCondLst>
                                        </p:cTn>
                                        <p:tgtEl>
                                          <p:spTgt spid="7794"/>
                                        </p:tgtEl>
                                        <p:attrNameLst>
                                          <p:attrName>style.visibility</p:attrName>
                                        </p:attrNameLst>
                                      </p:cBhvr>
                                      <p:to>
                                        <p:strVal val="hidden"/>
                                      </p:to>
                                    </p:set>
                                  </p:childTnLst>
                                </p:cTn>
                              </p:par>
                              <p:par>
                                <p:cTn id="437" presetID="9" presetClass="exit" presetSubtype="0" fill="hold" grpId="1" nodeType="withEffect">
                                  <p:stCondLst>
                                    <p:cond delay="0"/>
                                  </p:stCondLst>
                                  <p:childTnLst>
                                    <p:animEffect transition="out" filter="dissolve">
                                      <p:cBhvr>
                                        <p:cTn id="438" dur="500"/>
                                        <p:tgtEl>
                                          <p:spTgt spid="7789"/>
                                        </p:tgtEl>
                                      </p:cBhvr>
                                    </p:animEffect>
                                    <p:set>
                                      <p:cBhvr>
                                        <p:cTn id="439" dur="1" fill="hold">
                                          <p:stCondLst>
                                            <p:cond delay="499"/>
                                          </p:stCondLst>
                                        </p:cTn>
                                        <p:tgtEl>
                                          <p:spTgt spid="7789"/>
                                        </p:tgtEl>
                                        <p:attrNameLst>
                                          <p:attrName>style.visibility</p:attrName>
                                        </p:attrNameLst>
                                      </p:cBhvr>
                                      <p:to>
                                        <p:strVal val="hidden"/>
                                      </p:to>
                                    </p:set>
                                  </p:childTnLst>
                                </p:cTn>
                              </p:par>
                              <p:par>
                                <p:cTn id="440" presetID="9" presetClass="exit" presetSubtype="0" fill="hold" grpId="1" nodeType="withEffect">
                                  <p:stCondLst>
                                    <p:cond delay="0"/>
                                  </p:stCondLst>
                                  <p:childTnLst>
                                    <p:animEffect transition="out" filter="dissolve">
                                      <p:cBhvr>
                                        <p:cTn id="441" dur="500"/>
                                        <p:tgtEl>
                                          <p:spTgt spid="7790"/>
                                        </p:tgtEl>
                                      </p:cBhvr>
                                    </p:animEffect>
                                    <p:set>
                                      <p:cBhvr>
                                        <p:cTn id="442" dur="1" fill="hold">
                                          <p:stCondLst>
                                            <p:cond delay="499"/>
                                          </p:stCondLst>
                                        </p:cTn>
                                        <p:tgtEl>
                                          <p:spTgt spid="7790"/>
                                        </p:tgtEl>
                                        <p:attrNameLst>
                                          <p:attrName>style.visibility</p:attrName>
                                        </p:attrNameLst>
                                      </p:cBhvr>
                                      <p:to>
                                        <p:strVal val="hidden"/>
                                      </p:to>
                                    </p:set>
                                  </p:childTnLst>
                                </p:cTn>
                              </p:par>
                              <p:par>
                                <p:cTn id="443" presetID="9" presetClass="exit" presetSubtype="0" fill="hold" grpId="1" nodeType="withEffect">
                                  <p:stCondLst>
                                    <p:cond delay="0"/>
                                  </p:stCondLst>
                                  <p:childTnLst>
                                    <p:animEffect transition="out" filter="dissolve">
                                      <p:cBhvr>
                                        <p:cTn id="444" dur="500"/>
                                        <p:tgtEl>
                                          <p:spTgt spid="7786"/>
                                        </p:tgtEl>
                                      </p:cBhvr>
                                    </p:animEffect>
                                    <p:set>
                                      <p:cBhvr>
                                        <p:cTn id="445" dur="1" fill="hold">
                                          <p:stCondLst>
                                            <p:cond delay="499"/>
                                          </p:stCondLst>
                                        </p:cTn>
                                        <p:tgtEl>
                                          <p:spTgt spid="7786"/>
                                        </p:tgtEl>
                                        <p:attrNameLst>
                                          <p:attrName>style.visibility</p:attrName>
                                        </p:attrNameLst>
                                      </p:cBhvr>
                                      <p:to>
                                        <p:strVal val="hidden"/>
                                      </p:to>
                                    </p:set>
                                  </p:childTnLst>
                                </p:cTn>
                              </p:par>
                              <p:par>
                                <p:cTn id="446" presetID="9" presetClass="exit" presetSubtype="0" fill="hold" grpId="1" nodeType="withEffect">
                                  <p:stCondLst>
                                    <p:cond delay="0"/>
                                  </p:stCondLst>
                                  <p:childTnLst>
                                    <p:animEffect transition="out" filter="dissolve">
                                      <p:cBhvr>
                                        <p:cTn id="447" dur="500"/>
                                        <p:tgtEl>
                                          <p:spTgt spid="7788"/>
                                        </p:tgtEl>
                                      </p:cBhvr>
                                    </p:animEffect>
                                    <p:set>
                                      <p:cBhvr>
                                        <p:cTn id="448" dur="1" fill="hold">
                                          <p:stCondLst>
                                            <p:cond delay="499"/>
                                          </p:stCondLst>
                                        </p:cTn>
                                        <p:tgtEl>
                                          <p:spTgt spid="7788"/>
                                        </p:tgtEl>
                                        <p:attrNameLst>
                                          <p:attrName>style.visibility</p:attrName>
                                        </p:attrNameLst>
                                      </p:cBhvr>
                                      <p:to>
                                        <p:strVal val="hidden"/>
                                      </p:to>
                                    </p:set>
                                  </p:childTnLst>
                                </p:cTn>
                              </p:par>
                              <p:par>
                                <p:cTn id="449" presetID="9" presetClass="exit" presetSubtype="0" fill="hold" grpId="1" nodeType="withEffect">
                                  <p:stCondLst>
                                    <p:cond delay="0"/>
                                  </p:stCondLst>
                                  <p:childTnLst>
                                    <p:animEffect transition="out" filter="dissolve">
                                      <p:cBhvr>
                                        <p:cTn id="450" dur="500"/>
                                        <p:tgtEl>
                                          <p:spTgt spid="7793"/>
                                        </p:tgtEl>
                                      </p:cBhvr>
                                    </p:animEffect>
                                    <p:set>
                                      <p:cBhvr>
                                        <p:cTn id="451" dur="1" fill="hold">
                                          <p:stCondLst>
                                            <p:cond delay="499"/>
                                          </p:stCondLst>
                                        </p:cTn>
                                        <p:tgtEl>
                                          <p:spTgt spid="7793"/>
                                        </p:tgtEl>
                                        <p:attrNameLst>
                                          <p:attrName>style.visibility</p:attrName>
                                        </p:attrNameLst>
                                      </p:cBhvr>
                                      <p:to>
                                        <p:strVal val="hidden"/>
                                      </p:to>
                                    </p:set>
                                  </p:childTnLst>
                                </p:cTn>
                              </p:par>
                              <p:par>
                                <p:cTn id="452" presetID="9" presetClass="exit" presetSubtype="0" fill="hold" grpId="1" nodeType="withEffect">
                                  <p:stCondLst>
                                    <p:cond delay="0"/>
                                  </p:stCondLst>
                                  <p:childTnLst>
                                    <p:animEffect transition="out" filter="dissolve">
                                      <p:cBhvr>
                                        <p:cTn id="453" dur="500"/>
                                        <p:tgtEl>
                                          <p:spTgt spid="7792"/>
                                        </p:tgtEl>
                                      </p:cBhvr>
                                    </p:animEffect>
                                    <p:set>
                                      <p:cBhvr>
                                        <p:cTn id="454" dur="1" fill="hold">
                                          <p:stCondLst>
                                            <p:cond delay="499"/>
                                          </p:stCondLst>
                                        </p:cTn>
                                        <p:tgtEl>
                                          <p:spTgt spid="7792"/>
                                        </p:tgtEl>
                                        <p:attrNameLst>
                                          <p:attrName>style.visibility</p:attrName>
                                        </p:attrNameLst>
                                      </p:cBhvr>
                                      <p:to>
                                        <p:strVal val="hidden"/>
                                      </p:to>
                                    </p:set>
                                  </p:childTnLst>
                                </p:cTn>
                              </p:par>
                            </p:childTnLst>
                          </p:cTn>
                        </p:par>
                        <p:par>
                          <p:cTn id="455" fill="hold" nodeType="afterGroup">
                            <p:stCondLst>
                              <p:cond delay="9500"/>
                            </p:stCondLst>
                            <p:childTnLst>
                              <p:par>
                                <p:cTn id="456" presetID="22" presetClass="exit" presetSubtype="8" fill="hold" grpId="1" nodeType="afterEffect">
                                  <p:stCondLst>
                                    <p:cond delay="0"/>
                                  </p:stCondLst>
                                  <p:childTnLst>
                                    <p:animEffect transition="out" filter="wipe(left)">
                                      <p:cBhvr>
                                        <p:cTn id="457" dur="2000"/>
                                        <p:tgtEl>
                                          <p:spTgt spid="7717"/>
                                        </p:tgtEl>
                                      </p:cBhvr>
                                    </p:animEffect>
                                    <p:set>
                                      <p:cBhvr>
                                        <p:cTn id="458" dur="1" fill="hold">
                                          <p:stCondLst>
                                            <p:cond delay="1999"/>
                                          </p:stCondLst>
                                        </p:cTn>
                                        <p:tgtEl>
                                          <p:spTgt spid="77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17" grpId="0" animBg="1"/>
      <p:bldP spid="7717" grpId="1" animBg="1"/>
      <p:bldP spid="7737" grpId="0" animBg="1"/>
      <p:bldP spid="7737" grpId="1" animBg="1"/>
      <p:bldP spid="7737" grpId="2" animBg="1"/>
      <p:bldP spid="7739" grpId="0" animBg="1"/>
      <p:bldP spid="7739" grpId="1" animBg="1"/>
      <p:bldP spid="7740" grpId="0" animBg="1"/>
      <p:bldP spid="7740" grpId="1" animBg="1"/>
      <p:bldP spid="7741" grpId="0" animBg="1"/>
      <p:bldP spid="7741" grpId="1" animBg="1"/>
      <p:bldP spid="7746" grpId="0" animBg="1"/>
      <p:bldP spid="7746" grpId="1" animBg="1"/>
      <p:bldP spid="7747" grpId="0" animBg="1"/>
      <p:bldP spid="7747" grpId="1" animBg="1"/>
      <p:bldP spid="7748" grpId="0" animBg="1"/>
      <p:bldP spid="7748" grpId="1" animBg="1"/>
      <p:bldP spid="7749" grpId="0" animBg="1"/>
      <p:bldP spid="7749" grpId="1" animBg="1"/>
      <p:bldP spid="7750" grpId="0" animBg="1"/>
      <p:bldP spid="7750" grpId="1" animBg="1"/>
      <p:bldP spid="7751" grpId="0" animBg="1"/>
      <p:bldP spid="7751" grpId="1" animBg="1"/>
      <p:bldP spid="7752" grpId="0" animBg="1"/>
      <p:bldP spid="7752" grpId="1" animBg="1"/>
      <p:bldP spid="7753" grpId="0" animBg="1"/>
      <p:bldP spid="7753" grpId="1" animBg="1"/>
      <p:bldP spid="7754" grpId="0" animBg="1"/>
      <p:bldP spid="7754" grpId="1" animBg="1"/>
      <p:bldP spid="7755" grpId="0" animBg="1"/>
      <p:bldP spid="7755" grpId="1" animBg="1"/>
      <p:bldP spid="7756" grpId="0" animBg="1"/>
      <p:bldP spid="7756" grpId="1" animBg="1"/>
      <p:bldP spid="7757" grpId="0" animBg="1"/>
      <p:bldP spid="7757" grpId="1" animBg="1"/>
      <p:bldP spid="7758" grpId="0" animBg="1"/>
      <p:bldP spid="7758" grpId="1" animBg="1"/>
      <p:bldP spid="7759" grpId="0" animBg="1"/>
      <p:bldP spid="7759" grpId="1" animBg="1"/>
      <p:bldP spid="7760" grpId="0" animBg="1"/>
      <p:bldP spid="7760" grpId="1" animBg="1"/>
      <p:bldP spid="7761" grpId="0" animBg="1"/>
      <p:bldP spid="7761" grpId="1" animBg="1"/>
      <p:bldP spid="7762" grpId="0" animBg="1"/>
      <p:bldP spid="7762" grpId="1" animBg="1"/>
      <p:bldP spid="7763" grpId="0" animBg="1"/>
      <p:bldP spid="7763" grpId="1" animBg="1"/>
      <p:bldP spid="7764" grpId="0" animBg="1"/>
      <p:bldP spid="7764" grpId="1" animBg="1"/>
      <p:bldP spid="7765" grpId="0" animBg="1"/>
      <p:bldP spid="7765" grpId="1" animBg="1"/>
      <p:bldP spid="7771" grpId="0" animBg="1"/>
      <p:bldP spid="7771" grpId="1" animBg="1"/>
      <p:bldP spid="7772" grpId="0" animBg="1"/>
      <p:bldP spid="7772" grpId="1" animBg="1"/>
      <p:bldP spid="7773" grpId="0" animBg="1"/>
      <p:bldP spid="7773" grpId="1" animBg="1"/>
      <p:bldP spid="7774" grpId="0" animBg="1"/>
      <p:bldP spid="7774" grpId="1" animBg="1"/>
      <p:bldP spid="7775" grpId="0" animBg="1"/>
      <p:bldP spid="7775" grpId="1" animBg="1"/>
      <p:bldP spid="7776" grpId="0" animBg="1"/>
      <p:bldP spid="7776" grpId="1" animBg="1"/>
      <p:bldP spid="7777" grpId="0" animBg="1"/>
      <p:bldP spid="7777" grpId="1" animBg="1"/>
      <p:bldP spid="7778" grpId="0" animBg="1"/>
      <p:bldP spid="7778" grpId="1" animBg="1"/>
      <p:bldP spid="7779" grpId="0" animBg="1"/>
      <p:bldP spid="7779" grpId="1" animBg="1"/>
      <p:bldP spid="7780" grpId="0" animBg="1"/>
      <p:bldP spid="7780" grpId="1" animBg="1"/>
      <p:bldP spid="7781" grpId="0" animBg="1"/>
      <p:bldP spid="7781" grpId="1" animBg="1"/>
      <p:bldP spid="7782" grpId="0" animBg="1"/>
      <p:bldP spid="7782" grpId="1" animBg="1"/>
      <p:bldP spid="7783" grpId="0" animBg="1"/>
      <p:bldP spid="7783" grpId="1" animBg="1"/>
      <p:bldP spid="7784" grpId="0" animBg="1"/>
      <p:bldP spid="7784" grpId="1" animBg="1"/>
      <p:bldP spid="7785" grpId="0" animBg="1"/>
      <p:bldP spid="7785" grpId="1" animBg="1"/>
      <p:bldP spid="7786" grpId="0" animBg="1"/>
      <p:bldP spid="7786" grpId="1" animBg="1"/>
      <p:bldP spid="7788" grpId="0" animBg="1"/>
      <p:bldP spid="7788" grpId="1" animBg="1"/>
      <p:bldP spid="7790" grpId="0" animBg="1"/>
      <p:bldP spid="7790" grpId="1" animBg="1"/>
      <p:bldP spid="7791" grpId="0" animBg="1"/>
      <p:bldP spid="7791" grpId="1" animBg="1"/>
      <p:bldP spid="7792" grpId="0" animBg="1"/>
      <p:bldP spid="7792" grpId="1" animBg="1"/>
      <p:bldP spid="7793" grpId="0" animBg="1"/>
      <p:bldP spid="7793" grpId="1" animBg="1"/>
      <p:bldP spid="7794" grpId="0" animBg="1"/>
      <p:bldP spid="7794" grpId="1" animBg="1"/>
      <p:bldP spid="7795" grpId="0" animBg="1"/>
      <p:bldP spid="7795" grpId="1" animBg="1"/>
      <p:bldP spid="7796" grpId="0" animBg="1"/>
      <p:bldP spid="7796" grpId="1" animBg="1"/>
      <p:bldP spid="7797" grpId="0" animBg="1"/>
      <p:bldP spid="7797" grpId="1" animBg="1"/>
      <p:bldP spid="7798" grpId="0" animBg="1"/>
      <p:bldP spid="7798" grpId="1" animBg="1"/>
      <p:bldP spid="7799" grpId="0" animBg="1"/>
      <p:bldP spid="7799" grpId="1" animBg="1"/>
      <p:bldP spid="7789" grpId="0" animBg="1"/>
      <p:bldP spid="7789" grpId="1" animBg="1"/>
      <p:bldP spid="7567" grpId="0"/>
      <p:bldP spid="7567" grpId="1"/>
      <p:bldP spid="7568" grpId="0"/>
      <p:bldP spid="7568" grpId="1"/>
      <p:bldP spid="7800" grpId="0" animBg="1"/>
      <p:bldP spid="7800" grpId="1" animBg="1"/>
      <p:bldP spid="7800" grpId="2" animBg="1"/>
      <p:bldP spid="7770" grpId="0" animBg="1"/>
      <p:bldP spid="7770" grpId="1" animBg="1"/>
      <p:bldP spid="7770" grpId="2"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2" name="Line 42"/>
          <p:cNvSpPr>
            <a:spLocks noChangeShapeType="1"/>
          </p:cNvSpPr>
          <p:nvPr/>
        </p:nvSpPr>
        <p:spPr bwMode="auto">
          <a:xfrm flipH="1">
            <a:off x="3255963" y="2497138"/>
            <a:ext cx="25400" cy="107950"/>
          </a:xfrm>
          <a:prstGeom prst="line">
            <a:avLst/>
          </a:prstGeom>
          <a:noFill/>
          <a:ln w="25400">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83" name="Oval 43"/>
          <p:cNvSpPr>
            <a:spLocks noChangeArrowheads="1"/>
          </p:cNvSpPr>
          <p:nvPr/>
        </p:nvSpPr>
        <p:spPr bwMode="auto">
          <a:xfrm>
            <a:off x="5300663" y="2693988"/>
            <a:ext cx="1579562" cy="1231900"/>
          </a:xfrm>
          <a:prstGeom prst="ellipse">
            <a:avLst/>
          </a:prstGeom>
          <a:solidFill>
            <a:schemeClr val="accent1">
              <a:alpha val="53999"/>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200">
                <a:solidFill>
                  <a:srgbClr val="FF3300"/>
                </a:solidFill>
                <a:effectLst>
                  <a:outerShdw blurRad="38100" dist="38100" dir="2700000" algn="tl">
                    <a:srgbClr val="000000"/>
                  </a:outerShdw>
                </a:effectLst>
              </a:rPr>
              <a:t>Cheyenne/Arapahoe</a:t>
            </a:r>
          </a:p>
        </p:txBody>
      </p:sp>
      <p:sp>
        <p:nvSpPr>
          <p:cNvPr id="10284" name="Oval 44"/>
          <p:cNvSpPr>
            <a:spLocks noChangeArrowheads="1"/>
          </p:cNvSpPr>
          <p:nvPr/>
        </p:nvSpPr>
        <p:spPr bwMode="auto">
          <a:xfrm>
            <a:off x="2120900" y="1130300"/>
            <a:ext cx="838200" cy="622300"/>
          </a:xfrm>
          <a:prstGeom prst="ellipse">
            <a:avLst/>
          </a:prstGeom>
          <a:solidFill>
            <a:srgbClr val="F6AE8E">
              <a:alpha val="44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solidFill>
                  <a:srgbClr val="FF0000"/>
                </a:solidFill>
                <a:effectLst>
                  <a:outerShdw blurRad="38100" dist="38100" dir="2700000" algn="tl">
                    <a:srgbClr val="000000"/>
                  </a:outerShdw>
                </a:effectLst>
              </a:rPr>
              <a:t>Nez Perce</a:t>
            </a:r>
          </a:p>
        </p:txBody>
      </p:sp>
      <p:sp>
        <p:nvSpPr>
          <p:cNvPr id="10285" name="Oval 45"/>
          <p:cNvSpPr>
            <a:spLocks noChangeArrowheads="1"/>
          </p:cNvSpPr>
          <p:nvPr/>
        </p:nvSpPr>
        <p:spPr bwMode="auto">
          <a:xfrm>
            <a:off x="5338763" y="3605213"/>
            <a:ext cx="1755775" cy="1122362"/>
          </a:xfrm>
          <a:prstGeom prst="ellipse">
            <a:avLst/>
          </a:prstGeom>
          <a:solidFill>
            <a:srgbClr val="CCFFFF">
              <a:alpha val="53999"/>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solidFill>
                  <a:srgbClr val="FF6600"/>
                </a:solidFill>
                <a:effectLst>
                  <a:outerShdw blurRad="38100" dist="38100" dir="2700000" algn="tl">
                    <a:srgbClr val="000000"/>
                  </a:outerShdw>
                </a:effectLst>
              </a:rPr>
              <a:t>Kiowa</a:t>
            </a:r>
          </a:p>
        </p:txBody>
      </p:sp>
      <p:sp>
        <p:nvSpPr>
          <p:cNvPr id="10286" name="Oval 46"/>
          <p:cNvSpPr>
            <a:spLocks noChangeArrowheads="1"/>
          </p:cNvSpPr>
          <p:nvPr/>
        </p:nvSpPr>
        <p:spPr bwMode="auto">
          <a:xfrm>
            <a:off x="3159125" y="4144963"/>
            <a:ext cx="1598613" cy="1050925"/>
          </a:xfrm>
          <a:prstGeom prst="ellipse">
            <a:avLst/>
          </a:prstGeom>
          <a:solidFill>
            <a:srgbClr val="99CC00">
              <a:alpha val="39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solidFill>
                  <a:srgbClr val="FF3300"/>
                </a:solidFill>
                <a:effectLst>
                  <a:outerShdw blurRad="38100" dist="38100" dir="2700000" algn="tl">
                    <a:srgbClr val="000000"/>
                  </a:outerShdw>
                </a:effectLst>
              </a:rPr>
              <a:t>Apache</a:t>
            </a:r>
          </a:p>
        </p:txBody>
      </p:sp>
      <p:sp>
        <p:nvSpPr>
          <p:cNvPr id="10289" name="Oval 49"/>
          <p:cNvSpPr>
            <a:spLocks noChangeArrowheads="1"/>
          </p:cNvSpPr>
          <p:nvPr/>
        </p:nvSpPr>
        <p:spPr bwMode="auto">
          <a:xfrm>
            <a:off x="4208463" y="784225"/>
            <a:ext cx="2851150" cy="1936750"/>
          </a:xfrm>
          <a:prstGeom prst="ellipse">
            <a:avLst/>
          </a:prstGeom>
          <a:solidFill>
            <a:srgbClr val="E1CFBD">
              <a:alpha val="53999"/>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solidFill>
                  <a:srgbClr val="FF3300"/>
                </a:solidFill>
                <a:effectLst>
                  <a:outerShdw blurRad="38100" dist="38100" dir="2700000" algn="tl">
                    <a:srgbClr val="000000"/>
                  </a:outerShdw>
                </a:effectLst>
              </a:rPr>
              <a:t>Sioux</a:t>
            </a:r>
          </a:p>
        </p:txBody>
      </p:sp>
      <p:sp>
        <p:nvSpPr>
          <p:cNvPr id="10295" name="Oval 55"/>
          <p:cNvSpPr>
            <a:spLocks noChangeArrowheads="1"/>
          </p:cNvSpPr>
          <p:nvPr/>
        </p:nvSpPr>
        <p:spPr bwMode="auto">
          <a:xfrm>
            <a:off x="1117600" y="1752600"/>
            <a:ext cx="838200" cy="622300"/>
          </a:xfrm>
          <a:prstGeom prst="ellipse">
            <a:avLst/>
          </a:prstGeom>
          <a:solidFill>
            <a:srgbClr val="00FF00">
              <a:alpha val="24001"/>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solidFill>
                  <a:srgbClr val="FF0000"/>
                </a:solidFill>
                <a:effectLst>
                  <a:outerShdw blurRad="38100" dist="38100" dir="2700000" algn="tl">
                    <a:srgbClr val="000000"/>
                  </a:outerShdw>
                </a:effectLst>
              </a:rPr>
              <a:t> Modoc</a:t>
            </a:r>
          </a:p>
        </p:txBody>
      </p:sp>
      <p:sp>
        <p:nvSpPr>
          <p:cNvPr id="10651" name="Line 411"/>
          <p:cNvSpPr>
            <a:spLocks noChangeShapeType="1"/>
          </p:cNvSpPr>
          <p:nvPr/>
        </p:nvSpPr>
        <p:spPr bwMode="auto">
          <a:xfrm>
            <a:off x="4543425" y="2741613"/>
            <a:ext cx="1588" cy="101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2" name="Line 412"/>
          <p:cNvSpPr>
            <a:spLocks noChangeShapeType="1"/>
          </p:cNvSpPr>
          <p:nvPr/>
        </p:nvSpPr>
        <p:spPr bwMode="auto">
          <a:xfrm flipH="1">
            <a:off x="4752975" y="2801938"/>
            <a:ext cx="39688" cy="8731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3" name="Freeform 413"/>
          <p:cNvSpPr>
            <a:spLocks/>
          </p:cNvSpPr>
          <p:nvPr/>
        </p:nvSpPr>
        <p:spPr bwMode="auto">
          <a:xfrm>
            <a:off x="4989513" y="2857500"/>
            <a:ext cx="1587" cy="88900"/>
          </a:xfrm>
          <a:custGeom>
            <a:avLst/>
            <a:gdLst>
              <a:gd name="T0" fmla="*/ 1 w 1"/>
              <a:gd name="T1" fmla="*/ 0 h 56"/>
              <a:gd name="T2" fmla="*/ 0 w 1"/>
              <a:gd name="T3" fmla="*/ 56 h 56"/>
            </a:gdLst>
            <a:ahLst/>
            <a:cxnLst>
              <a:cxn ang="0">
                <a:pos x="T0" y="T1"/>
              </a:cxn>
              <a:cxn ang="0">
                <a:pos x="T2" y="T3"/>
              </a:cxn>
            </a:cxnLst>
            <a:rect l="0" t="0" r="r" b="b"/>
            <a:pathLst>
              <a:path w="1" h="56">
                <a:moveTo>
                  <a:pt x="1" y="0"/>
                </a:moveTo>
                <a:lnTo>
                  <a:pt x="0" y="56"/>
                </a:lnTo>
              </a:path>
            </a:pathLst>
          </a:custGeom>
          <a:noFill/>
          <a:ln w="19050">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4" name="Freeform 414"/>
          <p:cNvSpPr>
            <a:spLocks/>
          </p:cNvSpPr>
          <p:nvPr/>
        </p:nvSpPr>
        <p:spPr bwMode="auto">
          <a:xfrm>
            <a:off x="5178425" y="2882900"/>
            <a:ext cx="1588" cy="80963"/>
          </a:xfrm>
          <a:custGeom>
            <a:avLst/>
            <a:gdLst>
              <a:gd name="T0" fmla="*/ 0 w 1"/>
              <a:gd name="T1" fmla="*/ 0 h 51"/>
              <a:gd name="T2" fmla="*/ 0 w 1"/>
              <a:gd name="T3" fmla="*/ 51 h 51"/>
            </a:gdLst>
            <a:ahLst/>
            <a:cxnLst>
              <a:cxn ang="0">
                <a:pos x="T0" y="T1"/>
              </a:cxn>
              <a:cxn ang="0">
                <a:pos x="T2" y="T3"/>
              </a:cxn>
            </a:cxnLst>
            <a:rect l="0" t="0" r="r" b="b"/>
            <a:pathLst>
              <a:path w="1" h="51">
                <a:moveTo>
                  <a:pt x="0" y="0"/>
                </a:moveTo>
                <a:lnTo>
                  <a:pt x="0" y="51"/>
                </a:lnTo>
              </a:path>
            </a:pathLst>
          </a:custGeom>
          <a:noFill/>
          <a:ln w="19050">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5" name="Line 415"/>
          <p:cNvSpPr>
            <a:spLocks noChangeShapeType="1"/>
          </p:cNvSpPr>
          <p:nvPr/>
        </p:nvSpPr>
        <p:spPr bwMode="auto">
          <a:xfrm flipH="1">
            <a:off x="5360988" y="2879725"/>
            <a:ext cx="3175" cy="9048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6" name="Line 416"/>
          <p:cNvSpPr>
            <a:spLocks noChangeShapeType="1"/>
          </p:cNvSpPr>
          <p:nvPr/>
        </p:nvSpPr>
        <p:spPr bwMode="auto">
          <a:xfrm flipH="1">
            <a:off x="5534025" y="2911475"/>
            <a:ext cx="22225" cy="889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7" name="Line 417"/>
          <p:cNvSpPr>
            <a:spLocks noChangeShapeType="1"/>
          </p:cNvSpPr>
          <p:nvPr/>
        </p:nvSpPr>
        <p:spPr bwMode="auto">
          <a:xfrm flipH="1">
            <a:off x="5741988" y="2962275"/>
            <a:ext cx="17462" cy="857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8" name="Line 418"/>
          <p:cNvSpPr>
            <a:spLocks noChangeShapeType="1"/>
          </p:cNvSpPr>
          <p:nvPr/>
        </p:nvSpPr>
        <p:spPr bwMode="auto">
          <a:xfrm flipH="1">
            <a:off x="5951538" y="3005138"/>
            <a:ext cx="20637" cy="984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9" name="Line 419"/>
          <p:cNvSpPr>
            <a:spLocks noChangeShapeType="1"/>
          </p:cNvSpPr>
          <p:nvPr/>
        </p:nvSpPr>
        <p:spPr bwMode="auto">
          <a:xfrm>
            <a:off x="6589713" y="3033713"/>
            <a:ext cx="39687" cy="857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60" name="Line 420"/>
          <p:cNvSpPr>
            <a:spLocks noChangeShapeType="1"/>
          </p:cNvSpPr>
          <p:nvPr/>
        </p:nvSpPr>
        <p:spPr bwMode="auto">
          <a:xfrm>
            <a:off x="6792913" y="2957513"/>
            <a:ext cx="23812" cy="1047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61" name="Line 421"/>
          <p:cNvSpPr>
            <a:spLocks noChangeShapeType="1"/>
          </p:cNvSpPr>
          <p:nvPr/>
        </p:nvSpPr>
        <p:spPr bwMode="auto">
          <a:xfrm>
            <a:off x="4329113" y="2781300"/>
            <a:ext cx="0" cy="8096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62" name="Line 422"/>
          <p:cNvSpPr>
            <a:spLocks noChangeShapeType="1"/>
          </p:cNvSpPr>
          <p:nvPr/>
        </p:nvSpPr>
        <p:spPr bwMode="auto">
          <a:xfrm flipH="1">
            <a:off x="4141788" y="2824163"/>
            <a:ext cx="4762" cy="904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63" name="Line 423"/>
          <p:cNvSpPr>
            <a:spLocks noChangeShapeType="1"/>
          </p:cNvSpPr>
          <p:nvPr/>
        </p:nvSpPr>
        <p:spPr bwMode="auto">
          <a:xfrm flipH="1">
            <a:off x="6403975" y="3109913"/>
            <a:ext cx="1588" cy="825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64" name="Line 424"/>
          <p:cNvSpPr>
            <a:spLocks noChangeShapeType="1"/>
          </p:cNvSpPr>
          <p:nvPr/>
        </p:nvSpPr>
        <p:spPr bwMode="auto">
          <a:xfrm flipH="1">
            <a:off x="6189663" y="3073400"/>
            <a:ext cx="20637" cy="952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0665" name="Group 425"/>
          <p:cNvGrpSpPr>
            <a:grpSpLocks/>
          </p:cNvGrpSpPr>
          <p:nvPr/>
        </p:nvGrpSpPr>
        <p:grpSpPr bwMode="auto">
          <a:xfrm>
            <a:off x="3271838" y="2552700"/>
            <a:ext cx="781050" cy="349250"/>
            <a:chOff x="2061" y="1608"/>
            <a:chExt cx="492" cy="220"/>
          </a:xfrm>
        </p:grpSpPr>
        <p:sp>
          <p:nvSpPr>
            <p:cNvPr id="10666" name="Line 426"/>
            <p:cNvSpPr>
              <a:spLocks noChangeShapeType="1"/>
            </p:cNvSpPr>
            <p:nvPr/>
          </p:nvSpPr>
          <p:spPr bwMode="auto">
            <a:xfrm flipH="1">
              <a:off x="2501" y="1769"/>
              <a:ext cx="3" cy="5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67" name="Line 427"/>
            <p:cNvSpPr>
              <a:spLocks noChangeShapeType="1"/>
            </p:cNvSpPr>
            <p:nvPr/>
          </p:nvSpPr>
          <p:spPr bwMode="auto">
            <a:xfrm flipH="1">
              <a:off x="2403" y="1761"/>
              <a:ext cx="13" cy="6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68" name="Line 428"/>
            <p:cNvSpPr>
              <a:spLocks noChangeShapeType="1"/>
            </p:cNvSpPr>
            <p:nvPr/>
          </p:nvSpPr>
          <p:spPr bwMode="auto">
            <a:xfrm flipH="1">
              <a:off x="2268" y="1749"/>
              <a:ext cx="19" cy="5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69" name="Line 429"/>
            <p:cNvSpPr>
              <a:spLocks noChangeShapeType="1"/>
            </p:cNvSpPr>
            <p:nvPr/>
          </p:nvSpPr>
          <p:spPr bwMode="auto">
            <a:xfrm flipH="1">
              <a:off x="2141" y="1679"/>
              <a:ext cx="41" cy="2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70" name="Freeform 430"/>
            <p:cNvSpPr>
              <a:spLocks/>
            </p:cNvSpPr>
            <p:nvPr/>
          </p:nvSpPr>
          <p:spPr bwMode="auto">
            <a:xfrm>
              <a:off x="2061" y="1608"/>
              <a:ext cx="492" cy="200"/>
            </a:xfrm>
            <a:custGeom>
              <a:avLst/>
              <a:gdLst>
                <a:gd name="T0" fmla="*/ 492 w 492"/>
                <a:gd name="T1" fmla="*/ 200 h 200"/>
                <a:gd name="T2" fmla="*/ 167 w 492"/>
                <a:gd name="T3" fmla="*/ 155 h 200"/>
                <a:gd name="T4" fmla="*/ 74 w 492"/>
                <a:gd name="T5" fmla="*/ 29 h 200"/>
                <a:gd name="T6" fmla="*/ 0 w 492"/>
                <a:gd name="T7" fmla="*/ 0 h 200"/>
              </a:gdLst>
              <a:ahLst/>
              <a:cxnLst>
                <a:cxn ang="0">
                  <a:pos x="T0" y="T1"/>
                </a:cxn>
                <a:cxn ang="0">
                  <a:pos x="T2" y="T3"/>
                </a:cxn>
                <a:cxn ang="0">
                  <a:pos x="T4" y="T5"/>
                </a:cxn>
                <a:cxn ang="0">
                  <a:pos x="T6" y="T7"/>
                </a:cxn>
              </a:cxnLst>
              <a:rect l="0" t="0" r="r" b="b"/>
              <a:pathLst>
                <a:path w="492" h="200">
                  <a:moveTo>
                    <a:pt x="492" y="200"/>
                  </a:moveTo>
                  <a:cubicBezTo>
                    <a:pt x="438" y="193"/>
                    <a:pt x="237" y="184"/>
                    <a:pt x="167" y="155"/>
                  </a:cubicBezTo>
                  <a:cubicBezTo>
                    <a:pt x="97" y="126"/>
                    <a:pt x="102" y="55"/>
                    <a:pt x="74" y="29"/>
                  </a:cubicBezTo>
                  <a:cubicBezTo>
                    <a:pt x="46" y="3"/>
                    <a:pt x="15" y="6"/>
                    <a:pt x="0" y="0"/>
                  </a:cubicBezTo>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0671" name="Group 431"/>
          <p:cNvGrpSpPr>
            <a:grpSpLocks/>
          </p:cNvGrpSpPr>
          <p:nvPr/>
        </p:nvGrpSpPr>
        <p:grpSpPr bwMode="auto">
          <a:xfrm>
            <a:off x="1071563" y="2517775"/>
            <a:ext cx="2205037" cy="825500"/>
            <a:chOff x="675" y="1586"/>
            <a:chExt cx="1389" cy="520"/>
          </a:xfrm>
        </p:grpSpPr>
        <p:sp>
          <p:nvSpPr>
            <p:cNvPr id="10672" name="Line 432"/>
            <p:cNvSpPr>
              <a:spLocks noChangeShapeType="1"/>
            </p:cNvSpPr>
            <p:nvPr/>
          </p:nvSpPr>
          <p:spPr bwMode="auto">
            <a:xfrm>
              <a:off x="1919" y="1586"/>
              <a:ext cx="13" cy="51"/>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73" name="Line 433"/>
            <p:cNvSpPr>
              <a:spLocks noChangeShapeType="1"/>
            </p:cNvSpPr>
            <p:nvPr/>
          </p:nvSpPr>
          <p:spPr bwMode="auto">
            <a:xfrm>
              <a:off x="1777" y="1632"/>
              <a:ext cx="29" cy="4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74" name="Line 434"/>
            <p:cNvSpPr>
              <a:spLocks noChangeShapeType="1"/>
            </p:cNvSpPr>
            <p:nvPr/>
          </p:nvSpPr>
          <p:spPr bwMode="auto">
            <a:xfrm>
              <a:off x="1669" y="1698"/>
              <a:ext cx="26" cy="3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75" name="Line 435"/>
            <p:cNvSpPr>
              <a:spLocks noChangeShapeType="1"/>
            </p:cNvSpPr>
            <p:nvPr/>
          </p:nvSpPr>
          <p:spPr bwMode="auto">
            <a:xfrm>
              <a:off x="1521" y="1779"/>
              <a:ext cx="3" cy="4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76" name="Line 436"/>
            <p:cNvSpPr>
              <a:spLocks noChangeShapeType="1"/>
            </p:cNvSpPr>
            <p:nvPr/>
          </p:nvSpPr>
          <p:spPr bwMode="auto">
            <a:xfrm flipH="1">
              <a:off x="1400" y="1716"/>
              <a:ext cx="1" cy="4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77" name="Line 437"/>
            <p:cNvSpPr>
              <a:spLocks noChangeShapeType="1"/>
            </p:cNvSpPr>
            <p:nvPr/>
          </p:nvSpPr>
          <p:spPr bwMode="auto">
            <a:xfrm>
              <a:off x="1262" y="1768"/>
              <a:ext cx="34" cy="5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78" name="Line 438"/>
            <p:cNvSpPr>
              <a:spLocks noChangeShapeType="1"/>
            </p:cNvSpPr>
            <p:nvPr/>
          </p:nvSpPr>
          <p:spPr bwMode="auto">
            <a:xfrm>
              <a:off x="1136" y="1828"/>
              <a:ext cx="6" cy="5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79" name="Line 439"/>
            <p:cNvSpPr>
              <a:spLocks noChangeShapeType="1"/>
            </p:cNvSpPr>
            <p:nvPr/>
          </p:nvSpPr>
          <p:spPr bwMode="auto">
            <a:xfrm>
              <a:off x="883" y="1861"/>
              <a:ext cx="42" cy="5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80" name="Line 440"/>
            <p:cNvSpPr>
              <a:spLocks noChangeShapeType="1"/>
            </p:cNvSpPr>
            <p:nvPr/>
          </p:nvSpPr>
          <p:spPr bwMode="auto">
            <a:xfrm>
              <a:off x="796" y="1945"/>
              <a:ext cx="45" cy="4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81" name="Freeform 441"/>
            <p:cNvSpPr>
              <a:spLocks/>
            </p:cNvSpPr>
            <p:nvPr/>
          </p:nvSpPr>
          <p:spPr bwMode="auto">
            <a:xfrm>
              <a:off x="675" y="1601"/>
              <a:ext cx="1389" cy="505"/>
            </a:xfrm>
            <a:custGeom>
              <a:avLst/>
              <a:gdLst>
                <a:gd name="T0" fmla="*/ 0 w 1389"/>
                <a:gd name="T1" fmla="*/ 505 h 505"/>
                <a:gd name="T2" fmla="*/ 266 w 1389"/>
                <a:gd name="T3" fmla="*/ 270 h 505"/>
                <a:gd name="T4" fmla="*/ 470 w 1389"/>
                <a:gd name="T5" fmla="*/ 256 h 505"/>
                <a:gd name="T6" fmla="*/ 596 w 1389"/>
                <a:gd name="T7" fmla="*/ 201 h 505"/>
                <a:gd name="T8" fmla="*/ 722 w 1389"/>
                <a:gd name="T9" fmla="*/ 133 h 505"/>
                <a:gd name="T10" fmla="*/ 816 w 1389"/>
                <a:gd name="T11" fmla="*/ 201 h 505"/>
                <a:gd name="T12" fmla="*/ 869 w 1389"/>
                <a:gd name="T13" fmla="*/ 196 h 505"/>
                <a:gd name="T14" fmla="*/ 984 w 1389"/>
                <a:gd name="T15" fmla="*/ 133 h 505"/>
                <a:gd name="T16" fmla="*/ 1115 w 1389"/>
                <a:gd name="T17" fmla="*/ 55 h 505"/>
                <a:gd name="T18" fmla="*/ 1247 w 1389"/>
                <a:gd name="T19" fmla="*/ 9 h 505"/>
                <a:gd name="T20" fmla="*/ 1338 w 1389"/>
                <a:gd name="T21" fmla="*/ 1 h 505"/>
                <a:gd name="T22" fmla="*/ 1389 w 1389"/>
                <a:gd name="T23" fmla="*/ 7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9" h="505">
                  <a:moveTo>
                    <a:pt x="0" y="505"/>
                  </a:moveTo>
                  <a:cubicBezTo>
                    <a:pt x="44" y="466"/>
                    <a:pt x="188" y="312"/>
                    <a:pt x="266" y="270"/>
                  </a:cubicBezTo>
                  <a:cubicBezTo>
                    <a:pt x="344" y="228"/>
                    <a:pt x="415" y="267"/>
                    <a:pt x="470" y="256"/>
                  </a:cubicBezTo>
                  <a:cubicBezTo>
                    <a:pt x="525" y="245"/>
                    <a:pt x="554" y="221"/>
                    <a:pt x="596" y="201"/>
                  </a:cubicBezTo>
                  <a:cubicBezTo>
                    <a:pt x="638" y="181"/>
                    <a:pt x="685" y="133"/>
                    <a:pt x="722" y="133"/>
                  </a:cubicBezTo>
                  <a:cubicBezTo>
                    <a:pt x="759" y="133"/>
                    <a:pt x="791" y="191"/>
                    <a:pt x="816" y="201"/>
                  </a:cubicBezTo>
                  <a:cubicBezTo>
                    <a:pt x="841" y="211"/>
                    <a:pt x="841" y="207"/>
                    <a:pt x="869" y="196"/>
                  </a:cubicBezTo>
                  <a:cubicBezTo>
                    <a:pt x="897" y="185"/>
                    <a:pt x="943" y="157"/>
                    <a:pt x="984" y="133"/>
                  </a:cubicBezTo>
                  <a:cubicBezTo>
                    <a:pt x="1025" y="109"/>
                    <a:pt x="1071" y="76"/>
                    <a:pt x="1115" y="55"/>
                  </a:cubicBezTo>
                  <a:cubicBezTo>
                    <a:pt x="1159" y="34"/>
                    <a:pt x="1210" y="18"/>
                    <a:pt x="1247" y="9"/>
                  </a:cubicBezTo>
                  <a:cubicBezTo>
                    <a:pt x="1284" y="0"/>
                    <a:pt x="1314" y="1"/>
                    <a:pt x="1338" y="1"/>
                  </a:cubicBezTo>
                  <a:cubicBezTo>
                    <a:pt x="1362" y="1"/>
                    <a:pt x="1379" y="6"/>
                    <a:pt x="1389" y="7"/>
                  </a:cubicBezTo>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683" name="Freeform 443"/>
          <p:cNvSpPr>
            <a:spLocks/>
          </p:cNvSpPr>
          <p:nvPr/>
        </p:nvSpPr>
        <p:spPr bwMode="auto">
          <a:xfrm>
            <a:off x="4041775" y="2787650"/>
            <a:ext cx="2903538" cy="365125"/>
          </a:xfrm>
          <a:custGeom>
            <a:avLst/>
            <a:gdLst>
              <a:gd name="T0" fmla="*/ 1829 w 1829"/>
              <a:gd name="T1" fmla="*/ 94 h 230"/>
              <a:gd name="T2" fmla="*/ 1625 w 1829"/>
              <a:gd name="T3" fmla="*/ 183 h 230"/>
              <a:gd name="T4" fmla="*/ 1511 w 1829"/>
              <a:gd name="T5" fmla="*/ 229 h 230"/>
              <a:gd name="T6" fmla="*/ 1241 w 1829"/>
              <a:gd name="T7" fmla="*/ 177 h 230"/>
              <a:gd name="T8" fmla="*/ 908 w 1829"/>
              <a:gd name="T9" fmla="*/ 94 h 230"/>
              <a:gd name="T10" fmla="*/ 746 w 1829"/>
              <a:gd name="T11" fmla="*/ 91 h 230"/>
              <a:gd name="T12" fmla="*/ 538 w 1829"/>
              <a:gd name="T13" fmla="*/ 64 h 230"/>
              <a:gd name="T14" fmla="*/ 352 w 1829"/>
              <a:gd name="T15" fmla="*/ 4 h 230"/>
              <a:gd name="T16" fmla="*/ 110 w 1829"/>
              <a:gd name="T17" fmla="*/ 40 h 230"/>
              <a:gd name="T18" fmla="*/ 0 w 1829"/>
              <a:gd name="T19" fmla="*/ 5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9" h="230">
                <a:moveTo>
                  <a:pt x="1829" y="94"/>
                </a:moveTo>
                <a:cubicBezTo>
                  <a:pt x="1795" y="109"/>
                  <a:pt x="1678" y="160"/>
                  <a:pt x="1625" y="183"/>
                </a:cubicBezTo>
                <a:cubicBezTo>
                  <a:pt x="1572" y="206"/>
                  <a:pt x="1575" y="230"/>
                  <a:pt x="1511" y="229"/>
                </a:cubicBezTo>
                <a:cubicBezTo>
                  <a:pt x="1447" y="228"/>
                  <a:pt x="1341" y="199"/>
                  <a:pt x="1241" y="177"/>
                </a:cubicBezTo>
                <a:cubicBezTo>
                  <a:pt x="1141" y="155"/>
                  <a:pt x="990" y="108"/>
                  <a:pt x="908" y="94"/>
                </a:cubicBezTo>
                <a:cubicBezTo>
                  <a:pt x="826" y="80"/>
                  <a:pt x="808" y="96"/>
                  <a:pt x="746" y="91"/>
                </a:cubicBezTo>
                <a:cubicBezTo>
                  <a:pt x="684" y="86"/>
                  <a:pt x="604" y="78"/>
                  <a:pt x="538" y="64"/>
                </a:cubicBezTo>
                <a:cubicBezTo>
                  <a:pt x="472" y="50"/>
                  <a:pt x="423" y="8"/>
                  <a:pt x="352" y="4"/>
                </a:cubicBezTo>
                <a:cubicBezTo>
                  <a:pt x="281" y="0"/>
                  <a:pt x="169" y="32"/>
                  <a:pt x="110" y="40"/>
                </a:cubicBezTo>
                <a:cubicBezTo>
                  <a:pt x="51" y="48"/>
                  <a:pt x="23" y="48"/>
                  <a:pt x="0" y="50"/>
                </a:cubicBezTo>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44" name="Oval 504"/>
          <p:cNvSpPr>
            <a:spLocks noChangeArrowheads="1"/>
          </p:cNvSpPr>
          <p:nvPr/>
        </p:nvSpPr>
        <p:spPr bwMode="auto">
          <a:xfrm>
            <a:off x="5514975" y="4618038"/>
            <a:ext cx="1570038" cy="1201737"/>
          </a:xfrm>
          <a:prstGeom prst="ellipse">
            <a:avLst/>
          </a:prstGeom>
          <a:solidFill>
            <a:srgbClr val="FFCCFF">
              <a:alpha val="53999"/>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solidFill>
                  <a:srgbClr val="FF3300"/>
                </a:solidFill>
                <a:effectLst>
                  <a:outerShdw blurRad="38100" dist="38100" dir="2700000" algn="tl">
                    <a:srgbClr val="000000"/>
                  </a:outerShdw>
                </a:effectLst>
              </a:rPr>
              <a:t>Comanche</a:t>
            </a:r>
          </a:p>
        </p:txBody>
      </p:sp>
      <p:sp>
        <p:nvSpPr>
          <p:cNvPr id="10746" name="Text Box 506"/>
          <p:cNvSpPr txBox="1">
            <a:spLocks noChangeArrowheads="1"/>
          </p:cNvSpPr>
          <p:nvPr/>
        </p:nvSpPr>
        <p:spPr bwMode="auto">
          <a:xfrm>
            <a:off x="309563" y="5378450"/>
            <a:ext cx="2513012" cy="1036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2400" b="1" u="sng"/>
              <a:t>Indian Wars</a:t>
            </a:r>
          </a:p>
          <a:p>
            <a:pPr algn="ctr"/>
            <a:r>
              <a:rPr lang="en-US" altLang="en-US" sz="2000"/>
              <a:t>Southern Plains War</a:t>
            </a:r>
          </a:p>
          <a:p>
            <a:pPr algn="ctr"/>
            <a:r>
              <a:rPr lang="en-US" altLang="en-US"/>
              <a:t>1868-1869</a:t>
            </a:r>
          </a:p>
        </p:txBody>
      </p:sp>
      <p:sp>
        <p:nvSpPr>
          <p:cNvPr id="10753" name="Freeform 513"/>
          <p:cNvSpPr>
            <a:spLocks/>
          </p:cNvSpPr>
          <p:nvPr/>
        </p:nvSpPr>
        <p:spPr bwMode="auto">
          <a:xfrm>
            <a:off x="5308600" y="1535113"/>
            <a:ext cx="825500" cy="868362"/>
          </a:xfrm>
          <a:custGeom>
            <a:avLst/>
            <a:gdLst>
              <a:gd name="T0" fmla="*/ 60 w 240"/>
              <a:gd name="T1" fmla="*/ 237 h 243"/>
              <a:gd name="T2" fmla="*/ 237 w 240"/>
              <a:gd name="T3" fmla="*/ 243 h 243"/>
              <a:gd name="T4" fmla="*/ 240 w 240"/>
              <a:gd name="T5" fmla="*/ 6 h 243"/>
              <a:gd name="T6" fmla="*/ 0 w 240"/>
              <a:gd name="T7" fmla="*/ 0 h 243"/>
              <a:gd name="T8" fmla="*/ 0 w 240"/>
              <a:gd name="T9" fmla="*/ 237 h 243"/>
              <a:gd name="T10" fmla="*/ 60 w 240"/>
              <a:gd name="T11" fmla="*/ 237 h 243"/>
            </a:gdLst>
            <a:ahLst/>
            <a:cxnLst>
              <a:cxn ang="0">
                <a:pos x="T0" y="T1"/>
              </a:cxn>
              <a:cxn ang="0">
                <a:pos x="T2" y="T3"/>
              </a:cxn>
              <a:cxn ang="0">
                <a:pos x="T4" y="T5"/>
              </a:cxn>
              <a:cxn ang="0">
                <a:pos x="T6" y="T7"/>
              </a:cxn>
              <a:cxn ang="0">
                <a:pos x="T8" y="T9"/>
              </a:cxn>
              <a:cxn ang="0">
                <a:pos x="T10" y="T11"/>
              </a:cxn>
            </a:cxnLst>
            <a:rect l="0" t="0" r="r" b="b"/>
            <a:pathLst>
              <a:path w="240" h="243">
                <a:moveTo>
                  <a:pt x="60" y="237"/>
                </a:moveTo>
                <a:lnTo>
                  <a:pt x="237" y="243"/>
                </a:lnTo>
                <a:lnTo>
                  <a:pt x="240" y="6"/>
                </a:lnTo>
                <a:lnTo>
                  <a:pt x="0" y="0"/>
                </a:lnTo>
                <a:lnTo>
                  <a:pt x="0" y="237"/>
                </a:lnTo>
                <a:lnTo>
                  <a:pt x="60" y="237"/>
                </a:lnTo>
                <a:close/>
              </a:path>
            </a:pathLst>
          </a:custGeom>
          <a:noFill/>
          <a:ln w="25400">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4" name="Text Box 514"/>
          <p:cNvSpPr txBox="1">
            <a:spLocks noChangeArrowheads="1"/>
          </p:cNvSpPr>
          <p:nvPr/>
        </p:nvSpPr>
        <p:spPr bwMode="auto">
          <a:xfrm>
            <a:off x="6580188" y="4449763"/>
            <a:ext cx="1270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a:solidFill>
                  <a:srgbClr val="008000"/>
                </a:solidFill>
              </a:rPr>
              <a:t>Cheyenne/Arapaho</a:t>
            </a:r>
          </a:p>
        </p:txBody>
      </p:sp>
      <p:sp>
        <p:nvSpPr>
          <p:cNvPr id="10755" name="Text Box 515"/>
          <p:cNvSpPr txBox="1">
            <a:spLocks noChangeArrowheads="1"/>
          </p:cNvSpPr>
          <p:nvPr/>
        </p:nvSpPr>
        <p:spPr bwMode="auto">
          <a:xfrm>
            <a:off x="6623050" y="4806950"/>
            <a:ext cx="11747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a:solidFill>
                  <a:srgbClr val="008000"/>
                </a:solidFill>
              </a:rPr>
              <a:t>Kiowa/Comanche</a:t>
            </a:r>
          </a:p>
        </p:txBody>
      </p:sp>
      <p:sp>
        <p:nvSpPr>
          <p:cNvPr id="10756" name="Text Box 516"/>
          <p:cNvSpPr txBox="1">
            <a:spLocks noChangeArrowheads="1"/>
          </p:cNvSpPr>
          <p:nvPr/>
        </p:nvSpPr>
        <p:spPr bwMode="auto">
          <a:xfrm>
            <a:off x="5465763" y="1979613"/>
            <a:ext cx="500062"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a:solidFill>
                  <a:srgbClr val="008000"/>
                </a:solidFill>
              </a:rPr>
              <a:t>Sioux</a:t>
            </a:r>
          </a:p>
        </p:txBody>
      </p:sp>
      <p:sp>
        <p:nvSpPr>
          <p:cNvPr id="10758" name="AutoShape 518"/>
          <p:cNvSpPr>
            <a:spLocks noChangeArrowheads="1"/>
          </p:cNvSpPr>
          <p:nvPr/>
        </p:nvSpPr>
        <p:spPr bwMode="auto">
          <a:xfrm>
            <a:off x="6254750" y="3206750"/>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59" name="AutoShape 519"/>
          <p:cNvSpPr>
            <a:spLocks noChangeArrowheads="1"/>
          </p:cNvSpPr>
          <p:nvPr/>
        </p:nvSpPr>
        <p:spPr bwMode="auto">
          <a:xfrm>
            <a:off x="5864225" y="3117850"/>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60" name="AutoShape 520"/>
          <p:cNvSpPr>
            <a:spLocks noChangeArrowheads="1"/>
          </p:cNvSpPr>
          <p:nvPr/>
        </p:nvSpPr>
        <p:spPr bwMode="auto">
          <a:xfrm>
            <a:off x="5207000" y="3708400"/>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62" name="AutoShape 522"/>
          <p:cNvSpPr>
            <a:spLocks noChangeArrowheads="1"/>
          </p:cNvSpPr>
          <p:nvPr/>
        </p:nvSpPr>
        <p:spPr bwMode="auto">
          <a:xfrm>
            <a:off x="5368925" y="3257550"/>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0776" name="Group 536"/>
          <p:cNvGrpSpPr>
            <a:grpSpLocks/>
          </p:cNvGrpSpPr>
          <p:nvPr/>
        </p:nvGrpSpPr>
        <p:grpSpPr bwMode="auto">
          <a:xfrm>
            <a:off x="5832475" y="3470275"/>
            <a:ext cx="1358900" cy="158750"/>
            <a:chOff x="3674" y="2186"/>
            <a:chExt cx="856" cy="100"/>
          </a:xfrm>
        </p:grpSpPr>
        <p:sp>
          <p:nvSpPr>
            <p:cNvPr id="10768" name="Freeform 528"/>
            <p:cNvSpPr>
              <a:spLocks/>
            </p:cNvSpPr>
            <p:nvPr/>
          </p:nvSpPr>
          <p:spPr bwMode="auto">
            <a:xfrm>
              <a:off x="3674" y="2202"/>
              <a:ext cx="856" cy="48"/>
            </a:xfrm>
            <a:custGeom>
              <a:avLst/>
              <a:gdLst>
                <a:gd name="T0" fmla="*/ 856 w 856"/>
                <a:gd name="T1" fmla="*/ 0 h 48"/>
                <a:gd name="T2" fmla="*/ 698 w 856"/>
                <a:gd name="T3" fmla="*/ 40 h 48"/>
                <a:gd name="T4" fmla="*/ 494 w 856"/>
                <a:gd name="T5" fmla="*/ 46 h 48"/>
                <a:gd name="T6" fmla="*/ 298 w 856"/>
                <a:gd name="T7" fmla="*/ 38 h 48"/>
                <a:gd name="T8" fmla="*/ 220 w 856"/>
                <a:gd name="T9" fmla="*/ 32 h 48"/>
                <a:gd name="T10" fmla="*/ 80 w 856"/>
                <a:gd name="T11" fmla="*/ 22 h 48"/>
                <a:gd name="T12" fmla="*/ 0 w 85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856" h="48">
                  <a:moveTo>
                    <a:pt x="856" y="0"/>
                  </a:moveTo>
                  <a:cubicBezTo>
                    <a:pt x="830" y="7"/>
                    <a:pt x="758" y="32"/>
                    <a:pt x="698" y="40"/>
                  </a:cubicBezTo>
                  <a:cubicBezTo>
                    <a:pt x="638" y="48"/>
                    <a:pt x="561" y="46"/>
                    <a:pt x="494" y="46"/>
                  </a:cubicBezTo>
                  <a:cubicBezTo>
                    <a:pt x="427" y="46"/>
                    <a:pt x="344" y="40"/>
                    <a:pt x="298" y="38"/>
                  </a:cubicBezTo>
                  <a:cubicBezTo>
                    <a:pt x="252" y="36"/>
                    <a:pt x="256" y="35"/>
                    <a:pt x="220" y="32"/>
                  </a:cubicBezTo>
                  <a:cubicBezTo>
                    <a:pt x="184" y="29"/>
                    <a:pt x="117" y="27"/>
                    <a:pt x="80" y="22"/>
                  </a:cubicBezTo>
                  <a:cubicBezTo>
                    <a:pt x="43" y="17"/>
                    <a:pt x="12" y="4"/>
                    <a:pt x="0" y="0"/>
                  </a:cubicBezTo>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69" name="Line 529"/>
            <p:cNvSpPr>
              <a:spLocks noChangeShapeType="1"/>
            </p:cNvSpPr>
            <p:nvPr/>
          </p:nvSpPr>
          <p:spPr bwMode="auto">
            <a:xfrm>
              <a:off x="4438" y="2194"/>
              <a:ext cx="18" cy="68"/>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71" name="Line 531"/>
            <p:cNvSpPr>
              <a:spLocks noChangeShapeType="1"/>
            </p:cNvSpPr>
            <p:nvPr/>
          </p:nvSpPr>
          <p:spPr bwMode="auto">
            <a:xfrm>
              <a:off x="4292" y="2218"/>
              <a:ext cx="4" cy="68"/>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72" name="Line 532"/>
            <p:cNvSpPr>
              <a:spLocks noChangeShapeType="1"/>
            </p:cNvSpPr>
            <p:nvPr/>
          </p:nvSpPr>
          <p:spPr bwMode="auto">
            <a:xfrm>
              <a:off x="4138" y="2214"/>
              <a:ext cx="4" cy="68"/>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73" name="Line 533"/>
            <p:cNvSpPr>
              <a:spLocks noChangeShapeType="1"/>
            </p:cNvSpPr>
            <p:nvPr/>
          </p:nvSpPr>
          <p:spPr bwMode="auto">
            <a:xfrm flipH="1">
              <a:off x="4036" y="2210"/>
              <a:ext cx="2" cy="68"/>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74" name="Line 534"/>
            <p:cNvSpPr>
              <a:spLocks noChangeShapeType="1"/>
            </p:cNvSpPr>
            <p:nvPr/>
          </p:nvSpPr>
          <p:spPr bwMode="auto">
            <a:xfrm flipH="1">
              <a:off x="3886" y="2204"/>
              <a:ext cx="2" cy="68"/>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75" name="Line 535"/>
            <p:cNvSpPr>
              <a:spLocks noChangeShapeType="1"/>
            </p:cNvSpPr>
            <p:nvPr/>
          </p:nvSpPr>
          <p:spPr bwMode="auto">
            <a:xfrm flipH="1">
              <a:off x="3752" y="2186"/>
              <a:ext cx="12" cy="70"/>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0779" name="Group 539"/>
          <p:cNvGrpSpPr>
            <a:grpSpLocks/>
          </p:cNvGrpSpPr>
          <p:nvPr/>
        </p:nvGrpSpPr>
        <p:grpSpPr bwMode="auto">
          <a:xfrm>
            <a:off x="5908675" y="4606925"/>
            <a:ext cx="174625" cy="204788"/>
            <a:chOff x="2202" y="3662"/>
            <a:chExt cx="110" cy="129"/>
          </a:xfrm>
        </p:grpSpPr>
        <p:sp>
          <p:nvSpPr>
            <p:cNvPr id="10780" name="Freeform 540"/>
            <p:cNvSpPr>
              <a:spLocks/>
            </p:cNvSpPr>
            <p:nvPr/>
          </p:nvSpPr>
          <p:spPr bwMode="auto">
            <a:xfrm>
              <a:off x="2204" y="3696"/>
              <a:ext cx="106" cy="93"/>
            </a:xfrm>
            <a:custGeom>
              <a:avLst/>
              <a:gdLst>
                <a:gd name="T0" fmla="*/ 0 w 106"/>
                <a:gd name="T1" fmla="*/ 93 h 93"/>
                <a:gd name="T2" fmla="*/ 52 w 106"/>
                <a:gd name="T3" fmla="*/ 0 h 93"/>
                <a:gd name="T4" fmla="*/ 106 w 106"/>
                <a:gd name="T5" fmla="*/ 93 h 93"/>
                <a:gd name="T6" fmla="*/ 0 w 106"/>
                <a:gd name="T7" fmla="*/ 93 h 93"/>
              </a:gdLst>
              <a:ahLst/>
              <a:cxnLst>
                <a:cxn ang="0">
                  <a:pos x="T0" y="T1"/>
                </a:cxn>
                <a:cxn ang="0">
                  <a:pos x="T2" y="T3"/>
                </a:cxn>
                <a:cxn ang="0">
                  <a:pos x="T4" y="T5"/>
                </a:cxn>
                <a:cxn ang="0">
                  <a:pos x="T6" y="T7"/>
                </a:cxn>
              </a:cxnLst>
              <a:rect l="0" t="0" r="r" b="b"/>
              <a:pathLst>
                <a:path w="106" h="93">
                  <a:moveTo>
                    <a:pt x="0" y="93"/>
                  </a:moveTo>
                  <a:lnTo>
                    <a:pt x="52" y="0"/>
                  </a:lnTo>
                  <a:lnTo>
                    <a:pt x="106" y="93"/>
                  </a:lnTo>
                  <a:lnTo>
                    <a:pt x="0" y="93"/>
                  </a:lnTo>
                  <a:close/>
                </a:path>
              </a:pathLst>
            </a:custGeom>
            <a:solidFill>
              <a:srgbClr val="FF99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0781" name="Group 541"/>
            <p:cNvGrpSpPr>
              <a:grpSpLocks/>
            </p:cNvGrpSpPr>
            <p:nvPr/>
          </p:nvGrpSpPr>
          <p:grpSpPr bwMode="auto">
            <a:xfrm>
              <a:off x="2202" y="3662"/>
              <a:ext cx="110" cy="129"/>
              <a:chOff x="2370" y="3702"/>
              <a:chExt cx="110" cy="129"/>
            </a:xfrm>
          </p:grpSpPr>
          <p:sp>
            <p:nvSpPr>
              <p:cNvPr id="10782" name="Line 542"/>
              <p:cNvSpPr>
                <a:spLocks noChangeShapeType="1"/>
              </p:cNvSpPr>
              <p:nvPr/>
            </p:nvSpPr>
            <p:spPr bwMode="auto">
              <a:xfrm flipV="1">
                <a:off x="2370" y="3702"/>
                <a:ext cx="72" cy="12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83" name="Line 543"/>
              <p:cNvSpPr>
                <a:spLocks noChangeShapeType="1"/>
              </p:cNvSpPr>
              <p:nvPr/>
            </p:nvSpPr>
            <p:spPr bwMode="auto">
              <a:xfrm flipH="1" flipV="1">
                <a:off x="2406" y="3702"/>
                <a:ext cx="72" cy="12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84" name="Line 544"/>
              <p:cNvSpPr>
                <a:spLocks noChangeShapeType="1"/>
              </p:cNvSpPr>
              <p:nvPr/>
            </p:nvSpPr>
            <p:spPr bwMode="auto">
              <a:xfrm>
                <a:off x="2370" y="3831"/>
                <a:ext cx="11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85" name="Line 545"/>
              <p:cNvSpPr>
                <a:spLocks noChangeShapeType="1"/>
              </p:cNvSpPr>
              <p:nvPr/>
            </p:nvSpPr>
            <p:spPr bwMode="auto">
              <a:xfrm>
                <a:off x="2426" y="3795"/>
                <a:ext cx="0" cy="33"/>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10793" name="Rectangle 553"/>
          <p:cNvSpPr>
            <a:spLocks noChangeArrowheads="1"/>
          </p:cNvSpPr>
          <p:nvPr/>
        </p:nvSpPr>
        <p:spPr bwMode="auto">
          <a:xfrm>
            <a:off x="5026025" y="3902075"/>
            <a:ext cx="107950" cy="106363"/>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94" name="Rectangle 554"/>
          <p:cNvSpPr>
            <a:spLocks noChangeArrowheads="1"/>
          </p:cNvSpPr>
          <p:nvPr/>
        </p:nvSpPr>
        <p:spPr bwMode="auto">
          <a:xfrm>
            <a:off x="5118100" y="4651375"/>
            <a:ext cx="107950" cy="106363"/>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95" name="Rectangle 555"/>
          <p:cNvSpPr>
            <a:spLocks noChangeArrowheads="1"/>
          </p:cNvSpPr>
          <p:nvPr/>
        </p:nvSpPr>
        <p:spPr bwMode="auto">
          <a:xfrm>
            <a:off x="6083300" y="3940175"/>
            <a:ext cx="107950" cy="106363"/>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96" name="Line 556"/>
          <p:cNvSpPr>
            <a:spLocks noChangeShapeType="1"/>
          </p:cNvSpPr>
          <p:nvPr/>
        </p:nvSpPr>
        <p:spPr bwMode="auto">
          <a:xfrm flipV="1">
            <a:off x="5270500" y="4699000"/>
            <a:ext cx="615950" cy="9525"/>
          </a:xfrm>
          <a:prstGeom prst="line">
            <a:avLst/>
          </a:prstGeom>
          <a:noFill/>
          <a:ln w="76200" cmpd="tri">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97" name="Line 557"/>
          <p:cNvSpPr>
            <a:spLocks noChangeShapeType="1"/>
          </p:cNvSpPr>
          <p:nvPr/>
        </p:nvSpPr>
        <p:spPr bwMode="auto">
          <a:xfrm>
            <a:off x="5168900" y="4032250"/>
            <a:ext cx="733425" cy="527050"/>
          </a:xfrm>
          <a:prstGeom prst="line">
            <a:avLst/>
          </a:prstGeom>
          <a:noFill/>
          <a:ln w="76200" cmpd="tri">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00" name="Freeform 560"/>
          <p:cNvSpPr>
            <a:spLocks/>
          </p:cNvSpPr>
          <p:nvPr/>
        </p:nvSpPr>
        <p:spPr bwMode="auto">
          <a:xfrm>
            <a:off x="6102350" y="4410075"/>
            <a:ext cx="517525" cy="688975"/>
          </a:xfrm>
          <a:custGeom>
            <a:avLst/>
            <a:gdLst>
              <a:gd name="T0" fmla="*/ 318 w 326"/>
              <a:gd name="T1" fmla="*/ 8 h 434"/>
              <a:gd name="T2" fmla="*/ 326 w 326"/>
              <a:gd name="T3" fmla="*/ 428 h 434"/>
              <a:gd name="T4" fmla="*/ 294 w 326"/>
              <a:gd name="T5" fmla="*/ 434 h 434"/>
              <a:gd name="T6" fmla="*/ 276 w 326"/>
              <a:gd name="T7" fmla="*/ 406 h 434"/>
              <a:gd name="T8" fmla="*/ 248 w 326"/>
              <a:gd name="T9" fmla="*/ 378 h 434"/>
              <a:gd name="T10" fmla="*/ 204 w 326"/>
              <a:gd name="T11" fmla="*/ 390 h 434"/>
              <a:gd name="T12" fmla="*/ 150 w 326"/>
              <a:gd name="T13" fmla="*/ 378 h 434"/>
              <a:gd name="T14" fmla="*/ 114 w 326"/>
              <a:gd name="T15" fmla="*/ 350 h 434"/>
              <a:gd name="T16" fmla="*/ 108 w 326"/>
              <a:gd name="T17" fmla="*/ 302 h 434"/>
              <a:gd name="T18" fmla="*/ 104 w 326"/>
              <a:gd name="T19" fmla="*/ 262 h 434"/>
              <a:gd name="T20" fmla="*/ 74 w 326"/>
              <a:gd name="T21" fmla="*/ 208 h 434"/>
              <a:gd name="T22" fmla="*/ 0 w 326"/>
              <a:gd name="T23" fmla="*/ 174 h 434"/>
              <a:gd name="T24" fmla="*/ 0 w 326"/>
              <a:gd name="T25" fmla="*/ 0 h 434"/>
              <a:gd name="T26" fmla="*/ 318 w 326"/>
              <a:gd name="T27" fmla="*/ 8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6" h="434">
                <a:moveTo>
                  <a:pt x="318" y="8"/>
                </a:moveTo>
                <a:lnTo>
                  <a:pt x="326" y="428"/>
                </a:lnTo>
                <a:lnTo>
                  <a:pt x="294" y="434"/>
                </a:lnTo>
                <a:lnTo>
                  <a:pt x="276" y="406"/>
                </a:lnTo>
                <a:lnTo>
                  <a:pt x="248" y="378"/>
                </a:lnTo>
                <a:lnTo>
                  <a:pt x="204" y="390"/>
                </a:lnTo>
                <a:lnTo>
                  <a:pt x="150" y="378"/>
                </a:lnTo>
                <a:lnTo>
                  <a:pt x="114" y="350"/>
                </a:lnTo>
                <a:lnTo>
                  <a:pt x="108" y="302"/>
                </a:lnTo>
                <a:lnTo>
                  <a:pt x="104" y="262"/>
                </a:lnTo>
                <a:lnTo>
                  <a:pt x="74" y="208"/>
                </a:lnTo>
                <a:lnTo>
                  <a:pt x="0" y="174"/>
                </a:lnTo>
                <a:lnTo>
                  <a:pt x="0" y="0"/>
                </a:lnTo>
                <a:lnTo>
                  <a:pt x="318" y="8"/>
                </a:lnTo>
                <a:close/>
              </a:path>
            </a:pathLst>
          </a:custGeom>
          <a:solidFill>
            <a:srgbClr val="FF0000">
              <a:alpha val="35001"/>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0751" name="Group 511"/>
          <p:cNvGrpSpPr>
            <a:grpSpLocks/>
          </p:cNvGrpSpPr>
          <p:nvPr/>
        </p:nvGrpSpPr>
        <p:grpSpPr bwMode="auto">
          <a:xfrm>
            <a:off x="6096000" y="4410075"/>
            <a:ext cx="523875" cy="700088"/>
            <a:chOff x="3840" y="2778"/>
            <a:chExt cx="330" cy="441"/>
          </a:xfrm>
        </p:grpSpPr>
        <p:sp>
          <p:nvSpPr>
            <p:cNvPr id="10747" name="Freeform 507"/>
            <p:cNvSpPr>
              <a:spLocks/>
            </p:cNvSpPr>
            <p:nvPr/>
          </p:nvSpPr>
          <p:spPr bwMode="auto">
            <a:xfrm>
              <a:off x="3840" y="2778"/>
              <a:ext cx="330" cy="441"/>
            </a:xfrm>
            <a:custGeom>
              <a:avLst/>
              <a:gdLst>
                <a:gd name="T0" fmla="*/ 330 w 330"/>
                <a:gd name="T1" fmla="*/ 429 h 441"/>
                <a:gd name="T2" fmla="*/ 327 w 330"/>
                <a:gd name="T3" fmla="*/ 3 h 441"/>
                <a:gd name="T4" fmla="*/ 0 w 330"/>
                <a:gd name="T5" fmla="*/ 0 h 441"/>
                <a:gd name="T6" fmla="*/ 0 w 330"/>
                <a:gd name="T7" fmla="*/ 180 h 441"/>
                <a:gd name="T8" fmla="*/ 87 w 330"/>
                <a:gd name="T9" fmla="*/ 213 h 441"/>
                <a:gd name="T10" fmla="*/ 108 w 330"/>
                <a:gd name="T11" fmla="*/ 267 h 441"/>
                <a:gd name="T12" fmla="*/ 117 w 330"/>
                <a:gd name="T13" fmla="*/ 354 h 441"/>
                <a:gd name="T14" fmla="*/ 147 w 330"/>
                <a:gd name="T15" fmla="*/ 375 h 441"/>
                <a:gd name="T16" fmla="*/ 177 w 330"/>
                <a:gd name="T17" fmla="*/ 384 h 441"/>
                <a:gd name="T18" fmla="*/ 198 w 330"/>
                <a:gd name="T19" fmla="*/ 390 h 441"/>
                <a:gd name="T20" fmla="*/ 222 w 330"/>
                <a:gd name="T21" fmla="*/ 390 h 441"/>
                <a:gd name="T22" fmla="*/ 255 w 330"/>
                <a:gd name="T23" fmla="*/ 378 h 441"/>
                <a:gd name="T24" fmla="*/ 282 w 330"/>
                <a:gd name="T25" fmla="*/ 408 h 441"/>
                <a:gd name="T26" fmla="*/ 297 w 330"/>
                <a:gd name="T27" fmla="*/ 441 h 441"/>
                <a:gd name="T28" fmla="*/ 330 w 330"/>
                <a:gd name="T29" fmla="*/ 429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0" h="441">
                  <a:moveTo>
                    <a:pt x="330" y="429"/>
                  </a:moveTo>
                  <a:lnTo>
                    <a:pt x="327" y="3"/>
                  </a:lnTo>
                  <a:lnTo>
                    <a:pt x="0" y="0"/>
                  </a:lnTo>
                  <a:lnTo>
                    <a:pt x="0" y="180"/>
                  </a:lnTo>
                  <a:lnTo>
                    <a:pt x="87" y="213"/>
                  </a:lnTo>
                  <a:lnTo>
                    <a:pt x="108" y="267"/>
                  </a:lnTo>
                  <a:lnTo>
                    <a:pt x="117" y="354"/>
                  </a:lnTo>
                  <a:lnTo>
                    <a:pt x="147" y="375"/>
                  </a:lnTo>
                  <a:lnTo>
                    <a:pt x="177" y="384"/>
                  </a:lnTo>
                  <a:lnTo>
                    <a:pt x="198" y="390"/>
                  </a:lnTo>
                  <a:lnTo>
                    <a:pt x="222" y="390"/>
                  </a:lnTo>
                  <a:lnTo>
                    <a:pt x="255" y="378"/>
                  </a:lnTo>
                  <a:lnTo>
                    <a:pt x="282" y="408"/>
                  </a:lnTo>
                  <a:lnTo>
                    <a:pt x="297" y="441"/>
                  </a:lnTo>
                  <a:lnTo>
                    <a:pt x="330" y="429"/>
                  </a:lnTo>
                  <a:close/>
                </a:path>
              </a:pathLst>
            </a:custGeom>
            <a:noFill/>
            <a:ln w="25400">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50" name="Line 510"/>
            <p:cNvSpPr>
              <a:spLocks noChangeShapeType="1"/>
            </p:cNvSpPr>
            <p:nvPr/>
          </p:nvSpPr>
          <p:spPr bwMode="auto">
            <a:xfrm>
              <a:off x="3924" y="2985"/>
              <a:ext cx="243" cy="0"/>
            </a:xfrm>
            <a:prstGeom prst="line">
              <a:avLst/>
            </a:prstGeom>
            <a:noFill/>
            <a:ln w="2540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0786" name="Group 546"/>
          <p:cNvGrpSpPr>
            <a:grpSpLocks/>
          </p:cNvGrpSpPr>
          <p:nvPr/>
        </p:nvGrpSpPr>
        <p:grpSpPr bwMode="auto">
          <a:xfrm>
            <a:off x="6019800" y="4495800"/>
            <a:ext cx="174625" cy="204788"/>
            <a:chOff x="2202" y="3662"/>
            <a:chExt cx="110" cy="129"/>
          </a:xfrm>
        </p:grpSpPr>
        <p:sp>
          <p:nvSpPr>
            <p:cNvPr id="10787" name="Freeform 547"/>
            <p:cNvSpPr>
              <a:spLocks/>
            </p:cNvSpPr>
            <p:nvPr/>
          </p:nvSpPr>
          <p:spPr bwMode="auto">
            <a:xfrm>
              <a:off x="2204" y="3696"/>
              <a:ext cx="106" cy="93"/>
            </a:xfrm>
            <a:custGeom>
              <a:avLst/>
              <a:gdLst>
                <a:gd name="T0" fmla="*/ 0 w 106"/>
                <a:gd name="T1" fmla="*/ 93 h 93"/>
                <a:gd name="T2" fmla="*/ 52 w 106"/>
                <a:gd name="T3" fmla="*/ 0 h 93"/>
                <a:gd name="T4" fmla="*/ 106 w 106"/>
                <a:gd name="T5" fmla="*/ 93 h 93"/>
                <a:gd name="T6" fmla="*/ 0 w 106"/>
                <a:gd name="T7" fmla="*/ 93 h 93"/>
              </a:gdLst>
              <a:ahLst/>
              <a:cxnLst>
                <a:cxn ang="0">
                  <a:pos x="T0" y="T1"/>
                </a:cxn>
                <a:cxn ang="0">
                  <a:pos x="T2" y="T3"/>
                </a:cxn>
                <a:cxn ang="0">
                  <a:pos x="T4" y="T5"/>
                </a:cxn>
                <a:cxn ang="0">
                  <a:pos x="T6" y="T7"/>
                </a:cxn>
              </a:cxnLst>
              <a:rect l="0" t="0" r="r" b="b"/>
              <a:pathLst>
                <a:path w="106" h="93">
                  <a:moveTo>
                    <a:pt x="0" y="93"/>
                  </a:moveTo>
                  <a:lnTo>
                    <a:pt x="52" y="0"/>
                  </a:lnTo>
                  <a:lnTo>
                    <a:pt x="106" y="93"/>
                  </a:lnTo>
                  <a:lnTo>
                    <a:pt x="0" y="93"/>
                  </a:lnTo>
                  <a:close/>
                </a:path>
              </a:pathLst>
            </a:custGeom>
            <a:solidFill>
              <a:srgbClr val="FF99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0788" name="Group 548"/>
            <p:cNvGrpSpPr>
              <a:grpSpLocks/>
            </p:cNvGrpSpPr>
            <p:nvPr/>
          </p:nvGrpSpPr>
          <p:grpSpPr bwMode="auto">
            <a:xfrm>
              <a:off x="2202" y="3662"/>
              <a:ext cx="110" cy="129"/>
              <a:chOff x="2370" y="3702"/>
              <a:chExt cx="110" cy="129"/>
            </a:xfrm>
          </p:grpSpPr>
          <p:sp>
            <p:nvSpPr>
              <p:cNvPr id="10789" name="Line 549"/>
              <p:cNvSpPr>
                <a:spLocks noChangeShapeType="1"/>
              </p:cNvSpPr>
              <p:nvPr/>
            </p:nvSpPr>
            <p:spPr bwMode="auto">
              <a:xfrm flipV="1">
                <a:off x="2370" y="3702"/>
                <a:ext cx="72" cy="12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90" name="Line 550"/>
              <p:cNvSpPr>
                <a:spLocks noChangeShapeType="1"/>
              </p:cNvSpPr>
              <p:nvPr/>
            </p:nvSpPr>
            <p:spPr bwMode="auto">
              <a:xfrm flipH="1" flipV="1">
                <a:off x="2406" y="3702"/>
                <a:ext cx="72" cy="12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91" name="Line 551"/>
              <p:cNvSpPr>
                <a:spLocks noChangeShapeType="1"/>
              </p:cNvSpPr>
              <p:nvPr/>
            </p:nvSpPr>
            <p:spPr bwMode="auto">
              <a:xfrm>
                <a:off x="2370" y="3831"/>
                <a:ext cx="11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792" name="Line 552"/>
              <p:cNvSpPr>
                <a:spLocks noChangeShapeType="1"/>
              </p:cNvSpPr>
              <p:nvPr/>
            </p:nvSpPr>
            <p:spPr bwMode="auto">
              <a:xfrm>
                <a:off x="2426" y="3795"/>
                <a:ext cx="0" cy="33"/>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10799" name="AutoShape 559"/>
          <p:cNvSpPr>
            <a:spLocks noChangeArrowheads="1"/>
          </p:cNvSpPr>
          <p:nvPr/>
        </p:nvSpPr>
        <p:spPr bwMode="auto">
          <a:xfrm>
            <a:off x="5899150" y="4505325"/>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798" name="Line 558"/>
          <p:cNvSpPr>
            <a:spLocks noChangeShapeType="1"/>
          </p:cNvSpPr>
          <p:nvPr/>
        </p:nvSpPr>
        <p:spPr bwMode="auto">
          <a:xfrm flipH="1">
            <a:off x="6064250" y="4086225"/>
            <a:ext cx="60325" cy="441325"/>
          </a:xfrm>
          <a:prstGeom prst="line">
            <a:avLst/>
          </a:prstGeom>
          <a:noFill/>
          <a:ln w="76200" cmpd="tri">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0802" name="Group 562"/>
          <p:cNvGrpSpPr>
            <a:grpSpLocks/>
          </p:cNvGrpSpPr>
          <p:nvPr/>
        </p:nvGrpSpPr>
        <p:grpSpPr bwMode="auto">
          <a:xfrm>
            <a:off x="6954838" y="2989263"/>
            <a:ext cx="90487" cy="90487"/>
            <a:chOff x="3805" y="4082"/>
            <a:chExt cx="57" cy="57"/>
          </a:xfrm>
        </p:grpSpPr>
        <p:grpSp>
          <p:nvGrpSpPr>
            <p:cNvPr id="10803" name="Group 563"/>
            <p:cNvGrpSpPr>
              <a:grpSpLocks/>
            </p:cNvGrpSpPr>
            <p:nvPr/>
          </p:nvGrpSpPr>
          <p:grpSpPr bwMode="auto">
            <a:xfrm>
              <a:off x="3805" y="4082"/>
              <a:ext cx="57" cy="57"/>
              <a:chOff x="3805" y="4082"/>
              <a:chExt cx="57" cy="57"/>
            </a:xfrm>
          </p:grpSpPr>
          <p:sp>
            <p:nvSpPr>
              <p:cNvPr id="10804" name="Line 56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05" name="Line 56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806" name="Rectangle 56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807" name="Group 567"/>
          <p:cNvGrpSpPr>
            <a:grpSpLocks/>
          </p:cNvGrpSpPr>
          <p:nvPr/>
        </p:nvGrpSpPr>
        <p:grpSpPr bwMode="auto">
          <a:xfrm>
            <a:off x="6261100" y="3170238"/>
            <a:ext cx="90488" cy="90487"/>
            <a:chOff x="3805" y="4082"/>
            <a:chExt cx="57" cy="57"/>
          </a:xfrm>
        </p:grpSpPr>
        <p:grpSp>
          <p:nvGrpSpPr>
            <p:cNvPr id="10808" name="Group 568"/>
            <p:cNvGrpSpPr>
              <a:grpSpLocks/>
            </p:cNvGrpSpPr>
            <p:nvPr/>
          </p:nvGrpSpPr>
          <p:grpSpPr bwMode="auto">
            <a:xfrm>
              <a:off x="3805" y="4082"/>
              <a:ext cx="57" cy="57"/>
              <a:chOff x="3805" y="4082"/>
              <a:chExt cx="57" cy="57"/>
            </a:xfrm>
          </p:grpSpPr>
          <p:sp>
            <p:nvSpPr>
              <p:cNvPr id="10809" name="Line 56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10" name="Line 57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811" name="Rectangle 57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812" name="Group 572"/>
          <p:cNvGrpSpPr>
            <a:grpSpLocks/>
          </p:cNvGrpSpPr>
          <p:nvPr/>
        </p:nvGrpSpPr>
        <p:grpSpPr bwMode="auto">
          <a:xfrm>
            <a:off x="5892800" y="3117850"/>
            <a:ext cx="90488" cy="90488"/>
            <a:chOff x="3805" y="4082"/>
            <a:chExt cx="57" cy="57"/>
          </a:xfrm>
        </p:grpSpPr>
        <p:grpSp>
          <p:nvGrpSpPr>
            <p:cNvPr id="10813" name="Group 573"/>
            <p:cNvGrpSpPr>
              <a:grpSpLocks/>
            </p:cNvGrpSpPr>
            <p:nvPr/>
          </p:nvGrpSpPr>
          <p:grpSpPr bwMode="auto">
            <a:xfrm>
              <a:off x="3805" y="4082"/>
              <a:ext cx="57" cy="57"/>
              <a:chOff x="3805" y="4082"/>
              <a:chExt cx="57" cy="57"/>
            </a:xfrm>
          </p:grpSpPr>
          <p:sp>
            <p:nvSpPr>
              <p:cNvPr id="10814" name="Line 57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15" name="Line 57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816" name="Rectangle 57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0817" name="Text Box 577"/>
          <p:cNvSpPr txBox="1">
            <a:spLocks noChangeArrowheads="1"/>
          </p:cNvSpPr>
          <p:nvPr/>
        </p:nvSpPr>
        <p:spPr bwMode="auto">
          <a:xfrm>
            <a:off x="5238750" y="3055938"/>
            <a:ext cx="700088"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McPherson</a:t>
            </a:r>
          </a:p>
        </p:txBody>
      </p:sp>
      <p:sp>
        <p:nvSpPr>
          <p:cNvPr id="10818" name="Text Box 578"/>
          <p:cNvSpPr txBox="1">
            <a:spLocks noChangeArrowheads="1"/>
          </p:cNvSpPr>
          <p:nvPr/>
        </p:nvSpPr>
        <p:spPr bwMode="auto">
          <a:xfrm>
            <a:off x="6286500" y="3106738"/>
            <a:ext cx="5651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Kearney</a:t>
            </a:r>
          </a:p>
        </p:txBody>
      </p:sp>
      <p:sp>
        <p:nvSpPr>
          <p:cNvPr id="10819" name="Text Box 579"/>
          <p:cNvSpPr txBox="1">
            <a:spLocks noChangeArrowheads="1"/>
          </p:cNvSpPr>
          <p:nvPr/>
        </p:nvSpPr>
        <p:spPr bwMode="auto">
          <a:xfrm>
            <a:off x="6970713" y="2927350"/>
            <a:ext cx="51911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Omaha</a:t>
            </a:r>
          </a:p>
        </p:txBody>
      </p:sp>
      <p:grpSp>
        <p:nvGrpSpPr>
          <p:cNvPr id="10297" name="Group 57"/>
          <p:cNvGrpSpPr>
            <a:grpSpLocks/>
          </p:cNvGrpSpPr>
          <p:nvPr/>
        </p:nvGrpSpPr>
        <p:grpSpPr bwMode="auto">
          <a:xfrm>
            <a:off x="5988050" y="6429375"/>
            <a:ext cx="90488" cy="90488"/>
            <a:chOff x="3805" y="4082"/>
            <a:chExt cx="57" cy="57"/>
          </a:xfrm>
        </p:grpSpPr>
        <p:grpSp>
          <p:nvGrpSpPr>
            <p:cNvPr id="10298" name="Group 58"/>
            <p:cNvGrpSpPr>
              <a:grpSpLocks/>
            </p:cNvGrpSpPr>
            <p:nvPr/>
          </p:nvGrpSpPr>
          <p:grpSpPr bwMode="auto">
            <a:xfrm>
              <a:off x="3805" y="4082"/>
              <a:ext cx="57" cy="57"/>
              <a:chOff x="3805" y="4082"/>
              <a:chExt cx="57" cy="57"/>
            </a:xfrm>
          </p:grpSpPr>
          <p:sp>
            <p:nvSpPr>
              <p:cNvPr id="10299" name="Line 5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00" name="Line 6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301" name="Rectangle 6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302" name="Group 62"/>
          <p:cNvGrpSpPr>
            <a:grpSpLocks/>
          </p:cNvGrpSpPr>
          <p:nvPr/>
        </p:nvGrpSpPr>
        <p:grpSpPr bwMode="auto">
          <a:xfrm>
            <a:off x="4791075" y="5969000"/>
            <a:ext cx="90488" cy="90488"/>
            <a:chOff x="3805" y="4082"/>
            <a:chExt cx="57" cy="57"/>
          </a:xfrm>
        </p:grpSpPr>
        <p:grpSp>
          <p:nvGrpSpPr>
            <p:cNvPr id="10303" name="Group 63"/>
            <p:cNvGrpSpPr>
              <a:grpSpLocks/>
            </p:cNvGrpSpPr>
            <p:nvPr/>
          </p:nvGrpSpPr>
          <p:grpSpPr bwMode="auto">
            <a:xfrm>
              <a:off x="3805" y="4082"/>
              <a:ext cx="57" cy="57"/>
              <a:chOff x="3805" y="4082"/>
              <a:chExt cx="57" cy="57"/>
            </a:xfrm>
          </p:grpSpPr>
          <p:sp>
            <p:nvSpPr>
              <p:cNvPr id="10304" name="Line 6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05" name="Line 6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306" name="Rectangle 6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307" name="Group 67"/>
          <p:cNvGrpSpPr>
            <a:grpSpLocks/>
          </p:cNvGrpSpPr>
          <p:nvPr/>
        </p:nvGrpSpPr>
        <p:grpSpPr bwMode="auto">
          <a:xfrm>
            <a:off x="4451350" y="5540375"/>
            <a:ext cx="90488" cy="90488"/>
            <a:chOff x="3805" y="4082"/>
            <a:chExt cx="57" cy="57"/>
          </a:xfrm>
        </p:grpSpPr>
        <p:grpSp>
          <p:nvGrpSpPr>
            <p:cNvPr id="10308" name="Group 68"/>
            <p:cNvGrpSpPr>
              <a:grpSpLocks/>
            </p:cNvGrpSpPr>
            <p:nvPr/>
          </p:nvGrpSpPr>
          <p:grpSpPr bwMode="auto">
            <a:xfrm>
              <a:off x="3805" y="4082"/>
              <a:ext cx="57" cy="57"/>
              <a:chOff x="3805" y="4082"/>
              <a:chExt cx="57" cy="57"/>
            </a:xfrm>
          </p:grpSpPr>
          <p:sp>
            <p:nvSpPr>
              <p:cNvPr id="10309" name="Line 6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10" name="Line 7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311" name="Rectangle 7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312" name="Group 72"/>
          <p:cNvGrpSpPr>
            <a:grpSpLocks/>
          </p:cNvGrpSpPr>
          <p:nvPr/>
        </p:nvGrpSpPr>
        <p:grpSpPr bwMode="auto">
          <a:xfrm>
            <a:off x="4294188" y="5332413"/>
            <a:ext cx="90487" cy="90487"/>
            <a:chOff x="3805" y="4082"/>
            <a:chExt cx="57" cy="57"/>
          </a:xfrm>
        </p:grpSpPr>
        <p:grpSp>
          <p:nvGrpSpPr>
            <p:cNvPr id="10313" name="Group 73"/>
            <p:cNvGrpSpPr>
              <a:grpSpLocks/>
            </p:cNvGrpSpPr>
            <p:nvPr/>
          </p:nvGrpSpPr>
          <p:grpSpPr bwMode="auto">
            <a:xfrm>
              <a:off x="3805" y="4082"/>
              <a:ext cx="57" cy="57"/>
              <a:chOff x="3805" y="4082"/>
              <a:chExt cx="57" cy="57"/>
            </a:xfrm>
          </p:grpSpPr>
          <p:sp>
            <p:nvSpPr>
              <p:cNvPr id="10314" name="Line 7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15" name="Line 7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316" name="Rectangle 7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317" name="Group 77"/>
          <p:cNvGrpSpPr>
            <a:grpSpLocks/>
          </p:cNvGrpSpPr>
          <p:nvPr/>
        </p:nvGrpSpPr>
        <p:grpSpPr bwMode="auto">
          <a:xfrm>
            <a:off x="4621213" y="5181600"/>
            <a:ext cx="90487" cy="90488"/>
            <a:chOff x="3805" y="4082"/>
            <a:chExt cx="57" cy="57"/>
          </a:xfrm>
        </p:grpSpPr>
        <p:grpSp>
          <p:nvGrpSpPr>
            <p:cNvPr id="10318" name="Group 78"/>
            <p:cNvGrpSpPr>
              <a:grpSpLocks/>
            </p:cNvGrpSpPr>
            <p:nvPr/>
          </p:nvGrpSpPr>
          <p:grpSpPr bwMode="auto">
            <a:xfrm>
              <a:off x="3805" y="4082"/>
              <a:ext cx="57" cy="57"/>
              <a:chOff x="3805" y="4082"/>
              <a:chExt cx="57" cy="57"/>
            </a:xfrm>
          </p:grpSpPr>
          <p:sp>
            <p:nvSpPr>
              <p:cNvPr id="10319" name="Line 7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20" name="Line 8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321" name="Rectangle 8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322" name="Group 82"/>
          <p:cNvGrpSpPr>
            <a:grpSpLocks/>
          </p:cNvGrpSpPr>
          <p:nvPr/>
        </p:nvGrpSpPr>
        <p:grpSpPr bwMode="auto">
          <a:xfrm>
            <a:off x="4122738" y="5343525"/>
            <a:ext cx="90487" cy="90488"/>
            <a:chOff x="3805" y="4082"/>
            <a:chExt cx="57" cy="57"/>
          </a:xfrm>
        </p:grpSpPr>
        <p:grpSp>
          <p:nvGrpSpPr>
            <p:cNvPr id="10323" name="Group 83"/>
            <p:cNvGrpSpPr>
              <a:grpSpLocks/>
            </p:cNvGrpSpPr>
            <p:nvPr/>
          </p:nvGrpSpPr>
          <p:grpSpPr bwMode="auto">
            <a:xfrm>
              <a:off x="3805" y="4082"/>
              <a:ext cx="57" cy="57"/>
              <a:chOff x="3805" y="4082"/>
              <a:chExt cx="57" cy="57"/>
            </a:xfrm>
          </p:grpSpPr>
          <p:sp>
            <p:nvSpPr>
              <p:cNvPr id="10324" name="Line 8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25" name="Line 8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326" name="Rectangle 8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327" name="Group 87"/>
          <p:cNvGrpSpPr>
            <a:grpSpLocks/>
          </p:cNvGrpSpPr>
          <p:nvPr/>
        </p:nvGrpSpPr>
        <p:grpSpPr bwMode="auto">
          <a:xfrm>
            <a:off x="5100638" y="6053138"/>
            <a:ext cx="90487" cy="90487"/>
            <a:chOff x="3805" y="4082"/>
            <a:chExt cx="57" cy="57"/>
          </a:xfrm>
        </p:grpSpPr>
        <p:grpSp>
          <p:nvGrpSpPr>
            <p:cNvPr id="10328" name="Group 88"/>
            <p:cNvGrpSpPr>
              <a:grpSpLocks/>
            </p:cNvGrpSpPr>
            <p:nvPr/>
          </p:nvGrpSpPr>
          <p:grpSpPr bwMode="auto">
            <a:xfrm>
              <a:off x="3805" y="4082"/>
              <a:ext cx="57" cy="57"/>
              <a:chOff x="3805" y="4082"/>
              <a:chExt cx="57" cy="57"/>
            </a:xfrm>
          </p:grpSpPr>
          <p:sp>
            <p:nvSpPr>
              <p:cNvPr id="10329" name="Line 8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30" name="Line 9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331" name="Rectangle 9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332" name="Group 92"/>
          <p:cNvGrpSpPr>
            <a:grpSpLocks/>
          </p:cNvGrpSpPr>
          <p:nvPr/>
        </p:nvGrpSpPr>
        <p:grpSpPr bwMode="auto">
          <a:xfrm>
            <a:off x="5416550" y="6024563"/>
            <a:ext cx="90488" cy="90487"/>
            <a:chOff x="3805" y="4082"/>
            <a:chExt cx="57" cy="57"/>
          </a:xfrm>
        </p:grpSpPr>
        <p:grpSp>
          <p:nvGrpSpPr>
            <p:cNvPr id="10333" name="Group 93"/>
            <p:cNvGrpSpPr>
              <a:grpSpLocks/>
            </p:cNvGrpSpPr>
            <p:nvPr/>
          </p:nvGrpSpPr>
          <p:grpSpPr bwMode="auto">
            <a:xfrm>
              <a:off x="3805" y="4082"/>
              <a:ext cx="57" cy="57"/>
              <a:chOff x="3805" y="4082"/>
              <a:chExt cx="57" cy="57"/>
            </a:xfrm>
          </p:grpSpPr>
          <p:sp>
            <p:nvSpPr>
              <p:cNvPr id="10334" name="Line 9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35" name="Line 9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336" name="Rectangle 9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337" name="Group 97"/>
          <p:cNvGrpSpPr>
            <a:grpSpLocks/>
          </p:cNvGrpSpPr>
          <p:nvPr/>
        </p:nvGrpSpPr>
        <p:grpSpPr bwMode="auto">
          <a:xfrm>
            <a:off x="5897563" y="5859463"/>
            <a:ext cx="90487" cy="90487"/>
            <a:chOff x="3805" y="4082"/>
            <a:chExt cx="57" cy="57"/>
          </a:xfrm>
        </p:grpSpPr>
        <p:grpSp>
          <p:nvGrpSpPr>
            <p:cNvPr id="10338" name="Group 98"/>
            <p:cNvGrpSpPr>
              <a:grpSpLocks/>
            </p:cNvGrpSpPr>
            <p:nvPr/>
          </p:nvGrpSpPr>
          <p:grpSpPr bwMode="auto">
            <a:xfrm>
              <a:off x="3805" y="4082"/>
              <a:ext cx="57" cy="57"/>
              <a:chOff x="3805" y="4082"/>
              <a:chExt cx="57" cy="57"/>
            </a:xfrm>
          </p:grpSpPr>
          <p:sp>
            <p:nvSpPr>
              <p:cNvPr id="10339" name="Line 9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40" name="Line 10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341" name="Rectangle 10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342" name="Group 102"/>
          <p:cNvGrpSpPr>
            <a:grpSpLocks/>
          </p:cNvGrpSpPr>
          <p:nvPr/>
        </p:nvGrpSpPr>
        <p:grpSpPr bwMode="auto">
          <a:xfrm>
            <a:off x="6240463" y="5434013"/>
            <a:ext cx="90487" cy="90487"/>
            <a:chOff x="3805" y="4082"/>
            <a:chExt cx="57" cy="57"/>
          </a:xfrm>
        </p:grpSpPr>
        <p:grpSp>
          <p:nvGrpSpPr>
            <p:cNvPr id="10343" name="Group 103"/>
            <p:cNvGrpSpPr>
              <a:grpSpLocks/>
            </p:cNvGrpSpPr>
            <p:nvPr/>
          </p:nvGrpSpPr>
          <p:grpSpPr bwMode="auto">
            <a:xfrm>
              <a:off x="3805" y="4082"/>
              <a:ext cx="57" cy="57"/>
              <a:chOff x="3805" y="4082"/>
              <a:chExt cx="57" cy="57"/>
            </a:xfrm>
          </p:grpSpPr>
          <p:sp>
            <p:nvSpPr>
              <p:cNvPr id="10344" name="Line 10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45" name="Line 10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346" name="Rectangle 10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347" name="Group 107"/>
          <p:cNvGrpSpPr>
            <a:grpSpLocks/>
          </p:cNvGrpSpPr>
          <p:nvPr/>
        </p:nvGrpSpPr>
        <p:grpSpPr bwMode="auto">
          <a:xfrm>
            <a:off x="6427788" y="5370513"/>
            <a:ext cx="90487" cy="90487"/>
            <a:chOff x="3805" y="4082"/>
            <a:chExt cx="57" cy="57"/>
          </a:xfrm>
        </p:grpSpPr>
        <p:grpSp>
          <p:nvGrpSpPr>
            <p:cNvPr id="10348" name="Group 108"/>
            <p:cNvGrpSpPr>
              <a:grpSpLocks/>
            </p:cNvGrpSpPr>
            <p:nvPr/>
          </p:nvGrpSpPr>
          <p:grpSpPr bwMode="auto">
            <a:xfrm>
              <a:off x="3805" y="4082"/>
              <a:ext cx="57" cy="57"/>
              <a:chOff x="3805" y="4082"/>
              <a:chExt cx="57" cy="57"/>
            </a:xfrm>
          </p:grpSpPr>
          <p:sp>
            <p:nvSpPr>
              <p:cNvPr id="10349" name="Line 10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50" name="Line 11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351" name="Rectangle 11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352" name="Group 112"/>
          <p:cNvGrpSpPr>
            <a:grpSpLocks/>
          </p:cNvGrpSpPr>
          <p:nvPr/>
        </p:nvGrpSpPr>
        <p:grpSpPr bwMode="auto">
          <a:xfrm>
            <a:off x="6399213" y="4838700"/>
            <a:ext cx="90487" cy="90488"/>
            <a:chOff x="3805" y="4082"/>
            <a:chExt cx="57" cy="57"/>
          </a:xfrm>
        </p:grpSpPr>
        <p:grpSp>
          <p:nvGrpSpPr>
            <p:cNvPr id="10353" name="Group 113"/>
            <p:cNvGrpSpPr>
              <a:grpSpLocks/>
            </p:cNvGrpSpPr>
            <p:nvPr/>
          </p:nvGrpSpPr>
          <p:grpSpPr bwMode="auto">
            <a:xfrm>
              <a:off x="3805" y="4082"/>
              <a:ext cx="57" cy="57"/>
              <a:chOff x="3805" y="4082"/>
              <a:chExt cx="57" cy="57"/>
            </a:xfrm>
          </p:grpSpPr>
          <p:sp>
            <p:nvSpPr>
              <p:cNvPr id="10354" name="Line 11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55" name="Line 11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356" name="Rectangle 11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357" name="Group 117"/>
          <p:cNvGrpSpPr>
            <a:grpSpLocks/>
          </p:cNvGrpSpPr>
          <p:nvPr/>
        </p:nvGrpSpPr>
        <p:grpSpPr bwMode="auto">
          <a:xfrm>
            <a:off x="4095750" y="5181600"/>
            <a:ext cx="90488" cy="90488"/>
            <a:chOff x="3805" y="4082"/>
            <a:chExt cx="57" cy="57"/>
          </a:xfrm>
        </p:grpSpPr>
        <p:grpSp>
          <p:nvGrpSpPr>
            <p:cNvPr id="10358" name="Group 118"/>
            <p:cNvGrpSpPr>
              <a:grpSpLocks/>
            </p:cNvGrpSpPr>
            <p:nvPr/>
          </p:nvGrpSpPr>
          <p:grpSpPr bwMode="auto">
            <a:xfrm>
              <a:off x="3805" y="4082"/>
              <a:ext cx="57" cy="57"/>
              <a:chOff x="3805" y="4082"/>
              <a:chExt cx="57" cy="57"/>
            </a:xfrm>
          </p:grpSpPr>
          <p:sp>
            <p:nvSpPr>
              <p:cNvPr id="10359" name="Line 11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60" name="Line 12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361" name="Rectangle 12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362" name="Group 122"/>
          <p:cNvGrpSpPr>
            <a:grpSpLocks/>
          </p:cNvGrpSpPr>
          <p:nvPr/>
        </p:nvGrpSpPr>
        <p:grpSpPr bwMode="auto">
          <a:xfrm>
            <a:off x="3748088" y="4891088"/>
            <a:ext cx="90487" cy="90487"/>
            <a:chOff x="3805" y="4082"/>
            <a:chExt cx="57" cy="57"/>
          </a:xfrm>
        </p:grpSpPr>
        <p:grpSp>
          <p:nvGrpSpPr>
            <p:cNvPr id="10363" name="Group 123"/>
            <p:cNvGrpSpPr>
              <a:grpSpLocks/>
            </p:cNvGrpSpPr>
            <p:nvPr/>
          </p:nvGrpSpPr>
          <p:grpSpPr bwMode="auto">
            <a:xfrm>
              <a:off x="3805" y="4082"/>
              <a:ext cx="57" cy="57"/>
              <a:chOff x="3805" y="4082"/>
              <a:chExt cx="57" cy="57"/>
            </a:xfrm>
          </p:grpSpPr>
          <p:sp>
            <p:nvSpPr>
              <p:cNvPr id="10364" name="Line 12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65" name="Line 12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366" name="Rectangle 12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367" name="Group 127"/>
          <p:cNvGrpSpPr>
            <a:grpSpLocks/>
          </p:cNvGrpSpPr>
          <p:nvPr/>
        </p:nvGrpSpPr>
        <p:grpSpPr bwMode="auto">
          <a:xfrm>
            <a:off x="4945063" y="4816475"/>
            <a:ext cx="90487" cy="90488"/>
            <a:chOff x="3805" y="4082"/>
            <a:chExt cx="57" cy="57"/>
          </a:xfrm>
        </p:grpSpPr>
        <p:grpSp>
          <p:nvGrpSpPr>
            <p:cNvPr id="10368" name="Group 128"/>
            <p:cNvGrpSpPr>
              <a:grpSpLocks/>
            </p:cNvGrpSpPr>
            <p:nvPr/>
          </p:nvGrpSpPr>
          <p:grpSpPr bwMode="auto">
            <a:xfrm>
              <a:off x="3805" y="4082"/>
              <a:ext cx="57" cy="57"/>
              <a:chOff x="3805" y="4082"/>
              <a:chExt cx="57" cy="57"/>
            </a:xfrm>
          </p:grpSpPr>
          <p:sp>
            <p:nvSpPr>
              <p:cNvPr id="10369" name="Line 12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70" name="Line 13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371" name="Rectangle 13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372" name="Group 132"/>
          <p:cNvGrpSpPr>
            <a:grpSpLocks/>
          </p:cNvGrpSpPr>
          <p:nvPr/>
        </p:nvGrpSpPr>
        <p:grpSpPr bwMode="auto">
          <a:xfrm>
            <a:off x="5129213" y="4660900"/>
            <a:ext cx="90487" cy="90488"/>
            <a:chOff x="3805" y="4082"/>
            <a:chExt cx="57" cy="57"/>
          </a:xfrm>
        </p:grpSpPr>
        <p:grpSp>
          <p:nvGrpSpPr>
            <p:cNvPr id="10373" name="Group 133"/>
            <p:cNvGrpSpPr>
              <a:grpSpLocks/>
            </p:cNvGrpSpPr>
            <p:nvPr/>
          </p:nvGrpSpPr>
          <p:grpSpPr bwMode="auto">
            <a:xfrm>
              <a:off x="3805" y="4082"/>
              <a:ext cx="57" cy="57"/>
              <a:chOff x="3805" y="4082"/>
              <a:chExt cx="57" cy="57"/>
            </a:xfrm>
          </p:grpSpPr>
          <p:sp>
            <p:nvSpPr>
              <p:cNvPr id="10374" name="Line 13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75" name="Line 13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376" name="Rectangle 13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377" name="Group 137"/>
          <p:cNvGrpSpPr>
            <a:grpSpLocks/>
          </p:cNvGrpSpPr>
          <p:nvPr/>
        </p:nvGrpSpPr>
        <p:grpSpPr bwMode="auto">
          <a:xfrm>
            <a:off x="4781550" y="4440238"/>
            <a:ext cx="90488" cy="90487"/>
            <a:chOff x="3805" y="4082"/>
            <a:chExt cx="57" cy="57"/>
          </a:xfrm>
        </p:grpSpPr>
        <p:grpSp>
          <p:nvGrpSpPr>
            <p:cNvPr id="10378" name="Group 138"/>
            <p:cNvGrpSpPr>
              <a:grpSpLocks/>
            </p:cNvGrpSpPr>
            <p:nvPr/>
          </p:nvGrpSpPr>
          <p:grpSpPr bwMode="auto">
            <a:xfrm>
              <a:off x="3805" y="4082"/>
              <a:ext cx="57" cy="57"/>
              <a:chOff x="3805" y="4082"/>
              <a:chExt cx="57" cy="57"/>
            </a:xfrm>
          </p:grpSpPr>
          <p:sp>
            <p:nvSpPr>
              <p:cNvPr id="10379" name="Line 13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80" name="Line 14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381" name="Rectangle 14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382" name="Group 142"/>
          <p:cNvGrpSpPr>
            <a:grpSpLocks/>
          </p:cNvGrpSpPr>
          <p:nvPr/>
        </p:nvGrpSpPr>
        <p:grpSpPr bwMode="auto">
          <a:xfrm>
            <a:off x="3992563" y="4435475"/>
            <a:ext cx="90487" cy="90488"/>
            <a:chOff x="3805" y="4082"/>
            <a:chExt cx="57" cy="57"/>
          </a:xfrm>
        </p:grpSpPr>
        <p:grpSp>
          <p:nvGrpSpPr>
            <p:cNvPr id="10383" name="Group 143"/>
            <p:cNvGrpSpPr>
              <a:grpSpLocks/>
            </p:cNvGrpSpPr>
            <p:nvPr/>
          </p:nvGrpSpPr>
          <p:grpSpPr bwMode="auto">
            <a:xfrm>
              <a:off x="3805" y="4082"/>
              <a:ext cx="57" cy="57"/>
              <a:chOff x="3805" y="4082"/>
              <a:chExt cx="57" cy="57"/>
            </a:xfrm>
          </p:grpSpPr>
          <p:sp>
            <p:nvSpPr>
              <p:cNvPr id="10384" name="Line 14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85" name="Line 14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386" name="Rectangle 14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387" name="Group 147"/>
          <p:cNvGrpSpPr>
            <a:grpSpLocks/>
          </p:cNvGrpSpPr>
          <p:nvPr/>
        </p:nvGrpSpPr>
        <p:grpSpPr bwMode="auto">
          <a:xfrm>
            <a:off x="4691063" y="3997325"/>
            <a:ext cx="90487" cy="90488"/>
            <a:chOff x="3805" y="4082"/>
            <a:chExt cx="57" cy="57"/>
          </a:xfrm>
        </p:grpSpPr>
        <p:grpSp>
          <p:nvGrpSpPr>
            <p:cNvPr id="10388" name="Group 148"/>
            <p:cNvGrpSpPr>
              <a:grpSpLocks/>
            </p:cNvGrpSpPr>
            <p:nvPr/>
          </p:nvGrpSpPr>
          <p:grpSpPr bwMode="auto">
            <a:xfrm>
              <a:off x="3805" y="4082"/>
              <a:ext cx="57" cy="57"/>
              <a:chOff x="3805" y="4082"/>
              <a:chExt cx="57" cy="57"/>
            </a:xfrm>
          </p:grpSpPr>
          <p:sp>
            <p:nvSpPr>
              <p:cNvPr id="10389" name="Line 14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90" name="Line 15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391" name="Rectangle 15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392" name="Group 152"/>
          <p:cNvGrpSpPr>
            <a:grpSpLocks/>
          </p:cNvGrpSpPr>
          <p:nvPr/>
        </p:nvGrpSpPr>
        <p:grpSpPr bwMode="auto">
          <a:xfrm>
            <a:off x="5033963" y="3910013"/>
            <a:ext cx="90487" cy="90487"/>
            <a:chOff x="3805" y="4082"/>
            <a:chExt cx="57" cy="57"/>
          </a:xfrm>
        </p:grpSpPr>
        <p:grpSp>
          <p:nvGrpSpPr>
            <p:cNvPr id="10393" name="Group 153"/>
            <p:cNvGrpSpPr>
              <a:grpSpLocks/>
            </p:cNvGrpSpPr>
            <p:nvPr/>
          </p:nvGrpSpPr>
          <p:grpSpPr bwMode="auto">
            <a:xfrm>
              <a:off x="3805" y="4082"/>
              <a:ext cx="57" cy="57"/>
              <a:chOff x="3805" y="4082"/>
              <a:chExt cx="57" cy="57"/>
            </a:xfrm>
          </p:grpSpPr>
          <p:sp>
            <p:nvSpPr>
              <p:cNvPr id="10394" name="Line 15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395" name="Line 15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396" name="Rectangle 15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397" name="Group 157"/>
          <p:cNvGrpSpPr>
            <a:grpSpLocks/>
          </p:cNvGrpSpPr>
          <p:nvPr/>
        </p:nvGrpSpPr>
        <p:grpSpPr bwMode="auto">
          <a:xfrm>
            <a:off x="5705475" y="3438525"/>
            <a:ext cx="90488" cy="90488"/>
            <a:chOff x="3805" y="4082"/>
            <a:chExt cx="57" cy="57"/>
          </a:xfrm>
        </p:grpSpPr>
        <p:grpSp>
          <p:nvGrpSpPr>
            <p:cNvPr id="10398" name="Group 158"/>
            <p:cNvGrpSpPr>
              <a:grpSpLocks/>
            </p:cNvGrpSpPr>
            <p:nvPr/>
          </p:nvGrpSpPr>
          <p:grpSpPr bwMode="auto">
            <a:xfrm>
              <a:off x="3805" y="4082"/>
              <a:ext cx="57" cy="57"/>
              <a:chOff x="3805" y="4082"/>
              <a:chExt cx="57" cy="57"/>
            </a:xfrm>
          </p:grpSpPr>
          <p:sp>
            <p:nvSpPr>
              <p:cNvPr id="10399" name="Line 15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00" name="Line 16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401" name="Rectangle 16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402" name="Group 162"/>
          <p:cNvGrpSpPr>
            <a:grpSpLocks/>
          </p:cNvGrpSpPr>
          <p:nvPr/>
        </p:nvGrpSpPr>
        <p:grpSpPr bwMode="auto">
          <a:xfrm>
            <a:off x="6200775" y="3554413"/>
            <a:ext cx="90488" cy="90487"/>
            <a:chOff x="3805" y="4082"/>
            <a:chExt cx="57" cy="57"/>
          </a:xfrm>
        </p:grpSpPr>
        <p:grpSp>
          <p:nvGrpSpPr>
            <p:cNvPr id="10403" name="Group 163"/>
            <p:cNvGrpSpPr>
              <a:grpSpLocks/>
            </p:cNvGrpSpPr>
            <p:nvPr/>
          </p:nvGrpSpPr>
          <p:grpSpPr bwMode="auto">
            <a:xfrm>
              <a:off x="3805" y="4082"/>
              <a:ext cx="57" cy="57"/>
              <a:chOff x="3805" y="4082"/>
              <a:chExt cx="57" cy="57"/>
            </a:xfrm>
          </p:grpSpPr>
          <p:sp>
            <p:nvSpPr>
              <p:cNvPr id="10404" name="Line 16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05" name="Line 16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406" name="Rectangle 16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407" name="Group 167"/>
          <p:cNvGrpSpPr>
            <a:grpSpLocks/>
          </p:cNvGrpSpPr>
          <p:nvPr/>
        </p:nvGrpSpPr>
        <p:grpSpPr bwMode="auto">
          <a:xfrm>
            <a:off x="6096000" y="3957638"/>
            <a:ext cx="90488" cy="90487"/>
            <a:chOff x="3805" y="4082"/>
            <a:chExt cx="57" cy="57"/>
          </a:xfrm>
        </p:grpSpPr>
        <p:grpSp>
          <p:nvGrpSpPr>
            <p:cNvPr id="10408" name="Group 168"/>
            <p:cNvGrpSpPr>
              <a:grpSpLocks/>
            </p:cNvGrpSpPr>
            <p:nvPr/>
          </p:nvGrpSpPr>
          <p:grpSpPr bwMode="auto">
            <a:xfrm>
              <a:off x="3805" y="4082"/>
              <a:ext cx="57" cy="57"/>
              <a:chOff x="3805" y="4082"/>
              <a:chExt cx="57" cy="57"/>
            </a:xfrm>
          </p:grpSpPr>
          <p:sp>
            <p:nvSpPr>
              <p:cNvPr id="10409" name="Line 16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10" name="Line 17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411" name="Rectangle 17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412" name="Group 172"/>
          <p:cNvGrpSpPr>
            <a:grpSpLocks/>
          </p:cNvGrpSpPr>
          <p:nvPr/>
        </p:nvGrpSpPr>
        <p:grpSpPr bwMode="auto">
          <a:xfrm>
            <a:off x="6270625" y="3751263"/>
            <a:ext cx="90488" cy="90487"/>
            <a:chOff x="3805" y="4082"/>
            <a:chExt cx="57" cy="57"/>
          </a:xfrm>
        </p:grpSpPr>
        <p:grpSp>
          <p:nvGrpSpPr>
            <p:cNvPr id="10413" name="Group 173"/>
            <p:cNvGrpSpPr>
              <a:grpSpLocks/>
            </p:cNvGrpSpPr>
            <p:nvPr/>
          </p:nvGrpSpPr>
          <p:grpSpPr bwMode="auto">
            <a:xfrm>
              <a:off x="3805" y="4082"/>
              <a:ext cx="57" cy="57"/>
              <a:chOff x="3805" y="4082"/>
              <a:chExt cx="57" cy="57"/>
            </a:xfrm>
          </p:grpSpPr>
          <p:sp>
            <p:nvSpPr>
              <p:cNvPr id="10414" name="Line 17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15" name="Line 17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416" name="Rectangle 17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417" name="Group 177"/>
          <p:cNvGrpSpPr>
            <a:grpSpLocks/>
          </p:cNvGrpSpPr>
          <p:nvPr/>
        </p:nvGrpSpPr>
        <p:grpSpPr bwMode="auto">
          <a:xfrm>
            <a:off x="6389688" y="3643313"/>
            <a:ext cx="90487" cy="90487"/>
            <a:chOff x="3805" y="4082"/>
            <a:chExt cx="57" cy="57"/>
          </a:xfrm>
        </p:grpSpPr>
        <p:grpSp>
          <p:nvGrpSpPr>
            <p:cNvPr id="10418" name="Group 178"/>
            <p:cNvGrpSpPr>
              <a:grpSpLocks/>
            </p:cNvGrpSpPr>
            <p:nvPr/>
          </p:nvGrpSpPr>
          <p:grpSpPr bwMode="auto">
            <a:xfrm>
              <a:off x="3805" y="4082"/>
              <a:ext cx="57" cy="57"/>
              <a:chOff x="3805" y="4082"/>
              <a:chExt cx="57" cy="57"/>
            </a:xfrm>
          </p:grpSpPr>
          <p:sp>
            <p:nvSpPr>
              <p:cNvPr id="10419" name="Line 17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20" name="Line 18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421" name="Rectangle 18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422" name="Group 182"/>
          <p:cNvGrpSpPr>
            <a:grpSpLocks/>
          </p:cNvGrpSpPr>
          <p:nvPr/>
        </p:nvGrpSpPr>
        <p:grpSpPr bwMode="auto">
          <a:xfrm>
            <a:off x="6611938" y="3463925"/>
            <a:ext cx="90487" cy="90488"/>
            <a:chOff x="3805" y="4082"/>
            <a:chExt cx="57" cy="57"/>
          </a:xfrm>
        </p:grpSpPr>
        <p:grpSp>
          <p:nvGrpSpPr>
            <p:cNvPr id="10423" name="Group 183"/>
            <p:cNvGrpSpPr>
              <a:grpSpLocks/>
            </p:cNvGrpSpPr>
            <p:nvPr/>
          </p:nvGrpSpPr>
          <p:grpSpPr bwMode="auto">
            <a:xfrm>
              <a:off x="3805" y="4082"/>
              <a:ext cx="57" cy="57"/>
              <a:chOff x="3805" y="4082"/>
              <a:chExt cx="57" cy="57"/>
            </a:xfrm>
          </p:grpSpPr>
          <p:sp>
            <p:nvSpPr>
              <p:cNvPr id="10424" name="Line 18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25" name="Line 18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426" name="Rectangle 18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427" name="Group 187"/>
          <p:cNvGrpSpPr>
            <a:grpSpLocks/>
          </p:cNvGrpSpPr>
          <p:nvPr/>
        </p:nvGrpSpPr>
        <p:grpSpPr bwMode="auto">
          <a:xfrm>
            <a:off x="6954838" y="2989263"/>
            <a:ext cx="90487" cy="90487"/>
            <a:chOff x="3805" y="4082"/>
            <a:chExt cx="57" cy="57"/>
          </a:xfrm>
        </p:grpSpPr>
        <p:grpSp>
          <p:nvGrpSpPr>
            <p:cNvPr id="10428" name="Group 188"/>
            <p:cNvGrpSpPr>
              <a:grpSpLocks/>
            </p:cNvGrpSpPr>
            <p:nvPr/>
          </p:nvGrpSpPr>
          <p:grpSpPr bwMode="auto">
            <a:xfrm>
              <a:off x="3805" y="4082"/>
              <a:ext cx="57" cy="57"/>
              <a:chOff x="3805" y="4082"/>
              <a:chExt cx="57" cy="57"/>
            </a:xfrm>
          </p:grpSpPr>
          <p:sp>
            <p:nvSpPr>
              <p:cNvPr id="10429" name="Line 18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30" name="Line 19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431" name="Rectangle 19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432" name="Group 192"/>
          <p:cNvGrpSpPr>
            <a:grpSpLocks/>
          </p:cNvGrpSpPr>
          <p:nvPr/>
        </p:nvGrpSpPr>
        <p:grpSpPr bwMode="auto">
          <a:xfrm>
            <a:off x="7173913" y="3443288"/>
            <a:ext cx="90487" cy="90487"/>
            <a:chOff x="3805" y="4082"/>
            <a:chExt cx="57" cy="57"/>
          </a:xfrm>
        </p:grpSpPr>
        <p:grpSp>
          <p:nvGrpSpPr>
            <p:cNvPr id="10433" name="Group 193"/>
            <p:cNvGrpSpPr>
              <a:grpSpLocks/>
            </p:cNvGrpSpPr>
            <p:nvPr/>
          </p:nvGrpSpPr>
          <p:grpSpPr bwMode="auto">
            <a:xfrm>
              <a:off x="3805" y="4082"/>
              <a:ext cx="57" cy="57"/>
              <a:chOff x="3805" y="4082"/>
              <a:chExt cx="57" cy="57"/>
            </a:xfrm>
          </p:grpSpPr>
          <p:sp>
            <p:nvSpPr>
              <p:cNvPr id="10434" name="Line 19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35" name="Line 19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436" name="Rectangle 19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447" name="Group 207"/>
          <p:cNvGrpSpPr>
            <a:grpSpLocks/>
          </p:cNvGrpSpPr>
          <p:nvPr/>
        </p:nvGrpSpPr>
        <p:grpSpPr bwMode="auto">
          <a:xfrm>
            <a:off x="4953000" y="2571750"/>
            <a:ext cx="90488" cy="90488"/>
            <a:chOff x="3805" y="4082"/>
            <a:chExt cx="57" cy="57"/>
          </a:xfrm>
        </p:grpSpPr>
        <p:grpSp>
          <p:nvGrpSpPr>
            <p:cNvPr id="10448" name="Group 208"/>
            <p:cNvGrpSpPr>
              <a:grpSpLocks/>
            </p:cNvGrpSpPr>
            <p:nvPr/>
          </p:nvGrpSpPr>
          <p:grpSpPr bwMode="auto">
            <a:xfrm>
              <a:off x="3805" y="4082"/>
              <a:ext cx="57" cy="57"/>
              <a:chOff x="3805" y="4082"/>
              <a:chExt cx="57" cy="57"/>
            </a:xfrm>
          </p:grpSpPr>
          <p:sp>
            <p:nvSpPr>
              <p:cNvPr id="10449" name="Line 20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50" name="Line 21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451" name="Rectangle 21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452" name="Group 212"/>
          <p:cNvGrpSpPr>
            <a:grpSpLocks/>
          </p:cNvGrpSpPr>
          <p:nvPr/>
        </p:nvGrpSpPr>
        <p:grpSpPr bwMode="auto">
          <a:xfrm>
            <a:off x="4846638" y="2774950"/>
            <a:ext cx="90487" cy="90488"/>
            <a:chOff x="3805" y="4082"/>
            <a:chExt cx="57" cy="57"/>
          </a:xfrm>
        </p:grpSpPr>
        <p:grpSp>
          <p:nvGrpSpPr>
            <p:cNvPr id="10453" name="Group 213"/>
            <p:cNvGrpSpPr>
              <a:grpSpLocks/>
            </p:cNvGrpSpPr>
            <p:nvPr/>
          </p:nvGrpSpPr>
          <p:grpSpPr bwMode="auto">
            <a:xfrm>
              <a:off x="3805" y="4082"/>
              <a:ext cx="57" cy="57"/>
              <a:chOff x="3805" y="4082"/>
              <a:chExt cx="57" cy="57"/>
            </a:xfrm>
          </p:grpSpPr>
          <p:sp>
            <p:nvSpPr>
              <p:cNvPr id="10454" name="Line 21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55" name="Line 21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456" name="Rectangle 21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462" name="Group 222"/>
          <p:cNvGrpSpPr>
            <a:grpSpLocks/>
          </p:cNvGrpSpPr>
          <p:nvPr/>
        </p:nvGrpSpPr>
        <p:grpSpPr bwMode="auto">
          <a:xfrm>
            <a:off x="4570413" y="1819275"/>
            <a:ext cx="90487" cy="90488"/>
            <a:chOff x="3805" y="4082"/>
            <a:chExt cx="57" cy="57"/>
          </a:xfrm>
        </p:grpSpPr>
        <p:grpSp>
          <p:nvGrpSpPr>
            <p:cNvPr id="10463" name="Group 223"/>
            <p:cNvGrpSpPr>
              <a:grpSpLocks/>
            </p:cNvGrpSpPr>
            <p:nvPr/>
          </p:nvGrpSpPr>
          <p:grpSpPr bwMode="auto">
            <a:xfrm>
              <a:off x="3805" y="4082"/>
              <a:ext cx="57" cy="57"/>
              <a:chOff x="3805" y="4082"/>
              <a:chExt cx="57" cy="57"/>
            </a:xfrm>
          </p:grpSpPr>
          <p:sp>
            <p:nvSpPr>
              <p:cNvPr id="10464" name="Line 22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65" name="Line 22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466" name="Rectangle 226"/>
            <p:cNvSpPr>
              <a:spLocks noChangeArrowheads="1"/>
            </p:cNvSpPr>
            <p:nvPr/>
          </p:nvSpPr>
          <p:spPr bwMode="auto">
            <a:xfrm>
              <a:off x="3820" y="4098"/>
              <a:ext cx="27" cy="27"/>
            </a:xfrm>
            <a:prstGeom prst="rect">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467" name="Group 227"/>
          <p:cNvGrpSpPr>
            <a:grpSpLocks/>
          </p:cNvGrpSpPr>
          <p:nvPr/>
        </p:nvGrpSpPr>
        <p:grpSpPr bwMode="auto">
          <a:xfrm>
            <a:off x="4292600" y="1584325"/>
            <a:ext cx="90488" cy="90488"/>
            <a:chOff x="3805" y="4082"/>
            <a:chExt cx="57" cy="57"/>
          </a:xfrm>
        </p:grpSpPr>
        <p:grpSp>
          <p:nvGrpSpPr>
            <p:cNvPr id="10468" name="Group 228"/>
            <p:cNvGrpSpPr>
              <a:grpSpLocks/>
            </p:cNvGrpSpPr>
            <p:nvPr/>
          </p:nvGrpSpPr>
          <p:grpSpPr bwMode="auto">
            <a:xfrm>
              <a:off x="3805" y="4082"/>
              <a:ext cx="57" cy="57"/>
              <a:chOff x="3805" y="4082"/>
              <a:chExt cx="57" cy="57"/>
            </a:xfrm>
          </p:grpSpPr>
          <p:sp>
            <p:nvSpPr>
              <p:cNvPr id="10469" name="Line 22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70" name="Line 23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471" name="Rectangle 231"/>
            <p:cNvSpPr>
              <a:spLocks noChangeArrowheads="1"/>
            </p:cNvSpPr>
            <p:nvPr/>
          </p:nvSpPr>
          <p:spPr bwMode="auto">
            <a:xfrm>
              <a:off x="3820" y="4098"/>
              <a:ext cx="27" cy="27"/>
            </a:xfrm>
            <a:prstGeom prst="rect">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472" name="Group 232"/>
          <p:cNvGrpSpPr>
            <a:grpSpLocks/>
          </p:cNvGrpSpPr>
          <p:nvPr/>
        </p:nvGrpSpPr>
        <p:grpSpPr bwMode="auto">
          <a:xfrm>
            <a:off x="3932238" y="1222375"/>
            <a:ext cx="90487" cy="90488"/>
            <a:chOff x="3805" y="4082"/>
            <a:chExt cx="57" cy="57"/>
          </a:xfrm>
        </p:grpSpPr>
        <p:grpSp>
          <p:nvGrpSpPr>
            <p:cNvPr id="10473" name="Group 233"/>
            <p:cNvGrpSpPr>
              <a:grpSpLocks/>
            </p:cNvGrpSpPr>
            <p:nvPr/>
          </p:nvGrpSpPr>
          <p:grpSpPr bwMode="auto">
            <a:xfrm>
              <a:off x="3805" y="4082"/>
              <a:ext cx="57" cy="57"/>
              <a:chOff x="3805" y="4082"/>
              <a:chExt cx="57" cy="57"/>
            </a:xfrm>
          </p:grpSpPr>
          <p:sp>
            <p:nvSpPr>
              <p:cNvPr id="10474" name="Line 23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75" name="Line 23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476" name="Rectangle 23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477" name="Group 237"/>
          <p:cNvGrpSpPr>
            <a:grpSpLocks/>
          </p:cNvGrpSpPr>
          <p:nvPr/>
        </p:nvGrpSpPr>
        <p:grpSpPr bwMode="auto">
          <a:xfrm>
            <a:off x="3424238" y="2074863"/>
            <a:ext cx="90487" cy="90487"/>
            <a:chOff x="3805" y="4082"/>
            <a:chExt cx="57" cy="57"/>
          </a:xfrm>
        </p:grpSpPr>
        <p:grpSp>
          <p:nvGrpSpPr>
            <p:cNvPr id="10478" name="Group 238"/>
            <p:cNvGrpSpPr>
              <a:grpSpLocks/>
            </p:cNvGrpSpPr>
            <p:nvPr/>
          </p:nvGrpSpPr>
          <p:grpSpPr bwMode="auto">
            <a:xfrm>
              <a:off x="3805" y="4082"/>
              <a:ext cx="57" cy="57"/>
              <a:chOff x="3805" y="4082"/>
              <a:chExt cx="57" cy="57"/>
            </a:xfrm>
          </p:grpSpPr>
          <p:sp>
            <p:nvSpPr>
              <p:cNvPr id="10479" name="Line 23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80" name="Line 24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481" name="Rectangle 24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482" name="Group 242"/>
          <p:cNvGrpSpPr>
            <a:grpSpLocks/>
          </p:cNvGrpSpPr>
          <p:nvPr/>
        </p:nvGrpSpPr>
        <p:grpSpPr bwMode="auto">
          <a:xfrm>
            <a:off x="2603500" y="1770063"/>
            <a:ext cx="90488" cy="90487"/>
            <a:chOff x="3805" y="4082"/>
            <a:chExt cx="57" cy="57"/>
          </a:xfrm>
        </p:grpSpPr>
        <p:grpSp>
          <p:nvGrpSpPr>
            <p:cNvPr id="10483" name="Group 243"/>
            <p:cNvGrpSpPr>
              <a:grpSpLocks/>
            </p:cNvGrpSpPr>
            <p:nvPr/>
          </p:nvGrpSpPr>
          <p:grpSpPr bwMode="auto">
            <a:xfrm>
              <a:off x="3805" y="4082"/>
              <a:ext cx="57" cy="57"/>
              <a:chOff x="3805" y="4082"/>
              <a:chExt cx="57" cy="57"/>
            </a:xfrm>
          </p:grpSpPr>
          <p:sp>
            <p:nvSpPr>
              <p:cNvPr id="10484" name="Line 24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85" name="Line 24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486" name="Rectangle 24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487" name="Group 247"/>
          <p:cNvGrpSpPr>
            <a:grpSpLocks/>
          </p:cNvGrpSpPr>
          <p:nvPr/>
        </p:nvGrpSpPr>
        <p:grpSpPr bwMode="auto">
          <a:xfrm>
            <a:off x="2290763" y="909638"/>
            <a:ext cx="90487" cy="90487"/>
            <a:chOff x="3805" y="4082"/>
            <a:chExt cx="57" cy="57"/>
          </a:xfrm>
        </p:grpSpPr>
        <p:grpSp>
          <p:nvGrpSpPr>
            <p:cNvPr id="10488" name="Group 248"/>
            <p:cNvGrpSpPr>
              <a:grpSpLocks/>
            </p:cNvGrpSpPr>
            <p:nvPr/>
          </p:nvGrpSpPr>
          <p:grpSpPr bwMode="auto">
            <a:xfrm>
              <a:off x="3805" y="4082"/>
              <a:ext cx="57" cy="57"/>
              <a:chOff x="3805" y="4082"/>
              <a:chExt cx="57" cy="57"/>
            </a:xfrm>
          </p:grpSpPr>
          <p:sp>
            <p:nvSpPr>
              <p:cNvPr id="10489" name="Line 24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90" name="Line 25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491" name="Rectangle 25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492" name="Group 252"/>
          <p:cNvGrpSpPr>
            <a:grpSpLocks/>
          </p:cNvGrpSpPr>
          <p:nvPr/>
        </p:nvGrpSpPr>
        <p:grpSpPr bwMode="auto">
          <a:xfrm>
            <a:off x="1485900" y="847725"/>
            <a:ext cx="90488" cy="90488"/>
            <a:chOff x="3805" y="4082"/>
            <a:chExt cx="57" cy="57"/>
          </a:xfrm>
        </p:grpSpPr>
        <p:grpSp>
          <p:nvGrpSpPr>
            <p:cNvPr id="10493" name="Group 253"/>
            <p:cNvGrpSpPr>
              <a:grpSpLocks/>
            </p:cNvGrpSpPr>
            <p:nvPr/>
          </p:nvGrpSpPr>
          <p:grpSpPr bwMode="auto">
            <a:xfrm>
              <a:off x="3805" y="4082"/>
              <a:ext cx="57" cy="57"/>
              <a:chOff x="3805" y="4082"/>
              <a:chExt cx="57" cy="57"/>
            </a:xfrm>
          </p:grpSpPr>
          <p:sp>
            <p:nvSpPr>
              <p:cNvPr id="10494" name="Line 25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95" name="Line 25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496" name="Rectangle 25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497" name="Group 257"/>
          <p:cNvGrpSpPr>
            <a:grpSpLocks/>
          </p:cNvGrpSpPr>
          <p:nvPr/>
        </p:nvGrpSpPr>
        <p:grpSpPr bwMode="auto">
          <a:xfrm>
            <a:off x="1638300" y="485775"/>
            <a:ext cx="90488" cy="90488"/>
            <a:chOff x="3805" y="4082"/>
            <a:chExt cx="57" cy="57"/>
          </a:xfrm>
        </p:grpSpPr>
        <p:grpSp>
          <p:nvGrpSpPr>
            <p:cNvPr id="10498" name="Group 258"/>
            <p:cNvGrpSpPr>
              <a:grpSpLocks/>
            </p:cNvGrpSpPr>
            <p:nvPr/>
          </p:nvGrpSpPr>
          <p:grpSpPr bwMode="auto">
            <a:xfrm>
              <a:off x="3805" y="4082"/>
              <a:ext cx="57" cy="57"/>
              <a:chOff x="3805" y="4082"/>
              <a:chExt cx="57" cy="57"/>
            </a:xfrm>
          </p:grpSpPr>
          <p:sp>
            <p:nvSpPr>
              <p:cNvPr id="10499" name="Line 25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00" name="Line 26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501" name="Rectangle 26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502" name="Group 262"/>
          <p:cNvGrpSpPr>
            <a:grpSpLocks/>
          </p:cNvGrpSpPr>
          <p:nvPr/>
        </p:nvGrpSpPr>
        <p:grpSpPr bwMode="auto">
          <a:xfrm>
            <a:off x="1398588" y="1851025"/>
            <a:ext cx="90487" cy="90488"/>
            <a:chOff x="3805" y="4082"/>
            <a:chExt cx="57" cy="57"/>
          </a:xfrm>
        </p:grpSpPr>
        <p:grpSp>
          <p:nvGrpSpPr>
            <p:cNvPr id="10503" name="Group 263"/>
            <p:cNvGrpSpPr>
              <a:grpSpLocks/>
            </p:cNvGrpSpPr>
            <p:nvPr/>
          </p:nvGrpSpPr>
          <p:grpSpPr bwMode="auto">
            <a:xfrm>
              <a:off x="3805" y="4082"/>
              <a:ext cx="57" cy="57"/>
              <a:chOff x="3805" y="4082"/>
              <a:chExt cx="57" cy="57"/>
            </a:xfrm>
          </p:grpSpPr>
          <p:sp>
            <p:nvSpPr>
              <p:cNvPr id="10504" name="Line 26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05" name="Line 26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506" name="Rectangle 26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507" name="Group 267"/>
          <p:cNvGrpSpPr>
            <a:grpSpLocks/>
          </p:cNvGrpSpPr>
          <p:nvPr/>
        </p:nvGrpSpPr>
        <p:grpSpPr bwMode="auto">
          <a:xfrm>
            <a:off x="2532063" y="271463"/>
            <a:ext cx="90487" cy="90487"/>
            <a:chOff x="3805" y="4082"/>
            <a:chExt cx="57" cy="57"/>
          </a:xfrm>
        </p:grpSpPr>
        <p:grpSp>
          <p:nvGrpSpPr>
            <p:cNvPr id="10508" name="Group 268"/>
            <p:cNvGrpSpPr>
              <a:grpSpLocks/>
            </p:cNvGrpSpPr>
            <p:nvPr/>
          </p:nvGrpSpPr>
          <p:grpSpPr bwMode="auto">
            <a:xfrm>
              <a:off x="3805" y="4082"/>
              <a:ext cx="57" cy="57"/>
              <a:chOff x="3805" y="4082"/>
              <a:chExt cx="57" cy="57"/>
            </a:xfrm>
          </p:grpSpPr>
          <p:sp>
            <p:nvSpPr>
              <p:cNvPr id="10509" name="Line 26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10" name="Line 27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511" name="Rectangle 27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512" name="Group 272"/>
          <p:cNvGrpSpPr>
            <a:grpSpLocks/>
          </p:cNvGrpSpPr>
          <p:nvPr/>
        </p:nvGrpSpPr>
        <p:grpSpPr bwMode="auto">
          <a:xfrm>
            <a:off x="1773238" y="2970213"/>
            <a:ext cx="90487" cy="90487"/>
            <a:chOff x="3805" y="4082"/>
            <a:chExt cx="57" cy="57"/>
          </a:xfrm>
        </p:grpSpPr>
        <p:grpSp>
          <p:nvGrpSpPr>
            <p:cNvPr id="10513" name="Group 273"/>
            <p:cNvGrpSpPr>
              <a:grpSpLocks/>
            </p:cNvGrpSpPr>
            <p:nvPr/>
          </p:nvGrpSpPr>
          <p:grpSpPr bwMode="auto">
            <a:xfrm>
              <a:off x="3805" y="4082"/>
              <a:ext cx="57" cy="57"/>
              <a:chOff x="3805" y="4082"/>
              <a:chExt cx="57" cy="57"/>
            </a:xfrm>
          </p:grpSpPr>
          <p:sp>
            <p:nvSpPr>
              <p:cNvPr id="10514" name="Line 27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15" name="Line 27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516" name="Rectangle 27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517" name="Group 277"/>
          <p:cNvGrpSpPr>
            <a:grpSpLocks/>
          </p:cNvGrpSpPr>
          <p:nvPr/>
        </p:nvGrpSpPr>
        <p:grpSpPr bwMode="auto">
          <a:xfrm>
            <a:off x="3048000" y="4575175"/>
            <a:ext cx="90488" cy="90488"/>
            <a:chOff x="3805" y="4082"/>
            <a:chExt cx="57" cy="57"/>
          </a:xfrm>
        </p:grpSpPr>
        <p:grpSp>
          <p:nvGrpSpPr>
            <p:cNvPr id="10518" name="Group 278"/>
            <p:cNvGrpSpPr>
              <a:grpSpLocks/>
            </p:cNvGrpSpPr>
            <p:nvPr/>
          </p:nvGrpSpPr>
          <p:grpSpPr bwMode="auto">
            <a:xfrm>
              <a:off x="3805" y="4082"/>
              <a:ext cx="57" cy="57"/>
              <a:chOff x="3805" y="4082"/>
              <a:chExt cx="57" cy="57"/>
            </a:xfrm>
          </p:grpSpPr>
          <p:sp>
            <p:nvSpPr>
              <p:cNvPr id="10519" name="Line 27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20" name="Line 28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521" name="Rectangle 28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522" name="Group 282"/>
          <p:cNvGrpSpPr>
            <a:grpSpLocks/>
          </p:cNvGrpSpPr>
          <p:nvPr/>
        </p:nvGrpSpPr>
        <p:grpSpPr bwMode="auto">
          <a:xfrm>
            <a:off x="3019425" y="4805363"/>
            <a:ext cx="90488" cy="90487"/>
            <a:chOff x="3805" y="4082"/>
            <a:chExt cx="57" cy="57"/>
          </a:xfrm>
        </p:grpSpPr>
        <p:grpSp>
          <p:nvGrpSpPr>
            <p:cNvPr id="10523" name="Group 283"/>
            <p:cNvGrpSpPr>
              <a:grpSpLocks/>
            </p:cNvGrpSpPr>
            <p:nvPr/>
          </p:nvGrpSpPr>
          <p:grpSpPr bwMode="auto">
            <a:xfrm>
              <a:off x="3805" y="4082"/>
              <a:ext cx="57" cy="57"/>
              <a:chOff x="3805" y="4082"/>
              <a:chExt cx="57" cy="57"/>
            </a:xfrm>
          </p:grpSpPr>
          <p:sp>
            <p:nvSpPr>
              <p:cNvPr id="10524" name="Line 28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25" name="Line 28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526" name="Rectangle 28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527" name="Group 287"/>
          <p:cNvGrpSpPr>
            <a:grpSpLocks/>
          </p:cNvGrpSpPr>
          <p:nvPr/>
        </p:nvGrpSpPr>
        <p:grpSpPr bwMode="auto">
          <a:xfrm>
            <a:off x="3217863" y="5233988"/>
            <a:ext cx="90487" cy="90487"/>
            <a:chOff x="3805" y="4082"/>
            <a:chExt cx="57" cy="57"/>
          </a:xfrm>
        </p:grpSpPr>
        <p:grpSp>
          <p:nvGrpSpPr>
            <p:cNvPr id="10528" name="Group 288"/>
            <p:cNvGrpSpPr>
              <a:grpSpLocks/>
            </p:cNvGrpSpPr>
            <p:nvPr/>
          </p:nvGrpSpPr>
          <p:grpSpPr bwMode="auto">
            <a:xfrm>
              <a:off x="3805" y="4082"/>
              <a:ext cx="57" cy="57"/>
              <a:chOff x="3805" y="4082"/>
              <a:chExt cx="57" cy="57"/>
            </a:xfrm>
          </p:grpSpPr>
          <p:sp>
            <p:nvSpPr>
              <p:cNvPr id="10529" name="Line 28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30" name="Line 29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531" name="Rectangle 29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532" name="Group 292"/>
          <p:cNvGrpSpPr>
            <a:grpSpLocks/>
          </p:cNvGrpSpPr>
          <p:nvPr/>
        </p:nvGrpSpPr>
        <p:grpSpPr bwMode="auto">
          <a:xfrm>
            <a:off x="3743325" y="5376863"/>
            <a:ext cx="90488" cy="90487"/>
            <a:chOff x="3805" y="4082"/>
            <a:chExt cx="57" cy="57"/>
          </a:xfrm>
        </p:grpSpPr>
        <p:grpSp>
          <p:nvGrpSpPr>
            <p:cNvPr id="10533" name="Group 293"/>
            <p:cNvGrpSpPr>
              <a:grpSpLocks/>
            </p:cNvGrpSpPr>
            <p:nvPr/>
          </p:nvGrpSpPr>
          <p:grpSpPr bwMode="auto">
            <a:xfrm>
              <a:off x="3805" y="4082"/>
              <a:ext cx="57" cy="57"/>
              <a:chOff x="3805" y="4082"/>
              <a:chExt cx="57" cy="57"/>
            </a:xfrm>
          </p:grpSpPr>
          <p:sp>
            <p:nvSpPr>
              <p:cNvPr id="10534" name="Line 29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35" name="Line 29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536" name="Rectangle 29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537" name="Group 297"/>
          <p:cNvGrpSpPr>
            <a:grpSpLocks/>
          </p:cNvGrpSpPr>
          <p:nvPr/>
        </p:nvGrpSpPr>
        <p:grpSpPr bwMode="auto">
          <a:xfrm>
            <a:off x="3856038" y="2635250"/>
            <a:ext cx="90487" cy="90488"/>
            <a:chOff x="3805" y="4082"/>
            <a:chExt cx="57" cy="57"/>
          </a:xfrm>
        </p:grpSpPr>
        <p:grpSp>
          <p:nvGrpSpPr>
            <p:cNvPr id="10538" name="Group 298"/>
            <p:cNvGrpSpPr>
              <a:grpSpLocks/>
            </p:cNvGrpSpPr>
            <p:nvPr/>
          </p:nvGrpSpPr>
          <p:grpSpPr bwMode="auto">
            <a:xfrm>
              <a:off x="3805" y="4082"/>
              <a:ext cx="57" cy="57"/>
              <a:chOff x="3805" y="4082"/>
              <a:chExt cx="57" cy="57"/>
            </a:xfrm>
          </p:grpSpPr>
          <p:sp>
            <p:nvSpPr>
              <p:cNvPr id="10539" name="Line 29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40" name="Line 30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541" name="Rectangle 30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542" name="Group 302"/>
          <p:cNvGrpSpPr>
            <a:grpSpLocks/>
          </p:cNvGrpSpPr>
          <p:nvPr/>
        </p:nvGrpSpPr>
        <p:grpSpPr bwMode="auto">
          <a:xfrm>
            <a:off x="6037263" y="1887538"/>
            <a:ext cx="90487" cy="90487"/>
            <a:chOff x="3805" y="4082"/>
            <a:chExt cx="57" cy="57"/>
          </a:xfrm>
        </p:grpSpPr>
        <p:grpSp>
          <p:nvGrpSpPr>
            <p:cNvPr id="10543" name="Group 303"/>
            <p:cNvGrpSpPr>
              <a:grpSpLocks/>
            </p:cNvGrpSpPr>
            <p:nvPr/>
          </p:nvGrpSpPr>
          <p:grpSpPr bwMode="auto">
            <a:xfrm>
              <a:off x="3805" y="4082"/>
              <a:ext cx="57" cy="57"/>
              <a:chOff x="3805" y="4082"/>
              <a:chExt cx="57" cy="57"/>
            </a:xfrm>
          </p:grpSpPr>
          <p:sp>
            <p:nvSpPr>
              <p:cNvPr id="10544" name="Line 30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45" name="Line 30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546" name="Rectangle 30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547" name="Group 307"/>
          <p:cNvGrpSpPr>
            <a:grpSpLocks/>
          </p:cNvGrpSpPr>
          <p:nvPr/>
        </p:nvGrpSpPr>
        <p:grpSpPr bwMode="auto">
          <a:xfrm>
            <a:off x="5402263" y="871538"/>
            <a:ext cx="90487" cy="90487"/>
            <a:chOff x="3805" y="4082"/>
            <a:chExt cx="57" cy="57"/>
          </a:xfrm>
        </p:grpSpPr>
        <p:grpSp>
          <p:nvGrpSpPr>
            <p:cNvPr id="10548" name="Group 308"/>
            <p:cNvGrpSpPr>
              <a:grpSpLocks/>
            </p:cNvGrpSpPr>
            <p:nvPr/>
          </p:nvGrpSpPr>
          <p:grpSpPr bwMode="auto">
            <a:xfrm>
              <a:off x="3805" y="4082"/>
              <a:ext cx="57" cy="57"/>
              <a:chOff x="3805" y="4082"/>
              <a:chExt cx="57" cy="57"/>
            </a:xfrm>
          </p:grpSpPr>
          <p:sp>
            <p:nvSpPr>
              <p:cNvPr id="10549" name="Line 30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50" name="Line 31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551" name="Rectangle 31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552" name="Group 312"/>
          <p:cNvGrpSpPr>
            <a:grpSpLocks/>
          </p:cNvGrpSpPr>
          <p:nvPr/>
        </p:nvGrpSpPr>
        <p:grpSpPr bwMode="auto">
          <a:xfrm>
            <a:off x="4138613" y="801688"/>
            <a:ext cx="90487" cy="90487"/>
            <a:chOff x="3805" y="4082"/>
            <a:chExt cx="57" cy="57"/>
          </a:xfrm>
        </p:grpSpPr>
        <p:grpSp>
          <p:nvGrpSpPr>
            <p:cNvPr id="10553" name="Group 313"/>
            <p:cNvGrpSpPr>
              <a:grpSpLocks/>
            </p:cNvGrpSpPr>
            <p:nvPr/>
          </p:nvGrpSpPr>
          <p:grpSpPr bwMode="auto">
            <a:xfrm>
              <a:off x="3805" y="4082"/>
              <a:ext cx="57" cy="57"/>
              <a:chOff x="3805" y="4082"/>
              <a:chExt cx="57" cy="57"/>
            </a:xfrm>
          </p:grpSpPr>
          <p:sp>
            <p:nvSpPr>
              <p:cNvPr id="10554" name="Line 31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55" name="Line 31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556" name="Rectangle 31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557" name="Group 317"/>
          <p:cNvGrpSpPr>
            <a:grpSpLocks/>
          </p:cNvGrpSpPr>
          <p:nvPr/>
        </p:nvGrpSpPr>
        <p:grpSpPr bwMode="auto">
          <a:xfrm>
            <a:off x="3681413" y="757238"/>
            <a:ext cx="90487" cy="90487"/>
            <a:chOff x="3805" y="4082"/>
            <a:chExt cx="57" cy="57"/>
          </a:xfrm>
        </p:grpSpPr>
        <p:grpSp>
          <p:nvGrpSpPr>
            <p:cNvPr id="10558" name="Group 318"/>
            <p:cNvGrpSpPr>
              <a:grpSpLocks/>
            </p:cNvGrpSpPr>
            <p:nvPr/>
          </p:nvGrpSpPr>
          <p:grpSpPr bwMode="auto">
            <a:xfrm>
              <a:off x="3805" y="4082"/>
              <a:ext cx="57" cy="57"/>
              <a:chOff x="3805" y="4082"/>
              <a:chExt cx="57" cy="57"/>
            </a:xfrm>
          </p:grpSpPr>
          <p:sp>
            <p:nvSpPr>
              <p:cNvPr id="10559" name="Line 31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60" name="Line 32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561" name="Rectangle 32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562" name="Group 322"/>
          <p:cNvGrpSpPr>
            <a:grpSpLocks/>
          </p:cNvGrpSpPr>
          <p:nvPr/>
        </p:nvGrpSpPr>
        <p:grpSpPr bwMode="auto">
          <a:xfrm>
            <a:off x="2654300" y="2614613"/>
            <a:ext cx="90488" cy="90487"/>
            <a:chOff x="3805" y="4082"/>
            <a:chExt cx="57" cy="57"/>
          </a:xfrm>
        </p:grpSpPr>
        <p:grpSp>
          <p:nvGrpSpPr>
            <p:cNvPr id="10563" name="Group 323"/>
            <p:cNvGrpSpPr>
              <a:grpSpLocks/>
            </p:cNvGrpSpPr>
            <p:nvPr/>
          </p:nvGrpSpPr>
          <p:grpSpPr bwMode="auto">
            <a:xfrm>
              <a:off x="3805" y="4082"/>
              <a:ext cx="57" cy="57"/>
              <a:chOff x="3805" y="4082"/>
              <a:chExt cx="57" cy="57"/>
            </a:xfrm>
          </p:grpSpPr>
          <p:sp>
            <p:nvSpPr>
              <p:cNvPr id="10564" name="Line 32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65" name="Line 32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566" name="Rectangle 32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567" name="Group 327"/>
          <p:cNvGrpSpPr>
            <a:grpSpLocks/>
          </p:cNvGrpSpPr>
          <p:nvPr/>
        </p:nvGrpSpPr>
        <p:grpSpPr bwMode="auto">
          <a:xfrm>
            <a:off x="2359025" y="4945063"/>
            <a:ext cx="90488" cy="90487"/>
            <a:chOff x="3805" y="4082"/>
            <a:chExt cx="57" cy="57"/>
          </a:xfrm>
        </p:grpSpPr>
        <p:grpSp>
          <p:nvGrpSpPr>
            <p:cNvPr id="10568" name="Group 328"/>
            <p:cNvGrpSpPr>
              <a:grpSpLocks/>
            </p:cNvGrpSpPr>
            <p:nvPr/>
          </p:nvGrpSpPr>
          <p:grpSpPr bwMode="auto">
            <a:xfrm>
              <a:off x="3805" y="4082"/>
              <a:ext cx="57" cy="57"/>
              <a:chOff x="3805" y="4082"/>
              <a:chExt cx="57" cy="57"/>
            </a:xfrm>
          </p:grpSpPr>
          <p:sp>
            <p:nvSpPr>
              <p:cNvPr id="10569" name="Line 32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70" name="Line 33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571" name="Rectangle 33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572" name="Group 332"/>
          <p:cNvGrpSpPr>
            <a:grpSpLocks/>
          </p:cNvGrpSpPr>
          <p:nvPr/>
        </p:nvGrpSpPr>
        <p:grpSpPr bwMode="auto">
          <a:xfrm>
            <a:off x="3460750" y="2843213"/>
            <a:ext cx="90488" cy="90487"/>
            <a:chOff x="3805" y="4082"/>
            <a:chExt cx="57" cy="57"/>
          </a:xfrm>
        </p:grpSpPr>
        <p:grpSp>
          <p:nvGrpSpPr>
            <p:cNvPr id="10573" name="Group 333"/>
            <p:cNvGrpSpPr>
              <a:grpSpLocks/>
            </p:cNvGrpSpPr>
            <p:nvPr/>
          </p:nvGrpSpPr>
          <p:grpSpPr bwMode="auto">
            <a:xfrm>
              <a:off x="3805" y="4082"/>
              <a:ext cx="57" cy="57"/>
              <a:chOff x="3805" y="4082"/>
              <a:chExt cx="57" cy="57"/>
            </a:xfrm>
          </p:grpSpPr>
          <p:sp>
            <p:nvSpPr>
              <p:cNvPr id="10574" name="Line 33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75" name="Line 33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576" name="Rectangle 33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582" name="Group 342"/>
          <p:cNvGrpSpPr>
            <a:grpSpLocks/>
          </p:cNvGrpSpPr>
          <p:nvPr/>
        </p:nvGrpSpPr>
        <p:grpSpPr bwMode="auto">
          <a:xfrm>
            <a:off x="6386513" y="2319338"/>
            <a:ext cx="90487" cy="90487"/>
            <a:chOff x="3805" y="4082"/>
            <a:chExt cx="57" cy="57"/>
          </a:xfrm>
        </p:grpSpPr>
        <p:grpSp>
          <p:nvGrpSpPr>
            <p:cNvPr id="10583" name="Group 343"/>
            <p:cNvGrpSpPr>
              <a:grpSpLocks/>
            </p:cNvGrpSpPr>
            <p:nvPr/>
          </p:nvGrpSpPr>
          <p:grpSpPr bwMode="auto">
            <a:xfrm>
              <a:off x="3805" y="4082"/>
              <a:ext cx="57" cy="57"/>
              <a:chOff x="3805" y="4082"/>
              <a:chExt cx="57" cy="57"/>
            </a:xfrm>
          </p:grpSpPr>
          <p:sp>
            <p:nvSpPr>
              <p:cNvPr id="10584" name="Line 34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85" name="Line 34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586" name="Rectangle 34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587" name="Group 347"/>
          <p:cNvGrpSpPr>
            <a:grpSpLocks/>
          </p:cNvGrpSpPr>
          <p:nvPr/>
        </p:nvGrpSpPr>
        <p:grpSpPr bwMode="auto">
          <a:xfrm>
            <a:off x="6223000" y="4306888"/>
            <a:ext cx="90488" cy="90487"/>
            <a:chOff x="3805" y="4082"/>
            <a:chExt cx="57" cy="57"/>
          </a:xfrm>
        </p:grpSpPr>
        <p:grpSp>
          <p:nvGrpSpPr>
            <p:cNvPr id="10588" name="Group 348"/>
            <p:cNvGrpSpPr>
              <a:grpSpLocks/>
            </p:cNvGrpSpPr>
            <p:nvPr/>
          </p:nvGrpSpPr>
          <p:grpSpPr bwMode="auto">
            <a:xfrm>
              <a:off x="3805" y="4082"/>
              <a:ext cx="57" cy="57"/>
              <a:chOff x="3805" y="4082"/>
              <a:chExt cx="57" cy="57"/>
            </a:xfrm>
          </p:grpSpPr>
          <p:sp>
            <p:nvSpPr>
              <p:cNvPr id="10589" name="Line 34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90" name="Line 35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591" name="Rectangle 35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0592" name="Text Box 352"/>
          <p:cNvSpPr txBox="1">
            <a:spLocks noChangeArrowheads="1"/>
          </p:cNvSpPr>
          <p:nvPr/>
        </p:nvSpPr>
        <p:spPr bwMode="auto">
          <a:xfrm>
            <a:off x="2119313" y="204788"/>
            <a:ext cx="5111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Colville</a:t>
            </a:r>
          </a:p>
        </p:txBody>
      </p:sp>
      <p:sp>
        <p:nvSpPr>
          <p:cNvPr id="10593" name="Text Box 353"/>
          <p:cNvSpPr txBox="1">
            <a:spLocks noChangeArrowheads="1"/>
          </p:cNvSpPr>
          <p:nvPr/>
        </p:nvSpPr>
        <p:spPr bwMode="auto">
          <a:xfrm>
            <a:off x="1997075" y="749300"/>
            <a:ext cx="72072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Walla Walla</a:t>
            </a:r>
          </a:p>
        </p:txBody>
      </p:sp>
      <p:sp>
        <p:nvSpPr>
          <p:cNvPr id="10594" name="Text Box 354"/>
          <p:cNvSpPr txBox="1">
            <a:spLocks noChangeArrowheads="1"/>
          </p:cNvSpPr>
          <p:nvPr/>
        </p:nvSpPr>
        <p:spPr bwMode="auto">
          <a:xfrm>
            <a:off x="1665288" y="428625"/>
            <a:ext cx="68897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Steilacoom</a:t>
            </a:r>
          </a:p>
        </p:txBody>
      </p:sp>
      <p:sp>
        <p:nvSpPr>
          <p:cNvPr id="10595" name="Text Box 355"/>
          <p:cNvSpPr txBox="1">
            <a:spLocks noChangeArrowheads="1"/>
          </p:cNvSpPr>
          <p:nvPr/>
        </p:nvSpPr>
        <p:spPr bwMode="auto">
          <a:xfrm>
            <a:off x="1381125" y="681038"/>
            <a:ext cx="6731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Vancouver</a:t>
            </a:r>
          </a:p>
        </p:txBody>
      </p:sp>
      <p:sp>
        <p:nvSpPr>
          <p:cNvPr id="10596" name="Text Box 356"/>
          <p:cNvSpPr txBox="1">
            <a:spLocks noChangeArrowheads="1"/>
          </p:cNvSpPr>
          <p:nvPr/>
        </p:nvSpPr>
        <p:spPr bwMode="auto">
          <a:xfrm>
            <a:off x="1401763" y="1793875"/>
            <a:ext cx="5588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Klamath</a:t>
            </a:r>
          </a:p>
        </p:txBody>
      </p:sp>
      <p:sp>
        <p:nvSpPr>
          <p:cNvPr id="10597" name="Text Box 357"/>
          <p:cNvSpPr txBox="1">
            <a:spLocks noChangeArrowheads="1"/>
          </p:cNvSpPr>
          <p:nvPr/>
        </p:nvSpPr>
        <p:spPr bwMode="auto">
          <a:xfrm>
            <a:off x="1793875" y="2906713"/>
            <a:ext cx="579438"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Churchill</a:t>
            </a:r>
          </a:p>
        </p:txBody>
      </p:sp>
      <p:sp>
        <p:nvSpPr>
          <p:cNvPr id="10598" name="Text Box 358"/>
          <p:cNvSpPr txBox="1">
            <a:spLocks noChangeArrowheads="1"/>
          </p:cNvSpPr>
          <p:nvPr/>
        </p:nvSpPr>
        <p:spPr bwMode="auto">
          <a:xfrm>
            <a:off x="2452688" y="2659063"/>
            <a:ext cx="51752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Halleck</a:t>
            </a:r>
          </a:p>
        </p:txBody>
      </p:sp>
      <p:sp>
        <p:nvSpPr>
          <p:cNvPr id="10599" name="Text Box 359"/>
          <p:cNvSpPr txBox="1">
            <a:spLocks noChangeArrowheads="1"/>
          </p:cNvSpPr>
          <p:nvPr/>
        </p:nvSpPr>
        <p:spPr bwMode="auto">
          <a:xfrm>
            <a:off x="3241675" y="2870200"/>
            <a:ext cx="5588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Douglas</a:t>
            </a:r>
          </a:p>
        </p:txBody>
      </p:sp>
      <p:sp>
        <p:nvSpPr>
          <p:cNvPr id="10600" name="Text Box 360"/>
          <p:cNvSpPr txBox="1">
            <a:spLocks noChangeArrowheads="1"/>
          </p:cNvSpPr>
          <p:nvPr/>
        </p:nvSpPr>
        <p:spPr bwMode="auto">
          <a:xfrm>
            <a:off x="3673475" y="2468563"/>
            <a:ext cx="512763"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Bridger</a:t>
            </a:r>
          </a:p>
        </p:txBody>
      </p:sp>
      <p:sp>
        <p:nvSpPr>
          <p:cNvPr id="10603" name="Text Box 363"/>
          <p:cNvSpPr txBox="1">
            <a:spLocks noChangeArrowheads="1"/>
          </p:cNvSpPr>
          <p:nvPr/>
        </p:nvSpPr>
        <p:spPr bwMode="auto">
          <a:xfrm>
            <a:off x="4722813" y="2401888"/>
            <a:ext cx="5524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Laramie</a:t>
            </a:r>
          </a:p>
        </p:txBody>
      </p:sp>
      <p:sp>
        <p:nvSpPr>
          <p:cNvPr id="10604" name="Text Box 364"/>
          <p:cNvSpPr txBox="1">
            <a:spLocks noChangeArrowheads="1"/>
          </p:cNvSpPr>
          <p:nvPr/>
        </p:nvSpPr>
        <p:spPr bwMode="auto">
          <a:xfrm>
            <a:off x="4281488" y="2606675"/>
            <a:ext cx="744537"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D.A. Russell</a:t>
            </a:r>
          </a:p>
        </p:txBody>
      </p:sp>
      <p:sp>
        <p:nvSpPr>
          <p:cNvPr id="10608" name="Text Box 368"/>
          <p:cNvSpPr txBox="1">
            <a:spLocks noChangeArrowheads="1"/>
          </p:cNvSpPr>
          <p:nvPr/>
        </p:nvSpPr>
        <p:spPr bwMode="auto">
          <a:xfrm>
            <a:off x="6402388" y="2259013"/>
            <a:ext cx="53022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Randall</a:t>
            </a:r>
          </a:p>
        </p:txBody>
      </p:sp>
      <p:sp>
        <p:nvSpPr>
          <p:cNvPr id="10609" name="Text Box 369"/>
          <p:cNvSpPr txBox="1">
            <a:spLocks noChangeArrowheads="1"/>
          </p:cNvSpPr>
          <p:nvPr/>
        </p:nvSpPr>
        <p:spPr bwMode="auto">
          <a:xfrm>
            <a:off x="6045200" y="1828800"/>
            <a:ext cx="404813"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Sully</a:t>
            </a:r>
          </a:p>
        </p:txBody>
      </p:sp>
      <p:sp>
        <p:nvSpPr>
          <p:cNvPr id="10610" name="Text Box 370"/>
          <p:cNvSpPr txBox="1">
            <a:spLocks noChangeArrowheads="1"/>
          </p:cNvSpPr>
          <p:nvPr/>
        </p:nvSpPr>
        <p:spPr bwMode="auto">
          <a:xfrm>
            <a:off x="7197725" y="3386138"/>
            <a:ext cx="769938"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Leavenworth</a:t>
            </a:r>
          </a:p>
        </p:txBody>
      </p:sp>
      <p:sp>
        <p:nvSpPr>
          <p:cNvPr id="10611" name="Text Box 371"/>
          <p:cNvSpPr txBox="1">
            <a:spLocks noChangeArrowheads="1"/>
          </p:cNvSpPr>
          <p:nvPr/>
        </p:nvSpPr>
        <p:spPr bwMode="auto">
          <a:xfrm>
            <a:off x="6534150" y="3309938"/>
            <a:ext cx="4095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Riley</a:t>
            </a:r>
          </a:p>
        </p:txBody>
      </p:sp>
      <p:sp>
        <p:nvSpPr>
          <p:cNvPr id="10612" name="Text Box 372"/>
          <p:cNvSpPr txBox="1">
            <a:spLocks noChangeArrowheads="1"/>
          </p:cNvSpPr>
          <p:nvPr/>
        </p:nvSpPr>
        <p:spPr bwMode="auto">
          <a:xfrm>
            <a:off x="5945188" y="3562350"/>
            <a:ext cx="47307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Hayes</a:t>
            </a:r>
          </a:p>
        </p:txBody>
      </p:sp>
      <p:sp>
        <p:nvSpPr>
          <p:cNvPr id="10613" name="Text Box 373"/>
          <p:cNvSpPr txBox="1">
            <a:spLocks noChangeArrowheads="1"/>
          </p:cNvSpPr>
          <p:nvPr/>
        </p:nvSpPr>
        <p:spPr bwMode="auto">
          <a:xfrm>
            <a:off x="6419850" y="3586163"/>
            <a:ext cx="4889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Harker</a:t>
            </a:r>
          </a:p>
        </p:txBody>
      </p:sp>
      <p:sp>
        <p:nvSpPr>
          <p:cNvPr id="10614" name="Text Box 374"/>
          <p:cNvSpPr txBox="1">
            <a:spLocks noChangeArrowheads="1"/>
          </p:cNvSpPr>
          <p:nvPr/>
        </p:nvSpPr>
        <p:spPr bwMode="auto">
          <a:xfrm>
            <a:off x="5848350" y="3679825"/>
            <a:ext cx="50323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Larned</a:t>
            </a:r>
          </a:p>
        </p:txBody>
      </p:sp>
      <p:sp>
        <p:nvSpPr>
          <p:cNvPr id="10615" name="Text Box 375"/>
          <p:cNvSpPr txBox="1">
            <a:spLocks noChangeArrowheads="1"/>
          </p:cNvSpPr>
          <p:nvPr/>
        </p:nvSpPr>
        <p:spPr bwMode="auto">
          <a:xfrm>
            <a:off x="6119813" y="3895725"/>
            <a:ext cx="48577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Dodge</a:t>
            </a:r>
          </a:p>
        </p:txBody>
      </p:sp>
      <p:sp>
        <p:nvSpPr>
          <p:cNvPr id="10616" name="Text Box 376"/>
          <p:cNvSpPr txBox="1">
            <a:spLocks noChangeArrowheads="1"/>
          </p:cNvSpPr>
          <p:nvPr/>
        </p:nvSpPr>
        <p:spPr bwMode="auto">
          <a:xfrm>
            <a:off x="5462588" y="3479800"/>
            <a:ext cx="5461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800"/>
              <a:t>Wallace</a:t>
            </a:r>
          </a:p>
        </p:txBody>
      </p:sp>
      <p:sp>
        <p:nvSpPr>
          <p:cNvPr id="10617" name="Text Box 377"/>
          <p:cNvSpPr txBox="1">
            <a:spLocks noChangeArrowheads="1"/>
          </p:cNvSpPr>
          <p:nvPr/>
        </p:nvSpPr>
        <p:spPr bwMode="auto">
          <a:xfrm>
            <a:off x="6238875" y="4251325"/>
            <a:ext cx="49688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Supply</a:t>
            </a:r>
          </a:p>
        </p:txBody>
      </p:sp>
      <p:sp>
        <p:nvSpPr>
          <p:cNvPr id="10618" name="Text Box 378"/>
          <p:cNvSpPr txBox="1">
            <a:spLocks noChangeArrowheads="1"/>
          </p:cNvSpPr>
          <p:nvPr/>
        </p:nvSpPr>
        <p:spPr bwMode="auto">
          <a:xfrm>
            <a:off x="6273800" y="4686300"/>
            <a:ext cx="31908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Sill</a:t>
            </a:r>
          </a:p>
        </p:txBody>
      </p:sp>
      <p:sp>
        <p:nvSpPr>
          <p:cNvPr id="10619" name="Text Box 379"/>
          <p:cNvSpPr txBox="1">
            <a:spLocks noChangeArrowheads="1"/>
          </p:cNvSpPr>
          <p:nvPr/>
        </p:nvSpPr>
        <p:spPr bwMode="auto">
          <a:xfrm>
            <a:off x="6453188" y="5314950"/>
            <a:ext cx="700087"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Richardson</a:t>
            </a:r>
          </a:p>
        </p:txBody>
      </p:sp>
      <p:sp>
        <p:nvSpPr>
          <p:cNvPr id="10620" name="Text Box 380"/>
          <p:cNvSpPr txBox="1">
            <a:spLocks noChangeArrowheads="1"/>
          </p:cNvSpPr>
          <p:nvPr/>
        </p:nvSpPr>
        <p:spPr bwMode="auto">
          <a:xfrm>
            <a:off x="5846763" y="5368925"/>
            <a:ext cx="45561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Griffin</a:t>
            </a:r>
          </a:p>
        </p:txBody>
      </p:sp>
      <p:sp>
        <p:nvSpPr>
          <p:cNvPr id="10621" name="Text Box 381"/>
          <p:cNvSpPr txBox="1">
            <a:spLocks noChangeArrowheads="1"/>
          </p:cNvSpPr>
          <p:nvPr/>
        </p:nvSpPr>
        <p:spPr bwMode="auto">
          <a:xfrm>
            <a:off x="5910263" y="5803900"/>
            <a:ext cx="53657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Concho</a:t>
            </a:r>
          </a:p>
        </p:txBody>
      </p:sp>
      <p:sp>
        <p:nvSpPr>
          <p:cNvPr id="10622" name="Text Box 382"/>
          <p:cNvSpPr txBox="1">
            <a:spLocks noChangeArrowheads="1"/>
          </p:cNvSpPr>
          <p:nvPr/>
        </p:nvSpPr>
        <p:spPr bwMode="auto">
          <a:xfrm>
            <a:off x="5437188" y="5965825"/>
            <a:ext cx="58261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Stockton</a:t>
            </a:r>
          </a:p>
        </p:txBody>
      </p:sp>
      <p:sp>
        <p:nvSpPr>
          <p:cNvPr id="10623" name="Text Box 383"/>
          <p:cNvSpPr txBox="1">
            <a:spLocks noChangeArrowheads="1"/>
          </p:cNvSpPr>
          <p:nvPr/>
        </p:nvSpPr>
        <p:spPr bwMode="auto">
          <a:xfrm>
            <a:off x="4932363" y="6096000"/>
            <a:ext cx="43815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Davis</a:t>
            </a:r>
          </a:p>
        </p:txBody>
      </p:sp>
      <p:sp>
        <p:nvSpPr>
          <p:cNvPr id="10624" name="Text Box 384"/>
          <p:cNvSpPr txBox="1">
            <a:spLocks noChangeArrowheads="1"/>
          </p:cNvSpPr>
          <p:nvPr/>
        </p:nvSpPr>
        <p:spPr bwMode="auto">
          <a:xfrm>
            <a:off x="4668838" y="5795963"/>
            <a:ext cx="569912"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Quitman</a:t>
            </a:r>
          </a:p>
        </p:txBody>
      </p:sp>
      <p:sp>
        <p:nvSpPr>
          <p:cNvPr id="10625" name="Text Box 385"/>
          <p:cNvSpPr txBox="1">
            <a:spLocks noChangeArrowheads="1"/>
          </p:cNvSpPr>
          <p:nvPr/>
        </p:nvSpPr>
        <p:spPr bwMode="auto">
          <a:xfrm>
            <a:off x="4468813" y="5483225"/>
            <a:ext cx="39846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Bliss</a:t>
            </a:r>
          </a:p>
        </p:txBody>
      </p:sp>
      <p:sp>
        <p:nvSpPr>
          <p:cNvPr id="10626" name="Text Box 386"/>
          <p:cNvSpPr txBox="1">
            <a:spLocks noChangeArrowheads="1"/>
          </p:cNvSpPr>
          <p:nvPr/>
        </p:nvSpPr>
        <p:spPr bwMode="auto">
          <a:xfrm>
            <a:off x="4624388" y="5113338"/>
            <a:ext cx="538162"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Stanton</a:t>
            </a:r>
          </a:p>
        </p:txBody>
      </p:sp>
      <p:sp>
        <p:nvSpPr>
          <p:cNvPr id="10627" name="Text Box 387"/>
          <p:cNvSpPr txBox="1">
            <a:spLocks noChangeArrowheads="1"/>
          </p:cNvSpPr>
          <p:nvPr/>
        </p:nvSpPr>
        <p:spPr bwMode="auto">
          <a:xfrm>
            <a:off x="4297363" y="5276850"/>
            <a:ext cx="503237"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Seldon</a:t>
            </a:r>
          </a:p>
        </p:txBody>
      </p:sp>
      <p:sp>
        <p:nvSpPr>
          <p:cNvPr id="10628" name="Text Box 388"/>
          <p:cNvSpPr txBox="1">
            <a:spLocks noChangeArrowheads="1"/>
          </p:cNvSpPr>
          <p:nvPr/>
        </p:nvSpPr>
        <p:spPr bwMode="auto">
          <a:xfrm>
            <a:off x="3840163" y="5364163"/>
            <a:ext cx="66992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Cummings</a:t>
            </a:r>
          </a:p>
        </p:txBody>
      </p:sp>
      <p:sp>
        <p:nvSpPr>
          <p:cNvPr id="10629" name="Text Box 389"/>
          <p:cNvSpPr txBox="1">
            <a:spLocks noChangeArrowheads="1"/>
          </p:cNvSpPr>
          <p:nvPr/>
        </p:nvSpPr>
        <p:spPr bwMode="auto">
          <a:xfrm>
            <a:off x="3905250" y="5018088"/>
            <a:ext cx="5080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Bayard</a:t>
            </a:r>
          </a:p>
        </p:txBody>
      </p:sp>
      <p:sp>
        <p:nvSpPr>
          <p:cNvPr id="10630" name="Text Box 390"/>
          <p:cNvSpPr txBox="1">
            <a:spLocks noChangeArrowheads="1"/>
          </p:cNvSpPr>
          <p:nvPr/>
        </p:nvSpPr>
        <p:spPr bwMode="auto">
          <a:xfrm>
            <a:off x="3587750" y="5216525"/>
            <a:ext cx="461963"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Bowie</a:t>
            </a:r>
          </a:p>
        </p:txBody>
      </p:sp>
      <p:sp>
        <p:nvSpPr>
          <p:cNvPr id="10631" name="Text Box 391"/>
          <p:cNvSpPr txBox="1">
            <a:spLocks noChangeArrowheads="1"/>
          </p:cNvSpPr>
          <p:nvPr/>
        </p:nvSpPr>
        <p:spPr bwMode="auto">
          <a:xfrm>
            <a:off x="2905125" y="5075238"/>
            <a:ext cx="4730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Lowell</a:t>
            </a:r>
          </a:p>
        </p:txBody>
      </p:sp>
      <p:sp>
        <p:nvSpPr>
          <p:cNvPr id="10632" name="Text Box 392"/>
          <p:cNvSpPr txBox="1">
            <a:spLocks noChangeArrowheads="1"/>
          </p:cNvSpPr>
          <p:nvPr/>
        </p:nvSpPr>
        <p:spPr bwMode="auto">
          <a:xfrm>
            <a:off x="2473325" y="4737100"/>
            <a:ext cx="62388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McDowell</a:t>
            </a:r>
          </a:p>
        </p:txBody>
      </p:sp>
      <p:sp>
        <p:nvSpPr>
          <p:cNvPr id="10633" name="Text Box 393"/>
          <p:cNvSpPr txBox="1">
            <a:spLocks noChangeArrowheads="1"/>
          </p:cNvSpPr>
          <p:nvPr/>
        </p:nvSpPr>
        <p:spPr bwMode="auto">
          <a:xfrm>
            <a:off x="3067050" y="4521200"/>
            <a:ext cx="4572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Verde</a:t>
            </a:r>
          </a:p>
        </p:txBody>
      </p:sp>
      <p:sp>
        <p:nvSpPr>
          <p:cNvPr id="10634" name="Text Box 394"/>
          <p:cNvSpPr txBox="1">
            <a:spLocks noChangeArrowheads="1"/>
          </p:cNvSpPr>
          <p:nvPr/>
        </p:nvSpPr>
        <p:spPr bwMode="auto">
          <a:xfrm>
            <a:off x="1995488" y="4865688"/>
            <a:ext cx="4508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Yuma</a:t>
            </a:r>
          </a:p>
        </p:txBody>
      </p:sp>
      <p:sp>
        <p:nvSpPr>
          <p:cNvPr id="10635" name="Text Box 395"/>
          <p:cNvSpPr txBox="1">
            <a:spLocks noChangeArrowheads="1"/>
          </p:cNvSpPr>
          <p:nvPr/>
        </p:nvSpPr>
        <p:spPr bwMode="auto">
          <a:xfrm>
            <a:off x="3760788" y="4826000"/>
            <a:ext cx="53181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Apache</a:t>
            </a:r>
          </a:p>
        </p:txBody>
      </p:sp>
      <p:sp>
        <p:nvSpPr>
          <p:cNvPr id="10636" name="Text Box 396"/>
          <p:cNvSpPr txBox="1">
            <a:spLocks noChangeArrowheads="1"/>
          </p:cNvSpPr>
          <p:nvPr/>
        </p:nvSpPr>
        <p:spPr bwMode="auto">
          <a:xfrm>
            <a:off x="4027488" y="4370388"/>
            <a:ext cx="5588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Wingate</a:t>
            </a:r>
          </a:p>
        </p:txBody>
      </p:sp>
      <p:sp>
        <p:nvSpPr>
          <p:cNvPr id="10637" name="Text Box 397"/>
          <p:cNvSpPr txBox="1">
            <a:spLocks noChangeArrowheads="1"/>
          </p:cNvSpPr>
          <p:nvPr/>
        </p:nvSpPr>
        <p:spPr bwMode="auto">
          <a:xfrm>
            <a:off x="4611688" y="4275138"/>
            <a:ext cx="4508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Union</a:t>
            </a:r>
          </a:p>
        </p:txBody>
      </p:sp>
      <p:sp>
        <p:nvSpPr>
          <p:cNvPr id="10638" name="Text Box 398"/>
          <p:cNvSpPr txBox="1">
            <a:spLocks noChangeArrowheads="1"/>
          </p:cNvSpPr>
          <p:nvPr/>
        </p:nvSpPr>
        <p:spPr bwMode="auto">
          <a:xfrm>
            <a:off x="4889500" y="4497388"/>
            <a:ext cx="5524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Bascom</a:t>
            </a:r>
          </a:p>
        </p:txBody>
      </p:sp>
      <p:sp>
        <p:nvSpPr>
          <p:cNvPr id="10639" name="Text Box 399"/>
          <p:cNvSpPr txBox="1">
            <a:spLocks noChangeArrowheads="1"/>
          </p:cNvSpPr>
          <p:nvPr/>
        </p:nvSpPr>
        <p:spPr bwMode="auto">
          <a:xfrm>
            <a:off x="4489450" y="4740275"/>
            <a:ext cx="54133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Sumner</a:t>
            </a:r>
          </a:p>
        </p:txBody>
      </p:sp>
      <p:sp>
        <p:nvSpPr>
          <p:cNvPr id="10640" name="Text Box 400"/>
          <p:cNvSpPr txBox="1">
            <a:spLocks noChangeArrowheads="1"/>
          </p:cNvSpPr>
          <p:nvPr/>
        </p:nvSpPr>
        <p:spPr bwMode="auto">
          <a:xfrm>
            <a:off x="4205288" y="3938588"/>
            <a:ext cx="547687"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Garland</a:t>
            </a:r>
          </a:p>
        </p:txBody>
      </p:sp>
      <p:sp>
        <p:nvSpPr>
          <p:cNvPr id="10641" name="Text Box 401"/>
          <p:cNvSpPr txBox="1">
            <a:spLocks noChangeArrowheads="1"/>
          </p:cNvSpPr>
          <p:nvPr/>
        </p:nvSpPr>
        <p:spPr bwMode="auto">
          <a:xfrm>
            <a:off x="4710113" y="3830638"/>
            <a:ext cx="4064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Lyon</a:t>
            </a:r>
          </a:p>
        </p:txBody>
      </p:sp>
      <p:sp>
        <p:nvSpPr>
          <p:cNvPr id="10642" name="Text Box 402"/>
          <p:cNvSpPr txBox="1">
            <a:spLocks noChangeArrowheads="1"/>
          </p:cNvSpPr>
          <p:nvPr/>
        </p:nvSpPr>
        <p:spPr bwMode="auto">
          <a:xfrm>
            <a:off x="2649538" y="1712913"/>
            <a:ext cx="439737"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Boise</a:t>
            </a:r>
          </a:p>
        </p:txBody>
      </p:sp>
      <p:sp>
        <p:nvSpPr>
          <p:cNvPr id="10643" name="Text Box 403"/>
          <p:cNvSpPr txBox="1">
            <a:spLocks noChangeArrowheads="1"/>
          </p:cNvSpPr>
          <p:nvPr/>
        </p:nvSpPr>
        <p:spPr bwMode="auto">
          <a:xfrm>
            <a:off x="3436938" y="2024063"/>
            <a:ext cx="3587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Hall</a:t>
            </a:r>
          </a:p>
        </p:txBody>
      </p:sp>
      <p:sp>
        <p:nvSpPr>
          <p:cNvPr id="10644" name="Text Box 404"/>
          <p:cNvSpPr txBox="1">
            <a:spLocks noChangeArrowheads="1"/>
          </p:cNvSpPr>
          <p:nvPr/>
        </p:nvSpPr>
        <p:spPr bwMode="auto">
          <a:xfrm>
            <a:off x="3951288" y="1160463"/>
            <a:ext cx="369887"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Ellis</a:t>
            </a:r>
          </a:p>
        </p:txBody>
      </p:sp>
      <p:sp>
        <p:nvSpPr>
          <p:cNvPr id="10645" name="Text Box 405"/>
          <p:cNvSpPr txBox="1">
            <a:spLocks noChangeArrowheads="1"/>
          </p:cNvSpPr>
          <p:nvPr/>
        </p:nvSpPr>
        <p:spPr bwMode="auto">
          <a:xfrm>
            <a:off x="5405438" y="814388"/>
            <a:ext cx="4857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Buford</a:t>
            </a:r>
          </a:p>
        </p:txBody>
      </p:sp>
      <p:sp>
        <p:nvSpPr>
          <p:cNvPr id="10646" name="Text Box 406"/>
          <p:cNvSpPr txBox="1">
            <a:spLocks noChangeArrowheads="1"/>
          </p:cNvSpPr>
          <p:nvPr/>
        </p:nvSpPr>
        <p:spPr bwMode="auto">
          <a:xfrm>
            <a:off x="4162425" y="742950"/>
            <a:ext cx="50958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Benton</a:t>
            </a:r>
          </a:p>
        </p:txBody>
      </p:sp>
      <p:sp>
        <p:nvSpPr>
          <p:cNvPr id="10647" name="Text Box 407"/>
          <p:cNvSpPr txBox="1">
            <a:spLocks noChangeArrowheads="1"/>
          </p:cNvSpPr>
          <p:nvPr/>
        </p:nvSpPr>
        <p:spPr bwMode="auto">
          <a:xfrm>
            <a:off x="3333750" y="687388"/>
            <a:ext cx="439738"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Shaw</a:t>
            </a:r>
          </a:p>
        </p:txBody>
      </p:sp>
      <p:sp>
        <p:nvSpPr>
          <p:cNvPr id="10648" name="Text Box 408"/>
          <p:cNvSpPr txBox="1">
            <a:spLocks noChangeArrowheads="1"/>
          </p:cNvSpPr>
          <p:nvPr/>
        </p:nvSpPr>
        <p:spPr bwMode="auto">
          <a:xfrm>
            <a:off x="6011863" y="6369050"/>
            <a:ext cx="420687"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Clark</a:t>
            </a:r>
          </a:p>
        </p:txBody>
      </p:sp>
      <p:sp>
        <p:nvSpPr>
          <p:cNvPr id="10649" name="Text Box 409"/>
          <p:cNvSpPr txBox="1">
            <a:spLocks noChangeArrowheads="1"/>
          </p:cNvSpPr>
          <p:nvPr/>
        </p:nvSpPr>
        <p:spPr bwMode="auto">
          <a:xfrm>
            <a:off x="4598988" y="1757363"/>
            <a:ext cx="706437"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Phil Kearny</a:t>
            </a:r>
          </a:p>
        </p:txBody>
      </p:sp>
      <p:sp>
        <p:nvSpPr>
          <p:cNvPr id="10650" name="Text Box 410"/>
          <p:cNvSpPr txBox="1">
            <a:spLocks noChangeArrowheads="1"/>
          </p:cNvSpPr>
          <p:nvPr/>
        </p:nvSpPr>
        <p:spPr bwMode="auto">
          <a:xfrm>
            <a:off x="4310063" y="1528763"/>
            <a:ext cx="665162"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C.F. Smith</a:t>
            </a:r>
          </a:p>
        </p:txBody>
      </p:sp>
      <p:grpSp>
        <p:nvGrpSpPr>
          <p:cNvPr id="10850" name="Group 610"/>
          <p:cNvGrpSpPr>
            <a:grpSpLocks/>
          </p:cNvGrpSpPr>
          <p:nvPr/>
        </p:nvGrpSpPr>
        <p:grpSpPr bwMode="auto">
          <a:xfrm>
            <a:off x="4306888" y="2219325"/>
            <a:ext cx="947737" cy="284163"/>
            <a:chOff x="2713" y="1398"/>
            <a:chExt cx="597" cy="179"/>
          </a:xfrm>
        </p:grpSpPr>
        <p:grpSp>
          <p:nvGrpSpPr>
            <p:cNvPr id="10851" name="Group 611"/>
            <p:cNvGrpSpPr>
              <a:grpSpLocks/>
            </p:cNvGrpSpPr>
            <p:nvPr/>
          </p:nvGrpSpPr>
          <p:grpSpPr bwMode="auto">
            <a:xfrm>
              <a:off x="3065" y="1489"/>
              <a:ext cx="57" cy="57"/>
              <a:chOff x="3805" y="4082"/>
              <a:chExt cx="57" cy="57"/>
            </a:xfrm>
          </p:grpSpPr>
          <p:grpSp>
            <p:nvGrpSpPr>
              <p:cNvPr id="10852" name="Group 612"/>
              <p:cNvGrpSpPr>
                <a:grpSpLocks/>
              </p:cNvGrpSpPr>
              <p:nvPr/>
            </p:nvGrpSpPr>
            <p:grpSpPr bwMode="auto">
              <a:xfrm>
                <a:off x="3805" y="4082"/>
                <a:ext cx="57" cy="57"/>
                <a:chOff x="3805" y="4082"/>
                <a:chExt cx="57" cy="57"/>
              </a:xfrm>
            </p:grpSpPr>
            <p:sp>
              <p:nvSpPr>
                <p:cNvPr id="10853" name="Line 61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54" name="Line 61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855" name="Rectangle 61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0856" name="Group 616"/>
            <p:cNvGrpSpPr>
              <a:grpSpLocks/>
            </p:cNvGrpSpPr>
            <p:nvPr/>
          </p:nvGrpSpPr>
          <p:grpSpPr bwMode="auto">
            <a:xfrm>
              <a:off x="3041" y="1437"/>
              <a:ext cx="57" cy="57"/>
              <a:chOff x="3805" y="4082"/>
              <a:chExt cx="57" cy="57"/>
            </a:xfrm>
          </p:grpSpPr>
          <p:grpSp>
            <p:nvGrpSpPr>
              <p:cNvPr id="10857" name="Group 617"/>
              <p:cNvGrpSpPr>
                <a:grpSpLocks/>
              </p:cNvGrpSpPr>
              <p:nvPr/>
            </p:nvGrpSpPr>
            <p:grpSpPr bwMode="auto">
              <a:xfrm>
                <a:off x="3805" y="4082"/>
                <a:ext cx="57" cy="57"/>
                <a:chOff x="3805" y="4082"/>
                <a:chExt cx="57" cy="57"/>
              </a:xfrm>
            </p:grpSpPr>
            <p:sp>
              <p:nvSpPr>
                <p:cNvPr id="10858" name="Line 61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59" name="Line 61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860" name="Rectangle 62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0861" name="Text Box 621"/>
            <p:cNvSpPr txBox="1">
              <a:spLocks noChangeArrowheads="1"/>
            </p:cNvSpPr>
            <p:nvPr/>
          </p:nvSpPr>
          <p:spPr bwMode="auto">
            <a:xfrm>
              <a:off x="2713" y="1442"/>
              <a:ext cx="409"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Fetterman</a:t>
              </a:r>
            </a:p>
          </p:txBody>
        </p:sp>
        <p:sp>
          <p:nvSpPr>
            <p:cNvPr id="10862" name="Text Box 622"/>
            <p:cNvSpPr txBox="1">
              <a:spLocks noChangeArrowheads="1"/>
            </p:cNvSpPr>
            <p:nvPr/>
          </p:nvSpPr>
          <p:spPr bwMode="auto">
            <a:xfrm>
              <a:off x="3040" y="1398"/>
              <a:ext cx="270"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Reno</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746"/>
                                        </p:tgtEl>
                                        <p:attrNameLst>
                                          <p:attrName>style.visibility</p:attrName>
                                        </p:attrNameLst>
                                      </p:cBhvr>
                                      <p:to>
                                        <p:strVal val="visible"/>
                                      </p:to>
                                    </p:set>
                                    <p:animEffect transition="in" filter="dissolve">
                                      <p:cBhvr>
                                        <p:cTn id="7" dur="500"/>
                                        <p:tgtEl>
                                          <p:spTgt spid="1074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0753"/>
                                        </p:tgtEl>
                                        <p:attrNameLst>
                                          <p:attrName>style.visibility</p:attrName>
                                        </p:attrNameLst>
                                      </p:cBhvr>
                                      <p:to>
                                        <p:strVal val="visible"/>
                                      </p:to>
                                    </p:set>
                                    <p:animEffect transition="in" filter="slide(fromBottom)">
                                      <p:cBhvr>
                                        <p:cTn id="12" dur="500"/>
                                        <p:tgtEl>
                                          <p:spTgt spid="10753"/>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0756"/>
                                        </p:tgtEl>
                                        <p:attrNameLst>
                                          <p:attrName>style.visibility</p:attrName>
                                        </p:attrNameLst>
                                      </p:cBhvr>
                                      <p:to>
                                        <p:strVal val="visible"/>
                                      </p:to>
                                    </p:set>
                                    <p:animEffect transition="in" filter="slide(fromBottom)">
                                      <p:cBhvr>
                                        <p:cTn id="15" dur="500"/>
                                        <p:tgtEl>
                                          <p:spTgt spid="10756"/>
                                        </p:tgtEl>
                                      </p:cBhvr>
                                    </p:animEffect>
                                  </p:childTnLst>
                                </p:cTn>
                              </p:par>
                              <p:par>
                                <p:cTn id="16" presetID="0" presetClass="path" presetSubtype="0" accel="50000" decel="50000" fill="hold" grpId="0" nodeType="withEffect">
                                  <p:stCondLst>
                                    <p:cond delay="0"/>
                                  </p:stCondLst>
                                  <p:childTnLst>
                                    <p:animMotion origin="layout" path="M 4.16667E-6 4.44444E-6 L -0.09028 0.02592 " pathEditMode="relative" rAng="0" ptsTypes="AA">
                                      <p:cBhvr>
                                        <p:cTn id="17" dur="2000" fill="hold"/>
                                        <p:tgtEl>
                                          <p:spTgt spid="10289"/>
                                        </p:tgtEl>
                                        <p:attrNameLst>
                                          <p:attrName>ppt_x</p:attrName>
                                          <p:attrName>ppt_y</p:attrName>
                                        </p:attrNameLst>
                                      </p:cBhvr>
                                      <p:rCtr x="-4514" y="1296"/>
                                    </p:animMotion>
                                  </p:childTnLst>
                                </p:cTn>
                              </p:par>
                              <p:par>
                                <p:cTn id="18" presetID="6" presetClass="emph" presetSubtype="0" fill="hold" grpId="1" nodeType="withEffect">
                                  <p:stCondLst>
                                    <p:cond delay="0"/>
                                  </p:stCondLst>
                                  <p:childTnLst>
                                    <p:animScale>
                                      <p:cBhvr>
                                        <p:cTn id="19" dur="2000" fill="hold"/>
                                        <p:tgtEl>
                                          <p:spTgt spid="10289"/>
                                        </p:tgtEl>
                                      </p:cBhvr>
                                      <p:by x="50000" y="50000"/>
                                    </p:animScale>
                                  </p:childTnLst>
                                </p:cTn>
                              </p:par>
                            </p:childTnLst>
                          </p:cTn>
                        </p:par>
                        <p:par>
                          <p:cTn id="20" fill="hold" nodeType="afterGroup">
                            <p:stCondLst>
                              <p:cond delay="2000"/>
                            </p:stCondLst>
                            <p:childTnLst>
                              <p:par>
                                <p:cTn id="21" presetID="12" presetClass="entr" presetSubtype="2" fill="hold" nodeType="afterEffect">
                                  <p:stCondLst>
                                    <p:cond delay="0"/>
                                  </p:stCondLst>
                                  <p:childTnLst>
                                    <p:set>
                                      <p:cBhvr>
                                        <p:cTn id="22" dur="1" fill="hold">
                                          <p:stCondLst>
                                            <p:cond delay="0"/>
                                          </p:stCondLst>
                                        </p:cTn>
                                        <p:tgtEl>
                                          <p:spTgt spid="10751"/>
                                        </p:tgtEl>
                                        <p:attrNameLst>
                                          <p:attrName>style.visibility</p:attrName>
                                        </p:attrNameLst>
                                      </p:cBhvr>
                                      <p:to>
                                        <p:strVal val="visible"/>
                                      </p:to>
                                    </p:set>
                                    <p:animEffect transition="in" filter="slide(fromRight)">
                                      <p:cBhvr>
                                        <p:cTn id="23" dur="500"/>
                                        <p:tgtEl>
                                          <p:spTgt spid="10751"/>
                                        </p:tgtEl>
                                      </p:cBhvr>
                                    </p:animEffect>
                                  </p:childTnLst>
                                </p:cTn>
                              </p:par>
                              <p:par>
                                <p:cTn id="24" presetID="12" presetClass="entr" presetSubtype="8" fill="hold" grpId="0" nodeType="withEffect">
                                  <p:stCondLst>
                                    <p:cond delay="0"/>
                                  </p:stCondLst>
                                  <p:childTnLst>
                                    <p:set>
                                      <p:cBhvr>
                                        <p:cTn id="25" dur="1" fill="hold">
                                          <p:stCondLst>
                                            <p:cond delay="0"/>
                                          </p:stCondLst>
                                        </p:cTn>
                                        <p:tgtEl>
                                          <p:spTgt spid="10754"/>
                                        </p:tgtEl>
                                        <p:attrNameLst>
                                          <p:attrName>style.visibility</p:attrName>
                                        </p:attrNameLst>
                                      </p:cBhvr>
                                      <p:to>
                                        <p:strVal val="visible"/>
                                      </p:to>
                                    </p:set>
                                    <p:animEffect transition="in" filter="slide(fromLeft)">
                                      <p:cBhvr>
                                        <p:cTn id="26" dur="500"/>
                                        <p:tgtEl>
                                          <p:spTgt spid="10754"/>
                                        </p:tgtEl>
                                      </p:cBhvr>
                                    </p:animEffect>
                                  </p:childTnLst>
                                </p:cTn>
                              </p:par>
                              <p:par>
                                <p:cTn id="27" presetID="12" presetClass="entr" presetSubtype="8" fill="hold" grpId="0" nodeType="withEffect">
                                  <p:stCondLst>
                                    <p:cond delay="0"/>
                                  </p:stCondLst>
                                  <p:childTnLst>
                                    <p:set>
                                      <p:cBhvr>
                                        <p:cTn id="28" dur="1" fill="hold">
                                          <p:stCondLst>
                                            <p:cond delay="0"/>
                                          </p:stCondLst>
                                        </p:cTn>
                                        <p:tgtEl>
                                          <p:spTgt spid="10755"/>
                                        </p:tgtEl>
                                        <p:attrNameLst>
                                          <p:attrName>style.visibility</p:attrName>
                                        </p:attrNameLst>
                                      </p:cBhvr>
                                      <p:to>
                                        <p:strVal val="visible"/>
                                      </p:to>
                                    </p:set>
                                    <p:animEffect transition="in" filter="slide(fromLeft)">
                                      <p:cBhvr>
                                        <p:cTn id="29" dur="500"/>
                                        <p:tgtEl>
                                          <p:spTgt spid="10755"/>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0758"/>
                                        </p:tgtEl>
                                        <p:attrNameLst>
                                          <p:attrName>style.visibility</p:attrName>
                                        </p:attrNameLst>
                                      </p:cBhvr>
                                      <p:to>
                                        <p:strVal val="visible"/>
                                      </p:to>
                                    </p:set>
                                  </p:childTnLst>
                                  <p:subTnLst>
                                    <p:audio>
                                      <p:cMediaNode>
                                        <p:cTn display="0" masterRel="sameClick">
                                          <p:stCondLst>
                                            <p:cond evt="begin" delay="0">
                                              <p:tn val="32"/>
                                            </p:cond>
                                          </p:stCondLst>
                                          <p:endCondLst>
                                            <p:cond evt="onStopAudio" delay="0">
                                              <p:tgtEl>
                                                <p:sldTgt/>
                                              </p:tgtEl>
                                            </p:cond>
                                          </p:endCondLst>
                                        </p:cTn>
                                        <p:tgtEl>
                                          <p:sndTgt r:embed="rId3" name="explode.wav"/>
                                        </p:tgtEl>
                                      </p:cMediaNode>
                                    </p:audio>
                                  </p:subTnLst>
                                </p:cTn>
                              </p:par>
                              <p:par>
                                <p:cTn id="34" presetID="3" presetClass="exit" presetSubtype="10" fill="hold" grpId="1" nodeType="withEffect">
                                  <p:stCondLst>
                                    <p:cond delay="0"/>
                                  </p:stCondLst>
                                  <p:childTnLst>
                                    <p:animEffect transition="out" filter="blinds(horizontal)">
                                      <p:cBhvr>
                                        <p:cTn id="35" dur="500"/>
                                        <p:tgtEl>
                                          <p:spTgt spid="10758"/>
                                        </p:tgtEl>
                                      </p:cBhvr>
                                    </p:animEffect>
                                    <p:set>
                                      <p:cBhvr>
                                        <p:cTn id="36" dur="1" fill="hold">
                                          <p:stCondLst>
                                            <p:cond delay="499"/>
                                          </p:stCondLst>
                                        </p:cTn>
                                        <p:tgtEl>
                                          <p:spTgt spid="10758"/>
                                        </p:tgtEl>
                                        <p:attrNameLst>
                                          <p:attrName>style.visibility</p:attrName>
                                        </p:attrNameLst>
                                      </p:cBhvr>
                                      <p:to>
                                        <p:strVal val="hidden"/>
                                      </p:to>
                                    </p:set>
                                  </p:childTnLst>
                                </p:cTn>
                              </p:par>
                            </p:childTnLst>
                          </p:cTn>
                        </p:par>
                        <p:par>
                          <p:cTn id="37" fill="hold" nodeType="afterGroup">
                            <p:stCondLst>
                              <p:cond delay="500"/>
                            </p:stCondLst>
                            <p:childTnLst>
                              <p:par>
                                <p:cTn id="38" presetID="1" presetClass="entr" presetSubtype="0" fill="hold" grpId="0" nodeType="afterEffect">
                                  <p:stCondLst>
                                    <p:cond delay="0"/>
                                  </p:stCondLst>
                                  <p:childTnLst>
                                    <p:set>
                                      <p:cBhvr>
                                        <p:cTn id="39" dur="1" fill="hold">
                                          <p:stCondLst>
                                            <p:cond delay="0"/>
                                          </p:stCondLst>
                                        </p:cTn>
                                        <p:tgtEl>
                                          <p:spTgt spid="10759"/>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3" name="explode.wav"/>
                                        </p:tgtEl>
                                      </p:cMediaNode>
                                    </p:audio>
                                  </p:subTnLst>
                                </p:cTn>
                              </p:par>
                              <p:par>
                                <p:cTn id="40" presetID="3" presetClass="exit" presetSubtype="10" fill="hold" grpId="1" nodeType="withEffect">
                                  <p:stCondLst>
                                    <p:cond delay="0"/>
                                  </p:stCondLst>
                                  <p:childTnLst>
                                    <p:animEffect transition="out" filter="blinds(horizontal)">
                                      <p:cBhvr>
                                        <p:cTn id="41" dur="500"/>
                                        <p:tgtEl>
                                          <p:spTgt spid="10759"/>
                                        </p:tgtEl>
                                      </p:cBhvr>
                                    </p:animEffect>
                                    <p:set>
                                      <p:cBhvr>
                                        <p:cTn id="42" dur="1" fill="hold">
                                          <p:stCondLst>
                                            <p:cond delay="499"/>
                                          </p:stCondLst>
                                        </p:cTn>
                                        <p:tgtEl>
                                          <p:spTgt spid="10759"/>
                                        </p:tgtEl>
                                        <p:attrNameLst>
                                          <p:attrName>style.visibility</p:attrName>
                                        </p:attrNameLst>
                                      </p:cBhvr>
                                      <p:to>
                                        <p:strVal val="hidden"/>
                                      </p:to>
                                    </p:set>
                                  </p:childTnLst>
                                </p:cTn>
                              </p:par>
                            </p:childTnLst>
                          </p:cTn>
                        </p:par>
                        <p:par>
                          <p:cTn id="43" fill="hold" nodeType="afterGroup">
                            <p:stCondLst>
                              <p:cond delay="1000"/>
                            </p:stCondLst>
                            <p:childTnLst>
                              <p:par>
                                <p:cTn id="44" presetID="1" presetClass="entr" presetSubtype="0" fill="hold" grpId="0" nodeType="afterEffect">
                                  <p:stCondLst>
                                    <p:cond delay="0"/>
                                  </p:stCondLst>
                                  <p:childTnLst>
                                    <p:set>
                                      <p:cBhvr>
                                        <p:cTn id="45" dur="1" fill="hold">
                                          <p:stCondLst>
                                            <p:cond delay="0"/>
                                          </p:stCondLst>
                                        </p:cTn>
                                        <p:tgtEl>
                                          <p:spTgt spid="10760"/>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3" name="explode.wav"/>
                                        </p:tgtEl>
                                      </p:cMediaNode>
                                    </p:audio>
                                  </p:subTnLst>
                                </p:cTn>
                              </p:par>
                              <p:par>
                                <p:cTn id="46" presetID="3" presetClass="exit" presetSubtype="10" fill="hold" grpId="1" nodeType="withEffect">
                                  <p:stCondLst>
                                    <p:cond delay="0"/>
                                  </p:stCondLst>
                                  <p:childTnLst>
                                    <p:animEffect transition="out" filter="blinds(horizontal)">
                                      <p:cBhvr>
                                        <p:cTn id="47" dur="500"/>
                                        <p:tgtEl>
                                          <p:spTgt spid="10760"/>
                                        </p:tgtEl>
                                      </p:cBhvr>
                                    </p:animEffect>
                                    <p:set>
                                      <p:cBhvr>
                                        <p:cTn id="48" dur="1" fill="hold">
                                          <p:stCondLst>
                                            <p:cond delay="499"/>
                                          </p:stCondLst>
                                        </p:cTn>
                                        <p:tgtEl>
                                          <p:spTgt spid="10760"/>
                                        </p:tgtEl>
                                        <p:attrNameLst>
                                          <p:attrName>style.visibility</p:attrName>
                                        </p:attrNameLst>
                                      </p:cBhvr>
                                      <p:to>
                                        <p:strVal val="hidden"/>
                                      </p:to>
                                    </p:set>
                                  </p:childTnLst>
                                </p:cTn>
                              </p:par>
                            </p:childTnLst>
                          </p:cTn>
                        </p:par>
                        <p:par>
                          <p:cTn id="49" fill="hold" nodeType="afterGroup">
                            <p:stCondLst>
                              <p:cond delay="1500"/>
                            </p:stCondLst>
                            <p:childTnLst>
                              <p:par>
                                <p:cTn id="50" presetID="1" presetClass="entr" presetSubtype="0" fill="hold" grpId="0" nodeType="afterEffect">
                                  <p:stCondLst>
                                    <p:cond delay="0"/>
                                  </p:stCondLst>
                                  <p:childTnLst>
                                    <p:set>
                                      <p:cBhvr>
                                        <p:cTn id="51" dur="1" fill="hold">
                                          <p:stCondLst>
                                            <p:cond delay="0"/>
                                          </p:stCondLst>
                                        </p:cTn>
                                        <p:tgtEl>
                                          <p:spTgt spid="10762"/>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3" name="explode.wav"/>
                                        </p:tgtEl>
                                      </p:cMediaNode>
                                    </p:audio>
                                  </p:subTnLst>
                                </p:cTn>
                              </p:par>
                              <p:par>
                                <p:cTn id="52" presetID="3" presetClass="exit" presetSubtype="10" fill="hold" grpId="1" nodeType="withEffect">
                                  <p:stCondLst>
                                    <p:cond delay="0"/>
                                  </p:stCondLst>
                                  <p:childTnLst>
                                    <p:animEffect transition="out" filter="blinds(horizontal)">
                                      <p:cBhvr>
                                        <p:cTn id="53" dur="500"/>
                                        <p:tgtEl>
                                          <p:spTgt spid="10762"/>
                                        </p:tgtEl>
                                      </p:cBhvr>
                                    </p:animEffect>
                                    <p:set>
                                      <p:cBhvr>
                                        <p:cTn id="54" dur="1" fill="hold">
                                          <p:stCondLst>
                                            <p:cond delay="499"/>
                                          </p:stCondLst>
                                        </p:cTn>
                                        <p:tgtEl>
                                          <p:spTgt spid="10762"/>
                                        </p:tgtEl>
                                        <p:attrNameLst>
                                          <p:attrName>style.visibility</p:attrName>
                                        </p:attrNameLst>
                                      </p:cBhvr>
                                      <p:to>
                                        <p:strVal val="hidden"/>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9" presetClass="entr" presetSubtype="0" fill="hold" grpId="0" nodeType="clickEffect">
                                  <p:stCondLst>
                                    <p:cond delay="0"/>
                                  </p:stCondLst>
                                  <p:childTnLst>
                                    <p:set>
                                      <p:cBhvr>
                                        <p:cTn id="58" dur="1" fill="hold">
                                          <p:stCondLst>
                                            <p:cond delay="0"/>
                                          </p:stCondLst>
                                        </p:cTn>
                                        <p:tgtEl>
                                          <p:spTgt spid="10793"/>
                                        </p:tgtEl>
                                        <p:attrNameLst>
                                          <p:attrName>style.visibility</p:attrName>
                                        </p:attrNameLst>
                                      </p:cBhvr>
                                      <p:to>
                                        <p:strVal val="visible"/>
                                      </p:to>
                                    </p:set>
                                    <p:animEffect transition="in" filter="dissolve">
                                      <p:cBhvr>
                                        <p:cTn id="59" dur="500"/>
                                        <p:tgtEl>
                                          <p:spTgt spid="10793"/>
                                        </p:tgtEl>
                                      </p:cBhvr>
                                    </p:animEffect>
                                  </p:childTnLst>
                                </p:cTn>
                              </p:par>
                            </p:childTnLst>
                          </p:cTn>
                        </p:par>
                        <p:par>
                          <p:cTn id="60" fill="hold" nodeType="afterGroup">
                            <p:stCondLst>
                              <p:cond delay="500"/>
                            </p:stCondLst>
                            <p:childTnLst>
                              <p:par>
                                <p:cTn id="61" presetID="9" presetClass="entr" presetSubtype="0" fill="hold" grpId="0" nodeType="afterEffect">
                                  <p:stCondLst>
                                    <p:cond delay="0"/>
                                  </p:stCondLst>
                                  <p:childTnLst>
                                    <p:set>
                                      <p:cBhvr>
                                        <p:cTn id="62" dur="1" fill="hold">
                                          <p:stCondLst>
                                            <p:cond delay="0"/>
                                          </p:stCondLst>
                                        </p:cTn>
                                        <p:tgtEl>
                                          <p:spTgt spid="10794"/>
                                        </p:tgtEl>
                                        <p:attrNameLst>
                                          <p:attrName>style.visibility</p:attrName>
                                        </p:attrNameLst>
                                      </p:cBhvr>
                                      <p:to>
                                        <p:strVal val="visible"/>
                                      </p:to>
                                    </p:set>
                                    <p:animEffect transition="in" filter="dissolve">
                                      <p:cBhvr>
                                        <p:cTn id="63" dur="500"/>
                                        <p:tgtEl>
                                          <p:spTgt spid="10794"/>
                                        </p:tgtEl>
                                      </p:cBhvr>
                                    </p:animEffect>
                                  </p:childTnLst>
                                </p:cTn>
                              </p:par>
                            </p:childTnLst>
                          </p:cTn>
                        </p:par>
                        <p:par>
                          <p:cTn id="64" fill="hold" nodeType="afterGroup">
                            <p:stCondLst>
                              <p:cond delay="1000"/>
                            </p:stCondLst>
                            <p:childTnLst>
                              <p:par>
                                <p:cTn id="65" presetID="9" presetClass="entr" presetSubtype="0" fill="hold" grpId="0" nodeType="afterEffect">
                                  <p:stCondLst>
                                    <p:cond delay="0"/>
                                  </p:stCondLst>
                                  <p:childTnLst>
                                    <p:set>
                                      <p:cBhvr>
                                        <p:cTn id="66" dur="1" fill="hold">
                                          <p:stCondLst>
                                            <p:cond delay="0"/>
                                          </p:stCondLst>
                                        </p:cTn>
                                        <p:tgtEl>
                                          <p:spTgt spid="10795"/>
                                        </p:tgtEl>
                                        <p:attrNameLst>
                                          <p:attrName>style.visibility</p:attrName>
                                        </p:attrNameLst>
                                      </p:cBhvr>
                                      <p:to>
                                        <p:strVal val="visible"/>
                                      </p:to>
                                    </p:set>
                                    <p:animEffect transition="in" filter="dissolve">
                                      <p:cBhvr>
                                        <p:cTn id="67" dur="500"/>
                                        <p:tgtEl>
                                          <p:spTgt spid="10795"/>
                                        </p:tgtEl>
                                      </p:cBhvr>
                                    </p:animEffect>
                                  </p:childTnLst>
                                </p:cTn>
                              </p:par>
                            </p:childTnLst>
                          </p:cTn>
                        </p:par>
                        <p:par>
                          <p:cTn id="68" fill="hold" nodeType="afterGroup">
                            <p:stCondLst>
                              <p:cond delay="1500"/>
                            </p:stCondLst>
                            <p:childTnLst>
                              <p:par>
                                <p:cTn id="69" presetID="9" presetClass="entr" presetSubtype="0" fill="hold" nodeType="afterEffect">
                                  <p:stCondLst>
                                    <p:cond delay="0"/>
                                  </p:stCondLst>
                                  <p:childTnLst>
                                    <p:set>
                                      <p:cBhvr>
                                        <p:cTn id="70" dur="1" fill="hold">
                                          <p:stCondLst>
                                            <p:cond delay="0"/>
                                          </p:stCondLst>
                                        </p:cTn>
                                        <p:tgtEl>
                                          <p:spTgt spid="10779"/>
                                        </p:tgtEl>
                                        <p:attrNameLst>
                                          <p:attrName>style.visibility</p:attrName>
                                        </p:attrNameLst>
                                      </p:cBhvr>
                                      <p:to>
                                        <p:strVal val="visible"/>
                                      </p:to>
                                    </p:set>
                                    <p:animEffect transition="in" filter="dissolve">
                                      <p:cBhvr>
                                        <p:cTn id="71" dur="500"/>
                                        <p:tgtEl>
                                          <p:spTgt spid="10779"/>
                                        </p:tgtEl>
                                      </p:cBhvr>
                                    </p:animEffect>
                                  </p:childTnLst>
                                </p:cTn>
                              </p:par>
                            </p:childTnLst>
                          </p:cTn>
                        </p:par>
                        <p:par>
                          <p:cTn id="72" fill="hold" nodeType="afterGroup">
                            <p:stCondLst>
                              <p:cond delay="2000"/>
                            </p:stCondLst>
                            <p:childTnLst>
                              <p:par>
                                <p:cTn id="73" presetID="9" presetClass="entr" presetSubtype="0" fill="hold" nodeType="afterEffect">
                                  <p:stCondLst>
                                    <p:cond delay="0"/>
                                  </p:stCondLst>
                                  <p:childTnLst>
                                    <p:set>
                                      <p:cBhvr>
                                        <p:cTn id="74" dur="1" fill="hold">
                                          <p:stCondLst>
                                            <p:cond delay="0"/>
                                          </p:stCondLst>
                                        </p:cTn>
                                        <p:tgtEl>
                                          <p:spTgt spid="10786"/>
                                        </p:tgtEl>
                                        <p:attrNameLst>
                                          <p:attrName>style.visibility</p:attrName>
                                        </p:attrNameLst>
                                      </p:cBhvr>
                                      <p:to>
                                        <p:strVal val="visible"/>
                                      </p:to>
                                    </p:set>
                                    <p:animEffect transition="in" filter="dissolve">
                                      <p:cBhvr>
                                        <p:cTn id="75" dur="500"/>
                                        <p:tgtEl>
                                          <p:spTgt spid="10786"/>
                                        </p:tgtEl>
                                      </p:cBhvr>
                                    </p:animEffect>
                                  </p:childTnLst>
                                </p:cTn>
                              </p:par>
                            </p:childTnLst>
                          </p:cTn>
                        </p:par>
                        <p:par>
                          <p:cTn id="76" fill="hold" nodeType="afterGroup">
                            <p:stCondLst>
                              <p:cond delay="2500"/>
                            </p:stCondLst>
                            <p:childTnLst>
                              <p:par>
                                <p:cTn id="77" presetID="22" presetClass="entr" presetSubtype="8" fill="hold" grpId="0" nodeType="afterEffect">
                                  <p:stCondLst>
                                    <p:cond delay="0"/>
                                  </p:stCondLst>
                                  <p:childTnLst>
                                    <p:set>
                                      <p:cBhvr>
                                        <p:cTn id="78" dur="1" fill="hold">
                                          <p:stCondLst>
                                            <p:cond delay="0"/>
                                          </p:stCondLst>
                                        </p:cTn>
                                        <p:tgtEl>
                                          <p:spTgt spid="10796"/>
                                        </p:tgtEl>
                                        <p:attrNameLst>
                                          <p:attrName>style.visibility</p:attrName>
                                        </p:attrNameLst>
                                      </p:cBhvr>
                                      <p:to>
                                        <p:strVal val="visible"/>
                                      </p:to>
                                    </p:set>
                                    <p:animEffect transition="in" filter="wipe(left)">
                                      <p:cBhvr>
                                        <p:cTn id="79" dur="2000"/>
                                        <p:tgtEl>
                                          <p:spTgt spid="10796"/>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0797"/>
                                        </p:tgtEl>
                                        <p:attrNameLst>
                                          <p:attrName>style.visibility</p:attrName>
                                        </p:attrNameLst>
                                      </p:cBhvr>
                                      <p:to>
                                        <p:strVal val="visible"/>
                                      </p:to>
                                    </p:set>
                                    <p:animEffect transition="in" filter="wipe(left)">
                                      <p:cBhvr>
                                        <p:cTn id="82" dur="2000"/>
                                        <p:tgtEl>
                                          <p:spTgt spid="10797"/>
                                        </p:tgtEl>
                                      </p:cBhvr>
                                    </p:animEffect>
                                  </p:childTnLst>
                                </p:cTn>
                              </p:par>
                              <p:par>
                                <p:cTn id="83" presetID="22" presetClass="entr" presetSubtype="1" fill="hold" grpId="0" nodeType="withEffect">
                                  <p:stCondLst>
                                    <p:cond delay="0"/>
                                  </p:stCondLst>
                                  <p:childTnLst>
                                    <p:set>
                                      <p:cBhvr>
                                        <p:cTn id="84" dur="1" fill="hold">
                                          <p:stCondLst>
                                            <p:cond delay="0"/>
                                          </p:stCondLst>
                                        </p:cTn>
                                        <p:tgtEl>
                                          <p:spTgt spid="10798"/>
                                        </p:tgtEl>
                                        <p:attrNameLst>
                                          <p:attrName>style.visibility</p:attrName>
                                        </p:attrNameLst>
                                      </p:cBhvr>
                                      <p:to>
                                        <p:strVal val="visible"/>
                                      </p:to>
                                    </p:set>
                                    <p:animEffect transition="in" filter="wipe(up)">
                                      <p:cBhvr>
                                        <p:cTn id="85" dur="2000"/>
                                        <p:tgtEl>
                                          <p:spTgt spid="10798"/>
                                        </p:tgtEl>
                                      </p:cBhvr>
                                    </p:animEffect>
                                  </p:childTnLst>
                                </p:cTn>
                              </p:par>
                            </p:childTnLst>
                          </p:cTn>
                        </p:par>
                        <p:par>
                          <p:cTn id="86" fill="hold" nodeType="afterGroup">
                            <p:stCondLst>
                              <p:cond delay="4500"/>
                            </p:stCondLst>
                            <p:childTnLst>
                              <p:par>
                                <p:cTn id="87" presetID="1" presetClass="entr" presetSubtype="0" fill="hold" grpId="0" nodeType="afterEffect">
                                  <p:stCondLst>
                                    <p:cond delay="0"/>
                                  </p:stCondLst>
                                  <p:childTnLst>
                                    <p:set>
                                      <p:cBhvr>
                                        <p:cTn id="88" dur="1" fill="hold">
                                          <p:stCondLst>
                                            <p:cond delay="0"/>
                                          </p:stCondLst>
                                        </p:cTn>
                                        <p:tgtEl>
                                          <p:spTgt spid="10799"/>
                                        </p:tgtEl>
                                        <p:attrNameLst>
                                          <p:attrName>style.visibility</p:attrName>
                                        </p:attrNameLst>
                                      </p:cBhvr>
                                      <p:to>
                                        <p:strVal val="visible"/>
                                      </p:to>
                                    </p:set>
                                  </p:childTnLst>
                                  <p:subTnLst>
                                    <p:audio>
                                      <p:cMediaNode>
                                        <p:cTn display="0" masterRel="sameClick">
                                          <p:stCondLst>
                                            <p:cond evt="begin" delay="0">
                                              <p:tn val="87"/>
                                            </p:cond>
                                          </p:stCondLst>
                                          <p:endCondLst>
                                            <p:cond evt="onStopAudio" delay="0">
                                              <p:tgtEl>
                                                <p:sldTgt/>
                                              </p:tgtEl>
                                            </p:cond>
                                          </p:endCondLst>
                                        </p:cTn>
                                        <p:tgtEl>
                                          <p:sndTgt r:embed="rId3" name="explode.wav"/>
                                        </p:tgtEl>
                                      </p:cMediaNode>
                                    </p:audio>
                                  </p:subTnLst>
                                </p:cTn>
                              </p:par>
                              <p:par>
                                <p:cTn id="89" presetID="3" presetClass="exit" presetSubtype="10" fill="hold" grpId="1" nodeType="withEffect">
                                  <p:stCondLst>
                                    <p:cond delay="0"/>
                                  </p:stCondLst>
                                  <p:childTnLst>
                                    <p:animEffect transition="out" filter="blinds(horizontal)">
                                      <p:cBhvr>
                                        <p:cTn id="90" dur="500"/>
                                        <p:tgtEl>
                                          <p:spTgt spid="10799"/>
                                        </p:tgtEl>
                                      </p:cBhvr>
                                    </p:animEffect>
                                    <p:set>
                                      <p:cBhvr>
                                        <p:cTn id="91" dur="1" fill="hold">
                                          <p:stCondLst>
                                            <p:cond delay="499"/>
                                          </p:stCondLst>
                                        </p:cTn>
                                        <p:tgtEl>
                                          <p:spTgt spid="10799"/>
                                        </p:tgtEl>
                                        <p:attrNameLst>
                                          <p:attrName>style.visibility</p:attrName>
                                        </p:attrNameLst>
                                      </p:cBhvr>
                                      <p:to>
                                        <p:strVal val="hidden"/>
                                      </p:to>
                                    </p:set>
                                  </p:childTnLst>
                                </p:cTn>
                              </p:par>
                            </p:childTnLst>
                          </p:cTn>
                        </p:par>
                        <p:par>
                          <p:cTn id="92" fill="hold" nodeType="afterGroup">
                            <p:stCondLst>
                              <p:cond delay="5000"/>
                            </p:stCondLst>
                            <p:childTnLst>
                              <p:par>
                                <p:cTn id="93" presetID="9" presetClass="exit" presetSubtype="0" fill="hold" nodeType="afterEffect">
                                  <p:stCondLst>
                                    <p:cond delay="0"/>
                                  </p:stCondLst>
                                  <p:childTnLst>
                                    <p:animEffect transition="out" filter="dissolve">
                                      <p:cBhvr>
                                        <p:cTn id="94" dur="500"/>
                                        <p:tgtEl>
                                          <p:spTgt spid="10786"/>
                                        </p:tgtEl>
                                      </p:cBhvr>
                                    </p:animEffect>
                                    <p:set>
                                      <p:cBhvr>
                                        <p:cTn id="95" dur="1" fill="hold">
                                          <p:stCondLst>
                                            <p:cond delay="499"/>
                                          </p:stCondLst>
                                        </p:cTn>
                                        <p:tgtEl>
                                          <p:spTgt spid="10786"/>
                                        </p:tgtEl>
                                        <p:attrNameLst>
                                          <p:attrName>style.visibility</p:attrName>
                                        </p:attrNameLst>
                                      </p:cBhvr>
                                      <p:to>
                                        <p:strVal val="hidden"/>
                                      </p:to>
                                    </p:set>
                                  </p:childTnLst>
                                </p:cTn>
                              </p:par>
                              <p:par>
                                <p:cTn id="96" presetID="9" presetClass="exit" presetSubtype="0" fill="hold" nodeType="withEffect">
                                  <p:stCondLst>
                                    <p:cond delay="0"/>
                                  </p:stCondLst>
                                  <p:childTnLst>
                                    <p:animEffect transition="out" filter="dissolve">
                                      <p:cBhvr>
                                        <p:cTn id="97" dur="500"/>
                                        <p:tgtEl>
                                          <p:spTgt spid="10779"/>
                                        </p:tgtEl>
                                      </p:cBhvr>
                                    </p:animEffect>
                                    <p:set>
                                      <p:cBhvr>
                                        <p:cTn id="98" dur="1" fill="hold">
                                          <p:stCondLst>
                                            <p:cond delay="499"/>
                                          </p:stCondLst>
                                        </p:cTn>
                                        <p:tgtEl>
                                          <p:spTgt spid="10779"/>
                                        </p:tgtEl>
                                        <p:attrNameLst>
                                          <p:attrName>style.visibility</p:attrName>
                                        </p:attrNameLst>
                                      </p:cBhvr>
                                      <p:to>
                                        <p:strVal val="hidden"/>
                                      </p:to>
                                    </p:set>
                                  </p:childTnLst>
                                </p:cTn>
                              </p:par>
                            </p:childTnLst>
                          </p:cTn>
                        </p:par>
                      </p:childTnLst>
                    </p:cTn>
                  </p:par>
                  <p:par>
                    <p:cTn id="99" fill="hold" nodeType="clickPar">
                      <p:stCondLst>
                        <p:cond delay="indefinite"/>
                      </p:stCondLst>
                      <p:childTnLst>
                        <p:par>
                          <p:cTn id="100" fill="hold" nodeType="withGroup">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10800"/>
                                        </p:tgtEl>
                                        <p:attrNameLst>
                                          <p:attrName>style.visibility</p:attrName>
                                        </p:attrNameLst>
                                      </p:cBhvr>
                                      <p:to>
                                        <p:strVal val="visible"/>
                                      </p:to>
                                    </p:set>
                                    <p:animEffect transition="in" filter="wipe(down)">
                                      <p:cBhvr>
                                        <p:cTn id="103" dur="2000"/>
                                        <p:tgtEl>
                                          <p:spTgt spid="10800"/>
                                        </p:tgtEl>
                                      </p:cBhvr>
                                    </p:animEffect>
                                  </p:childTnLst>
                                </p:cTn>
                              </p:par>
                              <p:par>
                                <p:cTn id="104" presetID="55" presetClass="exit" presetSubtype="0" fill="hold" grpId="0" nodeType="withEffect">
                                  <p:stCondLst>
                                    <p:cond delay="0"/>
                                  </p:stCondLst>
                                  <p:childTnLst>
                                    <p:anim calcmode="lin" valueType="num">
                                      <p:cBhvr>
                                        <p:cTn id="105" dur="1000"/>
                                        <p:tgtEl>
                                          <p:spTgt spid="10283"/>
                                        </p:tgtEl>
                                        <p:attrNameLst>
                                          <p:attrName>ppt_w</p:attrName>
                                        </p:attrNameLst>
                                      </p:cBhvr>
                                      <p:tavLst>
                                        <p:tav tm="0">
                                          <p:val>
                                            <p:strVal val="ppt_w"/>
                                          </p:val>
                                        </p:tav>
                                        <p:tav tm="100000">
                                          <p:val>
                                            <p:strVal val="ppt_w*0.70"/>
                                          </p:val>
                                        </p:tav>
                                      </p:tavLst>
                                    </p:anim>
                                    <p:anim calcmode="lin" valueType="num">
                                      <p:cBhvr>
                                        <p:cTn id="106" dur="1000"/>
                                        <p:tgtEl>
                                          <p:spTgt spid="10283"/>
                                        </p:tgtEl>
                                        <p:attrNameLst>
                                          <p:attrName>ppt_h</p:attrName>
                                        </p:attrNameLst>
                                      </p:cBhvr>
                                      <p:tavLst>
                                        <p:tav tm="0">
                                          <p:val>
                                            <p:strVal val="ppt_h"/>
                                          </p:val>
                                        </p:tav>
                                        <p:tav tm="100000">
                                          <p:val>
                                            <p:strVal val="ppt_h"/>
                                          </p:val>
                                        </p:tav>
                                      </p:tavLst>
                                    </p:anim>
                                    <p:animEffect transition="out" filter="fade">
                                      <p:cBhvr>
                                        <p:cTn id="107" dur="1000"/>
                                        <p:tgtEl>
                                          <p:spTgt spid="10283"/>
                                        </p:tgtEl>
                                      </p:cBhvr>
                                    </p:animEffect>
                                    <p:set>
                                      <p:cBhvr>
                                        <p:cTn id="108" dur="1" fill="hold">
                                          <p:stCondLst>
                                            <p:cond delay="999"/>
                                          </p:stCondLst>
                                        </p:cTn>
                                        <p:tgtEl>
                                          <p:spTgt spid="10283"/>
                                        </p:tgtEl>
                                        <p:attrNameLst>
                                          <p:attrName>style.visibility</p:attrName>
                                        </p:attrNameLst>
                                      </p:cBhvr>
                                      <p:to>
                                        <p:strVal val="hidden"/>
                                      </p:to>
                                    </p:set>
                                  </p:childTnLst>
                                </p:cTn>
                              </p:par>
                              <p:par>
                                <p:cTn id="109" presetID="55" presetClass="exit" presetSubtype="0" fill="hold" grpId="0" nodeType="withEffect">
                                  <p:stCondLst>
                                    <p:cond delay="0"/>
                                  </p:stCondLst>
                                  <p:childTnLst>
                                    <p:anim calcmode="lin" valueType="num">
                                      <p:cBhvr>
                                        <p:cTn id="110" dur="1000"/>
                                        <p:tgtEl>
                                          <p:spTgt spid="10285"/>
                                        </p:tgtEl>
                                        <p:attrNameLst>
                                          <p:attrName>ppt_w</p:attrName>
                                        </p:attrNameLst>
                                      </p:cBhvr>
                                      <p:tavLst>
                                        <p:tav tm="0">
                                          <p:val>
                                            <p:strVal val="ppt_w"/>
                                          </p:val>
                                        </p:tav>
                                        <p:tav tm="100000">
                                          <p:val>
                                            <p:strVal val="ppt_w*0.70"/>
                                          </p:val>
                                        </p:tav>
                                      </p:tavLst>
                                    </p:anim>
                                    <p:anim calcmode="lin" valueType="num">
                                      <p:cBhvr>
                                        <p:cTn id="111" dur="1000"/>
                                        <p:tgtEl>
                                          <p:spTgt spid="10285"/>
                                        </p:tgtEl>
                                        <p:attrNameLst>
                                          <p:attrName>ppt_h</p:attrName>
                                        </p:attrNameLst>
                                      </p:cBhvr>
                                      <p:tavLst>
                                        <p:tav tm="0">
                                          <p:val>
                                            <p:strVal val="ppt_h"/>
                                          </p:val>
                                        </p:tav>
                                        <p:tav tm="100000">
                                          <p:val>
                                            <p:strVal val="ppt_h"/>
                                          </p:val>
                                        </p:tav>
                                      </p:tavLst>
                                    </p:anim>
                                    <p:animEffect transition="out" filter="fade">
                                      <p:cBhvr>
                                        <p:cTn id="112" dur="1000"/>
                                        <p:tgtEl>
                                          <p:spTgt spid="10285"/>
                                        </p:tgtEl>
                                      </p:cBhvr>
                                    </p:animEffect>
                                    <p:set>
                                      <p:cBhvr>
                                        <p:cTn id="113" dur="1" fill="hold">
                                          <p:stCondLst>
                                            <p:cond delay="999"/>
                                          </p:stCondLst>
                                        </p:cTn>
                                        <p:tgtEl>
                                          <p:spTgt spid="10285"/>
                                        </p:tgtEl>
                                        <p:attrNameLst>
                                          <p:attrName>style.visibility</p:attrName>
                                        </p:attrNameLst>
                                      </p:cBhvr>
                                      <p:to>
                                        <p:strVal val="hidden"/>
                                      </p:to>
                                    </p:set>
                                  </p:childTnLst>
                                </p:cTn>
                              </p:par>
                              <p:par>
                                <p:cTn id="114" presetID="55" presetClass="exit" presetSubtype="0" fill="hold" grpId="0" nodeType="withEffect">
                                  <p:stCondLst>
                                    <p:cond delay="0"/>
                                  </p:stCondLst>
                                  <p:childTnLst>
                                    <p:anim calcmode="lin" valueType="num">
                                      <p:cBhvr>
                                        <p:cTn id="115" dur="1000"/>
                                        <p:tgtEl>
                                          <p:spTgt spid="10744"/>
                                        </p:tgtEl>
                                        <p:attrNameLst>
                                          <p:attrName>ppt_w</p:attrName>
                                        </p:attrNameLst>
                                      </p:cBhvr>
                                      <p:tavLst>
                                        <p:tav tm="0">
                                          <p:val>
                                            <p:strVal val="ppt_w"/>
                                          </p:val>
                                        </p:tav>
                                        <p:tav tm="100000">
                                          <p:val>
                                            <p:strVal val="ppt_w*0.70"/>
                                          </p:val>
                                        </p:tav>
                                      </p:tavLst>
                                    </p:anim>
                                    <p:anim calcmode="lin" valueType="num">
                                      <p:cBhvr>
                                        <p:cTn id="116" dur="1000"/>
                                        <p:tgtEl>
                                          <p:spTgt spid="10744"/>
                                        </p:tgtEl>
                                        <p:attrNameLst>
                                          <p:attrName>ppt_h</p:attrName>
                                        </p:attrNameLst>
                                      </p:cBhvr>
                                      <p:tavLst>
                                        <p:tav tm="0">
                                          <p:val>
                                            <p:strVal val="ppt_h"/>
                                          </p:val>
                                        </p:tav>
                                        <p:tav tm="100000">
                                          <p:val>
                                            <p:strVal val="ppt_h"/>
                                          </p:val>
                                        </p:tav>
                                      </p:tavLst>
                                    </p:anim>
                                    <p:animEffect transition="out" filter="fade">
                                      <p:cBhvr>
                                        <p:cTn id="117" dur="1000"/>
                                        <p:tgtEl>
                                          <p:spTgt spid="10744"/>
                                        </p:tgtEl>
                                      </p:cBhvr>
                                    </p:animEffect>
                                    <p:set>
                                      <p:cBhvr>
                                        <p:cTn id="118" dur="1" fill="hold">
                                          <p:stCondLst>
                                            <p:cond delay="999"/>
                                          </p:stCondLst>
                                        </p:cTn>
                                        <p:tgtEl>
                                          <p:spTgt spid="10744"/>
                                        </p:tgtEl>
                                        <p:attrNameLst>
                                          <p:attrName>style.visibility</p:attrName>
                                        </p:attrNameLst>
                                      </p:cBhvr>
                                      <p:to>
                                        <p:strVal val="hidden"/>
                                      </p:to>
                                    </p:set>
                                  </p:childTnLst>
                                </p:cTn>
                              </p:par>
                              <p:par>
                                <p:cTn id="119" presetID="9" presetClass="exit" presetSubtype="0" fill="hold" grpId="1" nodeType="withEffect">
                                  <p:stCondLst>
                                    <p:cond delay="0"/>
                                  </p:stCondLst>
                                  <p:childTnLst>
                                    <p:animEffect transition="out" filter="dissolve">
                                      <p:cBhvr>
                                        <p:cTn id="120" dur="500"/>
                                        <p:tgtEl>
                                          <p:spTgt spid="10797"/>
                                        </p:tgtEl>
                                      </p:cBhvr>
                                    </p:animEffect>
                                    <p:set>
                                      <p:cBhvr>
                                        <p:cTn id="121" dur="1" fill="hold">
                                          <p:stCondLst>
                                            <p:cond delay="499"/>
                                          </p:stCondLst>
                                        </p:cTn>
                                        <p:tgtEl>
                                          <p:spTgt spid="10797"/>
                                        </p:tgtEl>
                                        <p:attrNameLst>
                                          <p:attrName>style.visibility</p:attrName>
                                        </p:attrNameLst>
                                      </p:cBhvr>
                                      <p:to>
                                        <p:strVal val="hidden"/>
                                      </p:to>
                                    </p:set>
                                  </p:childTnLst>
                                </p:cTn>
                              </p:par>
                              <p:par>
                                <p:cTn id="122" presetID="9" presetClass="exit" presetSubtype="0" fill="hold" grpId="1" nodeType="withEffect">
                                  <p:stCondLst>
                                    <p:cond delay="0"/>
                                  </p:stCondLst>
                                  <p:childTnLst>
                                    <p:animEffect transition="out" filter="dissolve">
                                      <p:cBhvr>
                                        <p:cTn id="123" dur="500"/>
                                        <p:tgtEl>
                                          <p:spTgt spid="10796"/>
                                        </p:tgtEl>
                                      </p:cBhvr>
                                    </p:animEffect>
                                    <p:set>
                                      <p:cBhvr>
                                        <p:cTn id="124" dur="1" fill="hold">
                                          <p:stCondLst>
                                            <p:cond delay="499"/>
                                          </p:stCondLst>
                                        </p:cTn>
                                        <p:tgtEl>
                                          <p:spTgt spid="10796"/>
                                        </p:tgtEl>
                                        <p:attrNameLst>
                                          <p:attrName>style.visibility</p:attrName>
                                        </p:attrNameLst>
                                      </p:cBhvr>
                                      <p:to>
                                        <p:strVal val="hidden"/>
                                      </p:to>
                                    </p:set>
                                  </p:childTnLst>
                                </p:cTn>
                              </p:par>
                              <p:par>
                                <p:cTn id="125" presetID="9" presetClass="exit" presetSubtype="0" fill="hold" grpId="1" nodeType="withEffect">
                                  <p:stCondLst>
                                    <p:cond delay="0"/>
                                  </p:stCondLst>
                                  <p:childTnLst>
                                    <p:animEffect transition="out" filter="dissolve">
                                      <p:cBhvr>
                                        <p:cTn id="126" dur="500"/>
                                        <p:tgtEl>
                                          <p:spTgt spid="10794"/>
                                        </p:tgtEl>
                                      </p:cBhvr>
                                    </p:animEffect>
                                    <p:set>
                                      <p:cBhvr>
                                        <p:cTn id="127" dur="1" fill="hold">
                                          <p:stCondLst>
                                            <p:cond delay="499"/>
                                          </p:stCondLst>
                                        </p:cTn>
                                        <p:tgtEl>
                                          <p:spTgt spid="10794"/>
                                        </p:tgtEl>
                                        <p:attrNameLst>
                                          <p:attrName>style.visibility</p:attrName>
                                        </p:attrNameLst>
                                      </p:cBhvr>
                                      <p:to>
                                        <p:strVal val="hidden"/>
                                      </p:to>
                                    </p:set>
                                  </p:childTnLst>
                                </p:cTn>
                              </p:par>
                              <p:par>
                                <p:cTn id="128" presetID="9" presetClass="exit" presetSubtype="0" fill="hold" grpId="1" nodeType="withEffect">
                                  <p:stCondLst>
                                    <p:cond delay="0"/>
                                  </p:stCondLst>
                                  <p:childTnLst>
                                    <p:animEffect transition="out" filter="dissolve">
                                      <p:cBhvr>
                                        <p:cTn id="129" dur="500"/>
                                        <p:tgtEl>
                                          <p:spTgt spid="10793"/>
                                        </p:tgtEl>
                                      </p:cBhvr>
                                    </p:animEffect>
                                    <p:set>
                                      <p:cBhvr>
                                        <p:cTn id="130" dur="1" fill="hold">
                                          <p:stCondLst>
                                            <p:cond delay="499"/>
                                          </p:stCondLst>
                                        </p:cTn>
                                        <p:tgtEl>
                                          <p:spTgt spid="10793"/>
                                        </p:tgtEl>
                                        <p:attrNameLst>
                                          <p:attrName>style.visibility</p:attrName>
                                        </p:attrNameLst>
                                      </p:cBhvr>
                                      <p:to>
                                        <p:strVal val="hidden"/>
                                      </p:to>
                                    </p:set>
                                  </p:childTnLst>
                                </p:cTn>
                              </p:par>
                              <p:par>
                                <p:cTn id="131" presetID="9" presetClass="exit" presetSubtype="0" fill="hold" grpId="1" nodeType="withEffect">
                                  <p:stCondLst>
                                    <p:cond delay="0"/>
                                  </p:stCondLst>
                                  <p:childTnLst>
                                    <p:animEffect transition="out" filter="dissolve">
                                      <p:cBhvr>
                                        <p:cTn id="132" dur="500"/>
                                        <p:tgtEl>
                                          <p:spTgt spid="10795"/>
                                        </p:tgtEl>
                                      </p:cBhvr>
                                    </p:animEffect>
                                    <p:set>
                                      <p:cBhvr>
                                        <p:cTn id="133" dur="1" fill="hold">
                                          <p:stCondLst>
                                            <p:cond delay="499"/>
                                          </p:stCondLst>
                                        </p:cTn>
                                        <p:tgtEl>
                                          <p:spTgt spid="10795"/>
                                        </p:tgtEl>
                                        <p:attrNameLst>
                                          <p:attrName>style.visibility</p:attrName>
                                        </p:attrNameLst>
                                      </p:cBhvr>
                                      <p:to>
                                        <p:strVal val="hidden"/>
                                      </p:to>
                                    </p:set>
                                  </p:childTnLst>
                                </p:cTn>
                              </p:par>
                              <p:par>
                                <p:cTn id="134" presetID="9" presetClass="exit" presetSubtype="0" fill="hold" grpId="1" nodeType="withEffect">
                                  <p:stCondLst>
                                    <p:cond delay="0"/>
                                  </p:stCondLst>
                                  <p:childTnLst>
                                    <p:animEffect transition="out" filter="dissolve">
                                      <p:cBhvr>
                                        <p:cTn id="135" dur="500"/>
                                        <p:tgtEl>
                                          <p:spTgt spid="10798"/>
                                        </p:tgtEl>
                                      </p:cBhvr>
                                    </p:animEffect>
                                    <p:set>
                                      <p:cBhvr>
                                        <p:cTn id="136" dur="1" fill="hold">
                                          <p:stCondLst>
                                            <p:cond delay="499"/>
                                          </p:stCondLst>
                                        </p:cTn>
                                        <p:tgtEl>
                                          <p:spTgt spid="10798"/>
                                        </p:tgtEl>
                                        <p:attrNameLst>
                                          <p:attrName>style.visibility</p:attrName>
                                        </p:attrNameLst>
                                      </p:cBhvr>
                                      <p:to>
                                        <p:strVal val="hidden"/>
                                      </p:to>
                                    </p:set>
                                  </p:childTnLst>
                                </p:cTn>
                              </p:par>
                            </p:childTnLst>
                          </p:cTn>
                        </p:par>
                        <p:par>
                          <p:cTn id="137" fill="hold" nodeType="afterGroup">
                            <p:stCondLst>
                              <p:cond delay="2000"/>
                            </p:stCondLst>
                            <p:childTnLst>
                              <p:par>
                                <p:cTn id="138" presetID="9" presetClass="entr" presetSubtype="0" fill="hold" nodeType="afterEffect">
                                  <p:stCondLst>
                                    <p:cond delay="0"/>
                                  </p:stCondLst>
                                  <p:childTnLst>
                                    <p:set>
                                      <p:cBhvr>
                                        <p:cTn id="139" dur="1" fill="hold">
                                          <p:stCondLst>
                                            <p:cond delay="0"/>
                                          </p:stCondLst>
                                        </p:cTn>
                                        <p:tgtEl>
                                          <p:spTgt spid="10587"/>
                                        </p:tgtEl>
                                        <p:attrNameLst>
                                          <p:attrName>style.visibility</p:attrName>
                                        </p:attrNameLst>
                                      </p:cBhvr>
                                      <p:to>
                                        <p:strVal val="visible"/>
                                      </p:to>
                                    </p:set>
                                    <p:animEffect transition="in" filter="dissolve">
                                      <p:cBhvr>
                                        <p:cTn id="140" dur="500"/>
                                        <p:tgtEl>
                                          <p:spTgt spid="10587"/>
                                        </p:tgtEl>
                                      </p:cBhvr>
                                    </p:animEffect>
                                  </p:childTnLst>
                                </p:cTn>
                              </p:par>
                              <p:par>
                                <p:cTn id="141" presetID="9" presetClass="entr" presetSubtype="0" fill="hold" nodeType="withEffect">
                                  <p:stCondLst>
                                    <p:cond delay="0"/>
                                  </p:stCondLst>
                                  <p:childTnLst>
                                    <p:set>
                                      <p:cBhvr>
                                        <p:cTn id="142" dur="1" fill="hold">
                                          <p:stCondLst>
                                            <p:cond delay="0"/>
                                          </p:stCondLst>
                                        </p:cTn>
                                        <p:tgtEl>
                                          <p:spTgt spid="10352"/>
                                        </p:tgtEl>
                                        <p:attrNameLst>
                                          <p:attrName>style.visibility</p:attrName>
                                        </p:attrNameLst>
                                      </p:cBhvr>
                                      <p:to>
                                        <p:strVal val="visible"/>
                                      </p:to>
                                    </p:set>
                                    <p:animEffect transition="in" filter="dissolve">
                                      <p:cBhvr>
                                        <p:cTn id="143" dur="500"/>
                                        <p:tgtEl>
                                          <p:spTgt spid="10352"/>
                                        </p:tgtEl>
                                      </p:cBhvr>
                                    </p:animEffect>
                                  </p:childTnLst>
                                </p:cTn>
                              </p:par>
                              <p:par>
                                <p:cTn id="144" presetID="12" presetClass="entr" presetSubtype="8" fill="hold" grpId="0" nodeType="withEffect">
                                  <p:stCondLst>
                                    <p:cond delay="0"/>
                                  </p:stCondLst>
                                  <p:childTnLst>
                                    <p:set>
                                      <p:cBhvr>
                                        <p:cTn id="145" dur="1" fill="hold">
                                          <p:stCondLst>
                                            <p:cond delay="0"/>
                                          </p:stCondLst>
                                        </p:cTn>
                                        <p:tgtEl>
                                          <p:spTgt spid="10617"/>
                                        </p:tgtEl>
                                        <p:attrNameLst>
                                          <p:attrName>style.visibility</p:attrName>
                                        </p:attrNameLst>
                                      </p:cBhvr>
                                      <p:to>
                                        <p:strVal val="visible"/>
                                      </p:to>
                                    </p:set>
                                    <p:animEffect transition="in" filter="slide(fromLeft)">
                                      <p:cBhvr>
                                        <p:cTn id="146" dur="500"/>
                                        <p:tgtEl>
                                          <p:spTgt spid="10617"/>
                                        </p:tgtEl>
                                      </p:cBhvr>
                                    </p:animEffect>
                                  </p:childTnLst>
                                </p:cTn>
                              </p:par>
                              <p:par>
                                <p:cTn id="147" presetID="12" presetClass="entr" presetSubtype="4" fill="hold" grpId="0" nodeType="withEffect">
                                  <p:stCondLst>
                                    <p:cond delay="0"/>
                                  </p:stCondLst>
                                  <p:childTnLst>
                                    <p:set>
                                      <p:cBhvr>
                                        <p:cTn id="148" dur="1" fill="hold">
                                          <p:stCondLst>
                                            <p:cond delay="0"/>
                                          </p:stCondLst>
                                        </p:cTn>
                                        <p:tgtEl>
                                          <p:spTgt spid="10618"/>
                                        </p:tgtEl>
                                        <p:attrNameLst>
                                          <p:attrName>style.visibility</p:attrName>
                                        </p:attrNameLst>
                                      </p:cBhvr>
                                      <p:to>
                                        <p:strVal val="visible"/>
                                      </p:to>
                                    </p:set>
                                    <p:animEffect transition="in" filter="slide(fromBottom)">
                                      <p:cBhvr>
                                        <p:cTn id="149" dur="500"/>
                                        <p:tgtEl>
                                          <p:spTgt spid="10618"/>
                                        </p:tgtEl>
                                      </p:cBhvr>
                                    </p:animEffect>
                                  </p:childTnLst>
                                </p:cTn>
                              </p:par>
                            </p:childTnLst>
                          </p:cTn>
                        </p:par>
                        <p:par>
                          <p:cTn id="150" fill="hold" nodeType="afterGroup">
                            <p:stCondLst>
                              <p:cond delay="2500"/>
                            </p:stCondLst>
                            <p:childTnLst>
                              <p:par>
                                <p:cTn id="151" presetID="22" presetClass="entr" presetSubtype="8" fill="hold" nodeType="afterEffect">
                                  <p:stCondLst>
                                    <p:cond delay="0"/>
                                  </p:stCondLst>
                                  <p:childTnLst>
                                    <p:set>
                                      <p:cBhvr>
                                        <p:cTn id="152" dur="1" fill="hold">
                                          <p:stCondLst>
                                            <p:cond delay="0"/>
                                          </p:stCondLst>
                                        </p:cTn>
                                        <p:tgtEl>
                                          <p:spTgt spid="10671"/>
                                        </p:tgtEl>
                                        <p:attrNameLst>
                                          <p:attrName>style.visibility</p:attrName>
                                        </p:attrNameLst>
                                      </p:cBhvr>
                                      <p:to>
                                        <p:strVal val="visible"/>
                                      </p:to>
                                    </p:set>
                                    <p:animEffect transition="in" filter="wipe(left)">
                                      <p:cBhvr>
                                        <p:cTn id="153" dur="2000"/>
                                        <p:tgtEl>
                                          <p:spTgt spid="10671"/>
                                        </p:tgtEl>
                                      </p:cBhvr>
                                    </p:animEffect>
                                  </p:childTnLst>
                                </p:cTn>
                              </p:par>
                              <p:par>
                                <p:cTn id="154" presetID="22" presetClass="entr" presetSubtype="2" fill="hold" nodeType="withEffect">
                                  <p:stCondLst>
                                    <p:cond delay="0"/>
                                  </p:stCondLst>
                                  <p:childTnLst>
                                    <p:set>
                                      <p:cBhvr>
                                        <p:cTn id="155" dur="1" fill="hold">
                                          <p:stCondLst>
                                            <p:cond delay="0"/>
                                          </p:stCondLst>
                                        </p:cTn>
                                        <p:tgtEl>
                                          <p:spTgt spid="10665"/>
                                        </p:tgtEl>
                                        <p:attrNameLst>
                                          <p:attrName>style.visibility</p:attrName>
                                        </p:attrNameLst>
                                      </p:cBhvr>
                                      <p:to>
                                        <p:strVal val="visible"/>
                                      </p:to>
                                    </p:set>
                                    <p:animEffect transition="in" filter="wipe(right)">
                                      <p:cBhvr>
                                        <p:cTn id="156" dur="2000"/>
                                        <p:tgtEl>
                                          <p:spTgt spid="10665"/>
                                        </p:tgtEl>
                                      </p:cBhvr>
                                    </p:animEffect>
                                  </p:childTnLst>
                                </p:cTn>
                              </p:par>
                            </p:childTnLst>
                          </p:cTn>
                        </p:par>
                        <p:par>
                          <p:cTn id="157" fill="hold" nodeType="afterGroup">
                            <p:stCondLst>
                              <p:cond delay="4500"/>
                            </p:stCondLst>
                            <p:childTnLst>
                              <p:par>
                                <p:cTn id="158" presetID="1" presetClass="entr" presetSubtype="0" fill="hold" grpId="0" nodeType="afterEffect">
                                  <p:stCondLst>
                                    <p:cond delay="0"/>
                                  </p:stCondLst>
                                  <p:childTnLst>
                                    <p:set>
                                      <p:cBhvr>
                                        <p:cTn id="159" dur="1" fill="hold">
                                          <p:stCondLst>
                                            <p:cond delay="0"/>
                                          </p:stCondLst>
                                        </p:cTn>
                                        <p:tgtEl>
                                          <p:spTgt spid="102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2" grpId="0" animBg="1"/>
      <p:bldP spid="10283" grpId="0" animBg="1"/>
      <p:bldP spid="10285" grpId="0" animBg="1"/>
      <p:bldP spid="10289" grpId="0" animBg="1"/>
      <p:bldP spid="10289" grpId="1" animBg="1"/>
      <p:bldP spid="10744" grpId="0" animBg="1"/>
      <p:bldP spid="10746" grpId="0"/>
      <p:bldP spid="10753" grpId="0" animBg="1"/>
      <p:bldP spid="10754" grpId="0"/>
      <p:bldP spid="10755" grpId="0"/>
      <p:bldP spid="10756" grpId="0"/>
      <p:bldP spid="10758" grpId="0" animBg="1"/>
      <p:bldP spid="10758" grpId="1" animBg="1"/>
      <p:bldP spid="10759" grpId="0" animBg="1"/>
      <p:bldP spid="10759" grpId="1" animBg="1"/>
      <p:bldP spid="10760" grpId="0" animBg="1"/>
      <p:bldP spid="10760" grpId="1" animBg="1"/>
      <p:bldP spid="10762" grpId="0" animBg="1"/>
      <p:bldP spid="10762" grpId="1" animBg="1"/>
      <p:bldP spid="10793" grpId="0" animBg="1"/>
      <p:bldP spid="10793" grpId="1" animBg="1"/>
      <p:bldP spid="10794" grpId="0" animBg="1"/>
      <p:bldP spid="10794" grpId="1" animBg="1"/>
      <p:bldP spid="10795" grpId="0" animBg="1"/>
      <p:bldP spid="10795" grpId="1" animBg="1"/>
      <p:bldP spid="10796" grpId="0" animBg="1"/>
      <p:bldP spid="10796" grpId="1" animBg="1"/>
      <p:bldP spid="10797" grpId="0" animBg="1"/>
      <p:bldP spid="10797" grpId="1" animBg="1"/>
      <p:bldP spid="10800" grpId="0" animBg="1"/>
      <p:bldP spid="10799" grpId="0" animBg="1"/>
      <p:bldP spid="10799" grpId="1" animBg="1"/>
      <p:bldP spid="10798" grpId="0" animBg="1"/>
      <p:bldP spid="10798" grpId="1" animBg="1"/>
      <p:bldP spid="10617" grpId="0"/>
      <p:bldP spid="106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3" name="Line 1019"/>
          <p:cNvSpPr>
            <a:spLocks noChangeShapeType="1"/>
          </p:cNvSpPr>
          <p:nvPr/>
        </p:nvSpPr>
        <p:spPr bwMode="auto">
          <a:xfrm flipH="1">
            <a:off x="3255963" y="2497138"/>
            <a:ext cx="25400" cy="107950"/>
          </a:xfrm>
          <a:prstGeom prst="line">
            <a:avLst/>
          </a:prstGeom>
          <a:noFill/>
          <a:ln w="25400">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285" name="Oval 1021"/>
          <p:cNvSpPr>
            <a:spLocks noChangeArrowheads="1"/>
          </p:cNvSpPr>
          <p:nvPr/>
        </p:nvSpPr>
        <p:spPr bwMode="auto">
          <a:xfrm>
            <a:off x="2120900" y="1130300"/>
            <a:ext cx="838200" cy="622300"/>
          </a:xfrm>
          <a:prstGeom prst="ellipse">
            <a:avLst/>
          </a:prstGeom>
          <a:solidFill>
            <a:srgbClr val="F6AE8E">
              <a:alpha val="44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solidFill>
                  <a:srgbClr val="FF0000"/>
                </a:solidFill>
                <a:effectLst>
                  <a:outerShdw blurRad="38100" dist="38100" dir="2700000" algn="tl">
                    <a:srgbClr val="000000"/>
                  </a:outerShdw>
                </a:effectLst>
              </a:rPr>
              <a:t>Nez Perce</a:t>
            </a:r>
          </a:p>
        </p:txBody>
      </p:sp>
      <p:sp>
        <p:nvSpPr>
          <p:cNvPr id="12287" name="Oval 1023"/>
          <p:cNvSpPr>
            <a:spLocks noChangeArrowheads="1"/>
          </p:cNvSpPr>
          <p:nvPr/>
        </p:nvSpPr>
        <p:spPr bwMode="auto">
          <a:xfrm>
            <a:off x="3159125" y="4144963"/>
            <a:ext cx="1598613" cy="1050925"/>
          </a:xfrm>
          <a:prstGeom prst="ellipse">
            <a:avLst/>
          </a:prstGeom>
          <a:solidFill>
            <a:srgbClr val="99CC00">
              <a:alpha val="39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solidFill>
                  <a:srgbClr val="FF3300"/>
                </a:solidFill>
                <a:effectLst>
                  <a:outerShdw blurRad="38100" dist="38100" dir="2700000" algn="tl">
                    <a:srgbClr val="000000"/>
                  </a:outerShdw>
                </a:effectLst>
              </a:rPr>
              <a:t>Apache</a:t>
            </a:r>
          </a:p>
        </p:txBody>
      </p:sp>
      <p:sp>
        <p:nvSpPr>
          <p:cNvPr id="12289" name="Oval 1025"/>
          <p:cNvSpPr>
            <a:spLocks noChangeArrowheads="1"/>
          </p:cNvSpPr>
          <p:nvPr/>
        </p:nvSpPr>
        <p:spPr bwMode="auto">
          <a:xfrm>
            <a:off x="4094163" y="1420813"/>
            <a:ext cx="1385887" cy="990600"/>
          </a:xfrm>
          <a:prstGeom prst="ellipse">
            <a:avLst/>
          </a:prstGeom>
          <a:solidFill>
            <a:srgbClr val="E1CFBD">
              <a:alpha val="53999"/>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solidFill>
                  <a:srgbClr val="FF3300"/>
                </a:solidFill>
                <a:effectLst>
                  <a:outerShdw blurRad="38100" dist="38100" dir="2700000" algn="tl">
                    <a:srgbClr val="000000"/>
                  </a:outerShdw>
                </a:effectLst>
              </a:rPr>
              <a:t>Sioux</a:t>
            </a:r>
          </a:p>
        </p:txBody>
      </p:sp>
      <p:sp>
        <p:nvSpPr>
          <p:cNvPr id="12292" name="Oval 1028"/>
          <p:cNvSpPr>
            <a:spLocks noChangeArrowheads="1"/>
          </p:cNvSpPr>
          <p:nvPr/>
        </p:nvSpPr>
        <p:spPr bwMode="auto">
          <a:xfrm>
            <a:off x="1117600" y="1752600"/>
            <a:ext cx="838200" cy="622300"/>
          </a:xfrm>
          <a:prstGeom prst="ellipse">
            <a:avLst/>
          </a:prstGeom>
          <a:solidFill>
            <a:srgbClr val="00FF00">
              <a:alpha val="24001"/>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solidFill>
                  <a:srgbClr val="FF0000"/>
                </a:solidFill>
                <a:effectLst>
                  <a:outerShdw blurRad="38100" dist="38100" dir="2700000" algn="tl">
                    <a:srgbClr val="000000"/>
                  </a:outerShdw>
                </a:effectLst>
              </a:rPr>
              <a:t> Modoc</a:t>
            </a:r>
          </a:p>
        </p:txBody>
      </p:sp>
      <p:sp>
        <p:nvSpPr>
          <p:cNvPr id="12293" name="Line 1029"/>
          <p:cNvSpPr>
            <a:spLocks noChangeShapeType="1"/>
          </p:cNvSpPr>
          <p:nvPr/>
        </p:nvSpPr>
        <p:spPr bwMode="auto">
          <a:xfrm>
            <a:off x="4543425" y="2741613"/>
            <a:ext cx="1588" cy="101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294" name="Line 1030"/>
          <p:cNvSpPr>
            <a:spLocks noChangeShapeType="1"/>
          </p:cNvSpPr>
          <p:nvPr/>
        </p:nvSpPr>
        <p:spPr bwMode="auto">
          <a:xfrm flipH="1">
            <a:off x="4752975" y="2801938"/>
            <a:ext cx="39688" cy="8731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295" name="Freeform 1031"/>
          <p:cNvSpPr>
            <a:spLocks/>
          </p:cNvSpPr>
          <p:nvPr/>
        </p:nvSpPr>
        <p:spPr bwMode="auto">
          <a:xfrm>
            <a:off x="4989513" y="2857500"/>
            <a:ext cx="1587" cy="88900"/>
          </a:xfrm>
          <a:custGeom>
            <a:avLst/>
            <a:gdLst>
              <a:gd name="T0" fmla="*/ 1 w 1"/>
              <a:gd name="T1" fmla="*/ 0 h 56"/>
              <a:gd name="T2" fmla="*/ 0 w 1"/>
              <a:gd name="T3" fmla="*/ 56 h 56"/>
            </a:gdLst>
            <a:ahLst/>
            <a:cxnLst>
              <a:cxn ang="0">
                <a:pos x="T0" y="T1"/>
              </a:cxn>
              <a:cxn ang="0">
                <a:pos x="T2" y="T3"/>
              </a:cxn>
            </a:cxnLst>
            <a:rect l="0" t="0" r="r" b="b"/>
            <a:pathLst>
              <a:path w="1" h="56">
                <a:moveTo>
                  <a:pt x="1" y="0"/>
                </a:moveTo>
                <a:lnTo>
                  <a:pt x="0" y="56"/>
                </a:lnTo>
              </a:path>
            </a:pathLst>
          </a:custGeom>
          <a:noFill/>
          <a:ln w="19050">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296" name="Freeform 1032"/>
          <p:cNvSpPr>
            <a:spLocks/>
          </p:cNvSpPr>
          <p:nvPr/>
        </p:nvSpPr>
        <p:spPr bwMode="auto">
          <a:xfrm>
            <a:off x="5178425" y="2882900"/>
            <a:ext cx="1588" cy="80963"/>
          </a:xfrm>
          <a:custGeom>
            <a:avLst/>
            <a:gdLst>
              <a:gd name="T0" fmla="*/ 0 w 1"/>
              <a:gd name="T1" fmla="*/ 0 h 51"/>
              <a:gd name="T2" fmla="*/ 0 w 1"/>
              <a:gd name="T3" fmla="*/ 51 h 51"/>
            </a:gdLst>
            <a:ahLst/>
            <a:cxnLst>
              <a:cxn ang="0">
                <a:pos x="T0" y="T1"/>
              </a:cxn>
              <a:cxn ang="0">
                <a:pos x="T2" y="T3"/>
              </a:cxn>
            </a:cxnLst>
            <a:rect l="0" t="0" r="r" b="b"/>
            <a:pathLst>
              <a:path w="1" h="51">
                <a:moveTo>
                  <a:pt x="0" y="0"/>
                </a:moveTo>
                <a:lnTo>
                  <a:pt x="0" y="51"/>
                </a:lnTo>
              </a:path>
            </a:pathLst>
          </a:custGeom>
          <a:noFill/>
          <a:ln w="19050">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297" name="Line 1033"/>
          <p:cNvSpPr>
            <a:spLocks noChangeShapeType="1"/>
          </p:cNvSpPr>
          <p:nvPr/>
        </p:nvSpPr>
        <p:spPr bwMode="auto">
          <a:xfrm flipH="1">
            <a:off x="5360988" y="2879725"/>
            <a:ext cx="3175" cy="9048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298" name="Line 1034"/>
          <p:cNvSpPr>
            <a:spLocks noChangeShapeType="1"/>
          </p:cNvSpPr>
          <p:nvPr/>
        </p:nvSpPr>
        <p:spPr bwMode="auto">
          <a:xfrm flipH="1">
            <a:off x="5534025" y="2911475"/>
            <a:ext cx="22225" cy="889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299" name="Line 1035"/>
          <p:cNvSpPr>
            <a:spLocks noChangeShapeType="1"/>
          </p:cNvSpPr>
          <p:nvPr/>
        </p:nvSpPr>
        <p:spPr bwMode="auto">
          <a:xfrm flipH="1">
            <a:off x="5741988" y="2962275"/>
            <a:ext cx="17462" cy="857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00" name="Line 1036"/>
          <p:cNvSpPr>
            <a:spLocks noChangeShapeType="1"/>
          </p:cNvSpPr>
          <p:nvPr/>
        </p:nvSpPr>
        <p:spPr bwMode="auto">
          <a:xfrm flipH="1">
            <a:off x="5951538" y="3005138"/>
            <a:ext cx="20637" cy="984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01" name="Line 1037"/>
          <p:cNvSpPr>
            <a:spLocks noChangeShapeType="1"/>
          </p:cNvSpPr>
          <p:nvPr/>
        </p:nvSpPr>
        <p:spPr bwMode="auto">
          <a:xfrm>
            <a:off x="6589713" y="3033713"/>
            <a:ext cx="39687" cy="857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02" name="Line 1038"/>
          <p:cNvSpPr>
            <a:spLocks noChangeShapeType="1"/>
          </p:cNvSpPr>
          <p:nvPr/>
        </p:nvSpPr>
        <p:spPr bwMode="auto">
          <a:xfrm>
            <a:off x="6792913" y="2957513"/>
            <a:ext cx="23812" cy="1047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03" name="Line 1039"/>
          <p:cNvSpPr>
            <a:spLocks noChangeShapeType="1"/>
          </p:cNvSpPr>
          <p:nvPr/>
        </p:nvSpPr>
        <p:spPr bwMode="auto">
          <a:xfrm>
            <a:off x="4329113" y="2781300"/>
            <a:ext cx="0" cy="8096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04" name="Line 1040"/>
          <p:cNvSpPr>
            <a:spLocks noChangeShapeType="1"/>
          </p:cNvSpPr>
          <p:nvPr/>
        </p:nvSpPr>
        <p:spPr bwMode="auto">
          <a:xfrm flipH="1">
            <a:off x="4141788" y="2824163"/>
            <a:ext cx="4762" cy="904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05" name="Line 1041"/>
          <p:cNvSpPr>
            <a:spLocks noChangeShapeType="1"/>
          </p:cNvSpPr>
          <p:nvPr/>
        </p:nvSpPr>
        <p:spPr bwMode="auto">
          <a:xfrm flipH="1">
            <a:off x="6403975" y="3109913"/>
            <a:ext cx="1588" cy="825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06" name="Line 1042"/>
          <p:cNvSpPr>
            <a:spLocks noChangeShapeType="1"/>
          </p:cNvSpPr>
          <p:nvPr/>
        </p:nvSpPr>
        <p:spPr bwMode="auto">
          <a:xfrm flipH="1">
            <a:off x="6189663" y="3073400"/>
            <a:ext cx="20637" cy="952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2307" name="Group 1043"/>
          <p:cNvGrpSpPr>
            <a:grpSpLocks/>
          </p:cNvGrpSpPr>
          <p:nvPr/>
        </p:nvGrpSpPr>
        <p:grpSpPr bwMode="auto">
          <a:xfrm>
            <a:off x="3271838" y="2552700"/>
            <a:ext cx="781050" cy="349250"/>
            <a:chOff x="2061" y="1608"/>
            <a:chExt cx="492" cy="220"/>
          </a:xfrm>
        </p:grpSpPr>
        <p:sp>
          <p:nvSpPr>
            <p:cNvPr id="12308" name="Line 1044"/>
            <p:cNvSpPr>
              <a:spLocks noChangeShapeType="1"/>
            </p:cNvSpPr>
            <p:nvPr/>
          </p:nvSpPr>
          <p:spPr bwMode="auto">
            <a:xfrm flipH="1">
              <a:off x="2501" y="1769"/>
              <a:ext cx="3" cy="5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09" name="Line 1045"/>
            <p:cNvSpPr>
              <a:spLocks noChangeShapeType="1"/>
            </p:cNvSpPr>
            <p:nvPr/>
          </p:nvSpPr>
          <p:spPr bwMode="auto">
            <a:xfrm flipH="1">
              <a:off x="2403" y="1761"/>
              <a:ext cx="13" cy="6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10" name="Line 1046"/>
            <p:cNvSpPr>
              <a:spLocks noChangeShapeType="1"/>
            </p:cNvSpPr>
            <p:nvPr/>
          </p:nvSpPr>
          <p:spPr bwMode="auto">
            <a:xfrm flipH="1">
              <a:off x="2268" y="1749"/>
              <a:ext cx="19" cy="5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11" name="Line 1047"/>
            <p:cNvSpPr>
              <a:spLocks noChangeShapeType="1"/>
            </p:cNvSpPr>
            <p:nvPr/>
          </p:nvSpPr>
          <p:spPr bwMode="auto">
            <a:xfrm flipH="1">
              <a:off x="2141" y="1679"/>
              <a:ext cx="41" cy="2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12" name="Freeform 1048"/>
            <p:cNvSpPr>
              <a:spLocks/>
            </p:cNvSpPr>
            <p:nvPr/>
          </p:nvSpPr>
          <p:spPr bwMode="auto">
            <a:xfrm>
              <a:off x="2061" y="1608"/>
              <a:ext cx="492" cy="200"/>
            </a:xfrm>
            <a:custGeom>
              <a:avLst/>
              <a:gdLst>
                <a:gd name="T0" fmla="*/ 492 w 492"/>
                <a:gd name="T1" fmla="*/ 200 h 200"/>
                <a:gd name="T2" fmla="*/ 167 w 492"/>
                <a:gd name="T3" fmla="*/ 155 h 200"/>
                <a:gd name="T4" fmla="*/ 74 w 492"/>
                <a:gd name="T5" fmla="*/ 29 h 200"/>
                <a:gd name="T6" fmla="*/ 0 w 492"/>
                <a:gd name="T7" fmla="*/ 0 h 200"/>
              </a:gdLst>
              <a:ahLst/>
              <a:cxnLst>
                <a:cxn ang="0">
                  <a:pos x="T0" y="T1"/>
                </a:cxn>
                <a:cxn ang="0">
                  <a:pos x="T2" y="T3"/>
                </a:cxn>
                <a:cxn ang="0">
                  <a:pos x="T4" y="T5"/>
                </a:cxn>
                <a:cxn ang="0">
                  <a:pos x="T6" y="T7"/>
                </a:cxn>
              </a:cxnLst>
              <a:rect l="0" t="0" r="r" b="b"/>
              <a:pathLst>
                <a:path w="492" h="200">
                  <a:moveTo>
                    <a:pt x="492" y="200"/>
                  </a:moveTo>
                  <a:cubicBezTo>
                    <a:pt x="438" y="193"/>
                    <a:pt x="237" y="184"/>
                    <a:pt x="167" y="155"/>
                  </a:cubicBezTo>
                  <a:cubicBezTo>
                    <a:pt x="97" y="126"/>
                    <a:pt x="102" y="55"/>
                    <a:pt x="74" y="29"/>
                  </a:cubicBezTo>
                  <a:cubicBezTo>
                    <a:pt x="46" y="3"/>
                    <a:pt x="15" y="6"/>
                    <a:pt x="0" y="0"/>
                  </a:cubicBezTo>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313" name="Group 1049"/>
          <p:cNvGrpSpPr>
            <a:grpSpLocks/>
          </p:cNvGrpSpPr>
          <p:nvPr/>
        </p:nvGrpSpPr>
        <p:grpSpPr bwMode="auto">
          <a:xfrm>
            <a:off x="1071563" y="2517775"/>
            <a:ext cx="2205037" cy="825500"/>
            <a:chOff x="675" y="1586"/>
            <a:chExt cx="1389" cy="520"/>
          </a:xfrm>
        </p:grpSpPr>
        <p:sp>
          <p:nvSpPr>
            <p:cNvPr id="12314" name="Line 1050"/>
            <p:cNvSpPr>
              <a:spLocks noChangeShapeType="1"/>
            </p:cNvSpPr>
            <p:nvPr/>
          </p:nvSpPr>
          <p:spPr bwMode="auto">
            <a:xfrm>
              <a:off x="1919" y="1586"/>
              <a:ext cx="13" cy="51"/>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15" name="Line 1051"/>
            <p:cNvSpPr>
              <a:spLocks noChangeShapeType="1"/>
            </p:cNvSpPr>
            <p:nvPr/>
          </p:nvSpPr>
          <p:spPr bwMode="auto">
            <a:xfrm>
              <a:off x="1777" y="1632"/>
              <a:ext cx="29" cy="4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16" name="Line 1052"/>
            <p:cNvSpPr>
              <a:spLocks noChangeShapeType="1"/>
            </p:cNvSpPr>
            <p:nvPr/>
          </p:nvSpPr>
          <p:spPr bwMode="auto">
            <a:xfrm>
              <a:off x="1669" y="1698"/>
              <a:ext cx="26" cy="3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17" name="Line 1053"/>
            <p:cNvSpPr>
              <a:spLocks noChangeShapeType="1"/>
            </p:cNvSpPr>
            <p:nvPr/>
          </p:nvSpPr>
          <p:spPr bwMode="auto">
            <a:xfrm>
              <a:off x="1521" y="1779"/>
              <a:ext cx="3" cy="4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18" name="Line 1054"/>
            <p:cNvSpPr>
              <a:spLocks noChangeShapeType="1"/>
            </p:cNvSpPr>
            <p:nvPr/>
          </p:nvSpPr>
          <p:spPr bwMode="auto">
            <a:xfrm flipH="1">
              <a:off x="1400" y="1716"/>
              <a:ext cx="1" cy="4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19" name="Line 1055"/>
            <p:cNvSpPr>
              <a:spLocks noChangeShapeType="1"/>
            </p:cNvSpPr>
            <p:nvPr/>
          </p:nvSpPr>
          <p:spPr bwMode="auto">
            <a:xfrm>
              <a:off x="1262" y="1768"/>
              <a:ext cx="34" cy="5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20" name="Line 1056"/>
            <p:cNvSpPr>
              <a:spLocks noChangeShapeType="1"/>
            </p:cNvSpPr>
            <p:nvPr/>
          </p:nvSpPr>
          <p:spPr bwMode="auto">
            <a:xfrm>
              <a:off x="1136" y="1828"/>
              <a:ext cx="6" cy="5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21" name="Line 1057"/>
            <p:cNvSpPr>
              <a:spLocks noChangeShapeType="1"/>
            </p:cNvSpPr>
            <p:nvPr/>
          </p:nvSpPr>
          <p:spPr bwMode="auto">
            <a:xfrm>
              <a:off x="883" y="1861"/>
              <a:ext cx="42" cy="5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22" name="Line 1058"/>
            <p:cNvSpPr>
              <a:spLocks noChangeShapeType="1"/>
            </p:cNvSpPr>
            <p:nvPr/>
          </p:nvSpPr>
          <p:spPr bwMode="auto">
            <a:xfrm>
              <a:off x="796" y="1945"/>
              <a:ext cx="45" cy="4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23" name="Freeform 1059"/>
            <p:cNvSpPr>
              <a:spLocks/>
            </p:cNvSpPr>
            <p:nvPr/>
          </p:nvSpPr>
          <p:spPr bwMode="auto">
            <a:xfrm>
              <a:off x="675" y="1601"/>
              <a:ext cx="1389" cy="505"/>
            </a:xfrm>
            <a:custGeom>
              <a:avLst/>
              <a:gdLst>
                <a:gd name="T0" fmla="*/ 0 w 1389"/>
                <a:gd name="T1" fmla="*/ 505 h 505"/>
                <a:gd name="T2" fmla="*/ 266 w 1389"/>
                <a:gd name="T3" fmla="*/ 270 h 505"/>
                <a:gd name="T4" fmla="*/ 470 w 1389"/>
                <a:gd name="T5" fmla="*/ 256 h 505"/>
                <a:gd name="T6" fmla="*/ 596 w 1389"/>
                <a:gd name="T7" fmla="*/ 201 h 505"/>
                <a:gd name="T8" fmla="*/ 722 w 1389"/>
                <a:gd name="T9" fmla="*/ 133 h 505"/>
                <a:gd name="T10" fmla="*/ 816 w 1389"/>
                <a:gd name="T11" fmla="*/ 201 h 505"/>
                <a:gd name="T12" fmla="*/ 869 w 1389"/>
                <a:gd name="T13" fmla="*/ 196 h 505"/>
                <a:gd name="T14" fmla="*/ 984 w 1389"/>
                <a:gd name="T15" fmla="*/ 133 h 505"/>
                <a:gd name="T16" fmla="*/ 1115 w 1389"/>
                <a:gd name="T17" fmla="*/ 55 h 505"/>
                <a:gd name="T18" fmla="*/ 1247 w 1389"/>
                <a:gd name="T19" fmla="*/ 9 h 505"/>
                <a:gd name="T20" fmla="*/ 1338 w 1389"/>
                <a:gd name="T21" fmla="*/ 1 h 505"/>
                <a:gd name="T22" fmla="*/ 1389 w 1389"/>
                <a:gd name="T23" fmla="*/ 7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9" h="505">
                  <a:moveTo>
                    <a:pt x="0" y="505"/>
                  </a:moveTo>
                  <a:cubicBezTo>
                    <a:pt x="44" y="466"/>
                    <a:pt x="188" y="312"/>
                    <a:pt x="266" y="270"/>
                  </a:cubicBezTo>
                  <a:cubicBezTo>
                    <a:pt x="344" y="228"/>
                    <a:pt x="415" y="267"/>
                    <a:pt x="470" y="256"/>
                  </a:cubicBezTo>
                  <a:cubicBezTo>
                    <a:pt x="525" y="245"/>
                    <a:pt x="554" y="221"/>
                    <a:pt x="596" y="201"/>
                  </a:cubicBezTo>
                  <a:cubicBezTo>
                    <a:pt x="638" y="181"/>
                    <a:pt x="685" y="133"/>
                    <a:pt x="722" y="133"/>
                  </a:cubicBezTo>
                  <a:cubicBezTo>
                    <a:pt x="759" y="133"/>
                    <a:pt x="791" y="191"/>
                    <a:pt x="816" y="201"/>
                  </a:cubicBezTo>
                  <a:cubicBezTo>
                    <a:pt x="841" y="211"/>
                    <a:pt x="841" y="207"/>
                    <a:pt x="869" y="196"/>
                  </a:cubicBezTo>
                  <a:cubicBezTo>
                    <a:pt x="897" y="185"/>
                    <a:pt x="943" y="157"/>
                    <a:pt x="984" y="133"/>
                  </a:cubicBezTo>
                  <a:cubicBezTo>
                    <a:pt x="1025" y="109"/>
                    <a:pt x="1071" y="76"/>
                    <a:pt x="1115" y="55"/>
                  </a:cubicBezTo>
                  <a:cubicBezTo>
                    <a:pt x="1159" y="34"/>
                    <a:pt x="1210" y="18"/>
                    <a:pt x="1247" y="9"/>
                  </a:cubicBezTo>
                  <a:cubicBezTo>
                    <a:pt x="1284" y="0"/>
                    <a:pt x="1314" y="1"/>
                    <a:pt x="1338" y="1"/>
                  </a:cubicBezTo>
                  <a:cubicBezTo>
                    <a:pt x="1362" y="1"/>
                    <a:pt x="1379" y="6"/>
                    <a:pt x="1389" y="7"/>
                  </a:cubicBezTo>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324" name="Freeform 1060"/>
          <p:cNvSpPr>
            <a:spLocks/>
          </p:cNvSpPr>
          <p:nvPr/>
        </p:nvSpPr>
        <p:spPr bwMode="auto">
          <a:xfrm>
            <a:off x="4041775" y="2787650"/>
            <a:ext cx="2903538" cy="365125"/>
          </a:xfrm>
          <a:custGeom>
            <a:avLst/>
            <a:gdLst>
              <a:gd name="T0" fmla="*/ 1829 w 1829"/>
              <a:gd name="T1" fmla="*/ 94 h 230"/>
              <a:gd name="T2" fmla="*/ 1625 w 1829"/>
              <a:gd name="T3" fmla="*/ 183 h 230"/>
              <a:gd name="T4" fmla="*/ 1511 w 1829"/>
              <a:gd name="T5" fmla="*/ 229 h 230"/>
              <a:gd name="T6" fmla="*/ 1241 w 1829"/>
              <a:gd name="T7" fmla="*/ 177 h 230"/>
              <a:gd name="T8" fmla="*/ 908 w 1829"/>
              <a:gd name="T9" fmla="*/ 94 h 230"/>
              <a:gd name="T10" fmla="*/ 746 w 1829"/>
              <a:gd name="T11" fmla="*/ 91 h 230"/>
              <a:gd name="T12" fmla="*/ 538 w 1829"/>
              <a:gd name="T13" fmla="*/ 64 h 230"/>
              <a:gd name="T14" fmla="*/ 352 w 1829"/>
              <a:gd name="T15" fmla="*/ 4 h 230"/>
              <a:gd name="T16" fmla="*/ 110 w 1829"/>
              <a:gd name="T17" fmla="*/ 40 h 230"/>
              <a:gd name="T18" fmla="*/ 0 w 1829"/>
              <a:gd name="T19" fmla="*/ 5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9" h="230">
                <a:moveTo>
                  <a:pt x="1829" y="94"/>
                </a:moveTo>
                <a:cubicBezTo>
                  <a:pt x="1795" y="109"/>
                  <a:pt x="1678" y="160"/>
                  <a:pt x="1625" y="183"/>
                </a:cubicBezTo>
                <a:cubicBezTo>
                  <a:pt x="1572" y="206"/>
                  <a:pt x="1575" y="230"/>
                  <a:pt x="1511" y="229"/>
                </a:cubicBezTo>
                <a:cubicBezTo>
                  <a:pt x="1447" y="228"/>
                  <a:pt x="1341" y="199"/>
                  <a:pt x="1241" y="177"/>
                </a:cubicBezTo>
                <a:cubicBezTo>
                  <a:pt x="1141" y="155"/>
                  <a:pt x="990" y="108"/>
                  <a:pt x="908" y="94"/>
                </a:cubicBezTo>
                <a:cubicBezTo>
                  <a:pt x="826" y="80"/>
                  <a:pt x="808" y="96"/>
                  <a:pt x="746" y="91"/>
                </a:cubicBezTo>
                <a:cubicBezTo>
                  <a:pt x="684" y="86"/>
                  <a:pt x="604" y="78"/>
                  <a:pt x="538" y="64"/>
                </a:cubicBezTo>
                <a:cubicBezTo>
                  <a:pt x="472" y="50"/>
                  <a:pt x="423" y="8"/>
                  <a:pt x="352" y="4"/>
                </a:cubicBezTo>
                <a:cubicBezTo>
                  <a:pt x="281" y="0"/>
                  <a:pt x="169" y="32"/>
                  <a:pt x="110" y="40"/>
                </a:cubicBezTo>
                <a:cubicBezTo>
                  <a:pt x="51" y="48"/>
                  <a:pt x="23" y="48"/>
                  <a:pt x="0" y="50"/>
                </a:cubicBezTo>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684" name="Text Box 1420"/>
          <p:cNvSpPr txBox="1">
            <a:spLocks noChangeArrowheads="1"/>
          </p:cNvSpPr>
          <p:nvPr/>
        </p:nvSpPr>
        <p:spPr bwMode="auto">
          <a:xfrm>
            <a:off x="301625" y="5307013"/>
            <a:ext cx="231775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2400" b="1" u="sng"/>
              <a:t>Indian Wars</a:t>
            </a:r>
          </a:p>
          <a:p>
            <a:pPr algn="ctr"/>
            <a:r>
              <a:rPr lang="en-US" altLang="en-US" sz="1600"/>
              <a:t>Apache 1871-75</a:t>
            </a:r>
          </a:p>
          <a:p>
            <a:pPr algn="ctr"/>
            <a:r>
              <a:rPr lang="en-US" altLang="en-US" sz="1600"/>
              <a:t>Red River War 1874-75</a:t>
            </a:r>
          </a:p>
          <a:p>
            <a:pPr algn="ctr"/>
            <a:r>
              <a:rPr lang="en-US" altLang="en-US" sz="1600"/>
              <a:t>Sioux War 1876</a:t>
            </a:r>
          </a:p>
        </p:txBody>
      </p:sp>
      <p:sp>
        <p:nvSpPr>
          <p:cNvPr id="12687" name="Text Box 1423"/>
          <p:cNvSpPr txBox="1">
            <a:spLocks noChangeArrowheads="1"/>
          </p:cNvSpPr>
          <p:nvPr/>
        </p:nvSpPr>
        <p:spPr bwMode="auto">
          <a:xfrm>
            <a:off x="6580188" y="4449763"/>
            <a:ext cx="1270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a:solidFill>
                  <a:srgbClr val="008000"/>
                </a:solidFill>
              </a:rPr>
              <a:t>Cheyenne/Arapaho</a:t>
            </a:r>
          </a:p>
        </p:txBody>
      </p:sp>
      <p:sp>
        <p:nvSpPr>
          <p:cNvPr id="12688" name="Text Box 1424"/>
          <p:cNvSpPr txBox="1">
            <a:spLocks noChangeArrowheads="1"/>
          </p:cNvSpPr>
          <p:nvPr/>
        </p:nvSpPr>
        <p:spPr bwMode="auto">
          <a:xfrm>
            <a:off x="6623050" y="4806950"/>
            <a:ext cx="11747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a:solidFill>
                  <a:srgbClr val="008000"/>
                </a:solidFill>
              </a:rPr>
              <a:t>Kiowa/Comanche</a:t>
            </a:r>
          </a:p>
        </p:txBody>
      </p:sp>
      <p:grpSp>
        <p:nvGrpSpPr>
          <p:cNvPr id="12695" name="Group 1431"/>
          <p:cNvGrpSpPr>
            <a:grpSpLocks/>
          </p:cNvGrpSpPr>
          <p:nvPr/>
        </p:nvGrpSpPr>
        <p:grpSpPr bwMode="auto">
          <a:xfrm>
            <a:off x="5832475" y="3470275"/>
            <a:ext cx="1358900" cy="158750"/>
            <a:chOff x="3674" y="2186"/>
            <a:chExt cx="856" cy="100"/>
          </a:xfrm>
        </p:grpSpPr>
        <p:sp>
          <p:nvSpPr>
            <p:cNvPr id="12696" name="Freeform 1432"/>
            <p:cNvSpPr>
              <a:spLocks/>
            </p:cNvSpPr>
            <p:nvPr/>
          </p:nvSpPr>
          <p:spPr bwMode="auto">
            <a:xfrm>
              <a:off x="3674" y="2202"/>
              <a:ext cx="856" cy="48"/>
            </a:xfrm>
            <a:custGeom>
              <a:avLst/>
              <a:gdLst>
                <a:gd name="T0" fmla="*/ 856 w 856"/>
                <a:gd name="T1" fmla="*/ 0 h 48"/>
                <a:gd name="T2" fmla="*/ 698 w 856"/>
                <a:gd name="T3" fmla="*/ 40 h 48"/>
                <a:gd name="T4" fmla="*/ 494 w 856"/>
                <a:gd name="T5" fmla="*/ 46 h 48"/>
                <a:gd name="T6" fmla="*/ 298 w 856"/>
                <a:gd name="T7" fmla="*/ 38 h 48"/>
                <a:gd name="T8" fmla="*/ 220 w 856"/>
                <a:gd name="T9" fmla="*/ 32 h 48"/>
                <a:gd name="T10" fmla="*/ 80 w 856"/>
                <a:gd name="T11" fmla="*/ 22 h 48"/>
                <a:gd name="T12" fmla="*/ 0 w 85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856" h="48">
                  <a:moveTo>
                    <a:pt x="856" y="0"/>
                  </a:moveTo>
                  <a:cubicBezTo>
                    <a:pt x="830" y="7"/>
                    <a:pt x="758" y="32"/>
                    <a:pt x="698" y="40"/>
                  </a:cubicBezTo>
                  <a:cubicBezTo>
                    <a:pt x="638" y="48"/>
                    <a:pt x="561" y="46"/>
                    <a:pt x="494" y="46"/>
                  </a:cubicBezTo>
                  <a:cubicBezTo>
                    <a:pt x="427" y="46"/>
                    <a:pt x="344" y="40"/>
                    <a:pt x="298" y="38"/>
                  </a:cubicBezTo>
                  <a:cubicBezTo>
                    <a:pt x="252" y="36"/>
                    <a:pt x="256" y="35"/>
                    <a:pt x="220" y="32"/>
                  </a:cubicBezTo>
                  <a:cubicBezTo>
                    <a:pt x="184" y="29"/>
                    <a:pt x="117" y="27"/>
                    <a:pt x="80" y="22"/>
                  </a:cubicBezTo>
                  <a:cubicBezTo>
                    <a:pt x="43" y="17"/>
                    <a:pt x="12" y="4"/>
                    <a:pt x="0" y="0"/>
                  </a:cubicBezTo>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697" name="Line 1433"/>
            <p:cNvSpPr>
              <a:spLocks noChangeShapeType="1"/>
            </p:cNvSpPr>
            <p:nvPr/>
          </p:nvSpPr>
          <p:spPr bwMode="auto">
            <a:xfrm>
              <a:off x="4438" y="2194"/>
              <a:ext cx="18" cy="68"/>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698" name="Line 1434"/>
            <p:cNvSpPr>
              <a:spLocks noChangeShapeType="1"/>
            </p:cNvSpPr>
            <p:nvPr/>
          </p:nvSpPr>
          <p:spPr bwMode="auto">
            <a:xfrm>
              <a:off x="4292" y="2218"/>
              <a:ext cx="4" cy="68"/>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699" name="Line 1435"/>
            <p:cNvSpPr>
              <a:spLocks noChangeShapeType="1"/>
            </p:cNvSpPr>
            <p:nvPr/>
          </p:nvSpPr>
          <p:spPr bwMode="auto">
            <a:xfrm>
              <a:off x="4138" y="2214"/>
              <a:ext cx="4" cy="68"/>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700" name="Line 1436"/>
            <p:cNvSpPr>
              <a:spLocks noChangeShapeType="1"/>
            </p:cNvSpPr>
            <p:nvPr/>
          </p:nvSpPr>
          <p:spPr bwMode="auto">
            <a:xfrm flipH="1">
              <a:off x="4036" y="2210"/>
              <a:ext cx="2" cy="68"/>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701" name="Line 1437"/>
            <p:cNvSpPr>
              <a:spLocks noChangeShapeType="1"/>
            </p:cNvSpPr>
            <p:nvPr/>
          </p:nvSpPr>
          <p:spPr bwMode="auto">
            <a:xfrm flipH="1">
              <a:off x="3886" y="2204"/>
              <a:ext cx="2" cy="68"/>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702" name="Line 1438"/>
            <p:cNvSpPr>
              <a:spLocks noChangeShapeType="1"/>
            </p:cNvSpPr>
            <p:nvPr/>
          </p:nvSpPr>
          <p:spPr bwMode="auto">
            <a:xfrm flipH="1">
              <a:off x="3752" y="2186"/>
              <a:ext cx="12" cy="70"/>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722" name="Freeform 1458"/>
          <p:cNvSpPr>
            <a:spLocks/>
          </p:cNvSpPr>
          <p:nvPr/>
        </p:nvSpPr>
        <p:spPr bwMode="auto">
          <a:xfrm>
            <a:off x="6102350" y="4410075"/>
            <a:ext cx="517525" cy="330200"/>
          </a:xfrm>
          <a:custGeom>
            <a:avLst/>
            <a:gdLst>
              <a:gd name="T0" fmla="*/ 318 w 326"/>
              <a:gd name="T1" fmla="*/ 8 h 208"/>
              <a:gd name="T2" fmla="*/ 326 w 326"/>
              <a:gd name="T3" fmla="*/ 208 h 208"/>
              <a:gd name="T4" fmla="*/ 74 w 326"/>
              <a:gd name="T5" fmla="*/ 208 h 208"/>
              <a:gd name="T6" fmla="*/ 0 w 326"/>
              <a:gd name="T7" fmla="*/ 174 h 208"/>
              <a:gd name="T8" fmla="*/ 0 w 326"/>
              <a:gd name="T9" fmla="*/ 0 h 208"/>
              <a:gd name="T10" fmla="*/ 318 w 326"/>
              <a:gd name="T11" fmla="*/ 8 h 208"/>
            </a:gdLst>
            <a:ahLst/>
            <a:cxnLst>
              <a:cxn ang="0">
                <a:pos x="T0" y="T1"/>
              </a:cxn>
              <a:cxn ang="0">
                <a:pos x="T2" y="T3"/>
              </a:cxn>
              <a:cxn ang="0">
                <a:pos x="T4" y="T5"/>
              </a:cxn>
              <a:cxn ang="0">
                <a:pos x="T6" y="T7"/>
              </a:cxn>
              <a:cxn ang="0">
                <a:pos x="T8" y="T9"/>
              </a:cxn>
              <a:cxn ang="0">
                <a:pos x="T10" y="T11"/>
              </a:cxn>
            </a:cxnLst>
            <a:rect l="0" t="0" r="r" b="b"/>
            <a:pathLst>
              <a:path w="326" h="208">
                <a:moveTo>
                  <a:pt x="318" y="8"/>
                </a:moveTo>
                <a:lnTo>
                  <a:pt x="326" y="208"/>
                </a:lnTo>
                <a:lnTo>
                  <a:pt x="74" y="208"/>
                </a:lnTo>
                <a:lnTo>
                  <a:pt x="0" y="174"/>
                </a:lnTo>
                <a:lnTo>
                  <a:pt x="0" y="0"/>
                </a:lnTo>
                <a:lnTo>
                  <a:pt x="318" y="8"/>
                </a:lnTo>
                <a:close/>
              </a:path>
            </a:pathLst>
          </a:custGeom>
          <a:solidFill>
            <a:srgbClr val="FF0000">
              <a:alpha val="35001"/>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739" name="Oval 1475"/>
          <p:cNvSpPr>
            <a:spLocks noChangeArrowheads="1"/>
          </p:cNvSpPr>
          <p:nvPr/>
        </p:nvSpPr>
        <p:spPr bwMode="auto">
          <a:xfrm>
            <a:off x="3444875" y="4583113"/>
            <a:ext cx="69850" cy="68262"/>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40" name="Oval 1476"/>
          <p:cNvSpPr>
            <a:spLocks noChangeArrowheads="1"/>
          </p:cNvSpPr>
          <p:nvPr/>
        </p:nvSpPr>
        <p:spPr bwMode="auto">
          <a:xfrm>
            <a:off x="4537075" y="4710113"/>
            <a:ext cx="69850" cy="68262"/>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41" name="Oval 1477"/>
          <p:cNvSpPr>
            <a:spLocks noChangeArrowheads="1"/>
          </p:cNvSpPr>
          <p:nvPr/>
        </p:nvSpPr>
        <p:spPr bwMode="auto">
          <a:xfrm>
            <a:off x="4473575" y="4545013"/>
            <a:ext cx="69850" cy="68262"/>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42" name="Oval 1478"/>
          <p:cNvSpPr>
            <a:spLocks noChangeArrowheads="1"/>
          </p:cNvSpPr>
          <p:nvPr/>
        </p:nvSpPr>
        <p:spPr bwMode="auto">
          <a:xfrm>
            <a:off x="4181475" y="4849813"/>
            <a:ext cx="69850" cy="68262"/>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43" name="Oval 1479"/>
          <p:cNvSpPr>
            <a:spLocks noChangeArrowheads="1"/>
          </p:cNvSpPr>
          <p:nvPr/>
        </p:nvSpPr>
        <p:spPr bwMode="auto">
          <a:xfrm>
            <a:off x="3495675" y="4913313"/>
            <a:ext cx="69850" cy="68262"/>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44" name="Oval 1480"/>
          <p:cNvSpPr>
            <a:spLocks noChangeArrowheads="1"/>
          </p:cNvSpPr>
          <p:nvPr/>
        </p:nvSpPr>
        <p:spPr bwMode="auto">
          <a:xfrm>
            <a:off x="3649663" y="4387850"/>
            <a:ext cx="69850" cy="68263"/>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45" name="Oval 1481"/>
          <p:cNvSpPr>
            <a:spLocks noChangeArrowheads="1"/>
          </p:cNvSpPr>
          <p:nvPr/>
        </p:nvSpPr>
        <p:spPr bwMode="auto">
          <a:xfrm>
            <a:off x="3903663" y="5059363"/>
            <a:ext cx="69850" cy="68262"/>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46" name="Oval 1482"/>
          <p:cNvSpPr>
            <a:spLocks noChangeArrowheads="1"/>
          </p:cNvSpPr>
          <p:nvPr/>
        </p:nvSpPr>
        <p:spPr bwMode="auto">
          <a:xfrm>
            <a:off x="4295775" y="5018088"/>
            <a:ext cx="69850" cy="68262"/>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47" name="AutoShape 1483"/>
          <p:cNvSpPr>
            <a:spLocks noChangeArrowheads="1"/>
          </p:cNvSpPr>
          <p:nvPr/>
        </p:nvSpPr>
        <p:spPr bwMode="auto">
          <a:xfrm rot="11429488">
            <a:off x="3757613" y="4414838"/>
            <a:ext cx="228600" cy="88900"/>
          </a:xfrm>
          <a:prstGeom prst="rightArrow">
            <a:avLst>
              <a:gd name="adj1" fmla="val 50000"/>
              <a:gd name="adj2" fmla="val 64286"/>
            </a:avLst>
          </a:prstGeom>
          <a:solidFill>
            <a:srgbClr val="0000FF"/>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48" name="AutoShape 1484"/>
          <p:cNvSpPr>
            <a:spLocks noChangeArrowheads="1"/>
          </p:cNvSpPr>
          <p:nvPr/>
        </p:nvSpPr>
        <p:spPr bwMode="auto">
          <a:xfrm>
            <a:off x="3186113" y="4576763"/>
            <a:ext cx="228600" cy="88900"/>
          </a:xfrm>
          <a:prstGeom prst="rightArrow">
            <a:avLst>
              <a:gd name="adj1" fmla="val 50000"/>
              <a:gd name="adj2" fmla="val 64286"/>
            </a:avLst>
          </a:prstGeom>
          <a:solidFill>
            <a:srgbClr val="0000FF"/>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49" name="AutoShape 1485"/>
          <p:cNvSpPr>
            <a:spLocks noChangeArrowheads="1"/>
          </p:cNvSpPr>
          <p:nvPr/>
        </p:nvSpPr>
        <p:spPr bwMode="auto">
          <a:xfrm rot="-2509210">
            <a:off x="3262313" y="5024438"/>
            <a:ext cx="228600" cy="88900"/>
          </a:xfrm>
          <a:prstGeom prst="rightArrow">
            <a:avLst>
              <a:gd name="adj1" fmla="val 50000"/>
              <a:gd name="adj2" fmla="val 64286"/>
            </a:avLst>
          </a:prstGeom>
          <a:solidFill>
            <a:srgbClr val="0000FF"/>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50" name="AutoShape 1486"/>
          <p:cNvSpPr>
            <a:spLocks noChangeArrowheads="1"/>
          </p:cNvSpPr>
          <p:nvPr/>
        </p:nvSpPr>
        <p:spPr bwMode="auto">
          <a:xfrm rot="-25191266">
            <a:off x="3733800" y="5214938"/>
            <a:ext cx="228600" cy="88900"/>
          </a:xfrm>
          <a:prstGeom prst="rightArrow">
            <a:avLst>
              <a:gd name="adj1" fmla="val 50000"/>
              <a:gd name="adj2" fmla="val 64286"/>
            </a:avLst>
          </a:prstGeom>
          <a:solidFill>
            <a:srgbClr val="0000FF"/>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52" name="AutoShape 1488"/>
          <p:cNvSpPr>
            <a:spLocks noChangeArrowheads="1"/>
          </p:cNvSpPr>
          <p:nvPr/>
        </p:nvSpPr>
        <p:spPr bwMode="auto">
          <a:xfrm rot="-43657808">
            <a:off x="3895725" y="4876800"/>
            <a:ext cx="228600" cy="88900"/>
          </a:xfrm>
          <a:prstGeom prst="rightArrow">
            <a:avLst>
              <a:gd name="adj1" fmla="val 50000"/>
              <a:gd name="adj2" fmla="val 64286"/>
            </a:avLst>
          </a:prstGeom>
          <a:solidFill>
            <a:srgbClr val="0000FF"/>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53" name="AutoShape 1489"/>
          <p:cNvSpPr>
            <a:spLocks noChangeArrowheads="1"/>
          </p:cNvSpPr>
          <p:nvPr/>
        </p:nvSpPr>
        <p:spPr bwMode="auto">
          <a:xfrm rot="-33363428">
            <a:off x="4543425" y="4467225"/>
            <a:ext cx="228600" cy="88900"/>
          </a:xfrm>
          <a:prstGeom prst="rightArrow">
            <a:avLst>
              <a:gd name="adj1" fmla="val 50000"/>
              <a:gd name="adj2" fmla="val 64286"/>
            </a:avLst>
          </a:prstGeom>
          <a:solidFill>
            <a:srgbClr val="0000FF"/>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54" name="AutoShape 1490"/>
          <p:cNvSpPr>
            <a:spLocks noChangeArrowheads="1"/>
          </p:cNvSpPr>
          <p:nvPr/>
        </p:nvSpPr>
        <p:spPr bwMode="auto">
          <a:xfrm rot="-31443102">
            <a:off x="4662488" y="4762500"/>
            <a:ext cx="228600" cy="88900"/>
          </a:xfrm>
          <a:prstGeom prst="rightArrow">
            <a:avLst>
              <a:gd name="adj1" fmla="val 50000"/>
              <a:gd name="adj2" fmla="val 64286"/>
            </a:avLst>
          </a:prstGeom>
          <a:solidFill>
            <a:srgbClr val="0000FF"/>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55" name="AutoShape 1491"/>
          <p:cNvSpPr>
            <a:spLocks noChangeArrowheads="1"/>
          </p:cNvSpPr>
          <p:nvPr/>
        </p:nvSpPr>
        <p:spPr bwMode="auto">
          <a:xfrm rot="16200000">
            <a:off x="4233863" y="5181600"/>
            <a:ext cx="228600" cy="88900"/>
          </a:xfrm>
          <a:prstGeom prst="rightArrow">
            <a:avLst>
              <a:gd name="adj1" fmla="val 50000"/>
              <a:gd name="adj2" fmla="val 64286"/>
            </a:avLst>
          </a:prstGeom>
          <a:solidFill>
            <a:srgbClr val="0000FF"/>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56" name="AutoShape 1492"/>
          <p:cNvSpPr>
            <a:spLocks noChangeArrowheads="1"/>
          </p:cNvSpPr>
          <p:nvPr/>
        </p:nvSpPr>
        <p:spPr bwMode="auto">
          <a:xfrm rot="2986853">
            <a:off x="3462338" y="4233863"/>
            <a:ext cx="228600" cy="88900"/>
          </a:xfrm>
          <a:prstGeom prst="rightArrow">
            <a:avLst>
              <a:gd name="adj1" fmla="val 50000"/>
              <a:gd name="adj2" fmla="val 64286"/>
            </a:avLst>
          </a:prstGeom>
          <a:solidFill>
            <a:srgbClr val="FF0000"/>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57" name="AutoShape 1493"/>
          <p:cNvSpPr>
            <a:spLocks noChangeArrowheads="1"/>
          </p:cNvSpPr>
          <p:nvPr/>
        </p:nvSpPr>
        <p:spPr bwMode="auto">
          <a:xfrm rot="10456423">
            <a:off x="3581400" y="4567238"/>
            <a:ext cx="228600" cy="88900"/>
          </a:xfrm>
          <a:prstGeom prst="rightArrow">
            <a:avLst>
              <a:gd name="adj1" fmla="val 50000"/>
              <a:gd name="adj2" fmla="val 64286"/>
            </a:avLst>
          </a:prstGeom>
          <a:solidFill>
            <a:srgbClr val="FF0000"/>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58" name="AutoShape 1494"/>
          <p:cNvSpPr>
            <a:spLocks noChangeArrowheads="1"/>
          </p:cNvSpPr>
          <p:nvPr/>
        </p:nvSpPr>
        <p:spPr bwMode="auto">
          <a:xfrm rot="7492500">
            <a:off x="3529013" y="4733925"/>
            <a:ext cx="228600" cy="88900"/>
          </a:xfrm>
          <a:prstGeom prst="rightArrow">
            <a:avLst>
              <a:gd name="adj1" fmla="val 50000"/>
              <a:gd name="adj2" fmla="val 64286"/>
            </a:avLst>
          </a:prstGeom>
          <a:solidFill>
            <a:srgbClr val="FF0000"/>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59" name="AutoShape 1495"/>
          <p:cNvSpPr>
            <a:spLocks noChangeArrowheads="1"/>
          </p:cNvSpPr>
          <p:nvPr/>
        </p:nvSpPr>
        <p:spPr bwMode="auto">
          <a:xfrm rot="2459431">
            <a:off x="4238625" y="4429125"/>
            <a:ext cx="228600" cy="88900"/>
          </a:xfrm>
          <a:prstGeom prst="rightArrow">
            <a:avLst>
              <a:gd name="adj1" fmla="val 50000"/>
              <a:gd name="adj2" fmla="val 64286"/>
            </a:avLst>
          </a:prstGeom>
          <a:solidFill>
            <a:srgbClr val="FF0000"/>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60" name="AutoShape 1496"/>
          <p:cNvSpPr>
            <a:spLocks noChangeArrowheads="1"/>
          </p:cNvSpPr>
          <p:nvPr/>
        </p:nvSpPr>
        <p:spPr bwMode="auto">
          <a:xfrm rot="5597776">
            <a:off x="4100513" y="4629150"/>
            <a:ext cx="228600" cy="88900"/>
          </a:xfrm>
          <a:prstGeom prst="rightArrow">
            <a:avLst>
              <a:gd name="adj1" fmla="val 50000"/>
              <a:gd name="adj2" fmla="val 64286"/>
            </a:avLst>
          </a:prstGeom>
          <a:solidFill>
            <a:srgbClr val="FF0000"/>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61" name="AutoShape 1497"/>
          <p:cNvSpPr>
            <a:spLocks noChangeArrowheads="1"/>
          </p:cNvSpPr>
          <p:nvPr/>
        </p:nvSpPr>
        <p:spPr bwMode="auto">
          <a:xfrm>
            <a:off x="3311525" y="4498975"/>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69" name="AutoShape 1505"/>
          <p:cNvSpPr>
            <a:spLocks noChangeArrowheads="1"/>
          </p:cNvSpPr>
          <p:nvPr/>
        </p:nvSpPr>
        <p:spPr bwMode="auto">
          <a:xfrm>
            <a:off x="3557588" y="4271963"/>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70" name="AutoShape 1506"/>
          <p:cNvSpPr>
            <a:spLocks noChangeArrowheads="1"/>
          </p:cNvSpPr>
          <p:nvPr/>
        </p:nvSpPr>
        <p:spPr bwMode="auto">
          <a:xfrm>
            <a:off x="4075113" y="4722813"/>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71" name="AutoShape 1507"/>
          <p:cNvSpPr>
            <a:spLocks noChangeArrowheads="1"/>
          </p:cNvSpPr>
          <p:nvPr/>
        </p:nvSpPr>
        <p:spPr bwMode="auto">
          <a:xfrm>
            <a:off x="4367213" y="4418013"/>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72" name="AutoShape 1508"/>
          <p:cNvSpPr>
            <a:spLocks noChangeArrowheads="1"/>
          </p:cNvSpPr>
          <p:nvPr/>
        </p:nvSpPr>
        <p:spPr bwMode="auto">
          <a:xfrm>
            <a:off x="3792538" y="4929188"/>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73" name="AutoShape 1509"/>
          <p:cNvSpPr>
            <a:spLocks noChangeArrowheads="1"/>
          </p:cNvSpPr>
          <p:nvPr/>
        </p:nvSpPr>
        <p:spPr bwMode="auto">
          <a:xfrm>
            <a:off x="3376613" y="4814888"/>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74" name="AutoShape 1510"/>
          <p:cNvSpPr>
            <a:spLocks noChangeArrowheads="1"/>
          </p:cNvSpPr>
          <p:nvPr/>
        </p:nvSpPr>
        <p:spPr bwMode="auto">
          <a:xfrm>
            <a:off x="4186238" y="4913313"/>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75" name="AutoShape 1511"/>
          <p:cNvSpPr>
            <a:spLocks noChangeArrowheads="1"/>
          </p:cNvSpPr>
          <p:nvPr/>
        </p:nvSpPr>
        <p:spPr bwMode="auto">
          <a:xfrm>
            <a:off x="4443413" y="4605338"/>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76" name="Rectangle 1512"/>
          <p:cNvSpPr>
            <a:spLocks noChangeArrowheads="1"/>
          </p:cNvSpPr>
          <p:nvPr/>
        </p:nvSpPr>
        <p:spPr bwMode="auto">
          <a:xfrm>
            <a:off x="2867025" y="4581525"/>
            <a:ext cx="142875" cy="136525"/>
          </a:xfrm>
          <a:prstGeom prst="rect">
            <a:avLst/>
          </a:prstGeom>
          <a:solidFill>
            <a:srgbClr val="FF0000">
              <a:alpha val="49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38" name="Rectangle 1474"/>
          <p:cNvSpPr>
            <a:spLocks noChangeArrowheads="1"/>
          </p:cNvSpPr>
          <p:nvPr/>
        </p:nvSpPr>
        <p:spPr bwMode="auto">
          <a:xfrm>
            <a:off x="2863850" y="4578350"/>
            <a:ext cx="152400" cy="139700"/>
          </a:xfrm>
          <a:prstGeom prst="rect">
            <a:avLst/>
          </a:prstGeom>
          <a:noFill/>
          <a:ln w="25400">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77" name="Rectangle 1513"/>
          <p:cNvSpPr>
            <a:spLocks noChangeArrowheads="1"/>
          </p:cNvSpPr>
          <p:nvPr/>
        </p:nvSpPr>
        <p:spPr bwMode="auto">
          <a:xfrm>
            <a:off x="3441700" y="5099050"/>
            <a:ext cx="142875" cy="136525"/>
          </a:xfrm>
          <a:prstGeom prst="rect">
            <a:avLst/>
          </a:prstGeom>
          <a:solidFill>
            <a:srgbClr val="FF0000">
              <a:alpha val="49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78" name="Rectangle 1514"/>
          <p:cNvSpPr>
            <a:spLocks noChangeArrowheads="1"/>
          </p:cNvSpPr>
          <p:nvPr/>
        </p:nvSpPr>
        <p:spPr bwMode="auto">
          <a:xfrm>
            <a:off x="3571875" y="5321300"/>
            <a:ext cx="142875" cy="136525"/>
          </a:xfrm>
          <a:prstGeom prst="rect">
            <a:avLst/>
          </a:prstGeom>
          <a:solidFill>
            <a:srgbClr val="FF0000">
              <a:alpha val="49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79" name="Rectangle 1515"/>
          <p:cNvSpPr>
            <a:spLocks noChangeArrowheads="1"/>
          </p:cNvSpPr>
          <p:nvPr/>
        </p:nvSpPr>
        <p:spPr bwMode="auto">
          <a:xfrm>
            <a:off x="4537075" y="4968875"/>
            <a:ext cx="142875" cy="136525"/>
          </a:xfrm>
          <a:prstGeom prst="rect">
            <a:avLst/>
          </a:prstGeom>
          <a:solidFill>
            <a:srgbClr val="FF0000">
              <a:alpha val="49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35" name="Rectangle 1471"/>
          <p:cNvSpPr>
            <a:spLocks noChangeArrowheads="1"/>
          </p:cNvSpPr>
          <p:nvPr/>
        </p:nvSpPr>
        <p:spPr bwMode="auto">
          <a:xfrm>
            <a:off x="4533900" y="4965700"/>
            <a:ext cx="152400" cy="139700"/>
          </a:xfrm>
          <a:prstGeom prst="rect">
            <a:avLst/>
          </a:prstGeom>
          <a:noFill/>
          <a:ln w="25400">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36" name="Rectangle 1472"/>
          <p:cNvSpPr>
            <a:spLocks noChangeArrowheads="1"/>
          </p:cNvSpPr>
          <p:nvPr/>
        </p:nvSpPr>
        <p:spPr bwMode="auto">
          <a:xfrm>
            <a:off x="3568700" y="5321300"/>
            <a:ext cx="152400" cy="139700"/>
          </a:xfrm>
          <a:prstGeom prst="rect">
            <a:avLst/>
          </a:prstGeom>
          <a:noFill/>
          <a:ln w="25400">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37" name="Rectangle 1473"/>
          <p:cNvSpPr>
            <a:spLocks noChangeArrowheads="1"/>
          </p:cNvSpPr>
          <p:nvPr/>
        </p:nvSpPr>
        <p:spPr bwMode="auto">
          <a:xfrm>
            <a:off x="3438525" y="5095875"/>
            <a:ext cx="152400" cy="139700"/>
          </a:xfrm>
          <a:prstGeom prst="rect">
            <a:avLst/>
          </a:prstGeom>
          <a:noFill/>
          <a:ln w="25400">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81" name="Freeform 1517"/>
          <p:cNvSpPr>
            <a:spLocks/>
          </p:cNvSpPr>
          <p:nvPr/>
        </p:nvSpPr>
        <p:spPr bwMode="auto">
          <a:xfrm>
            <a:off x="6223000" y="4737100"/>
            <a:ext cx="400050" cy="358775"/>
          </a:xfrm>
          <a:custGeom>
            <a:avLst/>
            <a:gdLst>
              <a:gd name="T0" fmla="*/ 248 w 252"/>
              <a:gd name="T1" fmla="*/ 10 h 226"/>
              <a:gd name="T2" fmla="*/ 252 w 252"/>
              <a:gd name="T3" fmla="*/ 220 h 226"/>
              <a:gd name="T4" fmla="*/ 220 w 252"/>
              <a:gd name="T5" fmla="*/ 226 h 226"/>
              <a:gd name="T6" fmla="*/ 202 w 252"/>
              <a:gd name="T7" fmla="*/ 198 h 226"/>
              <a:gd name="T8" fmla="*/ 174 w 252"/>
              <a:gd name="T9" fmla="*/ 170 h 226"/>
              <a:gd name="T10" fmla="*/ 130 w 252"/>
              <a:gd name="T11" fmla="*/ 182 h 226"/>
              <a:gd name="T12" fmla="*/ 76 w 252"/>
              <a:gd name="T13" fmla="*/ 170 h 226"/>
              <a:gd name="T14" fmla="*/ 40 w 252"/>
              <a:gd name="T15" fmla="*/ 142 h 226"/>
              <a:gd name="T16" fmla="*/ 34 w 252"/>
              <a:gd name="T17" fmla="*/ 94 h 226"/>
              <a:gd name="T18" fmla="*/ 30 w 252"/>
              <a:gd name="T19" fmla="*/ 54 h 226"/>
              <a:gd name="T20" fmla="*/ 0 w 252"/>
              <a:gd name="T21" fmla="*/ 0 h 226"/>
              <a:gd name="T22" fmla="*/ 248 w 252"/>
              <a:gd name="T23" fmla="*/ 1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2" h="226">
                <a:moveTo>
                  <a:pt x="248" y="10"/>
                </a:moveTo>
                <a:lnTo>
                  <a:pt x="252" y="220"/>
                </a:lnTo>
                <a:lnTo>
                  <a:pt x="220" y="226"/>
                </a:lnTo>
                <a:lnTo>
                  <a:pt x="202" y="198"/>
                </a:lnTo>
                <a:lnTo>
                  <a:pt x="174" y="170"/>
                </a:lnTo>
                <a:lnTo>
                  <a:pt x="130" y="182"/>
                </a:lnTo>
                <a:lnTo>
                  <a:pt x="76" y="170"/>
                </a:lnTo>
                <a:lnTo>
                  <a:pt x="40" y="142"/>
                </a:lnTo>
                <a:lnTo>
                  <a:pt x="34" y="94"/>
                </a:lnTo>
                <a:lnTo>
                  <a:pt x="30" y="54"/>
                </a:lnTo>
                <a:lnTo>
                  <a:pt x="0" y="0"/>
                </a:lnTo>
                <a:lnTo>
                  <a:pt x="248" y="10"/>
                </a:lnTo>
                <a:close/>
              </a:path>
            </a:pathLst>
          </a:custGeom>
          <a:solidFill>
            <a:srgbClr val="FF0000">
              <a:alpha val="35001"/>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783" name="Freeform 1519"/>
          <p:cNvSpPr>
            <a:spLocks/>
          </p:cNvSpPr>
          <p:nvPr/>
        </p:nvSpPr>
        <p:spPr bwMode="auto">
          <a:xfrm>
            <a:off x="6099175" y="4410075"/>
            <a:ext cx="517525" cy="168275"/>
          </a:xfrm>
          <a:custGeom>
            <a:avLst/>
            <a:gdLst>
              <a:gd name="T0" fmla="*/ 0 w 326"/>
              <a:gd name="T1" fmla="*/ 0 h 106"/>
              <a:gd name="T2" fmla="*/ 0 w 326"/>
              <a:gd name="T3" fmla="*/ 104 h 106"/>
              <a:gd name="T4" fmla="*/ 326 w 326"/>
              <a:gd name="T5" fmla="*/ 106 h 106"/>
              <a:gd name="T6" fmla="*/ 324 w 326"/>
              <a:gd name="T7" fmla="*/ 6 h 106"/>
              <a:gd name="T8" fmla="*/ 0 w 326"/>
              <a:gd name="T9" fmla="*/ 0 h 106"/>
            </a:gdLst>
            <a:ahLst/>
            <a:cxnLst>
              <a:cxn ang="0">
                <a:pos x="T0" y="T1"/>
              </a:cxn>
              <a:cxn ang="0">
                <a:pos x="T2" y="T3"/>
              </a:cxn>
              <a:cxn ang="0">
                <a:pos x="T4" y="T5"/>
              </a:cxn>
              <a:cxn ang="0">
                <a:pos x="T6" y="T7"/>
              </a:cxn>
              <a:cxn ang="0">
                <a:pos x="T8" y="T9"/>
              </a:cxn>
            </a:cxnLst>
            <a:rect l="0" t="0" r="r" b="b"/>
            <a:pathLst>
              <a:path w="326" h="106">
                <a:moveTo>
                  <a:pt x="0" y="0"/>
                </a:moveTo>
                <a:lnTo>
                  <a:pt x="0" y="104"/>
                </a:lnTo>
                <a:lnTo>
                  <a:pt x="326" y="106"/>
                </a:lnTo>
                <a:lnTo>
                  <a:pt x="324" y="6"/>
                </a:lnTo>
                <a:lnTo>
                  <a:pt x="0" y="0"/>
                </a:lnTo>
                <a:close/>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784" name="Freeform 1520"/>
          <p:cNvSpPr>
            <a:spLocks/>
          </p:cNvSpPr>
          <p:nvPr/>
        </p:nvSpPr>
        <p:spPr bwMode="auto">
          <a:xfrm>
            <a:off x="6235700" y="4740275"/>
            <a:ext cx="384175" cy="161925"/>
          </a:xfrm>
          <a:custGeom>
            <a:avLst/>
            <a:gdLst>
              <a:gd name="T0" fmla="*/ 26 w 242"/>
              <a:gd name="T1" fmla="*/ 96 h 102"/>
              <a:gd name="T2" fmla="*/ 20 w 242"/>
              <a:gd name="T3" fmla="*/ 56 h 102"/>
              <a:gd name="T4" fmla="*/ 0 w 242"/>
              <a:gd name="T5" fmla="*/ 2 h 102"/>
              <a:gd name="T6" fmla="*/ 242 w 242"/>
              <a:gd name="T7" fmla="*/ 0 h 102"/>
              <a:gd name="T8" fmla="*/ 240 w 242"/>
              <a:gd name="T9" fmla="*/ 102 h 102"/>
              <a:gd name="T10" fmla="*/ 26 w 242"/>
              <a:gd name="T11" fmla="*/ 96 h 102"/>
            </a:gdLst>
            <a:ahLst/>
            <a:cxnLst>
              <a:cxn ang="0">
                <a:pos x="T0" y="T1"/>
              </a:cxn>
              <a:cxn ang="0">
                <a:pos x="T2" y="T3"/>
              </a:cxn>
              <a:cxn ang="0">
                <a:pos x="T4" y="T5"/>
              </a:cxn>
              <a:cxn ang="0">
                <a:pos x="T6" y="T7"/>
              </a:cxn>
              <a:cxn ang="0">
                <a:pos x="T8" y="T9"/>
              </a:cxn>
              <a:cxn ang="0">
                <a:pos x="T10" y="T11"/>
              </a:cxn>
            </a:cxnLst>
            <a:rect l="0" t="0" r="r" b="b"/>
            <a:pathLst>
              <a:path w="242" h="102">
                <a:moveTo>
                  <a:pt x="26" y="96"/>
                </a:moveTo>
                <a:lnTo>
                  <a:pt x="20" y="56"/>
                </a:lnTo>
                <a:lnTo>
                  <a:pt x="0" y="2"/>
                </a:lnTo>
                <a:lnTo>
                  <a:pt x="242" y="0"/>
                </a:lnTo>
                <a:lnTo>
                  <a:pt x="240" y="102"/>
                </a:lnTo>
                <a:lnTo>
                  <a:pt x="26" y="96"/>
                </a:lnTo>
                <a:close/>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2782" name="Group 1518"/>
          <p:cNvGrpSpPr>
            <a:grpSpLocks/>
          </p:cNvGrpSpPr>
          <p:nvPr/>
        </p:nvGrpSpPr>
        <p:grpSpPr bwMode="auto">
          <a:xfrm>
            <a:off x="6096000" y="4410075"/>
            <a:ext cx="523875" cy="700088"/>
            <a:chOff x="3840" y="2778"/>
            <a:chExt cx="330" cy="441"/>
          </a:xfrm>
        </p:grpSpPr>
        <p:sp>
          <p:nvSpPr>
            <p:cNvPr id="12724" name="Freeform 1460"/>
            <p:cNvSpPr>
              <a:spLocks/>
            </p:cNvSpPr>
            <p:nvPr/>
          </p:nvSpPr>
          <p:spPr bwMode="auto">
            <a:xfrm>
              <a:off x="3840" y="2778"/>
              <a:ext cx="330" cy="441"/>
            </a:xfrm>
            <a:custGeom>
              <a:avLst/>
              <a:gdLst>
                <a:gd name="T0" fmla="*/ 330 w 330"/>
                <a:gd name="T1" fmla="*/ 429 h 441"/>
                <a:gd name="T2" fmla="*/ 327 w 330"/>
                <a:gd name="T3" fmla="*/ 3 h 441"/>
                <a:gd name="T4" fmla="*/ 0 w 330"/>
                <a:gd name="T5" fmla="*/ 0 h 441"/>
                <a:gd name="T6" fmla="*/ 0 w 330"/>
                <a:gd name="T7" fmla="*/ 180 h 441"/>
                <a:gd name="T8" fmla="*/ 87 w 330"/>
                <a:gd name="T9" fmla="*/ 213 h 441"/>
                <a:gd name="T10" fmla="*/ 108 w 330"/>
                <a:gd name="T11" fmla="*/ 267 h 441"/>
                <a:gd name="T12" fmla="*/ 117 w 330"/>
                <a:gd name="T13" fmla="*/ 354 h 441"/>
                <a:gd name="T14" fmla="*/ 147 w 330"/>
                <a:gd name="T15" fmla="*/ 375 h 441"/>
                <a:gd name="T16" fmla="*/ 177 w 330"/>
                <a:gd name="T17" fmla="*/ 384 h 441"/>
                <a:gd name="T18" fmla="*/ 198 w 330"/>
                <a:gd name="T19" fmla="*/ 390 h 441"/>
                <a:gd name="T20" fmla="*/ 222 w 330"/>
                <a:gd name="T21" fmla="*/ 390 h 441"/>
                <a:gd name="T22" fmla="*/ 255 w 330"/>
                <a:gd name="T23" fmla="*/ 378 h 441"/>
                <a:gd name="T24" fmla="*/ 282 w 330"/>
                <a:gd name="T25" fmla="*/ 408 h 441"/>
                <a:gd name="T26" fmla="*/ 297 w 330"/>
                <a:gd name="T27" fmla="*/ 441 h 441"/>
                <a:gd name="T28" fmla="*/ 330 w 330"/>
                <a:gd name="T29" fmla="*/ 429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0" h="441">
                  <a:moveTo>
                    <a:pt x="330" y="429"/>
                  </a:moveTo>
                  <a:lnTo>
                    <a:pt x="327" y="3"/>
                  </a:lnTo>
                  <a:lnTo>
                    <a:pt x="0" y="0"/>
                  </a:lnTo>
                  <a:lnTo>
                    <a:pt x="0" y="180"/>
                  </a:lnTo>
                  <a:lnTo>
                    <a:pt x="87" y="213"/>
                  </a:lnTo>
                  <a:lnTo>
                    <a:pt x="108" y="267"/>
                  </a:lnTo>
                  <a:lnTo>
                    <a:pt x="117" y="354"/>
                  </a:lnTo>
                  <a:lnTo>
                    <a:pt x="147" y="375"/>
                  </a:lnTo>
                  <a:lnTo>
                    <a:pt x="177" y="384"/>
                  </a:lnTo>
                  <a:lnTo>
                    <a:pt x="198" y="390"/>
                  </a:lnTo>
                  <a:lnTo>
                    <a:pt x="222" y="390"/>
                  </a:lnTo>
                  <a:lnTo>
                    <a:pt x="255" y="378"/>
                  </a:lnTo>
                  <a:lnTo>
                    <a:pt x="282" y="408"/>
                  </a:lnTo>
                  <a:lnTo>
                    <a:pt x="297" y="441"/>
                  </a:lnTo>
                  <a:lnTo>
                    <a:pt x="330" y="429"/>
                  </a:lnTo>
                  <a:close/>
                </a:path>
              </a:pathLst>
            </a:custGeom>
            <a:noFill/>
            <a:ln w="25400">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725" name="Line 1461"/>
            <p:cNvSpPr>
              <a:spLocks noChangeShapeType="1"/>
            </p:cNvSpPr>
            <p:nvPr/>
          </p:nvSpPr>
          <p:spPr bwMode="auto">
            <a:xfrm>
              <a:off x="3924" y="2985"/>
              <a:ext cx="243" cy="0"/>
            </a:xfrm>
            <a:prstGeom prst="line">
              <a:avLst/>
            </a:prstGeom>
            <a:noFill/>
            <a:ln w="2540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2330" name="Group 1066"/>
          <p:cNvGrpSpPr>
            <a:grpSpLocks/>
          </p:cNvGrpSpPr>
          <p:nvPr/>
        </p:nvGrpSpPr>
        <p:grpSpPr bwMode="auto">
          <a:xfrm>
            <a:off x="5988050" y="6429375"/>
            <a:ext cx="90488" cy="90488"/>
            <a:chOff x="3805" y="4082"/>
            <a:chExt cx="57" cy="57"/>
          </a:xfrm>
        </p:grpSpPr>
        <p:grpSp>
          <p:nvGrpSpPr>
            <p:cNvPr id="12331" name="Group 1067"/>
            <p:cNvGrpSpPr>
              <a:grpSpLocks/>
            </p:cNvGrpSpPr>
            <p:nvPr/>
          </p:nvGrpSpPr>
          <p:grpSpPr bwMode="auto">
            <a:xfrm>
              <a:off x="3805" y="4082"/>
              <a:ext cx="57" cy="57"/>
              <a:chOff x="3805" y="4082"/>
              <a:chExt cx="57" cy="57"/>
            </a:xfrm>
          </p:grpSpPr>
          <p:sp>
            <p:nvSpPr>
              <p:cNvPr id="12332" name="Line 106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33" name="Line 106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334" name="Rectangle 107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335" name="Group 1071"/>
          <p:cNvGrpSpPr>
            <a:grpSpLocks/>
          </p:cNvGrpSpPr>
          <p:nvPr/>
        </p:nvGrpSpPr>
        <p:grpSpPr bwMode="auto">
          <a:xfrm>
            <a:off x="4791075" y="5969000"/>
            <a:ext cx="90488" cy="90488"/>
            <a:chOff x="3805" y="4082"/>
            <a:chExt cx="57" cy="57"/>
          </a:xfrm>
        </p:grpSpPr>
        <p:grpSp>
          <p:nvGrpSpPr>
            <p:cNvPr id="12336" name="Group 1072"/>
            <p:cNvGrpSpPr>
              <a:grpSpLocks/>
            </p:cNvGrpSpPr>
            <p:nvPr/>
          </p:nvGrpSpPr>
          <p:grpSpPr bwMode="auto">
            <a:xfrm>
              <a:off x="3805" y="4082"/>
              <a:ext cx="57" cy="57"/>
              <a:chOff x="3805" y="4082"/>
              <a:chExt cx="57" cy="57"/>
            </a:xfrm>
          </p:grpSpPr>
          <p:sp>
            <p:nvSpPr>
              <p:cNvPr id="12337" name="Line 107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38" name="Line 107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339" name="Rectangle 107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340" name="Group 1076"/>
          <p:cNvGrpSpPr>
            <a:grpSpLocks/>
          </p:cNvGrpSpPr>
          <p:nvPr/>
        </p:nvGrpSpPr>
        <p:grpSpPr bwMode="auto">
          <a:xfrm>
            <a:off x="4451350" y="5540375"/>
            <a:ext cx="90488" cy="90488"/>
            <a:chOff x="3805" y="4082"/>
            <a:chExt cx="57" cy="57"/>
          </a:xfrm>
        </p:grpSpPr>
        <p:grpSp>
          <p:nvGrpSpPr>
            <p:cNvPr id="12341" name="Group 1077"/>
            <p:cNvGrpSpPr>
              <a:grpSpLocks/>
            </p:cNvGrpSpPr>
            <p:nvPr/>
          </p:nvGrpSpPr>
          <p:grpSpPr bwMode="auto">
            <a:xfrm>
              <a:off x="3805" y="4082"/>
              <a:ext cx="57" cy="57"/>
              <a:chOff x="3805" y="4082"/>
              <a:chExt cx="57" cy="57"/>
            </a:xfrm>
          </p:grpSpPr>
          <p:sp>
            <p:nvSpPr>
              <p:cNvPr id="12342" name="Line 107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43" name="Line 107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344" name="Rectangle 108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345" name="Group 1081"/>
          <p:cNvGrpSpPr>
            <a:grpSpLocks/>
          </p:cNvGrpSpPr>
          <p:nvPr/>
        </p:nvGrpSpPr>
        <p:grpSpPr bwMode="auto">
          <a:xfrm>
            <a:off x="4294188" y="5332413"/>
            <a:ext cx="90487" cy="90487"/>
            <a:chOff x="3805" y="4082"/>
            <a:chExt cx="57" cy="57"/>
          </a:xfrm>
        </p:grpSpPr>
        <p:grpSp>
          <p:nvGrpSpPr>
            <p:cNvPr id="12346" name="Group 1082"/>
            <p:cNvGrpSpPr>
              <a:grpSpLocks/>
            </p:cNvGrpSpPr>
            <p:nvPr/>
          </p:nvGrpSpPr>
          <p:grpSpPr bwMode="auto">
            <a:xfrm>
              <a:off x="3805" y="4082"/>
              <a:ext cx="57" cy="57"/>
              <a:chOff x="3805" y="4082"/>
              <a:chExt cx="57" cy="57"/>
            </a:xfrm>
          </p:grpSpPr>
          <p:sp>
            <p:nvSpPr>
              <p:cNvPr id="12347" name="Line 108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48" name="Line 108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349" name="Rectangle 108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350" name="Group 1086"/>
          <p:cNvGrpSpPr>
            <a:grpSpLocks/>
          </p:cNvGrpSpPr>
          <p:nvPr/>
        </p:nvGrpSpPr>
        <p:grpSpPr bwMode="auto">
          <a:xfrm>
            <a:off x="4621213" y="5181600"/>
            <a:ext cx="90487" cy="90488"/>
            <a:chOff x="3805" y="4082"/>
            <a:chExt cx="57" cy="57"/>
          </a:xfrm>
        </p:grpSpPr>
        <p:grpSp>
          <p:nvGrpSpPr>
            <p:cNvPr id="12351" name="Group 1087"/>
            <p:cNvGrpSpPr>
              <a:grpSpLocks/>
            </p:cNvGrpSpPr>
            <p:nvPr/>
          </p:nvGrpSpPr>
          <p:grpSpPr bwMode="auto">
            <a:xfrm>
              <a:off x="3805" y="4082"/>
              <a:ext cx="57" cy="57"/>
              <a:chOff x="3805" y="4082"/>
              <a:chExt cx="57" cy="57"/>
            </a:xfrm>
          </p:grpSpPr>
          <p:sp>
            <p:nvSpPr>
              <p:cNvPr id="12352" name="Line 108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53" name="Line 108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354" name="Rectangle 109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355" name="Group 1091"/>
          <p:cNvGrpSpPr>
            <a:grpSpLocks/>
          </p:cNvGrpSpPr>
          <p:nvPr/>
        </p:nvGrpSpPr>
        <p:grpSpPr bwMode="auto">
          <a:xfrm>
            <a:off x="4122738" y="5343525"/>
            <a:ext cx="90487" cy="90488"/>
            <a:chOff x="3805" y="4082"/>
            <a:chExt cx="57" cy="57"/>
          </a:xfrm>
        </p:grpSpPr>
        <p:grpSp>
          <p:nvGrpSpPr>
            <p:cNvPr id="12356" name="Group 1092"/>
            <p:cNvGrpSpPr>
              <a:grpSpLocks/>
            </p:cNvGrpSpPr>
            <p:nvPr/>
          </p:nvGrpSpPr>
          <p:grpSpPr bwMode="auto">
            <a:xfrm>
              <a:off x="3805" y="4082"/>
              <a:ext cx="57" cy="57"/>
              <a:chOff x="3805" y="4082"/>
              <a:chExt cx="57" cy="57"/>
            </a:xfrm>
          </p:grpSpPr>
          <p:sp>
            <p:nvSpPr>
              <p:cNvPr id="12357" name="Line 109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58" name="Line 109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359" name="Rectangle 109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360" name="Group 1096"/>
          <p:cNvGrpSpPr>
            <a:grpSpLocks/>
          </p:cNvGrpSpPr>
          <p:nvPr/>
        </p:nvGrpSpPr>
        <p:grpSpPr bwMode="auto">
          <a:xfrm>
            <a:off x="5100638" y="6053138"/>
            <a:ext cx="90487" cy="90487"/>
            <a:chOff x="3805" y="4082"/>
            <a:chExt cx="57" cy="57"/>
          </a:xfrm>
        </p:grpSpPr>
        <p:grpSp>
          <p:nvGrpSpPr>
            <p:cNvPr id="12361" name="Group 1097"/>
            <p:cNvGrpSpPr>
              <a:grpSpLocks/>
            </p:cNvGrpSpPr>
            <p:nvPr/>
          </p:nvGrpSpPr>
          <p:grpSpPr bwMode="auto">
            <a:xfrm>
              <a:off x="3805" y="4082"/>
              <a:ext cx="57" cy="57"/>
              <a:chOff x="3805" y="4082"/>
              <a:chExt cx="57" cy="57"/>
            </a:xfrm>
          </p:grpSpPr>
          <p:sp>
            <p:nvSpPr>
              <p:cNvPr id="12362" name="Line 109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63" name="Line 109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364" name="Rectangle 110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365" name="Group 1101"/>
          <p:cNvGrpSpPr>
            <a:grpSpLocks/>
          </p:cNvGrpSpPr>
          <p:nvPr/>
        </p:nvGrpSpPr>
        <p:grpSpPr bwMode="auto">
          <a:xfrm>
            <a:off x="5416550" y="6024563"/>
            <a:ext cx="90488" cy="90487"/>
            <a:chOff x="3805" y="4082"/>
            <a:chExt cx="57" cy="57"/>
          </a:xfrm>
        </p:grpSpPr>
        <p:grpSp>
          <p:nvGrpSpPr>
            <p:cNvPr id="12366" name="Group 1102"/>
            <p:cNvGrpSpPr>
              <a:grpSpLocks/>
            </p:cNvGrpSpPr>
            <p:nvPr/>
          </p:nvGrpSpPr>
          <p:grpSpPr bwMode="auto">
            <a:xfrm>
              <a:off x="3805" y="4082"/>
              <a:ext cx="57" cy="57"/>
              <a:chOff x="3805" y="4082"/>
              <a:chExt cx="57" cy="57"/>
            </a:xfrm>
          </p:grpSpPr>
          <p:sp>
            <p:nvSpPr>
              <p:cNvPr id="12367" name="Line 110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68" name="Line 110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369" name="Rectangle 110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370" name="Group 1106"/>
          <p:cNvGrpSpPr>
            <a:grpSpLocks/>
          </p:cNvGrpSpPr>
          <p:nvPr/>
        </p:nvGrpSpPr>
        <p:grpSpPr bwMode="auto">
          <a:xfrm>
            <a:off x="5897563" y="5859463"/>
            <a:ext cx="90487" cy="90487"/>
            <a:chOff x="3805" y="4082"/>
            <a:chExt cx="57" cy="57"/>
          </a:xfrm>
        </p:grpSpPr>
        <p:grpSp>
          <p:nvGrpSpPr>
            <p:cNvPr id="12371" name="Group 1107"/>
            <p:cNvGrpSpPr>
              <a:grpSpLocks/>
            </p:cNvGrpSpPr>
            <p:nvPr/>
          </p:nvGrpSpPr>
          <p:grpSpPr bwMode="auto">
            <a:xfrm>
              <a:off x="3805" y="4082"/>
              <a:ext cx="57" cy="57"/>
              <a:chOff x="3805" y="4082"/>
              <a:chExt cx="57" cy="57"/>
            </a:xfrm>
          </p:grpSpPr>
          <p:sp>
            <p:nvSpPr>
              <p:cNvPr id="12372" name="Line 110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73" name="Line 110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374" name="Rectangle 111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375" name="Group 1111"/>
          <p:cNvGrpSpPr>
            <a:grpSpLocks/>
          </p:cNvGrpSpPr>
          <p:nvPr/>
        </p:nvGrpSpPr>
        <p:grpSpPr bwMode="auto">
          <a:xfrm>
            <a:off x="6240463" y="5434013"/>
            <a:ext cx="90487" cy="90487"/>
            <a:chOff x="3805" y="4082"/>
            <a:chExt cx="57" cy="57"/>
          </a:xfrm>
        </p:grpSpPr>
        <p:grpSp>
          <p:nvGrpSpPr>
            <p:cNvPr id="12376" name="Group 1112"/>
            <p:cNvGrpSpPr>
              <a:grpSpLocks/>
            </p:cNvGrpSpPr>
            <p:nvPr/>
          </p:nvGrpSpPr>
          <p:grpSpPr bwMode="auto">
            <a:xfrm>
              <a:off x="3805" y="4082"/>
              <a:ext cx="57" cy="57"/>
              <a:chOff x="3805" y="4082"/>
              <a:chExt cx="57" cy="57"/>
            </a:xfrm>
          </p:grpSpPr>
          <p:sp>
            <p:nvSpPr>
              <p:cNvPr id="12377" name="Line 111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78" name="Line 111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379" name="Rectangle 111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380" name="Group 1116"/>
          <p:cNvGrpSpPr>
            <a:grpSpLocks/>
          </p:cNvGrpSpPr>
          <p:nvPr/>
        </p:nvGrpSpPr>
        <p:grpSpPr bwMode="auto">
          <a:xfrm>
            <a:off x="6427788" y="5370513"/>
            <a:ext cx="90487" cy="90487"/>
            <a:chOff x="3805" y="4082"/>
            <a:chExt cx="57" cy="57"/>
          </a:xfrm>
        </p:grpSpPr>
        <p:grpSp>
          <p:nvGrpSpPr>
            <p:cNvPr id="12381" name="Group 1117"/>
            <p:cNvGrpSpPr>
              <a:grpSpLocks/>
            </p:cNvGrpSpPr>
            <p:nvPr/>
          </p:nvGrpSpPr>
          <p:grpSpPr bwMode="auto">
            <a:xfrm>
              <a:off x="3805" y="4082"/>
              <a:ext cx="57" cy="57"/>
              <a:chOff x="3805" y="4082"/>
              <a:chExt cx="57" cy="57"/>
            </a:xfrm>
          </p:grpSpPr>
          <p:sp>
            <p:nvSpPr>
              <p:cNvPr id="12382" name="Line 111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83" name="Line 111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384" name="Rectangle 112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385" name="Group 1121"/>
          <p:cNvGrpSpPr>
            <a:grpSpLocks/>
          </p:cNvGrpSpPr>
          <p:nvPr/>
        </p:nvGrpSpPr>
        <p:grpSpPr bwMode="auto">
          <a:xfrm>
            <a:off x="6399213" y="4838700"/>
            <a:ext cx="90487" cy="90488"/>
            <a:chOff x="3805" y="4082"/>
            <a:chExt cx="57" cy="57"/>
          </a:xfrm>
        </p:grpSpPr>
        <p:grpSp>
          <p:nvGrpSpPr>
            <p:cNvPr id="12386" name="Group 1122"/>
            <p:cNvGrpSpPr>
              <a:grpSpLocks/>
            </p:cNvGrpSpPr>
            <p:nvPr/>
          </p:nvGrpSpPr>
          <p:grpSpPr bwMode="auto">
            <a:xfrm>
              <a:off x="3805" y="4082"/>
              <a:ext cx="57" cy="57"/>
              <a:chOff x="3805" y="4082"/>
              <a:chExt cx="57" cy="57"/>
            </a:xfrm>
          </p:grpSpPr>
          <p:sp>
            <p:nvSpPr>
              <p:cNvPr id="12387" name="Line 112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88" name="Line 112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389" name="Rectangle 112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390" name="Group 1126"/>
          <p:cNvGrpSpPr>
            <a:grpSpLocks/>
          </p:cNvGrpSpPr>
          <p:nvPr/>
        </p:nvGrpSpPr>
        <p:grpSpPr bwMode="auto">
          <a:xfrm>
            <a:off x="4095750" y="5181600"/>
            <a:ext cx="90488" cy="90488"/>
            <a:chOff x="3805" y="4082"/>
            <a:chExt cx="57" cy="57"/>
          </a:xfrm>
        </p:grpSpPr>
        <p:grpSp>
          <p:nvGrpSpPr>
            <p:cNvPr id="12391" name="Group 1127"/>
            <p:cNvGrpSpPr>
              <a:grpSpLocks/>
            </p:cNvGrpSpPr>
            <p:nvPr/>
          </p:nvGrpSpPr>
          <p:grpSpPr bwMode="auto">
            <a:xfrm>
              <a:off x="3805" y="4082"/>
              <a:ext cx="57" cy="57"/>
              <a:chOff x="3805" y="4082"/>
              <a:chExt cx="57" cy="57"/>
            </a:xfrm>
          </p:grpSpPr>
          <p:sp>
            <p:nvSpPr>
              <p:cNvPr id="12392" name="Line 112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3" name="Line 112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394" name="Rectangle 113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395" name="Group 1131"/>
          <p:cNvGrpSpPr>
            <a:grpSpLocks/>
          </p:cNvGrpSpPr>
          <p:nvPr/>
        </p:nvGrpSpPr>
        <p:grpSpPr bwMode="auto">
          <a:xfrm>
            <a:off x="3748088" y="4891088"/>
            <a:ext cx="90487" cy="90487"/>
            <a:chOff x="3805" y="4082"/>
            <a:chExt cx="57" cy="57"/>
          </a:xfrm>
        </p:grpSpPr>
        <p:grpSp>
          <p:nvGrpSpPr>
            <p:cNvPr id="12396" name="Group 1132"/>
            <p:cNvGrpSpPr>
              <a:grpSpLocks/>
            </p:cNvGrpSpPr>
            <p:nvPr/>
          </p:nvGrpSpPr>
          <p:grpSpPr bwMode="auto">
            <a:xfrm>
              <a:off x="3805" y="4082"/>
              <a:ext cx="57" cy="57"/>
              <a:chOff x="3805" y="4082"/>
              <a:chExt cx="57" cy="57"/>
            </a:xfrm>
          </p:grpSpPr>
          <p:sp>
            <p:nvSpPr>
              <p:cNvPr id="12397" name="Line 113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8" name="Line 113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399" name="Rectangle 113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400" name="Group 1136"/>
          <p:cNvGrpSpPr>
            <a:grpSpLocks/>
          </p:cNvGrpSpPr>
          <p:nvPr/>
        </p:nvGrpSpPr>
        <p:grpSpPr bwMode="auto">
          <a:xfrm>
            <a:off x="4945063" y="4816475"/>
            <a:ext cx="90487" cy="90488"/>
            <a:chOff x="3805" y="4082"/>
            <a:chExt cx="57" cy="57"/>
          </a:xfrm>
        </p:grpSpPr>
        <p:grpSp>
          <p:nvGrpSpPr>
            <p:cNvPr id="12401" name="Group 1137"/>
            <p:cNvGrpSpPr>
              <a:grpSpLocks/>
            </p:cNvGrpSpPr>
            <p:nvPr/>
          </p:nvGrpSpPr>
          <p:grpSpPr bwMode="auto">
            <a:xfrm>
              <a:off x="3805" y="4082"/>
              <a:ext cx="57" cy="57"/>
              <a:chOff x="3805" y="4082"/>
              <a:chExt cx="57" cy="57"/>
            </a:xfrm>
          </p:grpSpPr>
          <p:sp>
            <p:nvSpPr>
              <p:cNvPr id="12402" name="Line 113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03" name="Line 113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404" name="Rectangle 114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405" name="Group 1141"/>
          <p:cNvGrpSpPr>
            <a:grpSpLocks/>
          </p:cNvGrpSpPr>
          <p:nvPr/>
        </p:nvGrpSpPr>
        <p:grpSpPr bwMode="auto">
          <a:xfrm>
            <a:off x="5129213" y="4660900"/>
            <a:ext cx="90487" cy="90488"/>
            <a:chOff x="3805" y="4082"/>
            <a:chExt cx="57" cy="57"/>
          </a:xfrm>
        </p:grpSpPr>
        <p:grpSp>
          <p:nvGrpSpPr>
            <p:cNvPr id="12406" name="Group 1142"/>
            <p:cNvGrpSpPr>
              <a:grpSpLocks/>
            </p:cNvGrpSpPr>
            <p:nvPr/>
          </p:nvGrpSpPr>
          <p:grpSpPr bwMode="auto">
            <a:xfrm>
              <a:off x="3805" y="4082"/>
              <a:ext cx="57" cy="57"/>
              <a:chOff x="3805" y="4082"/>
              <a:chExt cx="57" cy="57"/>
            </a:xfrm>
          </p:grpSpPr>
          <p:sp>
            <p:nvSpPr>
              <p:cNvPr id="12407" name="Line 114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08" name="Line 114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409" name="Rectangle 114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410" name="Group 1146"/>
          <p:cNvGrpSpPr>
            <a:grpSpLocks/>
          </p:cNvGrpSpPr>
          <p:nvPr/>
        </p:nvGrpSpPr>
        <p:grpSpPr bwMode="auto">
          <a:xfrm>
            <a:off x="4781550" y="4440238"/>
            <a:ext cx="90488" cy="90487"/>
            <a:chOff x="3805" y="4082"/>
            <a:chExt cx="57" cy="57"/>
          </a:xfrm>
        </p:grpSpPr>
        <p:grpSp>
          <p:nvGrpSpPr>
            <p:cNvPr id="12411" name="Group 1147"/>
            <p:cNvGrpSpPr>
              <a:grpSpLocks/>
            </p:cNvGrpSpPr>
            <p:nvPr/>
          </p:nvGrpSpPr>
          <p:grpSpPr bwMode="auto">
            <a:xfrm>
              <a:off x="3805" y="4082"/>
              <a:ext cx="57" cy="57"/>
              <a:chOff x="3805" y="4082"/>
              <a:chExt cx="57" cy="57"/>
            </a:xfrm>
          </p:grpSpPr>
          <p:sp>
            <p:nvSpPr>
              <p:cNvPr id="12412" name="Line 114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13" name="Line 114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414" name="Rectangle 115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415" name="Group 1151"/>
          <p:cNvGrpSpPr>
            <a:grpSpLocks/>
          </p:cNvGrpSpPr>
          <p:nvPr/>
        </p:nvGrpSpPr>
        <p:grpSpPr bwMode="auto">
          <a:xfrm>
            <a:off x="3992563" y="4435475"/>
            <a:ext cx="90487" cy="90488"/>
            <a:chOff x="3805" y="4082"/>
            <a:chExt cx="57" cy="57"/>
          </a:xfrm>
        </p:grpSpPr>
        <p:grpSp>
          <p:nvGrpSpPr>
            <p:cNvPr id="12416" name="Group 1152"/>
            <p:cNvGrpSpPr>
              <a:grpSpLocks/>
            </p:cNvGrpSpPr>
            <p:nvPr/>
          </p:nvGrpSpPr>
          <p:grpSpPr bwMode="auto">
            <a:xfrm>
              <a:off x="3805" y="4082"/>
              <a:ext cx="57" cy="57"/>
              <a:chOff x="3805" y="4082"/>
              <a:chExt cx="57" cy="57"/>
            </a:xfrm>
          </p:grpSpPr>
          <p:sp>
            <p:nvSpPr>
              <p:cNvPr id="12417" name="Line 115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18" name="Line 115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419" name="Rectangle 115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420" name="Group 1156"/>
          <p:cNvGrpSpPr>
            <a:grpSpLocks/>
          </p:cNvGrpSpPr>
          <p:nvPr/>
        </p:nvGrpSpPr>
        <p:grpSpPr bwMode="auto">
          <a:xfrm>
            <a:off x="4691063" y="3997325"/>
            <a:ext cx="90487" cy="90488"/>
            <a:chOff x="3805" y="4082"/>
            <a:chExt cx="57" cy="57"/>
          </a:xfrm>
        </p:grpSpPr>
        <p:grpSp>
          <p:nvGrpSpPr>
            <p:cNvPr id="12421" name="Group 1157"/>
            <p:cNvGrpSpPr>
              <a:grpSpLocks/>
            </p:cNvGrpSpPr>
            <p:nvPr/>
          </p:nvGrpSpPr>
          <p:grpSpPr bwMode="auto">
            <a:xfrm>
              <a:off x="3805" y="4082"/>
              <a:ext cx="57" cy="57"/>
              <a:chOff x="3805" y="4082"/>
              <a:chExt cx="57" cy="57"/>
            </a:xfrm>
          </p:grpSpPr>
          <p:sp>
            <p:nvSpPr>
              <p:cNvPr id="12422" name="Line 115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23" name="Line 115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424" name="Rectangle 116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425" name="Group 1161"/>
          <p:cNvGrpSpPr>
            <a:grpSpLocks/>
          </p:cNvGrpSpPr>
          <p:nvPr/>
        </p:nvGrpSpPr>
        <p:grpSpPr bwMode="auto">
          <a:xfrm>
            <a:off x="5033963" y="3910013"/>
            <a:ext cx="90487" cy="90487"/>
            <a:chOff x="3805" y="4082"/>
            <a:chExt cx="57" cy="57"/>
          </a:xfrm>
        </p:grpSpPr>
        <p:grpSp>
          <p:nvGrpSpPr>
            <p:cNvPr id="12426" name="Group 1162"/>
            <p:cNvGrpSpPr>
              <a:grpSpLocks/>
            </p:cNvGrpSpPr>
            <p:nvPr/>
          </p:nvGrpSpPr>
          <p:grpSpPr bwMode="auto">
            <a:xfrm>
              <a:off x="3805" y="4082"/>
              <a:ext cx="57" cy="57"/>
              <a:chOff x="3805" y="4082"/>
              <a:chExt cx="57" cy="57"/>
            </a:xfrm>
          </p:grpSpPr>
          <p:sp>
            <p:nvSpPr>
              <p:cNvPr id="12427" name="Line 116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28" name="Line 116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429" name="Rectangle 116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430" name="Group 1166"/>
          <p:cNvGrpSpPr>
            <a:grpSpLocks/>
          </p:cNvGrpSpPr>
          <p:nvPr/>
        </p:nvGrpSpPr>
        <p:grpSpPr bwMode="auto">
          <a:xfrm>
            <a:off x="5705475" y="3438525"/>
            <a:ext cx="90488" cy="90488"/>
            <a:chOff x="3805" y="4082"/>
            <a:chExt cx="57" cy="57"/>
          </a:xfrm>
        </p:grpSpPr>
        <p:grpSp>
          <p:nvGrpSpPr>
            <p:cNvPr id="12431" name="Group 1167"/>
            <p:cNvGrpSpPr>
              <a:grpSpLocks/>
            </p:cNvGrpSpPr>
            <p:nvPr/>
          </p:nvGrpSpPr>
          <p:grpSpPr bwMode="auto">
            <a:xfrm>
              <a:off x="3805" y="4082"/>
              <a:ext cx="57" cy="57"/>
              <a:chOff x="3805" y="4082"/>
              <a:chExt cx="57" cy="57"/>
            </a:xfrm>
          </p:grpSpPr>
          <p:sp>
            <p:nvSpPr>
              <p:cNvPr id="12432" name="Line 116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33" name="Line 116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434" name="Rectangle 117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440" name="Group 1176"/>
          <p:cNvGrpSpPr>
            <a:grpSpLocks/>
          </p:cNvGrpSpPr>
          <p:nvPr/>
        </p:nvGrpSpPr>
        <p:grpSpPr bwMode="auto">
          <a:xfrm>
            <a:off x="6096000" y="3957638"/>
            <a:ext cx="90488" cy="90487"/>
            <a:chOff x="3805" y="4082"/>
            <a:chExt cx="57" cy="57"/>
          </a:xfrm>
        </p:grpSpPr>
        <p:grpSp>
          <p:nvGrpSpPr>
            <p:cNvPr id="12441" name="Group 1177"/>
            <p:cNvGrpSpPr>
              <a:grpSpLocks/>
            </p:cNvGrpSpPr>
            <p:nvPr/>
          </p:nvGrpSpPr>
          <p:grpSpPr bwMode="auto">
            <a:xfrm>
              <a:off x="3805" y="4082"/>
              <a:ext cx="57" cy="57"/>
              <a:chOff x="3805" y="4082"/>
              <a:chExt cx="57" cy="57"/>
            </a:xfrm>
          </p:grpSpPr>
          <p:sp>
            <p:nvSpPr>
              <p:cNvPr id="12442" name="Line 117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43" name="Line 117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444" name="Rectangle 118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445" name="Group 1181"/>
          <p:cNvGrpSpPr>
            <a:grpSpLocks/>
          </p:cNvGrpSpPr>
          <p:nvPr/>
        </p:nvGrpSpPr>
        <p:grpSpPr bwMode="auto">
          <a:xfrm>
            <a:off x="6270625" y="3751263"/>
            <a:ext cx="90488" cy="90487"/>
            <a:chOff x="3805" y="4082"/>
            <a:chExt cx="57" cy="57"/>
          </a:xfrm>
        </p:grpSpPr>
        <p:grpSp>
          <p:nvGrpSpPr>
            <p:cNvPr id="12446" name="Group 1182"/>
            <p:cNvGrpSpPr>
              <a:grpSpLocks/>
            </p:cNvGrpSpPr>
            <p:nvPr/>
          </p:nvGrpSpPr>
          <p:grpSpPr bwMode="auto">
            <a:xfrm>
              <a:off x="3805" y="4082"/>
              <a:ext cx="57" cy="57"/>
              <a:chOff x="3805" y="4082"/>
              <a:chExt cx="57" cy="57"/>
            </a:xfrm>
          </p:grpSpPr>
          <p:sp>
            <p:nvSpPr>
              <p:cNvPr id="12447" name="Line 118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48" name="Line 118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449" name="Rectangle 118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450" name="Group 1186"/>
          <p:cNvGrpSpPr>
            <a:grpSpLocks/>
          </p:cNvGrpSpPr>
          <p:nvPr/>
        </p:nvGrpSpPr>
        <p:grpSpPr bwMode="auto">
          <a:xfrm>
            <a:off x="6389688" y="3643313"/>
            <a:ext cx="90487" cy="90487"/>
            <a:chOff x="3805" y="4082"/>
            <a:chExt cx="57" cy="57"/>
          </a:xfrm>
        </p:grpSpPr>
        <p:grpSp>
          <p:nvGrpSpPr>
            <p:cNvPr id="12451" name="Group 1187"/>
            <p:cNvGrpSpPr>
              <a:grpSpLocks/>
            </p:cNvGrpSpPr>
            <p:nvPr/>
          </p:nvGrpSpPr>
          <p:grpSpPr bwMode="auto">
            <a:xfrm>
              <a:off x="3805" y="4082"/>
              <a:ext cx="57" cy="57"/>
              <a:chOff x="3805" y="4082"/>
              <a:chExt cx="57" cy="57"/>
            </a:xfrm>
          </p:grpSpPr>
          <p:sp>
            <p:nvSpPr>
              <p:cNvPr id="12452" name="Line 118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53" name="Line 118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454" name="Rectangle 119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455" name="Group 1191"/>
          <p:cNvGrpSpPr>
            <a:grpSpLocks/>
          </p:cNvGrpSpPr>
          <p:nvPr/>
        </p:nvGrpSpPr>
        <p:grpSpPr bwMode="auto">
          <a:xfrm>
            <a:off x="6611938" y="3463925"/>
            <a:ext cx="90487" cy="90488"/>
            <a:chOff x="3805" y="4082"/>
            <a:chExt cx="57" cy="57"/>
          </a:xfrm>
        </p:grpSpPr>
        <p:grpSp>
          <p:nvGrpSpPr>
            <p:cNvPr id="12456" name="Group 1192"/>
            <p:cNvGrpSpPr>
              <a:grpSpLocks/>
            </p:cNvGrpSpPr>
            <p:nvPr/>
          </p:nvGrpSpPr>
          <p:grpSpPr bwMode="auto">
            <a:xfrm>
              <a:off x="3805" y="4082"/>
              <a:ext cx="57" cy="57"/>
              <a:chOff x="3805" y="4082"/>
              <a:chExt cx="57" cy="57"/>
            </a:xfrm>
          </p:grpSpPr>
          <p:sp>
            <p:nvSpPr>
              <p:cNvPr id="12457" name="Line 119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58" name="Line 119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459" name="Rectangle 119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460" name="Group 1196"/>
          <p:cNvGrpSpPr>
            <a:grpSpLocks/>
          </p:cNvGrpSpPr>
          <p:nvPr/>
        </p:nvGrpSpPr>
        <p:grpSpPr bwMode="auto">
          <a:xfrm>
            <a:off x="6954838" y="2989263"/>
            <a:ext cx="90487" cy="90487"/>
            <a:chOff x="3805" y="4082"/>
            <a:chExt cx="57" cy="57"/>
          </a:xfrm>
        </p:grpSpPr>
        <p:grpSp>
          <p:nvGrpSpPr>
            <p:cNvPr id="12461" name="Group 1197"/>
            <p:cNvGrpSpPr>
              <a:grpSpLocks/>
            </p:cNvGrpSpPr>
            <p:nvPr/>
          </p:nvGrpSpPr>
          <p:grpSpPr bwMode="auto">
            <a:xfrm>
              <a:off x="3805" y="4082"/>
              <a:ext cx="57" cy="57"/>
              <a:chOff x="3805" y="4082"/>
              <a:chExt cx="57" cy="57"/>
            </a:xfrm>
          </p:grpSpPr>
          <p:sp>
            <p:nvSpPr>
              <p:cNvPr id="12462" name="Line 119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63" name="Line 119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464" name="Rectangle 120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465" name="Group 1201"/>
          <p:cNvGrpSpPr>
            <a:grpSpLocks/>
          </p:cNvGrpSpPr>
          <p:nvPr/>
        </p:nvGrpSpPr>
        <p:grpSpPr bwMode="auto">
          <a:xfrm>
            <a:off x="7173913" y="3443288"/>
            <a:ext cx="90487" cy="90487"/>
            <a:chOff x="3805" y="4082"/>
            <a:chExt cx="57" cy="57"/>
          </a:xfrm>
        </p:grpSpPr>
        <p:grpSp>
          <p:nvGrpSpPr>
            <p:cNvPr id="12466" name="Group 1202"/>
            <p:cNvGrpSpPr>
              <a:grpSpLocks/>
            </p:cNvGrpSpPr>
            <p:nvPr/>
          </p:nvGrpSpPr>
          <p:grpSpPr bwMode="auto">
            <a:xfrm>
              <a:off x="3805" y="4082"/>
              <a:ext cx="57" cy="57"/>
              <a:chOff x="3805" y="4082"/>
              <a:chExt cx="57" cy="57"/>
            </a:xfrm>
          </p:grpSpPr>
          <p:sp>
            <p:nvSpPr>
              <p:cNvPr id="12467" name="Line 120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68" name="Line 120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469" name="Rectangle 120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480" name="Group 1216"/>
          <p:cNvGrpSpPr>
            <a:grpSpLocks/>
          </p:cNvGrpSpPr>
          <p:nvPr/>
        </p:nvGrpSpPr>
        <p:grpSpPr bwMode="auto">
          <a:xfrm>
            <a:off x="4953000" y="2571750"/>
            <a:ext cx="90488" cy="90488"/>
            <a:chOff x="3805" y="4082"/>
            <a:chExt cx="57" cy="57"/>
          </a:xfrm>
        </p:grpSpPr>
        <p:grpSp>
          <p:nvGrpSpPr>
            <p:cNvPr id="12481" name="Group 1217"/>
            <p:cNvGrpSpPr>
              <a:grpSpLocks/>
            </p:cNvGrpSpPr>
            <p:nvPr/>
          </p:nvGrpSpPr>
          <p:grpSpPr bwMode="auto">
            <a:xfrm>
              <a:off x="3805" y="4082"/>
              <a:ext cx="57" cy="57"/>
              <a:chOff x="3805" y="4082"/>
              <a:chExt cx="57" cy="57"/>
            </a:xfrm>
          </p:grpSpPr>
          <p:sp>
            <p:nvSpPr>
              <p:cNvPr id="12482" name="Line 121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83" name="Line 121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484" name="Rectangle 122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485" name="Group 1221"/>
          <p:cNvGrpSpPr>
            <a:grpSpLocks/>
          </p:cNvGrpSpPr>
          <p:nvPr/>
        </p:nvGrpSpPr>
        <p:grpSpPr bwMode="auto">
          <a:xfrm>
            <a:off x="4846638" y="2774950"/>
            <a:ext cx="90487" cy="90488"/>
            <a:chOff x="3805" y="4082"/>
            <a:chExt cx="57" cy="57"/>
          </a:xfrm>
        </p:grpSpPr>
        <p:grpSp>
          <p:nvGrpSpPr>
            <p:cNvPr id="12486" name="Group 1222"/>
            <p:cNvGrpSpPr>
              <a:grpSpLocks/>
            </p:cNvGrpSpPr>
            <p:nvPr/>
          </p:nvGrpSpPr>
          <p:grpSpPr bwMode="auto">
            <a:xfrm>
              <a:off x="3805" y="4082"/>
              <a:ext cx="57" cy="57"/>
              <a:chOff x="3805" y="4082"/>
              <a:chExt cx="57" cy="57"/>
            </a:xfrm>
          </p:grpSpPr>
          <p:sp>
            <p:nvSpPr>
              <p:cNvPr id="12487" name="Line 122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88" name="Line 122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489" name="Rectangle 122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495" name="Group 1231"/>
          <p:cNvGrpSpPr>
            <a:grpSpLocks/>
          </p:cNvGrpSpPr>
          <p:nvPr/>
        </p:nvGrpSpPr>
        <p:grpSpPr bwMode="auto">
          <a:xfrm>
            <a:off x="4570413" y="1819275"/>
            <a:ext cx="90487" cy="90488"/>
            <a:chOff x="3805" y="4082"/>
            <a:chExt cx="57" cy="57"/>
          </a:xfrm>
        </p:grpSpPr>
        <p:grpSp>
          <p:nvGrpSpPr>
            <p:cNvPr id="12496" name="Group 1232"/>
            <p:cNvGrpSpPr>
              <a:grpSpLocks/>
            </p:cNvGrpSpPr>
            <p:nvPr/>
          </p:nvGrpSpPr>
          <p:grpSpPr bwMode="auto">
            <a:xfrm>
              <a:off x="3805" y="4082"/>
              <a:ext cx="57" cy="57"/>
              <a:chOff x="3805" y="4082"/>
              <a:chExt cx="57" cy="57"/>
            </a:xfrm>
          </p:grpSpPr>
          <p:sp>
            <p:nvSpPr>
              <p:cNvPr id="12497" name="Line 123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98" name="Line 123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499" name="Rectangle 1235"/>
            <p:cNvSpPr>
              <a:spLocks noChangeArrowheads="1"/>
            </p:cNvSpPr>
            <p:nvPr/>
          </p:nvSpPr>
          <p:spPr bwMode="auto">
            <a:xfrm>
              <a:off x="3820" y="4098"/>
              <a:ext cx="27" cy="27"/>
            </a:xfrm>
            <a:prstGeom prst="rect">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500" name="Group 1236"/>
          <p:cNvGrpSpPr>
            <a:grpSpLocks/>
          </p:cNvGrpSpPr>
          <p:nvPr/>
        </p:nvGrpSpPr>
        <p:grpSpPr bwMode="auto">
          <a:xfrm>
            <a:off x="4292600" y="1584325"/>
            <a:ext cx="90488" cy="90488"/>
            <a:chOff x="3805" y="4082"/>
            <a:chExt cx="57" cy="57"/>
          </a:xfrm>
        </p:grpSpPr>
        <p:grpSp>
          <p:nvGrpSpPr>
            <p:cNvPr id="12501" name="Group 1237"/>
            <p:cNvGrpSpPr>
              <a:grpSpLocks/>
            </p:cNvGrpSpPr>
            <p:nvPr/>
          </p:nvGrpSpPr>
          <p:grpSpPr bwMode="auto">
            <a:xfrm>
              <a:off x="3805" y="4082"/>
              <a:ext cx="57" cy="57"/>
              <a:chOff x="3805" y="4082"/>
              <a:chExt cx="57" cy="57"/>
            </a:xfrm>
          </p:grpSpPr>
          <p:sp>
            <p:nvSpPr>
              <p:cNvPr id="12502" name="Line 123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503" name="Line 123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504" name="Rectangle 1240"/>
            <p:cNvSpPr>
              <a:spLocks noChangeArrowheads="1"/>
            </p:cNvSpPr>
            <p:nvPr/>
          </p:nvSpPr>
          <p:spPr bwMode="auto">
            <a:xfrm>
              <a:off x="3820" y="4098"/>
              <a:ext cx="27" cy="27"/>
            </a:xfrm>
            <a:prstGeom prst="rect">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510" name="Group 1246"/>
          <p:cNvGrpSpPr>
            <a:grpSpLocks/>
          </p:cNvGrpSpPr>
          <p:nvPr/>
        </p:nvGrpSpPr>
        <p:grpSpPr bwMode="auto">
          <a:xfrm>
            <a:off x="3424238" y="2074863"/>
            <a:ext cx="90487" cy="90487"/>
            <a:chOff x="3805" y="4082"/>
            <a:chExt cx="57" cy="57"/>
          </a:xfrm>
        </p:grpSpPr>
        <p:grpSp>
          <p:nvGrpSpPr>
            <p:cNvPr id="12511" name="Group 1247"/>
            <p:cNvGrpSpPr>
              <a:grpSpLocks/>
            </p:cNvGrpSpPr>
            <p:nvPr/>
          </p:nvGrpSpPr>
          <p:grpSpPr bwMode="auto">
            <a:xfrm>
              <a:off x="3805" y="4082"/>
              <a:ext cx="57" cy="57"/>
              <a:chOff x="3805" y="4082"/>
              <a:chExt cx="57" cy="57"/>
            </a:xfrm>
          </p:grpSpPr>
          <p:sp>
            <p:nvSpPr>
              <p:cNvPr id="12512" name="Line 124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513" name="Line 124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514" name="Rectangle 125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515" name="Group 1251"/>
          <p:cNvGrpSpPr>
            <a:grpSpLocks/>
          </p:cNvGrpSpPr>
          <p:nvPr/>
        </p:nvGrpSpPr>
        <p:grpSpPr bwMode="auto">
          <a:xfrm>
            <a:off x="2603500" y="1770063"/>
            <a:ext cx="90488" cy="90487"/>
            <a:chOff x="3805" y="4082"/>
            <a:chExt cx="57" cy="57"/>
          </a:xfrm>
        </p:grpSpPr>
        <p:grpSp>
          <p:nvGrpSpPr>
            <p:cNvPr id="12516" name="Group 1252"/>
            <p:cNvGrpSpPr>
              <a:grpSpLocks/>
            </p:cNvGrpSpPr>
            <p:nvPr/>
          </p:nvGrpSpPr>
          <p:grpSpPr bwMode="auto">
            <a:xfrm>
              <a:off x="3805" y="4082"/>
              <a:ext cx="57" cy="57"/>
              <a:chOff x="3805" y="4082"/>
              <a:chExt cx="57" cy="57"/>
            </a:xfrm>
          </p:grpSpPr>
          <p:sp>
            <p:nvSpPr>
              <p:cNvPr id="12517" name="Line 125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518" name="Line 125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519" name="Rectangle 125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520" name="Group 1256"/>
          <p:cNvGrpSpPr>
            <a:grpSpLocks/>
          </p:cNvGrpSpPr>
          <p:nvPr/>
        </p:nvGrpSpPr>
        <p:grpSpPr bwMode="auto">
          <a:xfrm>
            <a:off x="2290763" y="909638"/>
            <a:ext cx="90487" cy="90487"/>
            <a:chOff x="3805" y="4082"/>
            <a:chExt cx="57" cy="57"/>
          </a:xfrm>
        </p:grpSpPr>
        <p:grpSp>
          <p:nvGrpSpPr>
            <p:cNvPr id="12521" name="Group 1257"/>
            <p:cNvGrpSpPr>
              <a:grpSpLocks/>
            </p:cNvGrpSpPr>
            <p:nvPr/>
          </p:nvGrpSpPr>
          <p:grpSpPr bwMode="auto">
            <a:xfrm>
              <a:off x="3805" y="4082"/>
              <a:ext cx="57" cy="57"/>
              <a:chOff x="3805" y="4082"/>
              <a:chExt cx="57" cy="57"/>
            </a:xfrm>
          </p:grpSpPr>
          <p:sp>
            <p:nvSpPr>
              <p:cNvPr id="12522" name="Line 125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523" name="Line 125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524" name="Rectangle 126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525" name="Group 1261"/>
          <p:cNvGrpSpPr>
            <a:grpSpLocks/>
          </p:cNvGrpSpPr>
          <p:nvPr/>
        </p:nvGrpSpPr>
        <p:grpSpPr bwMode="auto">
          <a:xfrm>
            <a:off x="1485900" y="847725"/>
            <a:ext cx="90488" cy="90488"/>
            <a:chOff x="3805" y="4082"/>
            <a:chExt cx="57" cy="57"/>
          </a:xfrm>
        </p:grpSpPr>
        <p:grpSp>
          <p:nvGrpSpPr>
            <p:cNvPr id="12526" name="Group 1262"/>
            <p:cNvGrpSpPr>
              <a:grpSpLocks/>
            </p:cNvGrpSpPr>
            <p:nvPr/>
          </p:nvGrpSpPr>
          <p:grpSpPr bwMode="auto">
            <a:xfrm>
              <a:off x="3805" y="4082"/>
              <a:ext cx="57" cy="57"/>
              <a:chOff x="3805" y="4082"/>
              <a:chExt cx="57" cy="57"/>
            </a:xfrm>
          </p:grpSpPr>
          <p:sp>
            <p:nvSpPr>
              <p:cNvPr id="12527" name="Line 126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528" name="Line 126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529" name="Rectangle 126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530" name="Group 1266"/>
          <p:cNvGrpSpPr>
            <a:grpSpLocks/>
          </p:cNvGrpSpPr>
          <p:nvPr/>
        </p:nvGrpSpPr>
        <p:grpSpPr bwMode="auto">
          <a:xfrm>
            <a:off x="1638300" y="485775"/>
            <a:ext cx="90488" cy="90488"/>
            <a:chOff x="3805" y="4082"/>
            <a:chExt cx="57" cy="57"/>
          </a:xfrm>
        </p:grpSpPr>
        <p:grpSp>
          <p:nvGrpSpPr>
            <p:cNvPr id="12531" name="Group 1267"/>
            <p:cNvGrpSpPr>
              <a:grpSpLocks/>
            </p:cNvGrpSpPr>
            <p:nvPr/>
          </p:nvGrpSpPr>
          <p:grpSpPr bwMode="auto">
            <a:xfrm>
              <a:off x="3805" y="4082"/>
              <a:ext cx="57" cy="57"/>
              <a:chOff x="3805" y="4082"/>
              <a:chExt cx="57" cy="57"/>
            </a:xfrm>
          </p:grpSpPr>
          <p:sp>
            <p:nvSpPr>
              <p:cNvPr id="12532" name="Line 126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533" name="Line 126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534" name="Rectangle 127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535" name="Group 1271"/>
          <p:cNvGrpSpPr>
            <a:grpSpLocks/>
          </p:cNvGrpSpPr>
          <p:nvPr/>
        </p:nvGrpSpPr>
        <p:grpSpPr bwMode="auto">
          <a:xfrm>
            <a:off x="1398588" y="1851025"/>
            <a:ext cx="90487" cy="90488"/>
            <a:chOff x="3805" y="4082"/>
            <a:chExt cx="57" cy="57"/>
          </a:xfrm>
        </p:grpSpPr>
        <p:grpSp>
          <p:nvGrpSpPr>
            <p:cNvPr id="12536" name="Group 1272"/>
            <p:cNvGrpSpPr>
              <a:grpSpLocks/>
            </p:cNvGrpSpPr>
            <p:nvPr/>
          </p:nvGrpSpPr>
          <p:grpSpPr bwMode="auto">
            <a:xfrm>
              <a:off x="3805" y="4082"/>
              <a:ext cx="57" cy="57"/>
              <a:chOff x="3805" y="4082"/>
              <a:chExt cx="57" cy="57"/>
            </a:xfrm>
          </p:grpSpPr>
          <p:sp>
            <p:nvSpPr>
              <p:cNvPr id="12537" name="Line 127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538" name="Line 127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539" name="Rectangle 127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540" name="Group 1276"/>
          <p:cNvGrpSpPr>
            <a:grpSpLocks/>
          </p:cNvGrpSpPr>
          <p:nvPr/>
        </p:nvGrpSpPr>
        <p:grpSpPr bwMode="auto">
          <a:xfrm>
            <a:off x="2532063" y="271463"/>
            <a:ext cx="90487" cy="90487"/>
            <a:chOff x="3805" y="4082"/>
            <a:chExt cx="57" cy="57"/>
          </a:xfrm>
        </p:grpSpPr>
        <p:grpSp>
          <p:nvGrpSpPr>
            <p:cNvPr id="12541" name="Group 1277"/>
            <p:cNvGrpSpPr>
              <a:grpSpLocks/>
            </p:cNvGrpSpPr>
            <p:nvPr/>
          </p:nvGrpSpPr>
          <p:grpSpPr bwMode="auto">
            <a:xfrm>
              <a:off x="3805" y="4082"/>
              <a:ext cx="57" cy="57"/>
              <a:chOff x="3805" y="4082"/>
              <a:chExt cx="57" cy="57"/>
            </a:xfrm>
          </p:grpSpPr>
          <p:sp>
            <p:nvSpPr>
              <p:cNvPr id="12542" name="Line 127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543" name="Line 127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544" name="Rectangle 128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545" name="Group 1281"/>
          <p:cNvGrpSpPr>
            <a:grpSpLocks/>
          </p:cNvGrpSpPr>
          <p:nvPr/>
        </p:nvGrpSpPr>
        <p:grpSpPr bwMode="auto">
          <a:xfrm>
            <a:off x="1773238" y="2970213"/>
            <a:ext cx="90487" cy="90487"/>
            <a:chOff x="3805" y="4082"/>
            <a:chExt cx="57" cy="57"/>
          </a:xfrm>
        </p:grpSpPr>
        <p:grpSp>
          <p:nvGrpSpPr>
            <p:cNvPr id="12546" name="Group 1282"/>
            <p:cNvGrpSpPr>
              <a:grpSpLocks/>
            </p:cNvGrpSpPr>
            <p:nvPr/>
          </p:nvGrpSpPr>
          <p:grpSpPr bwMode="auto">
            <a:xfrm>
              <a:off x="3805" y="4082"/>
              <a:ext cx="57" cy="57"/>
              <a:chOff x="3805" y="4082"/>
              <a:chExt cx="57" cy="57"/>
            </a:xfrm>
          </p:grpSpPr>
          <p:sp>
            <p:nvSpPr>
              <p:cNvPr id="12547" name="Line 128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548" name="Line 128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549" name="Rectangle 128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550" name="Group 1286"/>
          <p:cNvGrpSpPr>
            <a:grpSpLocks/>
          </p:cNvGrpSpPr>
          <p:nvPr/>
        </p:nvGrpSpPr>
        <p:grpSpPr bwMode="auto">
          <a:xfrm>
            <a:off x="3048000" y="4575175"/>
            <a:ext cx="90488" cy="90488"/>
            <a:chOff x="3805" y="4082"/>
            <a:chExt cx="57" cy="57"/>
          </a:xfrm>
        </p:grpSpPr>
        <p:grpSp>
          <p:nvGrpSpPr>
            <p:cNvPr id="12551" name="Group 1287"/>
            <p:cNvGrpSpPr>
              <a:grpSpLocks/>
            </p:cNvGrpSpPr>
            <p:nvPr/>
          </p:nvGrpSpPr>
          <p:grpSpPr bwMode="auto">
            <a:xfrm>
              <a:off x="3805" y="4082"/>
              <a:ext cx="57" cy="57"/>
              <a:chOff x="3805" y="4082"/>
              <a:chExt cx="57" cy="57"/>
            </a:xfrm>
          </p:grpSpPr>
          <p:sp>
            <p:nvSpPr>
              <p:cNvPr id="12552" name="Line 128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553" name="Line 128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554" name="Rectangle 129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555" name="Group 1291"/>
          <p:cNvGrpSpPr>
            <a:grpSpLocks/>
          </p:cNvGrpSpPr>
          <p:nvPr/>
        </p:nvGrpSpPr>
        <p:grpSpPr bwMode="auto">
          <a:xfrm>
            <a:off x="3019425" y="4805363"/>
            <a:ext cx="90488" cy="90487"/>
            <a:chOff x="3805" y="4082"/>
            <a:chExt cx="57" cy="57"/>
          </a:xfrm>
        </p:grpSpPr>
        <p:grpSp>
          <p:nvGrpSpPr>
            <p:cNvPr id="12556" name="Group 1292"/>
            <p:cNvGrpSpPr>
              <a:grpSpLocks/>
            </p:cNvGrpSpPr>
            <p:nvPr/>
          </p:nvGrpSpPr>
          <p:grpSpPr bwMode="auto">
            <a:xfrm>
              <a:off x="3805" y="4082"/>
              <a:ext cx="57" cy="57"/>
              <a:chOff x="3805" y="4082"/>
              <a:chExt cx="57" cy="57"/>
            </a:xfrm>
          </p:grpSpPr>
          <p:sp>
            <p:nvSpPr>
              <p:cNvPr id="12557" name="Line 129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558" name="Line 129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559" name="Rectangle 129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560" name="Group 1296"/>
          <p:cNvGrpSpPr>
            <a:grpSpLocks/>
          </p:cNvGrpSpPr>
          <p:nvPr/>
        </p:nvGrpSpPr>
        <p:grpSpPr bwMode="auto">
          <a:xfrm>
            <a:off x="3217863" y="5233988"/>
            <a:ext cx="90487" cy="90487"/>
            <a:chOff x="3805" y="4082"/>
            <a:chExt cx="57" cy="57"/>
          </a:xfrm>
        </p:grpSpPr>
        <p:grpSp>
          <p:nvGrpSpPr>
            <p:cNvPr id="12561" name="Group 1297"/>
            <p:cNvGrpSpPr>
              <a:grpSpLocks/>
            </p:cNvGrpSpPr>
            <p:nvPr/>
          </p:nvGrpSpPr>
          <p:grpSpPr bwMode="auto">
            <a:xfrm>
              <a:off x="3805" y="4082"/>
              <a:ext cx="57" cy="57"/>
              <a:chOff x="3805" y="4082"/>
              <a:chExt cx="57" cy="57"/>
            </a:xfrm>
          </p:grpSpPr>
          <p:sp>
            <p:nvSpPr>
              <p:cNvPr id="12562" name="Line 129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563" name="Line 129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564" name="Rectangle 130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565" name="Group 1301"/>
          <p:cNvGrpSpPr>
            <a:grpSpLocks/>
          </p:cNvGrpSpPr>
          <p:nvPr/>
        </p:nvGrpSpPr>
        <p:grpSpPr bwMode="auto">
          <a:xfrm>
            <a:off x="3743325" y="5376863"/>
            <a:ext cx="90488" cy="90487"/>
            <a:chOff x="3805" y="4082"/>
            <a:chExt cx="57" cy="57"/>
          </a:xfrm>
        </p:grpSpPr>
        <p:grpSp>
          <p:nvGrpSpPr>
            <p:cNvPr id="12566" name="Group 1302"/>
            <p:cNvGrpSpPr>
              <a:grpSpLocks/>
            </p:cNvGrpSpPr>
            <p:nvPr/>
          </p:nvGrpSpPr>
          <p:grpSpPr bwMode="auto">
            <a:xfrm>
              <a:off x="3805" y="4082"/>
              <a:ext cx="57" cy="57"/>
              <a:chOff x="3805" y="4082"/>
              <a:chExt cx="57" cy="57"/>
            </a:xfrm>
          </p:grpSpPr>
          <p:sp>
            <p:nvSpPr>
              <p:cNvPr id="12567" name="Line 130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568" name="Line 130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569" name="Rectangle 130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570" name="Group 1306"/>
          <p:cNvGrpSpPr>
            <a:grpSpLocks/>
          </p:cNvGrpSpPr>
          <p:nvPr/>
        </p:nvGrpSpPr>
        <p:grpSpPr bwMode="auto">
          <a:xfrm>
            <a:off x="3856038" y="2635250"/>
            <a:ext cx="90487" cy="90488"/>
            <a:chOff x="3805" y="4082"/>
            <a:chExt cx="57" cy="57"/>
          </a:xfrm>
        </p:grpSpPr>
        <p:grpSp>
          <p:nvGrpSpPr>
            <p:cNvPr id="12571" name="Group 1307"/>
            <p:cNvGrpSpPr>
              <a:grpSpLocks/>
            </p:cNvGrpSpPr>
            <p:nvPr/>
          </p:nvGrpSpPr>
          <p:grpSpPr bwMode="auto">
            <a:xfrm>
              <a:off x="3805" y="4082"/>
              <a:ext cx="57" cy="57"/>
              <a:chOff x="3805" y="4082"/>
              <a:chExt cx="57" cy="57"/>
            </a:xfrm>
          </p:grpSpPr>
          <p:sp>
            <p:nvSpPr>
              <p:cNvPr id="12572" name="Line 130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573" name="Line 130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574" name="Rectangle 131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575" name="Group 1311"/>
          <p:cNvGrpSpPr>
            <a:grpSpLocks/>
          </p:cNvGrpSpPr>
          <p:nvPr/>
        </p:nvGrpSpPr>
        <p:grpSpPr bwMode="auto">
          <a:xfrm>
            <a:off x="6037263" y="1887538"/>
            <a:ext cx="90487" cy="90487"/>
            <a:chOff x="3805" y="4082"/>
            <a:chExt cx="57" cy="57"/>
          </a:xfrm>
        </p:grpSpPr>
        <p:grpSp>
          <p:nvGrpSpPr>
            <p:cNvPr id="12576" name="Group 1312"/>
            <p:cNvGrpSpPr>
              <a:grpSpLocks/>
            </p:cNvGrpSpPr>
            <p:nvPr/>
          </p:nvGrpSpPr>
          <p:grpSpPr bwMode="auto">
            <a:xfrm>
              <a:off x="3805" y="4082"/>
              <a:ext cx="57" cy="57"/>
              <a:chOff x="3805" y="4082"/>
              <a:chExt cx="57" cy="57"/>
            </a:xfrm>
          </p:grpSpPr>
          <p:sp>
            <p:nvSpPr>
              <p:cNvPr id="12577" name="Line 131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578" name="Line 131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579" name="Rectangle 131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580" name="Group 1316"/>
          <p:cNvGrpSpPr>
            <a:grpSpLocks/>
          </p:cNvGrpSpPr>
          <p:nvPr/>
        </p:nvGrpSpPr>
        <p:grpSpPr bwMode="auto">
          <a:xfrm>
            <a:off x="5402263" y="871538"/>
            <a:ext cx="90487" cy="90487"/>
            <a:chOff x="3805" y="4082"/>
            <a:chExt cx="57" cy="57"/>
          </a:xfrm>
        </p:grpSpPr>
        <p:grpSp>
          <p:nvGrpSpPr>
            <p:cNvPr id="12581" name="Group 1317"/>
            <p:cNvGrpSpPr>
              <a:grpSpLocks/>
            </p:cNvGrpSpPr>
            <p:nvPr/>
          </p:nvGrpSpPr>
          <p:grpSpPr bwMode="auto">
            <a:xfrm>
              <a:off x="3805" y="4082"/>
              <a:ext cx="57" cy="57"/>
              <a:chOff x="3805" y="4082"/>
              <a:chExt cx="57" cy="57"/>
            </a:xfrm>
          </p:grpSpPr>
          <p:sp>
            <p:nvSpPr>
              <p:cNvPr id="12582" name="Line 131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583" name="Line 131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584" name="Rectangle 132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585" name="Group 1321"/>
          <p:cNvGrpSpPr>
            <a:grpSpLocks/>
          </p:cNvGrpSpPr>
          <p:nvPr/>
        </p:nvGrpSpPr>
        <p:grpSpPr bwMode="auto">
          <a:xfrm>
            <a:off x="4138613" y="801688"/>
            <a:ext cx="90487" cy="90487"/>
            <a:chOff x="3805" y="4082"/>
            <a:chExt cx="57" cy="57"/>
          </a:xfrm>
        </p:grpSpPr>
        <p:grpSp>
          <p:nvGrpSpPr>
            <p:cNvPr id="12586" name="Group 1322"/>
            <p:cNvGrpSpPr>
              <a:grpSpLocks/>
            </p:cNvGrpSpPr>
            <p:nvPr/>
          </p:nvGrpSpPr>
          <p:grpSpPr bwMode="auto">
            <a:xfrm>
              <a:off x="3805" y="4082"/>
              <a:ext cx="57" cy="57"/>
              <a:chOff x="3805" y="4082"/>
              <a:chExt cx="57" cy="57"/>
            </a:xfrm>
          </p:grpSpPr>
          <p:sp>
            <p:nvSpPr>
              <p:cNvPr id="12587" name="Line 132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588" name="Line 132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589" name="Rectangle 132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590" name="Group 1326"/>
          <p:cNvGrpSpPr>
            <a:grpSpLocks/>
          </p:cNvGrpSpPr>
          <p:nvPr/>
        </p:nvGrpSpPr>
        <p:grpSpPr bwMode="auto">
          <a:xfrm>
            <a:off x="3681413" y="757238"/>
            <a:ext cx="90487" cy="90487"/>
            <a:chOff x="3805" y="4082"/>
            <a:chExt cx="57" cy="57"/>
          </a:xfrm>
        </p:grpSpPr>
        <p:grpSp>
          <p:nvGrpSpPr>
            <p:cNvPr id="12591" name="Group 1327"/>
            <p:cNvGrpSpPr>
              <a:grpSpLocks/>
            </p:cNvGrpSpPr>
            <p:nvPr/>
          </p:nvGrpSpPr>
          <p:grpSpPr bwMode="auto">
            <a:xfrm>
              <a:off x="3805" y="4082"/>
              <a:ext cx="57" cy="57"/>
              <a:chOff x="3805" y="4082"/>
              <a:chExt cx="57" cy="57"/>
            </a:xfrm>
          </p:grpSpPr>
          <p:sp>
            <p:nvSpPr>
              <p:cNvPr id="12592" name="Line 132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593" name="Line 132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594" name="Rectangle 133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595" name="Group 1331"/>
          <p:cNvGrpSpPr>
            <a:grpSpLocks/>
          </p:cNvGrpSpPr>
          <p:nvPr/>
        </p:nvGrpSpPr>
        <p:grpSpPr bwMode="auto">
          <a:xfrm>
            <a:off x="2654300" y="2614613"/>
            <a:ext cx="90488" cy="90487"/>
            <a:chOff x="3805" y="4082"/>
            <a:chExt cx="57" cy="57"/>
          </a:xfrm>
        </p:grpSpPr>
        <p:grpSp>
          <p:nvGrpSpPr>
            <p:cNvPr id="12596" name="Group 1332"/>
            <p:cNvGrpSpPr>
              <a:grpSpLocks/>
            </p:cNvGrpSpPr>
            <p:nvPr/>
          </p:nvGrpSpPr>
          <p:grpSpPr bwMode="auto">
            <a:xfrm>
              <a:off x="3805" y="4082"/>
              <a:ext cx="57" cy="57"/>
              <a:chOff x="3805" y="4082"/>
              <a:chExt cx="57" cy="57"/>
            </a:xfrm>
          </p:grpSpPr>
          <p:sp>
            <p:nvSpPr>
              <p:cNvPr id="12597" name="Line 133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598" name="Line 133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599" name="Rectangle 133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600" name="Group 1336"/>
          <p:cNvGrpSpPr>
            <a:grpSpLocks/>
          </p:cNvGrpSpPr>
          <p:nvPr/>
        </p:nvGrpSpPr>
        <p:grpSpPr bwMode="auto">
          <a:xfrm>
            <a:off x="2359025" y="4945063"/>
            <a:ext cx="90488" cy="90487"/>
            <a:chOff x="3805" y="4082"/>
            <a:chExt cx="57" cy="57"/>
          </a:xfrm>
        </p:grpSpPr>
        <p:grpSp>
          <p:nvGrpSpPr>
            <p:cNvPr id="12601" name="Group 1337"/>
            <p:cNvGrpSpPr>
              <a:grpSpLocks/>
            </p:cNvGrpSpPr>
            <p:nvPr/>
          </p:nvGrpSpPr>
          <p:grpSpPr bwMode="auto">
            <a:xfrm>
              <a:off x="3805" y="4082"/>
              <a:ext cx="57" cy="57"/>
              <a:chOff x="3805" y="4082"/>
              <a:chExt cx="57" cy="57"/>
            </a:xfrm>
          </p:grpSpPr>
          <p:sp>
            <p:nvSpPr>
              <p:cNvPr id="12602" name="Line 133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603" name="Line 133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604" name="Rectangle 134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605" name="Group 1341"/>
          <p:cNvGrpSpPr>
            <a:grpSpLocks/>
          </p:cNvGrpSpPr>
          <p:nvPr/>
        </p:nvGrpSpPr>
        <p:grpSpPr bwMode="auto">
          <a:xfrm>
            <a:off x="3460750" y="2843213"/>
            <a:ext cx="90488" cy="90487"/>
            <a:chOff x="3805" y="4082"/>
            <a:chExt cx="57" cy="57"/>
          </a:xfrm>
        </p:grpSpPr>
        <p:grpSp>
          <p:nvGrpSpPr>
            <p:cNvPr id="12606" name="Group 1342"/>
            <p:cNvGrpSpPr>
              <a:grpSpLocks/>
            </p:cNvGrpSpPr>
            <p:nvPr/>
          </p:nvGrpSpPr>
          <p:grpSpPr bwMode="auto">
            <a:xfrm>
              <a:off x="3805" y="4082"/>
              <a:ext cx="57" cy="57"/>
              <a:chOff x="3805" y="4082"/>
              <a:chExt cx="57" cy="57"/>
            </a:xfrm>
          </p:grpSpPr>
          <p:sp>
            <p:nvSpPr>
              <p:cNvPr id="12607" name="Line 134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608" name="Line 134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609" name="Rectangle 134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615" name="Group 1351"/>
          <p:cNvGrpSpPr>
            <a:grpSpLocks/>
          </p:cNvGrpSpPr>
          <p:nvPr/>
        </p:nvGrpSpPr>
        <p:grpSpPr bwMode="auto">
          <a:xfrm>
            <a:off x="6386513" y="2319338"/>
            <a:ext cx="90487" cy="90487"/>
            <a:chOff x="3805" y="4082"/>
            <a:chExt cx="57" cy="57"/>
          </a:xfrm>
        </p:grpSpPr>
        <p:grpSp>
          <p:nvGrpSpPr>
            <p:cNvPr id="12616" name="Group 1352"/>
            <p:cNvGrpSpPr>
              <a:grpSpLocks/>
            </p:cNvGrpSpPr>
            <p:nvPr/>
          </p:nvGrpSpPr>
          <p:grpSpPr bwMode="auto">
            <a:xfrm>
              <a:off x="3805" y="4082"/>
              <a:ext cx="57" cy="57"/>
              <a:chOff x="3805" y="4082"/>
              <a:chExt cx="57" cy="57"/>
            </a:xfrm>
          </p:grpSpPr>
          <p:sp>
            <p:nvSpPr>
              <p:cNvPr id="12617" name="Line 135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618" name="Line 135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619" name="Rectangle 135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620" name="Group 1356"/>
          <p:cNvGrpSpPr>
            <a:grpSpLocks/>
          </p:cNvGrpSpPr>
          <p:nvPr/>
        </p:nvGrpSpPr>
        <p:grpSpPr bwMode="auto">
          <a:xfrm>
            <a:off x="6223000" y="4306888"/>
            <a:ext cx="90488" cy="90487"/>
            <a:chOff x="3805" y="4082"/>
            <a:chExt cx="57" cy="57"/>
          </a:xfrm>
        </p:grpSpPr>
        <p:grpSp>
          <p:nvGrpSpPr>
            <p:cNvPr id="12621" name="Group 1357"/>
            <p:cNvGrpSpPr>
              <a:grpSpLocks/>
            </p:cNvGrpSpPr>
            <p:nvPr/>
          </p:nvGrpSpPr>
          <p:grpSpPr bwMode="auto">
            <a:xfrm>
              <a:off x="3805" y="4082"/>
              <a:ext cx="57" cy="57"/>
              <a:chOff x="3805" y="4082"/>
              <a:chExt cx="57" cy="57"/>
            </a:xfrm>
          </p:grpSpPr>
          <p:sp>
            <p:nvSpPr>
              <p:cNvPr id="12622" name="Line 135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623" name="Line 135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624" name="Rectangle 136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625" name="Text Box 1361"/>
          <p:cNvSpPr txBox="1">
            <a:spLocks noChangeArrowheads="1"/>
          </p:cNvSpPr>
          <p:nvPr/>
        </p:nvSpPr>
        <p:spPr bwMode="auto">
          <a:xfrm>
            <a:off x="2119313" y="204788"/>
            <a:ext cx="5111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Colville</a:t>
            </a:r>
          </a:p>
        </p:txBody>
      </p:sp>
      <p:sp>
        <p:nvSpPr>
          <p:cNvPr id="12626" name="Text Box 1362"/>
          <p:cNvSpPr txBox="1">
            <a:spLocks noChangeArrowheads="1"/>
          </p:cNvSpPr>
          <p:nvPr/>
        </p:nvSpPr>
        <p:spPr bwMode="auto">
          <a:xfrm>
            <a:off x="1997075" y="749300"/>
            <a:ext cx="72072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Walla Walla</a:t>
            </a:r>
          </a:p>
        </p:txBody>
      </p:sp>
      <p:sp>
        <p:nvSpPr>
          <p:cNvPr id="12627" name="Text Box 1363"/>
          <p:cNvSpPr txBox="1">
            <a:spLocks noChangeArrowheads="1"/>
          </p:cNvSpPr>
          <p:nvPr/>
        </p:nvSpPr>
        <p:spPr bwMode="auto">
          <a:xfrm>
            <a:off x="1665288" y="428625"/>
            <a:ext cx="68897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Steilacoom</a:t>
            </a:r>
          </a:p>
        </p:txBody>
      </p:sp>
      <p:sp>
        <p:nvSpPr>
          <p:cNvPr id="12628" name="Text Box 1364"/>
          <p:cNvSpPr txBox="1">
            <a:spLocks noChangeArrowheads="1"/>
          </p:cNvSpPr>
          <p:nvPr/>
        </p:nvSpPr>
        <p:spPr bwMode="auto">
          <a:xfrm>
            <a:off x="1381125" y="681038"/>
            <a:ext cx="6731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Vancouver</a:t>
            </a:r>
          </a:p>
        </p:txBody>
      </p:sp>
      <p:sp>
        <p:nvSpPr>
          <p:cNvPr id="12629" name="Text Box 1365"/>
          <p:cNvSpPr txBox="1">
            <a:spLocks noChangeArrowheads="1"/>
          </p:cNvSpPr>
          <p:nvPr/>
        </p:nvSpPr>
        <p:spPr bwMode="auto">
          <a:xfrm>
            <a:off x="1401763" y="1793875"/>
            <a:ext cx="5588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Klamath</a:t>
            </a:r>
          </a:p>
        </p:txBody>
      </p:sp>
      <p:sp>
        <p:nvSpPr>
          <p:cNvPr id="12630" name="Text Box 1366"/>
          <p:cNvSpPr txBox="1">
            <a:spLocks noChangeArrowheads="1"/>
          </p:cNvSpPr>
          <p:nvPr/>
        </p:nvSpPr>
        <p:spPr bwMode="auto">
          <a:xfrm>
            <a:off x="1793875" y="2906713"/>
            <a:ext cx="579438"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Churchill</a:t>
            </a:r>
          </a:p>
        </p:txBody>
      </p:sp>
      <p:sp>
        <p:nvSpPr>
          <p:cNvPr id="12631" name="Text Box 1367"/>
          <p:cNvSpPr txBox="1">
            <a:spLocks noChangeArrowheads="1"/>
          </p:cNvSpPr>
          <p:nvPr/>
        </p:nvSpPr>
        <p:spPr bwMode="auto">
          <a:xfrm>
            <a:off x="2452688" y="2659063"/>
            <a:ext cx="51752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Halleck</a:t>
            </a:r>
          </a:p>
        </p:txBody>
      </p:sp>
      <p:sp>
        <p:nvSpPr>
          <p:cNvPr id="12632" name="Text Box 1368"/>
          <p:cNvSpPr txBox="1">
            <a:spLocks noChangeArrowheads="1"/>
          </p:cNvSpPr>
          <p:nvPr/>
        </p:nvSpPr>
        <p:spPr bwMode="auto">
          <a:xfrm>
            <a:off x="3241675" y="2870200"/>
            <a:ext cx="5588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Douglas</a:t>
            </a:r>
          </a:p>
        </p:txBody>
      </p:sp>
      <p:sp>
        <p:nvSpPr>
          <p:cNvPr id="12633" name="Text Box 1369"/>
          <p:cNvSpPr txBox="1">
            <a:spLocks noChangeArrowheads="1"/>
          </p:cNvSpPr>
          <p:nvPr/>
        </p:nvSpPr>
        <p:spPr bwMode="auto">
          <a:xfrm>
            <a:off x="3673475" y="2468563"/>
            <a:ext cx="512763"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Bridger</a:t>
            </a:r>
          </a:p>
        </p:txBody>
      </p:sp>
      <p:sp>
        <p:nvSpPr>
          <p:cNvPr id="12636" name="Text Box 1372"/>
          <p:cNvSpPr txBox="1">
            <a:spLocks noChangeArrowheads="1"/>
          </p:cNvSpPr>
          <p:nvPr/>
        </p:nvSpPr>
        <p:spPr bwMode="auto">
          <a:xfrm>
            <a:off x="4722813" y="2401888"/>
            <a:ext cx="5524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Laramie</a:t>
            </a:r>
          </a:p>
        </p:txBody>
      </p:sp>
      <p:sp>
        <p:nvSpPr>
          <p:cNvPr id="12637" name="Text Box 1373"/>
          <p:cNvSpPr txBox="1">
            <a:spLocks noChangeArrowheads="1"/>
          </p:cNvSpPr>
          <p:nvPr/>
        </p:nvSpPr>
        <p:spPr bwMode="auto">
          <a:xfrm>
            <a:off x="4281488" y="2606675"/>
            <a:ext cx="744537"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D.A. Russell</a:t>
            </a:r>
          </a:p>
        </p:txBody>
      </p:sp>
      <p:sp>
        <p:nvSpPr>
          <p:cNvPr id="12641" name="Text Box 1377"/>
          <p:cNvSpPr txBox="1">
            <a:spLocks noChangeArrowheads="1"/>
          </p:cNvSpPr>
          <p:nvPr/>
        </p:nvSpPr>
        <p:spPr bwMode="auto">
          <a:xfrm>
            <a:off x="6402388" y="2259013"/>
            <a:ext cx="53022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Randall</a:t>
            </a:r>
          </a:p>
        </p:txBody>
      </p:sp>
      <p:sp>
        <p:nvSpPr>
          <p:cNvPr id="12642" name="Text Box 1378"/>
          <p:cNvSpPr txBox="1">
            <a:spLocks noChangeArrowheads="1"/>
          </p:cNvSpPr>
          <p:nvPr/>
        </p:nvSpPr>
        <p:spPr bwMode="auto">
          <a:xfrm>
            <a:off x="6045200" y="1828800"/>
            <a:ext cx="404813"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Sully</a:t>
            </a:r>
          </a:p>
        </p:txBody>
      </p:sp>
      <p:sp>
        <p:nvSpPr>
          <p:cNvPr id="12643" name="Text Box 1379"/>
          <p:cNvSpPr txBox="1">
            <a:spLocks noChangeArrowheads="1"/>
          </p:cNvSpPr>
          <p:nvPr/>
        </p:nvSpPr>
        <p:spPr bwMode="auto">
          <a:xfrm>
            <a:off x="7197725" y="3386138"/>
            <a:ext cx="769938"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Leavenworth</a:t>
            </a:r>
          </a:p>
        </p:txBody>
      </p:sp>
      <p:sp>
        <p:nvSpPr>
          <p:cNvPr id="12646" name="Text Box 1382"/>
          <p:cNvSpPr txBox="1">
            <a:spLocks noChangeArrowheads="1"/>
          </p:cNvSpPr>
          <p:nvPr/>
        </p:nvSpPr>
        <p:spPr bwMode="auto">
          <a:xfrm>
            <a:off x="6419850" y="3586163"/>
            <a:ext cx="4889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Harker</a:t>
            </a:r>
          </a:p>
        </p:txBody>
      </p:sp>
      <p:sp>
        <p:nvSpPr>
          <p:cNvPr id="12647" name="Text Box 1383"/>
          <p:cNvSpPr txBox="1">
            <a:spLocks noChangeArrowheads="1"/>
          </p:cNvSpPr>
          <p:nvPr/>
        </p:nvSpPr>
        <p:spPr bwMode="auto">
          <a:xfrm>
            <a:off x="5848350" y="3679825"/>
            <a:ext cx="50323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Larned</a:t>
            </a:r>
          </a:p>
        </p:txBody>
      </p:sp>
      <p:sp>
        <p:nvSpPr>
          <p:cNvPr id="12648" name="Text Box 1384"/>
          <p:cNvSpPr txBox="1">
            <a:spLocks noChangeArrowheads="1"/>
          </p:cNvSpPr>
          <p:nvPr/>
        </p:nvSpPr>
        <p:spPr bwMode="auto">
          <a:xfrm>
            <a:off x="6119813" y="3895725"/>
            <a:ext cx="48577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Dodge</a:t>
            </a:r>
          </a:p>
        </p:txBody>
      </p:sp>
      <p:sp>
        <p:nvSpPr>
          <p:cNvPr id="12650" name="Text Box 1386"/>
          <p:cNvSpPr txBox="1">
            <a:spLocks noChangeArrowheads="1"/>
          </p:cNvSpPr>
          <p:nvPr/>
        </p:nvSpPr>
        <p:spPr bwMode="auto">
          <a:xfrm>
            <a:off x="6238875" y="4251325"/>
            <a:ext cx="49688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Supply</a:t>
            </a:r>
          </a:p>
        </p:txBody>
      </p:sp>
      <p:sp>
        <p:nvSpPr>
          <p:cNvPr id="12652" name="Text Box 1388"/>
          <p:cNvSpPr txBox="1">
            <a:spLocks noChangeArrowheads="1"/>
          </p:cNvSpPr>
          <p:nvPr/>
        </p:nvSpPr>
        <p:spPr bwMode="auto">
          <a:xfrm>
            <a:off x="6453188" y="5314950"/>
            <a:ext cx="700087"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Richardson</a:t>
            </a:r>
          </a:p>
        </p:txBody>
      </p:sp>
      <p:sp>
        <p:nvSpPr>
          <p:cNvPr id="12653" name="Text Box 1389"/>
          <p:cNvSpPr txBox="1">
            <a:spLocks noChangeArrowheads="1"/>
          </p:cNvSpPr>
          <p:nvPr/>
        </p:nvSpPr>
        <p:spPr bwMode="auto">
          <a:xfrm>
            <a:off x="5846763" y="5368925"/>
            <a:ext cx="45561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Griffin</a:t>
            </a:r>
          </a:p>
        </p:txBody>
      </p:sp>
      <p:sp>
        <p:nvSpPr>
          <p:cNvPr id="12654" name="Text Box 1390"/>
          <p:cNvSpPr txBox="1">
            <a:spLocks noChangeArrowheads="1"/>
          </p:cNvSpPr>
          <p:nvPr/>
        </p:nvSpPr>
        <p:spPr bwMode="auto">
          <a:xfrm>
            <a:off x="5910263" y="5803900"/>
            <a:ext cx="53657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Concho</a:t>
            </a:r>
          </a:p>
        </p:txBody>
      </p:sp>
      <p:sp>
        <p:nvSpPr>
          <p:cNvPr id="12655" name="Text Box 1391"/>
          <p:cNvSpPr txBox="1">
            <a:spLocks noChangeArrowheads="1"/>
          </p:cNvSpPr>
          <p:nvPr/>
        </p:nvSpPr>
        <p:spPr bwMode="auto">
          <a:xfrm>
            <a:off x="5437188" y="5965825"/>
            <a:ext cx="58261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Stockton</a:t>
            </a:r>
          </a:p>
        </p:txBody>
      </p:sp>
      <p:sp>
        <p:nvSpPr>
          <p:cNvPr id="12656" name="Text Box 1392"/>
          <p:cNvSpPr txBox="1">
            <a:spLocks noChangeArrowheads="1"/>
          </p:cNvSpPr>
          <p:nvPr/>
        </p:nvSpPr>
        <p:spPr bwMode="auto">
          <a:xfrm>
            <a:off x="4932363" y="6096000"/>
            <a:ext cx="43815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Davis</a:t>
            </a:r>
          </a:p>
        </p:txBody>
      </p:sp>
      <p:sp>
        <p:nvSpPr>
          <p:cNvPr id="12657" name="Text Box 1393"/>
          <p:cNvSpPr txBox="1">
            <a:spLocks noChangeArrowheads="1"/>
          </p:cNvSpPr>
          <p:nvPr/>
        </p:nvSpPr>
        <p:spPr bwMode="auto">
          <a:xfrm>
            <a:off x="4668838" y="5795963"/>
            <a:ext cx="569912"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Quitman</a:t>
            </a:r>
          </a:p>
        </p:txBody>
      </p:sp>
      <p:sp>
        <p:nvSpPr>
          <p:cNvPr id="12658" name="Text Box 1394"/>
          <p:cNvSpPr txBox="1">
            <a:spLocks noChangeArrowheads="1"/>
          </p:cNvSpPr>
          <p:nvPr/>
        </p:nvSpPr>
        <p:spPr bwMode="auto">
          <a:xfrm>
            <a:off x="4468813" y="5483225"/>
            <a:ext cx="39846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Bliss</a:t>
            </a:r>
          </a:p>
        </p:txBody>
      </p:sp>
      <p:sp>
        <p:nvSpPr>
          <p:cNvPr id="12659" name="Text Box 1395"/>
          <p:cNvSpPr txBox="1">
            <a:spLocks noChangeArrowheads="1"/>
          </p:cNvSpPr>
          <p:nvPr/>
        </p:nvSpPr>
        <p:spPr bwMode="auto">
          <a:xfrm>
            <a:off x="4624388" y="5113338"/>
            <a:ext cx="538162"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Stanton</a:t>
            </a:r>
          </a:p>
        </p:txBody>
      </p:sp>
      <p:sp>
        <p:nvSpPr>
          <p:cNvPr id="12660" name="Text Box 1396"/>
          <p:cNvSpPr txBox="1">
            <a:spLocks noChangeArrowheads="1"/>
          </p:cNvSpPr>
          <p:nvPr/>
        </p:nvSpPr>
        <p:spPr bwMode="auto">
          <a:xfrm>
            <a:off x="4297363" y="5276850"/>
            <a:ext cx="503237"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Seldon</a:t>
            </a:r>
          </a:p>
        </p:txBody>
      </p:sp>
      <p:sp>
        <p:nvSpPr>
          <p:cNvPr id="12661" name="Text Box 1397"/>
          <p:cNvSpPr txBox="1">
            <a:spLocks noChangeArrowheads="1"/>
          </p:cNvSpPr>
          <p:nvPr/>
        </p:nvSpPr>
        <p:spPr bwMode="auto">
          <a:xfrm>
            <a:off x="3840163" y="5364163"/>
            <a:ext cx="66992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Cummings</a:t>
            </a:r>
          </a:p>
        </p:txBody>
      </p:sp>
      <p:sp>
        <p:nvSpPr>
          <p:cNvPr id="12662" name="Text Box 1398"/>
          <p:cNvSpPr txBox="1">
            <a:spLocks noChangeArrowheads="1"/>
          </p:cNvSpPr>
          <p:nvPr/>
        </p:nvSpPr>
        <p:spPr bwMode="auto">
          <a:xfrm>
            <a:off x="3905250" y="5018088"/>
            <a:ext cx="5080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Bayard</a:t>
            </a:r>
          </a:p>
        </p:txBody>
      </p:sp>
      <p:sp>
        <p:nvSpPr>
          <p:cNvPr id="12663" name="Text Box 1399"/>
          <p:cNvSpPr txBox="1">
            <a:spLocks noChangeArrowheads="1"/>
          </p:cNvSpPr>
          <p:nvPr/>
        </p:nvSpPr>
        <p:spPr bwMode="auto">
          <a:xfrm>
            <a:off x="3587750" y="5216525"/>
            <a:ext cx="461963"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Bowie</a:t>
            </a:r>
          </a:p>
        </p:txBody>
      </p:sp>
      <p:sp>
        <p:nvSpPr>
          <p:cNvPr id="12664" name="Text Box 1400"/>
          <p:cNvSpPr txBox="1">
            <a:spLocks noChangeArrowheads="1"/>
          </p:cNvSpPr>
          <p:nvPr/>
        </p:nvSpPr>
        <p:spPr bwMode="auto">
          <a:xfrm>
            <a:off x="2905125" y="5075238"/>
            <a:ext cx="4730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Lowell</a:t>
            </a:r>
          </a:p>
        </p:txBody>
      </p:sp>
      <p:sp>
        <p:nvSpPr>
          <p:cNvPr id="12665" name="Text Box 1401"/>
          <p:cNvSpPr txBox="1">
            <a:spLocks noChangeArrowheads="1"/>
          </p:cNvSpPr>
          <p:nvPr/>
        </p:nvSpPr>
        <p:spPr bwMode="auto">
          <a:xfrm>
            <a:off x="2473325" y="4737100"/>
            <a:ext cx="62388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McDowell</a:t>
            </a:r>
          </a:p>
        </p:txBody>
      </p:sp>
      <p:sp>
        <p:nvSpPr>
          <p:cNvPr id="12666" name="Text Box 1402"/>
          <p:cNvSpPr txBox="1">
            <a:spLocks noChangeArrowheads="1"/>
          </p:cNvSpPr>
          <p:nvPr/>
        </p:nvSpPr>
        <p:spPr bwMode="auto">
          <a:xfrm>
            <a:off x="3067050" y="4521200"/>
            <a:ext cx="4572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Verde</a:t>
            </a:r>
          </a:p>
        </p:txBody>
      </p:sp>
      <p:sp>
        <p:nvSpPr>
          <p:cNvPr id="12667" name="Text Box 1403"/>
          <p:cNvSpPr txBox="1">
            <a:spLocks noChangeArrowheads="1"/>
          </p:cNvSpPr>
          <p:nvPr/>
        </p:nvSpPr>
        <p:spPr bwMode="auto">
          <a:xfrm>
            <a:off x="1995488" y="4865688"/>
            <a:ext cx="4508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Yuma</a:t>
            </a:r>
          </a:p>
        </p:txBody>
      </p:sp>
      <p:sp>
        <p:nvSpPr>
          <p:cNvPr id="12668" name="Text Box 1404"/>
          <p:cNvSpPr txBox="1">
            <a:spLocks noChangeArrowheads="1"/>
          </p:cNvSpPr>
          <p:nvPr/>
        </p:nvSpPr>
        <p:spPr bwMode="auto">
          <a:xfrm>
            <a:off x="3760788" y="4826000"/>
            <a:ext cx="53181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Apache</a:t>
            </a:r>
          </a:p>
        </p:txBody>
      </p:sp>
      <p:sp>
        <p:nvSpPr>
          <p:cNvPr id="12669" name="Text Box 1405"/>
          <p:cNvSpPr txBox="1">
            <a:spLocks noChangeArrowheads="1"/>
          </p:cNvSpPr>
          <p:nvPr/>
        </p:nvSpPr>
        <p:spPr bwMode="auto">
          <a:xfrm>
            <a:off x="4027488" y="4370388"/>
            <a:ext cx="5588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Wingate</a:t>
            </a:r>
          </a:p>
        </p:txBody>
      </p:sp>
      <p:sp>
        <p:nvSpPr>
          <p:cNvPr id="12670" name="Text Box 1406"/>
          <p:cNvSpPr txBox="1">
            <a:spLocks noChangeArrowheads="1"/>
          </p:cNvSpPr>
          <p:nvPr/>
        </p:nvSpPr>
        <p:spPr bwMode="auto">
          <a:xfrm>
            <a:off x="4611688" y="4275138"/>
            <a:ext cx="4508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Union</a:t>
            </a:r>
          </a:p>
        </p:txBody>
      </p:sp>
      <p:sp>
        <p:nvSpPr>
          <p:cNvPr id="12671" name="Text Box 1407"/>
          <p:cNvSpPr txBox="1">
            <a:spLocks noChangeArrowheads="1"/>
          </p:cNvSpPr>
          <p:nvPr/>
        </p:nvSpPr>
        <p:spPr bwMode="auto">
          <a:xfrm>
            <a:off x="4889500" y="4497388"/>
            <a:ext cx="5524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Bascom</a:t>
            </a:r>
          </a:p>
        </p:txBody>
      </p:sp>
      <p:sp>
        <p:nvSpPr>
          <p:cNvPr id="12672" name="Text Box 1408"/>
          <p:cNvSpPr txBox="1">
            <a:spLocks noChangeArrowheads="1"/>
          </p:cNvSpPr>
          <p:nvPr/>
        </p:nvSpPr>
        <p:spPr bwMode="auto">
          <a:xfrm>
            <a:off x="4489450" y="4740275"/>
            <a:ext cx="54133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Sumner</a:t>
            </a:r>
          </a:p>
        </p:txBody>
      </p:sp>
      <p:sp>
        <p:nvSpPr>
          <p:cNvPr id="12673" name="Text Box 1409"/>
          <p:cNvSpPr txBox="1">
            <a:spLocks noChangeArrowheads="1"/>
          </p:cNvSpPr>
          <p:nvPr/>
        </p:nvSpPr>
        <p:spPr bwMode="auto">
          <a:xfrm>
            <a:off x="4205288" y="3938588"/>
            <a:ext cx="547687"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Garland</a:t>
            </a:r>
          </a:p>
        </p:txBody>
      </p:sp>
      <p:sp>
        <p:nvSpPr>
          <p:cNvPr id="12674" name="Text Box 1410"/>
          <p:cNvSpPr txBox="1">
            <a:spLocks noChangeArrowheads="1"/>
          </p:cNvSpPr>
          <p:nvPr/>
        </p:nvSpPr>
        <p:spPr bwMode="auto">
          <a:xfrm>
            <a:off x="4710113" y="3830638"/>
            <a:ext cx="4064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Lyon</a:t>
            </a:r>
          </a:p>
        </p:txBody>
      </p:sp>
      <p:sp>
        <p:nvSpPr>
          <p:cNvPr id="12675" name="Text Box 1411"/>
          <p:cNvSpPr txBox="1">
            <a:spLocks noChangeArrowheads="1"/>
          </p:cNvSpPr>
          <p:nvPr/>
        </p:nvSpPr>
        <p:spPr bwMode="auto">
          <a:xfrm>
            <a:off x="2649538" y="1712913"/>
            <a:ext cx="439737"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Boise</a:t>
            </a:r>
          </a:p>
        </p:txBody>
      </p:sp>
      <p:sp>
        <p:nvSpPr>
          <p:cNvPr id="12676" name="Text Box 1412"/>
          <p:cNvSpPr txBox="1">
            <a:spLocks noChangeArrowheads="1"/>
          </p:cNvSpPr>
          <p:nvPr/>
        </p:nvSpPr>
        <p:spPr bwMode="auto">
          <a:xfrm>
            <a:off x="3436938" y="2024063"/>
            <a:ext cx="3587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Hall</a:t>
            </a:r>
          </a:p>
        </p:txBody>
      </p:sp>
      <p:sp>
        <p:nvSpPr>
          <p:cNvPr id="12677" name="Text Box 1413"/>
          <p:cNvSpPr txBox="1">
            <a:spLocks noChangeArrowheads="1"/>
          </p:cNvSpPr>
          <p:nvPr/>
        </p:nvSpPr>
        <p:spPr bwMode="auto">
          <a:xfrm>
            <a:off x="3951288" y="1160463"/>
            <a:ext cx="369887"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Ellis</a:t>
            </a:r>
          </a:p>
        </p:txBody>
      </p:sp>
      <p:sp>
        <p:nvSpPr>
          <p:cNvPr id="12678" name="Text Box 1414"/>
          <p:cNvSpPr txBox="1">
            <a:spLocks noChangeArrowheads="1"/>
          </p:cNvSpPr>
          <p:nvPr/>
        </p:nvSpPr>
        <p:spPr bwMode="auto">
          <a:xfrm>
            <a:off x="5405438" y="814388"/>
            <a:ext cx="4857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Buford</a:t>
            </a:r>
          </a:p>
        </p:txBody>
      </p:sp>
      <p:sp>
        <p:nvSpPr>
          <p:cNvPr id="12679" name="Text Box 1415"/>
          <p:cNvSpPr txBox="1">
            <a:spLocks noChangeArrowheads="1"/>
          </p:cNvSpPr>
          <p:nvPr/>
        </p:nvSpPr>
        <p:spPr bwMode="auto">
          <a:xfrm>
            <a:off x="4162425" y="742950"/>
            <a:ext cx="50958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Benton</a:t>
            </a:r>
          </a:p>
        </p:txBody>
      </p:sp>
      <p:sp>
        <p:nvSpPr>
          <p:cNvPr id="12680" name="Text Box 1416"/>
          <p:cNvSpPr txBox="1">
            <a:spLocks noChangeArrowheads="1"/>
          </p:cNvSpPr>
          <p:nvPr/>
        </p:nvSpPr>
        <p:spPr bwMode="auto">
          <a:xfrm>
            <a:off x="3333750" y="687388"/>
            <a:ext cx="439738"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Shaw</a:t>
            </a:r>
          </a:p>
        </p:txBody>
      </p:sp>
      <p:sp>
        <p:nvSpPr>
          <p:cNvPr id="12681" name="Text Box 1417"/>
          <p:cNvSpPr txBox="1">
            <a:spLocks noChangeArrowheads="1"/>
          </p:cNvSpPr>
          <p:nvPr/>
        </p:nvSpPr>
        <p:spPr bwMode="auto">
          <a:xfrm>
            <a:off x="6011863" y="6369050"/>
            <a:ext cx="420687"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Clark</a:t>
            </a:r>
          </a:p>
        </p:txBody>
      </p:sp>
      <p:sp>
        <p:nvSpPr>
          <p:cNvPr id="12682" name="Text Box 1418"/>
          <p:cNvSpPr txBox="1">
            <a:spLocks noChangeArrowheads="1"/>
          </p:cNvSpPr>
          <p:nvPr/>
        </p:nvSpPr>
        <p:spPr bwMode="auto">
          <a:xfrm>
            <a:off x="4598988" y="1757363"/>
            <a:ext cx="706437"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Phil Kearny</a:t>
            </a:r>
          </a:p>
        </p:txBody>
      </p:sp>
      <p:sp>
        <p:nvSpPr>
          <p:cNvPr id="12683" name="Text Box 1419"/>
          <p:cNvSpPr txBox="1">
            <a:spLocks noChangeArrowheads="1"/>
          </p:cNvSpPr>
          <p:nvPr/>
        </p:nvSpPr>
        <p:spPr bwMode="auto">
          <a:xfrm>
            <a:off x="4310063" y="1528763"/>
            <a:ext cx="665162"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C.F. Smith</a:t>
            </a:r>
          </a:p>
        </p:txBody>
      </p:sp>
      <p:sp>
        <p:nvSpPr>
          <p:cNvPr id="12785" name="Line 1521"/>
          <p:cNvSpPr>
            <a:spLocks noChangeShapeType="1"/>
          </p:cNvSpPr>
          <p:nvPr/>
        </p:nvSpPr>
        <p:spPr bwMode="auto">
          <a:xfrm>
            <a:off x="4937125" y="4476750"/>
            <a:ext cx="473075" cy="111125"/>
          </a:xfrm>
          <a:prstGeom prst="line">
            <a:avLst/>
          </a:prstGeom>
          <a:noFill/>
          <a:ln w="76200" cmpd="tri">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786" name="Rectangle 1522"/>
          <p:cNvSpPr>
            <a:spLocks noChangeArrowheads="1"/>
          </p:cNvSpPr>
          <p:nvPr/>
        </p:nvSpPr>
        <p:spPr bwMode="auto">
          <a:xfrm>
            <a:off x="6086475" y="3949700"/>
            <a:ext cx="107950" cy="106363"/>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87" name="Rectangle 1523"/>
          <p:cNvSpPr>
            <a:spLocks noChangeArrowheads="1"/>
          </p:cNvSpPr>
          <p:nvPr/>
        </p:nvSpPr>
        <p:spPr bwMode="auto">
          <a:xfrm>
            <a:off x="5886450" y="5848350"/>
            <a:ext cx="107950" cy="106363"/>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88" name="Rectangle 1524"/>
          <p:cNvSpPr>
            <a:spLocks noChangeArrowheads="1"/>
          </p:cNvSpPr>
          <p:nvPr/>
        </p:nvSpPr>
        <p:spPr bwMode="auto">
          <a:xfrm>
            <a:off x="6391275" y="4835525"/>
            <a:ext cx="107950" cy="106363"/>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89" name="Rectangle 1525"/>
          <p:cNvSpPr>
            <a:spLocks noChangeArrowheads="1"/>
          </p:cNvSpPr>
          <p:nvPr/>
        </p:nvSpPr>
        <p:spPr bwMode="auto">
          <a:xfrm>
            <a:off x="6419850" y="5359400"/>
            <a:ext cx="107950" cy="106363"/>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90" name="Oval 1526"/>
          <p:cNvSpPr>
            <a:spLocks noChangeArrowheads="1"/>
          </p:cNvSpPr>
          <p:nvPr/>
        </p:nvSpPr>
        <p:spPr bwMode="auto">
          <a:xfrm>
            <a:off x="5565775" y="4673600"/>
            <a:ext cx="69850" cy="68263"/>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91" name="AutoShape 1527"/>
          <p:cNvSpPr>
            <a:spLocks noChangeArrowheads="1"/>
          </p:cNvSpPr>
          <p:nvPr/>
        </p:nvSpPr>
        <p:spPr bwMode="auto">
          <a:xfrm>
            <a:off x="5526088" y="4386263"/>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92" name="Oval 1528"/>
          <p:cNvSpPr>
            <a:spLocks noChangeArrowheads="1"/>
          </p:cNvSpPr>
          <p:nvPr/>
        </p:nvSpPr>
        <p:spPr bwMode="auto">
          <a:xfrm>
            <a:off x="5718175" y="4826000"/>
            <a:ext cx="69850" cy="68263"/>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93" name="AutoShape 1529"/>
          <p:cNvSpPr>
            <a:spLocks noChangeArrowheads="1"/>
          </p:cNvSpPr>
          <p:nvPr/>
        </p:nvSpPr>
        <p:spPr bwMode="auto">
          <a:xfrm>
            <a:off x="5360988" y="4792663"/>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94" name="Oval 1530"/>
          <p:cNvSpPr>
            <a:spLocks noChangeArrowheads="1"/>
          </p:cNvSpPr>
          <p:nvPr/>
        </p:nvSpPr>
        <p:spPr bwMode="auto">
          <a:xfrm>
            <a:off x="5461000" y="4527550"/>
            <a:ext cx="69850" cy="68263"/>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95" name="AutoShape 1531"/>
          <p:cNvSpPr>
            <a:spLocks noChangeArrowheads="1"/>
          </p:cNvSpPr>
          <p:nvPr/>
        </p:nvSpPr>
        <p:spPr bwMode="auto">
          <a:xfrm>
            <a:off x="5446713" y="4249738"/>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96" name="Oval 1532"/>
          <p:cNvSpPr>
            <a:spLocks noChangeArrowheads="1"/>
          </p:cNvSpPr>
          <p:nvPr/>
        </p:nvSpPr>
        <p:spPr bwMode="auto">
          <a:xfrm>
            <a:off x="5581650" y="4794250"/>
            <a:ext cx="69850" cy="68263"/>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97" name="AutoShape 1533"/>
          <p:cNvSpPr>
            <a:spLocks noChangeArrowheads="1"/>
          </p:cNvSpPr>
          <p:nvPr/>
        </p:nvSpPr>
        <p:spPr bwMode="auto">
          <a:xfrm>
            <a:off x="5672138" y="4557713"/>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98" name="Line 1534"/>
          <p:cNvSpPr>
            <a:spLocks noChangeShapeType="1"/>
          </p:cNvSpPr>
          <p:nvPr/>
        </p:nvSpPr>
        <p:spPr bwMode="auto">
          <a:xfrm flipH="1">
            <a:off x="5699125" y="4073525"/>
            <a:ext cx="368300" cy="508000"/>
          </a:xfrm>
          <a:prstGeom prst="line">
            <a:avLst/>
          </a:prstGeom>
          <a:noFill/>
          <a:ln w="76200" cmpd="tri">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799" name="Line 1535"/>
          <p:cNvSpPr>
            <a:spLocks noChangeShapeType="1"/>
          </p:cNvSpPr>
          <p:nvPr/>
        </p:nvSpPr>
        <p:spPr bwMode="auto">
          <a:xfrm flipH="1" flipV="1">
            <a:off x="5784850" y="4708525"/>
            <a:ext cx="552450" cy="184150"/>
          </a:xfrm>
          <a:prstGeom prst="line">
            <a:avLst/>
          </a:prstGeom>
          <a:noFill/>
          <a:ln w="76200" cmpd="tri">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800" name="Line 1536"/>
          <p:cNvSpPr>
            <a:spLocks noChangeShapeType="1"/>
          </p:cNvSpPr>
          <p:nvPr/>
        </p:nvSpPr>
        <p:spPr bwMode="auto">
          <a:xfrm flipH="1" flipV="1">
            <a:off x="5803900" y="4867275"/>
            <a:ext cx="555625" cy="454025"/>
          </a:xfrm>
          <a:prstGeom prst="line">
            <a:avLst/>
          </a:prstGeom>
          <a:noFill/>
          <a:ln w="76200" cmpd="tri">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801" name="Line 1537"/>
          <p:cNvSpPr>
            <a:spLocks noChangeShapeType="1"/>
          </p:cNvSpPr>
          <p:nvPr/>
        </p:nvSpPr>
        <p:spPr bwMode="auto">
          <a:xfrm flipH="1" flipV="1">
            <a:off x="5689600" y="4937125"/>
            <a:ext cx="203200" cy="860425"/>
          </a:xfrm>
          <a:prstGeom prst="line">
            <a:avLst/>
          </a:prstGeom>
          <a:noFill/>
          <a:ln w="76200" cmpd="tri">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25" name="Rectangle 1061"/>
          <p:cNvSpPr>
            <a:spLocks noChangeArrowheads="1"/>
          </p:cNvSpPr>
          <p:nvPr/>
        </p:nvSpPr>
        <p:spPr bwMode="auto">
          <a:xfrm>
            <a:off x="4772025" y="4432300"/>
            <a:ext cx="107950" cy="106363"/>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2818" name="Group 1554"/>
          <p:cNvGrpSpPr>
            <a:grpSpLocks/>
          </p:cNvGrpSpPr>
          <p:nvPr/>
        </p:nvGrpSpPr>
        <p:grpSpPr bwMode="auto">
          <a:xfrm>
            <a:off x="5895975" y="1200150"/>
            <a:ext cx="1743075" cy="673100"/>
            <a:chOff x="3714" y="756"/>
            <a:chExt cx="1098" cy="424"/>
          </a:xfrm>
        </p:grpSpPr>
        <p:sp>
          <p:nvSpPr>
            <p:cNvPr id="12804" name="Freeform 1540"/>
            <p:cNvSpPr>
              <a:spLocks/>
            </p:cNvSpPr>
            <p:nvPr/>
          </p:nvSpPr>
          <p:spPr bwMode="auto">
            <a:xfrm>
              <a:off x="3714" y="777"/>
              <a:ext cx="1098" cy="374"/>
            </a:xfrm>
            <a:custGeom>
              <a:avLst/>
              <a:gdLst>
                <a:gd name="T0" fmla="*/ 1098 w 1098"/>
                <a:gd name="T1" fmla="*/ 371 h 374"/>
                <a:gd name="T2" fmla="*/ 1020 w 1098"/>
                <a:gd name="T3" fmla="*/ 371 h 374"/>
                <a:gd name="T4" fmla="*/ 970 w 1098"/>
                <a:gd name="T5" fmla="*/ 355 h 374"/>
                <a:gd name="T6" fmla="*/ 940 w 1098"/>
                <a:gd name="T7" fmla="*/ 337 h 374"/>
                <a:gd name="T8" fmla="*/ 886 w 1098"/>
                <a:gd name="T9" fmla="*/ 299 h 374"/>
                <a:gd name="T10" fmla="*/ 846 w 1098"/>
                <a:gd name="T11" fmla="*/ 255 h 374"/>
                <a:gd name="T12" fmla="*/ 804 w 1098"/>
                <a:gd name="T13" fmla="*/ 211 h 374"/>
                <a:gd name="T14" fmla="*/ 744 w 1098"/>
                <a:gd name="T15" fmla="*/ 143 h 374"/>
                <a:gd name="T16" fmla="*/ 612 w 1098"/>
                <a:gd name="T17" fmla="*/ 39 h 374"/>
                <a:gd name="T18" fmla="*/ 430 w 1098"/>
                <a:gd name="T19" fmla="*/ 39 h 374"/>
                <a:gd name="T20" fmla="*/ 310 w 1098"/>
                <a:gd name="T21" fmla="*/ 5 h 374"/>
                <a:gd name="T22" fmla="*/ 194 w 1098"/>
                <a:gd name="T23" fmla="*/ 7 h 374"/>
                <a:gd name="T24" fmla="*/ 76 w 1098"/>
                <a:gd name="T25" fmla="*/ 21 h 374"/>
                <a:gd name="T26" fmla="*/ 0 w 1098"/>
                <a:gd name="T27" fmla="*/ 19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8" h="374">
                  <a:moveTo>
                    <a:pt x="1098" y="371"/>
                  </a:moveTo>
                  <a:cubicBezTo>
                    <a:pt x="1085" y="371"/>
                    <a:pt x="1041" y="374"/>
                    <a:pt x="1020" y="371"/>
                  </a:cubicBezTo>
                  <a:cubicBezTo>
                    <a:pt x="999" y="368"/>
                    <a:pt x="983" y="361"/>
                    <a:pt x="970" y="355"/>
                  </a:cubicBezTo>
                  <a:cubicBezTo>
                    <a:pt x="957" y="349"/>
                    <a:pt x="954" y="346"/>
                    <a:pt x="940" y="337"/>
                  </a:cubicBezTo>
                  <a:cubicBezTo>
                    <a:pt x="926" y="328"/>
                    <a:pt x="902" y="313"/>
                    <a:pt x="886" y="299"/>
                  </a:cubicBezTo>
                  <a:cubicBezTo>
                    <a:pt x="870" y="285"/>
                    <a:pt x="860" y="270"/>
                    <a:pt x="846" y="255"/>
                  </a:cubicBezTo>
                  <a:cubicBezTo>
                    <a:pt x="832" y="240"/>
                    <a:pt x="821" y="230"/>
                    <a:pt x="804" y="211"/>
                  </a:cubicBezTo>
                  <a:cubicBezTo>
                    <a:pt x="787" y="192"/>
                    <a:pt x="776" y="172"/>
                    <a:pt x="744" y="143"/>
                  </a:cubicBezTo>
                  <a:cubicBezTo>
                    <a:pt x="712" y="114"/>
                    <a:pt x="664" y="56"/>
                    <a:pt x="612" y="39"/>
                  </a:cubicBezTo>
                  <a:cubicBezTo>
                    <a:pt x="560" y="22"/>
                    <a:pt x="480" y="45"/>
                    <a:pt x="430" y="39"/>
                  </a:cubicBezTo>
                  <a:cubicBezTo>
                    <a:pt x="380" y="33"/>
                    <a:pt x="349" y="10"/>
                    <a:pt x="310" y="5"/>
                  </a:cubicBezTo>
                  <a:cubicBezTo>
                    <a:pt x="271" y="0"/>
                    <a:pt x="233" y="4"/>
                    <a:pt x="194" y="7"/>
                  </a:cubicBezTo>
                  <a:cubicBezTo>
                    <a:pt x="155" y="10"/>
                    <a:pt x="108" y="19"/>
                    <a:pt x="76" y="21"/>
                  </a:cubicBezTo>
                  <a:cubicBezTo>
                    <a:pt x="44" y="23"/>
                    <a:pt x="13" y="20"/>
                    <a:pt x="0" y="19"/>
                  </a:cubicBezTo>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805" name="Line 1541"/>
            <p:cNvSpPr>
              <a:spLocks noChangeShapeType="1"/>
            </p:cNvSpPr>
            <p:nvPr/>
          </p:nvSpPr>
          <p:spPr bwMode="auto">
            <a:xfrm>
              <a:off x="3746" y="772"/>
              <a:ext cx="0" cy="5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806" name="Line 1542"/>
            <p:cNvSpPr>
              <a:spLocks noChangeShapeType="1"/>
            </p:cNvSpPr>
            <p:nvPr/>
          </p:nvSpPr>
          <p:spPr bwMode="auto">
            <a:xfrm>
              <a:off x="3844" y="764"/>
              <a:ext cx="0" cy="5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807" name="Line 1543"/>
            <p:cNvSpPr>
              <a:spLocks noChangeShapeType="1"/>
            </p:cNvSpPr>
            <p:nvPr/>
          </p:nvSpPr>
          <p:spPr bwMode="auto">
            <a:xfrm>
              <a:off x="3938" y="756"/>
              <a:ext cx="0" cy="5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808" name="Line 1544"/>
            <p:cNvSpPr>
              <a:spLocks noChangeShapeType="1"/>
            </p:cNvSpPr>
            <p:nvPr/>
          </p:nvSpPr>
          <p:spPr bwMode="auto">
            <a:xfrm flipH="1">
              <a:off x="4024" y="756"/>
              <a:ext cx="16" cy="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809" name="Line 1545"/>
            <p:cNvSpPr>
              <a:spLocks noChangeShapeType="1"/>
            </p:cNvSpPr>
            <p:nvPr/>
          </p:nvSpPr>
          <p:spPr bwMode="auto">
            <a:xfrm flipH="1">
              <a:off x="4130" y="790"/>
              <a:ext cx="8" cy="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810" name="Line 1546"/>
            <p:cNvSpPr>
              <a:spLocks noChangeShapeType="1"/>
            </p:cNvSpPr>
            <p:nvPr/>
          </p:nvSpPr>
          <p:spPr bwMode="auto">
            <a:xfrm>
              <a:off x="4232" y="786"/>
              <a:ext cx="4" cy="5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811" name="Line 1547"/>
            <p:cNvSpPr>
              <a:spLocks noChangeShapeType="1"/>
            </p:cNvSpPr>
            <p:nvPr/>
          </p:nvSpPr>
          <p:spPr bwMode="auto">
            <a:xfrm flipH="1">
              <a:off x="4316" y="786"/>
              <a:ext cx="4" cy="5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812" name="Line 1548"/>
            <p:cNvSpPr>
              <a:spLocks noChangeShapeType="1"/>
            </p:cNvSpPr>
            <p:nvPr/>
          </p:nvSpPr>
          <p:spPr bwMode="auto">
            <a:xfrm flipH="1">
              <a:off x="4380" y="838"/>
              <a:ext cx="30" cy="4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813" name="Line 1549"/>
            <p:cNvSpPr>
              <a:spLocks noChangeShapeType="1"/>
            </p:cNvSpPr>
            <p:nvPr/>
          </p:nvSpPr>
          <p:spPr bwMode="auto">
            <a:xfrm flipH="1">
              <a:off x="4434" y="900"/>
              <a:ext cx="36" cy="4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814" name="Line 1550"/>
            <p:cNvSpPr>
              <a:spLocks noChangeShapeType="1"/>
            </p:cNvSpPr>
            <p:nvPr/>
          </p:nvSpPr>
          <p:spPr bwMode="auto">
            <a:xfrm flipH="1">
              <a:off x="4492" y="954"/>
              <a:ext cx="36" cy="4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815" name="Line 1551"/>
            <p:cNvSpPr>
              <a:spLocks noChangeShapeType="1"/>
            </p:cNvSpPr>
            <p:nvPr/>
          </p:nvSpPr>
          <p:spPr bwMode="auto">
            <a:xfrm flipH="1">
              <a:off x="4538" y="1006"/>
              <a:ext cx="36" cy="4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816" name="Line 1552"/>
            <p:cNvSpPr>
              <a:spLocks noChangeShapeType="1"/>
            </p:cNvSpPr>
            <p:nvPr/>
          </p:nvSpPr>
          <p:spPr bwMode="auto">
            <a:xfrm flipH="1">
              <a:off x="4626" y="1092"/>
              <a:ext cx="36" cy="4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817" name="Line 1553"/>
            <p:cNvSpPr>
              <a:spLocks noChangeShapeType="1"/>
            </p:cNvSpPr>
            <p:nvPr/>
          </p:nvSpPr>
          <p:spPr bwMode="auto">
            <a:xfrm flipH="1">
              <a:off x="4732" y="1122"/>
              <a:ext cx="4" cy="5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243" name="Group 1979"/>
          <p:cNvGrpSpPr>
            <a:grpSpLocks/>
          </p:cNvGrpSpPr>
          <p:nvPr/>
        </p:nvGrpSpPr>
        <p:grpSpPr bwMode="auto">
          <a:xfrm>
            <a:off x="1755775" y="536575"/>
            <a:ext cx="4137025" cy="1038225"/>
            <a:chOff x="1106" y="338"/>
            <a:chExt cx="2606" cy="654"/>
          </a:xfrm>
        </p:grpSpPr>
        <p:sp>
          <p:nvSpPr>
            <p:cNvPr id="13244" name="Freeform 1980"/>
            <p:cNvSpPr>
              <a:spLocks/>
            </p:cNvSpPr>
            <p:nvPr/>
          </p:nvSpPr>
          <p:spPr bwMode="auto">
            <a:xfrm>
              <a:off x="1106" y="338"/>
              <a:ext cx="2606" cy="654"/>
            </a:xfrm>
            <a:custGeom>
              <a:avLst/>
              <a:gdLst>
                <a:gd name="T0" fmla="*/ 0 w 2606"/>
                <a:gd name="T1" fmla="*/ 0 h 654"/>
                <a:gd name="T2" fmla="*/ 160 w 2606"/>
                <a:gd name="T3" fmla="*/ 130 h 654"/>
                <a:gd name="T4" fmla="*/ 220 w 2606"/>
                <a:gd name="T5" fmla="*/ 262 h 654"/>
                <a:gd name="T6" fmla="*/ 340 w 2606"/>
                <a:gd name="T7" fmla="*/ 250 h 654"/>
                <a:gd name="T8" fmla="*/ 430 w 2606"/>
                <a:gd name="T9" fmla="*/ 286 h 654"/>
                <a:gd name="T10" fmla="*/ 490 w 2606"/>
                <a:gd name="T11" fmla="*/ 202 h 654"/>
                <a:gd name="T12" fmla="*/ 574 w 2606"/>
                <a:gd name="T13" fmla="*/ 166 h 654"/>
                <a:gd name="T14" fmla="*/ 700 w 2606"/>
                <a:gd name="T15" fmla="*/ 82 h 654"/>
                <a:gd name="T16" fmla="*/ 748 w 2606"/>
                <a:gd name="T17" fmla="*/ 70 h 654"/>
                <a:gd name="T18" fmla="*/ 850 w 2606"/>
                <a:gd name="T19" fmla="*/ 28 h 654"/>
                <a:gd name="T20" fmla="*/ 952 w 2606"/>
                <a:gd name="T21" fmla="*/ 166 h 654"/>
                <a:gd name="T22" fmla="*/ 1042 w 2606"/>
                <a:gd name="T23" fmla="*/ 310 h 654"/>
                <a:gd name="T24" fmla="*/ 1222 w 2606"/>
                <a:gd name="T25" fmla="*/ 406 h 654"/>
                <a:gd name="T26" fmla="*/ 1192 w 2606"/>
                <a:gd name="T27" fmla="*/ 526 h 654"/>
                <a:gd name="T28" fmla="*/ 1306 w 2606"/>
                <a:gd name="T29" fmla="*/ 544 h 654"/>
                <a:gd name="T30" fmla="*/ 1600 w 2606"/>
                <a:gd name="T31" fmla="*/ 646 h 654"/>
                <a:gd name="T32" fmla="*/ 1684 w 2606"/>
                <a:gd name="T33" fmla="*/ 592 h 654"/>
                <a:gd name="T34" fmla="*/ 1852 w 2606"/>
                <a:gd name="T35" fmla="*/ 604 h 654"/>
                <a:gd name="T36" fmla="*/ 2057 w 2606"/>
                <a:gd name="T37" fmla="*/ 521 h 654"/>
                <a:gd name="T38" fmla="*/ 2254 w 2606"/>
                <a:gd name="T39" fmla="*/ 436 h 654"/>
                <a:gd name="T40" fmla="*/ 2512 w 2606"/>
                <a:gd name="T41" fmla="*/ 454 h 654"/>
                <a:gd name="T42" fmla="*/ 2606 w 2606"/>
                <a:gd name="T43" fmla="*/ 456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06" h="654">
                  <a:moveTo>
                    <a:pt x="0" y="0"/>
                  </a:moveTo>
                  <a:cubicBezTo>
                    <a:pt x="27" y="22"/>
                    <a:pt x="123" y="86"/>
                    <a:pt x="160" y="130"/>
                  </a:cubicBezTo>
                  <a:cubicBezTo>
                    <a:pt x="197" y="174"/>
                    <a:pt x="190" y="242"/>
                    <a:pt x="220" y="262"/>
                  </a:cubicBezTo>
                  <a:cubicBezTo>
                    <a:pt x="250" y="282"/>
                    <a:pt x="305" y="246"/>
                    <a:pt x="340" y="250"/>
                  </a:cubicBezTo>
                  <a:cubicBezTo>
                    <a:pt x="375" y="254"/>
                    <a:pt x="405" y="294"/>
                    <a:pt x="430" y="286"/>
                  </a:cubicBezTo>
                  <a:cubicBezTo>
                    <a:pt x="455" y="278"/>
                    <a:pt x="466" y="222"/>
                    <a:pt x="490" y="202"/>
                  </a:cubicBezTo>
                  <a:cubicBezTo>
                    <a:pt x="514" y="182"/>
                    <a:pt x="539" y="186"/>
                    <a:pt x="574" y="166"/>
                  </a:cubicBezTo>
                  <a:cubicBezTo>
                    <a:pt x="609" y="146"/>
                    <a:pt x="671" y="98"/>
                    <a:pt x="700" y="82"/>
                  </a:cubicBezTo>
                  <a:cubicBezTo>
                    <a:pt x="729" y="66"/>
                    <a:pt x="723" y="79"/>
                    <a:pt x="748" y="70"/>
                  </a:cubicBezTo>
                  <a:cubicBezTo>
                    <a:pt x="773" y="61"/>
                    <a:pt x="816" y="12"/>
                    <a:pt x="850" y="28"/>
                  </a:cubicBezTo>
                  <a:cubicBezTo>
                    <a:pt x="884" y="44"/>
                    <a:pt x="920" y="119"/>
                    <a:pt x="952" y="166"/>
                  </a:cubicBezTo>
                  <a:cubicBezTo>
                    <a:pt x="984" y="213"/>
                    <a:pt x="997" y="270"/>
                    <a:pt x="1042" y="310"/>
                  </a:cubicBezTo>
                  <a:cubicBezTo>
                    <a:pt x="1087" y="350"/>
                    <a:pt x="1197" y="370"/>
                    <a:pt x="1222" y="406"/>
                  </a:cubicBezTo>
                  <a:cubicBezTo>
                    <a:pt x="1247" y="442"/>
                    <a:pt x="1178" y="503"/>
                    <a:pt x="1192" y="526"/>
                  </a:cubicBezTo>
                  <a:cubicBezTo>
                    <a:pt x="1206" y="549"/>
                    <a:pt x="1238" y="524"/>
                    <a:pt x="1306" y="544"/>
                  </a:cubicBezTo>
                  <a:cubicBezTo>
                    <a:pt x="1374" y="564"/>
                    <a:pt x="1537" y="638"/>
                    <a:pt x="1600" y="646"/>
                  </a:cubicBezTo>
                  <a:cubicBezTo>
                    <a:pt x="1663" y="654"/>
                    <a:pt x="1642" y="599"/>
                    <a:pt x="1684" y="592"/>
                  </a:cubicBezTo>
                  <a:cubicBezTo>
                    <a:pt x="1726" y="585"/>
                    <a:pt x="1790" y="616"/>
                    <a:pt x="1852" y="604"/>
                  </a:cubicBezTo>
                  <a:cubicBezTo>
                    <a:pt x="1914" y="592"/>
                    <a:pt x="1990" y="549"/>
                    <a:pt x="2057" y="521"/>
                  </a:cubicBezTo>
                  <a:cubicBezTo>
                    <a:pt x="2124" y="493"/>
                    <a:pt x="2178" y="447"/>
                    <a:pt x="2254" y="436"/>
                  </a:cubicBezTo>
                  <a:cubicBezTo>
                    <a:pt x="2330" y="425"/>
                    <a:pt x="2453" y="451"/>
                    <a:pt x="2512" y="454"/>
                  </a:cubicBezTo>
                  <a:cubicBezTo>
                    <a:pt x="2571" y="457"/>
                    <a:pt x="2587" y="456"/>
                    <a:pt x="2606" y="456"/>
                  </a:cubicBezTo>
                </a:path>
              </a:pathLst>
            </a:custGeom>
            <a:noFill/>
            <a:ln w="19050" cap="flat">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45" name="Line 1981"/>
            <p:cNvSpPr>
              <a:spLocks noChangeShapeType="1"/>
            </p:cNvSpPr>
            <p:nvPr/>
          </p:nvSpPr>
          <p:spPr bwMode="auto">
            <a:xfrm flipH="1">
              <a:off x="2862" y="915"/>
              <a:ext cx="5" cy="44"/>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46" name="Line 1982"/>
            <p:cNvSpPr>
              <a:spLocks noChangeShapeType="1"/>
            </p:cNvSpPr>
            <p:nvPr/>
          </p:nvSpPr>
          <p:spPr bwMode="auto">
            <a:xfrm>
              <a:off x="2972" y="915"/>
              <a:ext cx="9" cy="41"/>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47" name="Line 1983"/>
            <p:cNvSpPr>
              <a:spLocks noChangeShapeType="1"/>
            </p:cNvSpPr>
            <p:nvPr/>
          </p:nvSpPr>
          <p:spPr bwMode="auto">
            <a:xfrm>
              <a:off x="3084" y="871"/>
              <a:ext cx="16" cy="42"/>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48" name="Line 1984"/>
            <p:cNvSpPr>
              <a:spLocks noChangeShapeType="1"/>
            </p:cNvSpPr>
            <p:nvPr/>
          </p:nvSpPr>
          <p:spPr bwMode="auto">
            <a:xfrm>
              <a:off x="3188" y="826"/>
              <a:ext cx="16" cy="33"/>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49" name="Line 1985"/>
            <p:cNvSpPr>
              <a:spLocks noChangeShapeType="1"/>
            </p:cNvSpPr>
            <p:nvPr/>
          </p:nvSpPr>
          <p:spPr bwMode="auto">
            <a:xfrm>
              <a:off x="3287" y="778"/>
              <a:ext cx="16" cy="33"/>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50" name="Line 1986"/>
            <p:cNvSpPr>
              <a:spLocks noChangeShapeType="1"/>
            </p:cNvSpPr>
            <p:nvPr/>
          </p:nvSpPr>
          <p:spPr bwMode="auto">
            <a:xfrm flipH="1">
              <a:off x="3407" y="754"/>
              <a:ext cx="2" cy="38"/>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51" name="Line 1987"/>
            <p:cNvSpPr>
              <a:spLocks noChangeShapeType="1"/>
            </p:cNvSpPr>
            <p:nvPr/>
          </p:nvSpPr>
          <p:spPr bwMode="auto">
            <a:xfrm flipH="1">
              <a:off x="3531" y="764"/>
              <a:ext cx="1" cy="36"/>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52" name="Line 1988"/>
            <p:cNvSpPr>
              <a:spLocks noChangeShapeType="1"/>
            </p:cNvSpPr>
            <p:nvPr/>
          </p:nvSpPr>
          <p:spPr bwMode="auto">
            <a:xfrm flipH="1">
              <a:off x="3656" y="773"/>
              <a:ext cx="1" cy="36"/>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53" name="Line 1989"/>
            <p:cNvSpPr>
              <a:spLocks noChangeShapeType="1"/>
            </p:cNvSpPr>
            <p:nvPr/>
          </p:nvSpPr>
          <p:spPr bwMode="auto">
            <a:xfrm>
              <a:off x="2742" y="939"/>
              <a:ext cx="36" cy="33"/>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54" name="Line 1990"/>
            <p:cNvSpPr>
              <a:spLocks noChangeShapeType="1"/>
            </p:cNvSpPr>
            <p:nvPr/>
          </p:nvSpPr>
          <p:spPr bwMode="auto">
            <a:xfrm flipH="1">
              <a:off x="2633" y="942"/>
              <a:ext cx="9" cy="43"/>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55" name="Line 1991"/>
            <p:cNvSpPr>
              <a:spLocks noChangeShapeType="1"/>
            </p:cNvSpPr>
            <p:nvPr/>
          </p:nvSpPr>
          <p:spPr bwMode="auto">
            <a:xfrm flipH="1">
              <a:off x="2504" y="896"/>
              <a:ext cx="9" cy="43"/>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56" name="Line 1992"/>
            <p:cNvSpPr>
              <a:spLocks noChangeShapeType="1"/>
            </p:cNvSpPr>
            <p:nvPr/>
          </p:nvSpPr>
          <p:spPr bwMode="auto">
            <a:xfrm>
              <a:off x="2386" y="849"/>
              <a:ext cx="3" cy="50"/>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57" name="Line 1993"/>
            <p:cNvSpPr>
              <a:spLocks noChangeShapeType="1"/>
            </p:cNvSpPr>
            <p:nvPr/>
          </p:nvSpPr>
          <p:spPr bwMode="auto">
            <a:xfrm>
              <a:off x="2279" y="825"/>
              <a:ext cx="43" cy="19"/>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58" name="Line 1994"/>
            <p:cNvSpPr>
              <a:spLocks noChangeShapeType="1"/>
            </p:cNvSpPr>
            <p:nvPr/>
          </p:nvSpPr>
          <p:spPr bwMode="auto">
            <a:xfrm flipH="1">
              <a:off x="2281" y="694"/>
              <a:ext cx="25" cy="42"/>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59" name="Line 1995"/>
            <p:cNvSpPr>
              <a:spLocks noChangeShapeType="1"/>
            </p:cNvSpPr>
            <p:nvPr/>
          </p:nvSpPr>
          <p:spPr bwMode="auto">
            <a:xfrm flipH="1">
              <a:off x="2163" y="647"/>
              <a:ext cx="25" cy="42"/>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60" name="Line 1996"/>
            <p:cNvSpPr>
              <a:spLocks noChangeShapeType="1"/>
            </p:cNvSpPr>
            <p:nvPr/>
          </p:nvSpPr>
          <p:spPr bwMode="auto">
            <a:xfrm flipH="1">
              <a:off x="2072" y="557"/>
              <a:ext cx="41" cy="24"/>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61" name="Line 1997"/>
            <p:cNvSpPr>
              <a:spLocks noChangeShapeType="1"/>
            </p:cNvSpPr>
            <p:nvPr/>
          </p:nvSpPr>
          <p:spPr bwMode="auto">
            <a:xfrm flipH="1">
              <a:off x="2008" y="447"/>
              <a:ext cx="41" cy="24"/>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62" name="Line 1998"/>
            <p:cNvSpPr>
              <a:spLocks noChangeShapeType="1"/>
            </p:cNvSpPr>
            <p:nvPr/>
          </p:nvSpPr>
          <p:spPr bwMode="auto">
            <a:xfrm>
              <a:off x="1874" y="362"/>
              <a:ext cx="29" cy="43"/>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63" name="Line 1999"/>
            <p:cNvSpPr>
              <a:spLocks noChangeShapeType="1"/>
            </p:cNvSpPr>
            <p:nvPr/>
          </p:nvSpPr>
          <p:spPr bwMode="auto">
            <a:xfrm>
              <a:off x="1772" y="416"/>
              <a:ext cx="29" cy="43"/>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64" name="Line 2000"/>
            <p:cNvSpPr>
              <a:spLocks noChangeShapeType="1"/>
            </p:cNvSpPr>
            <p:nvPr/>
          </p:nvSpPr>
          <p:spPr bwMode="auto">
            <a:xfrm>
              <a:off x="1672" y="480"/>
              <a:ext cx="29" cy="43"/>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65" name="Line 2001"/>
            <p:cNvSpPr>
              <a:spLocks noChangeShapeType="1"/>
            </p:cNvSpPr>
            <p:nvPr/>
          </p:nvSpPr>
          <p:spPr bwMode="auto">
            <a:xfrm>
              <a:off x="1569" y="535"/>
              <a:ext cx="36" cy="33"/>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66" name="Line 2002"/>
            <p:cNvSpPr>
              <a:spLocks noChangeShapeType="1"/>
            </p:cNvSpPr>
            <p:nvPr/>
          </p:nvSpPr>
          <p:spPr bwMode="auto">
            <a:xfrm>
              <a:off x="1440" y="565"/>
              <a:ext cx="3" cy="4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67" name="Line 2003"/>
            <p:cNvSpPr>
              <a:spLocks noChangeShapeType="1"/>
            </p:cNvSpPr>
            <p:nvPr/>
          </p:nvSpPr>
          <p:spPr bwMode="auto">
            <a:xfrm flipH="1">
              <a:off x="1314" y="577"/>
              <a:ext cx="21" cy="43"/>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68" name="Line 2004"/>
            <p:cNvSpPr>
              <a:spLocks noChangeShapeType="1"/>
            </p:cNvSpPr>
            <p:nvPr/>
          </p:nvSpPr>
          <p:spPr bwMode="auto">
            <a:xfrm flipH="1">
              <a:off x="1254" y="457"/>
              <a:ext cx="30" cy="37"/>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69" name="Line 2005"/>
            <p:cNvSpPr>
              <a:spLocks noChangeShapeType="1"/>
            </p:cNvSpPr>
            <p:nvPr/>
          </p:nvSpPr>
          <p:spPr bwMode="auto">
            <a:xfrm flipH="1">
              <a:off x="1162" y="370"/>
              <a:ext cx="30" cy="37"/>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3270" name="Rectangle 2006"/>
          <p:cNvSpPr>
            <a:spLocks noChangeArrowheads="1"/>
          </p:cNvSpPr>
          <p:nvPr/>
        </p:nvSpPr>
        <p:spPr bwMode="auto">
          <a:xfrm>
            <a:off x="5772150" y="1206500"/>
            <a:ext cx="107950" cy="106363"/>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71" name="Rectangle 2007"/>
          <p:cNvSpPr>
            <a:spLocks noChangeArrowheads="1"/>
          </p:cNvSpPr>
          <p:nvPr/>
        </p:nvSpPr>
        <p:spPr bwMode="auto">
          <a:xfrm>
            <a:off x="3924300" y="1211263"/>
            <a:ext cx="107950" cy="106362"/>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72" name="Rectangle 2008"/>
          <p:cNvSpPr>
            <a:spLocks noChangeArrowheads="1"/>
          </p:cNvSpPr>
          <p:nvPr/>
        </p:nvSpPr>
        <p:spPr bwMode="auto">
          <a:xfrm>
            <a:off x="4854575" y="2357438"/>
            <a:ext cx="107950" cy="106362"/>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73" name="Oval 2009"/>
          <p:cNvSpPr>
            <a:spLocks noChangeArrowheads="1"/>
          </p:cNvSpPr>
          <p:nvPr/>
        </p:nvSpPr>
        <p:spPr bwMode="auto">
          <a:xfrm>
            <a:off x="4654550" y="1308100"/>
            <a:ext cx="69850" cy="68263"/>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74" name="Oval 2010"/>
          <p:cNvSpPr>
            <a:spLocks noChangeArrowheads="1"/>
          </p:cNvSpPr>
          <p:nvPr/>
        </p:nvSpPr>
        <p:spPr bwMode="auto">
          <a:xfrm>
            <a:off x="4806950" y="1517650"/>
            <a:ext cx="69850" cy="68263"/>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75" name="Oval 2011"/>
          <p:cNvSpPr>
            <a:spLocks noChangeArrowheads="1"/>
          </p:cNvSpPr>
          <p:nvPr/>
        </p:nvSpPr>
        <p:spPr bwMode="auto">
          <a:xfrm>
            <a:off x="4622800" y="1625600"/>
            <a:ext cx="69850" cy="68263"/>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76" name="Oval 2012"/>
          <p:cNvSpPr>
            <a:spLocks noChangeArrowheads="1"/>
          </p:cNvSpPr>
          <p:nvPr/>
        </p:nvSpPr>
        <p:spPr bwMode="auto">
          <a:xfrm>
            <a:off x="4781550" y="1377950"/>
            <a:ext cx="69850" cy="68263"/>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77" name="Oval 2013"/>
          <p:cNvSpPr>
            <a:spLocks noChangeArrowheads="1"/>
          </p:cNvSpPr>
          <p:nvPr/>
        </p:nvSpPr>
        <p:spPr bwMode="auto">
          <a:xfrm>
            <a:off x="4705350" y="1473200"/>
            <a:ext cx="69850" cy="68263"/>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78" name="Line 2014"/>
          <p:cNvSpPr>
            <a:spLocks noChangeShapeType="1"/>
          </p:cNvSpPr>
          <p:nvPr/>
        </p:nvSpPr>
        <p:spPr bwMode="auto">
          <a:xfrm flipH="1" flipV="1">
            <a:off x="4775200" y="1728788"/>
            <a:ext cx="92075" cy="569912"/>
          </a:xfrm>
          <a:prstGeom prst="line">
            <a:avLst/>
          </a:prstGeom>
          <a:noFill/>
          <a:ln w="76200" cmpd="tri">
            <a:solidFill>
              <a:srgbClr val="0000FF"/>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79" name="Line 2015"/>
          <p:cNvSpPr>
            <a:spLocks noChangeShapeType="1"/>
          </p:cNvSpPr>
          <p:nvPr/>
        </p:nvSpPr>
        <p:spPr bwMode="auto">
          <a:xfrm>
            <a:off x="4067175" y="1298575"/>
            <a:ext cx="533400" cy="209550"/>
          </a:xfrm>
          <a:prstGeom prst="line">
            <a:avLst/>
          </a:prstGeom>
          <a:noFill/>
          <a:ln w="76200" cmpd="tri">
            <a:solidFill>
              <a:srgbClr val="0000FF"/>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80" name="Line 2016"/>
          <p:cNvSpPr>
            <a:spLocks noChangeShapeType="1"/>
          </p:cNvSpPr>
          <p:nvPr/>
        </p:nvSpPr>
        <p:spPr bwMode="auto">
          <a:xfrm flipH="1">
            <a:off x="4943475" y="1284288"/>
            <a:ext cx="800100" cy="204787"/>
          </a:xfrm>
          <a:prstGeom prst="line">
            <a:avLst/>
          </a:prstGeom>
          <a:noFill/>
          <a:ln w="76200" cmpd="tri">
            <a:solidFill>
              <a:srgbClr val="0000FF"/>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3281" name="Group 2017"/>
          <p:cNvGrpSpPr>
            <a:grpSpLocks/>
          </p:cNvGrpSpPr>
          <p:nvPr/>
        </p:nvGrpSpPr>
        <p:grpSpPr bwMode="auto">
          <a:xfrm rot="16200000">
            <a:off x="5344319" y="4474369"/>
            <a:ext cx="519112" cy="495300"/>
            <a:chOff x="3968" y="320"/>
            <a:chExt cx="247" cy="229"/>
          </a:xfrm>
        </p:grpSpPr>
        <p:sp>
          <p:nvSpPr>
            <p:cNvPr id="13282" name="Oval 2018"/>
            <p:cNvSpPr>
              <a:spLocks noChangeArrowheads="1"/>
            </p:cNvSpPr>
            <p:nvPr/>
          </p:nvSpPr>
          <p:spPr bwMode="auto">
            <a:xfrm>
              <a:off x="3968" y="320"/>
              <a:ext cx="247" cy="229"/>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283" name="Line 2019"/>
            <p:cNvSpPr>
              <a:spLocks noChangeShapeType="1"/>
            </p:cNvSpPr>
            <p:nvPr/>
          </p:nvSpPr>
          <p:spPr bwMode="auto">
            <a:xfrm>
              <a:off x="4014" y="348"/>
              <a:ext cx="155" cy="164"/>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3285" name="Freeform 2021"/>
          <p:cNvSpPr>
            <a:spLocks/>
          </p:cNvSpPr>
          <p:nvPr/>
        </p:nvSpPr>
        <p:spPr bwMode="auto">
          <a:xfrm>
            <a:off x="5308600" y="1535113"/>
            <a:ext cx="825500" cy="868362"/>
          </a:xfrm>
          <a:custGeom>
            <a:avLst/>
            <a:gdLst>
              <a:gd name="T0" fmla="*/ 60 w 240"/>
              <a:gd name="T1" fmla="*/ 237 h 243"/>
              <a:gd name="T2" fmla="*/ 237 w 240"/>
              <a:gd name="T3" fmla="*/ 243 h 243"/>
              <a:gd name="T4" fmla="*/ 240 w 240"/>
              <a:gd name="T5" fmla="*/ 6 h 243"/>
              <a:gd name="T6" fmla="*/ 0 w 240"/>
              <a:gd name="T7" fmla="*/ 0 h 243"/>
              <a:gd name="T8" fmla="*/ 0 w 240"/>
              <a:gd name="T9" fmla="*/ 237 h 243"/>
              <a:gd name="T10" fmla="*/ 60 w 240"/>
              <a:gd name="T11" fmla="*/ 237 h 243"/>
            </a:gdLst>
            <a:ahLst/>
            <a:cxnLst>
              <a:cxn ang="0">
                <a:pos x="T0" y="T1"/>
              </a:cxn>
              <a:cxn ang="0">
                <a:pos x="T2" y="T3"/>
              </a:cxn>
              <a:cxn ang="0">
                <a:pos x="T4" y="T5"/>
              </a:cxn>
              <a:cxn ang="0">
                <a:pos x="T6" y="T7"/>
              </a:cxn>
              <a:cxn ang="0">
                <a:pos x="T8" y="T9"/>
              </a:cxn>
              <a:cxn ang="0">
                <a:pos x="T10" y="T11"/>
              </a:cxn>
            </a:cxnLst>
            <a:rect l="0" t="0" r="r" b="b"/>
            <a:pathLst>
              <a:path w="240" h="243">
                <a:moveTo>
                  <a:pt x="60" y="237"/>
                </a:moveTo>
                <a:lnTo>
                  <a:pt x="237" y="243"/>
                </a:lnTo>
                <a:lnTo>
                  <a:pt x="240" y="6"/>
                </a:lnTo>
                <a:lnTo>
                  <a:pt x="0" y="0"/>
                </a:lnTo>
                <a:lnTo>
                  <a:pt x="0" y="237"/>
                </a:lnTo>
                <a:lnTo>
                  <a:pt x="60" y="237"/>
                </a:lnTo>
                <a:close/>
              </a:path>
            </a:pathLst>
          </a:custGeom>
          <a:noFill/>
          <a:ln w="25400">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86" name="Text Box 2022"/>
          <p:cNvSpPr txBox="1">
            <a:spLocks noChangeArrowheads="1"/>
          </p:cNvSpPr>
          <p:nvPr/>
        </p:nvSpPr>
        <p:spPr bwMode="auto">
          <a:xfrm>
            <a:off x="5465763" y="1979613"/>
            <a:ext cx="500062"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a:solidFill>
                  <a:srgbClr val="008000"/>
                </a:solidFill>
              </a:rPr>
              <a:t>Sioux</a:t>
            </a:r>
          </a:p>
        </p:txBody>
      </p:sp>
      <p:grpSp>
        <p:nvGrpSpPr>
          <p:cNvPr id="13287" name="Group 2023"/>
          <p:cNvGrpSpPr>
            <a:grpSpLocks/>
          </p:cNvGrpSpPr>
          <p:nvPr/>
        </p:nvGrpSpPr>
        <p:grpSpPr bwMode="auto">
          <a:xfrm>
            <a:off x="6261100" y="3170238"/>
            <a:ext cx="90488" cy="90487"/>
            <a:chOff x="3805" y="4082"/>
            <a:chExt cx="57" cy="57"/>
          </a:xfrm>
        </p:grpSpPr>
        <p:grpSp>
          <p:nvGrpSpPr>
            <p:cNvPr id="13288" name="Group 2024"/>
            <p:cNvGrpSpPr>
              <a:grpSpLocks/>
            </p:cNvGrpSpPr>
            <p:nvPr/>
          </p:nvGrpSpPr>
          <p:grpSpPr bwMode="auto">
            <a:xfrm>
              <a:off x="3805" y="4082"/>
              <a:ext cx="57" cy="57"/>
              <a:chOff x="3805" y="4082"/>
              <a:chExt cx="57" cy="57"/>
            </a:xfrm>
          </p:grpSpPr>
          <p:sp>
            <p:nvSpPr>
              <p:cNvPr id="13289" name="Line 2025"/>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90" name="Line 2026"/>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3291" name="Rectangle 2027"/>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3292" name="Group 2028"/>
          <p:cNvGrpSpPr>
            <a:grpSpLocks/>
          </p:cNvGrpSpPr>
          <p:nvPr/>
        </p:nvGrpSpPr>
        <p:grpSpPr bwMode="auto">
          <a:xfrm>
            <a:off x="5892800" y="3117850"/>
            <a:ext cx="90488" cy="90488"/>
            <a:chOff x="3805" y="4082"/>
            <a:chExt cx="57" cy="57"/>
          </a:xfrm>
        </p:grpSpPr>
        <p:grpSp>
          <p:nvGrpSpPr>
            <p:cNvPr id="13293" name="Group 2029"/>
            <p:cNvGrpSpPr>
              <a:grpSpLocks/>
            </p:cNvGrpSpPr>
            <p:nvPr/>
          </p:nvGrpSpPr>
          <p:grpSpPr bwMode="auto">
            <a:xfrm>
              <a:off x="3805" y="4082"/>
              <a:ext cx="57" cy="57"/>
              <a:chOff x="3805" y="4082"/>
              <a:chExt cx="57" cy="57"/>
            </a:xfrm>
          </p:grpSpPr>
          <p:sp>
            <p:nvSpPr>
              <p:cNvPr id="13294" name="Line 2030"/>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295" name="Line 2031"/>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3296" name="Rectangle 2032"/>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3297" name="Text Box 2033"/>
          <p:cNvSpPr txBox="1">
            <a:spLocks noChangeArrowheads="1"/>
          </p:cNvSpPr>
          <p:nvPr/>
        </p:nvSpPr>
        <p:spPr bwMode="auto">
          <a:xfrm>
            <a:off x="5238750" y="3055938"/>
            <a:ext cx="700088"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McPherson</a:t>
            </a:r>
          </a:p>
        </p:txBody>
      </p:sp>
      <p:sp>
        <p:nvSpPr>
          <p:cNvPr id="13298" name="Text Box 2034"/>
          <p:cNvSpPr txBox="1">
            <a:spLocks noChangeArrowheads="1"/>
          </p:cNvSpPr>
          <p:nvPr/>
        </p:nvSpPr>
        <p:spPr bwMode="auto">
          <a:xfrm>
            <a:off x="6286500" y="3106738"/>
            <a:ext cx="5651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Kearney</a:t>
            </a:r>
          </a:p>
        </p:txBody>
      </p:sp>
      <p:sp>
        <p:nvSpPr>
          <p:cNvPr id="13299" name="Text Box 2035"/>
          <p:cNvSpPr txBox="1">
            <a:spLocks noChangeArrowheads="1"/>
          </p:cNvSpPr>
          <p:nvPr/>
        </p:nvSpPr>
        <p:spPr bwMode="auto">
          <a:xfrm>
            <a:off x="6970713" y="2927350"/>
            <a:ext cx="51911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Omaha</a:t>
            </a:r>
          </a:p>
        </p:txBody>
      </p:sp>
      <p:sp>
        <p:nvSpPr>
          <p:cNvPr id="13300" name="Text Box 2036"/>
          <p:cNvSpPr txBox="1">
            <a:spLocks noChangeArrowheads="1"/>
          </p:cNvSpPr>
          <p:nvPr/>
        </p:nvSpPr>
        <p:spPr bwMode="auto">
          <a:xfrm>
            <a:off x="6419850" y="3586163"/>
            <a:ext cx="4889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Harker</a:t>
            </a:r>
          </a:p>
        </p:txBody>
      </p:sp>
      <p:grpSp>
        <p:nvGrpSpPr>
          <p:cNvPr id="13306" name="Group 2042"/>
          <p:cNvGrpSpPr>
            <a:grpSpLocks/>
          </p:cNvGrpSpPr>
          <p:nvPr/>
        </p:nvGrpSpPr>
        <p:grpSpPr bwMode="auto">
          <a:xfrm>
            <a:off x="6200775" y="3554413"/>
            <a:ext cx="90488" cy="90487"/>
            <a:chOff x="3805" y="4082"/>
            <a:chExt cx="57" cy="57"/>
          </a:xfrm>
        </p:grpSpPr>
        <p:grpSp>
          <p:nvGrpSpPr>
            <p:cNvPr id="13307" name="Group 2043"/>
            <p:cNvGrpSpPr>
              <a:grpSpLocks/>
            </p:cNvGrpSpPr>
            <p:nvPr/>
          </p:nvGrpSpPr>
          <p:grpSpPr bwMode="auto">
            <a:xfrm>
              <a:off x="3805" y="4082"/>
              <a:ext cx="57" cy="57"/>
              <a:chOff x="3805" y="4082"/>
              <a:chExt cx="57" cy="57"/>
            </a:xfrm>
          </p:grpSpPr>
          <p:sp>
            <p:nvSpPr>
              <p:cNvPr id="13308" name="Line 204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09" name="Line 204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3310" name="Rectangle 204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3311" name="Text Box 2047"/>
          <p:cNvSpPr txBox="1">
            <a:spLocks noChangeArrowheads="1"/>
          </p:cNvSpPr>
          <p:nvPr/>
        </p:nvSpPr>
        <p:spPr bwMode="auto">
          <a:xfrm>
            <a:off x="6534150" y="3309938"/>
            <a:ext cx="4095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Riley</a:t>
            </a:r>
          </a:p>
        </p:txBody>
      </p:sp>
      <p:sp>
        <p:nvSpPr>
          <p:cNvPr id="17408" name="Text Box 2048"/>
          <p:cNvSpPr txBox="1">
            <a:spLocks noChangeArrowheads="1"/>
          </p:cNvSpPr>
          <p:nvPr/>
        </p:nvSpPr>
        <p:spPr bwMode="auto">
          <a:xfrm>
            <a:off x="5945188" y="3562350"/>
            <a:ext cx="47307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Hayes</a:t>
            </a:r>
          </a:p>
        </p:txBody>
      </p:sp>
      <p:sp>
        <p:nvSpPr>
          <p:cNvPr id="17409" name="Text Box 2049"/>
          <p:cNvSpPr txBox="1">
            <a:spLocks noChangeArrowheads="1"/>
          </p:cNvSpPr>
          <p:nvPr/>
        </p:nvSpPr>
        <p:spPr bwMode="auto">
          <a:xfrm>
            <a:off x="5462588" y="3479800"/>
            <a:ext cx="5461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800"/>
              <a:t>Wallace</a:t>
            </a:r>
          </a:p>
        </p:txBody>
      </p:sp>
      <p:grpSp>
        <p:nvGrpSpPr>
          <p:cNvPr id="17410" name="Group 2050"/>
          <p:cNvGrpSpPr>
            <a:grpSpLocks/>
          </p:cNvGrpSpPr>
          <p:nvPr/>
        </p:nvGrpSpPr>
        <p:grpSpPr bwMode="auto">
          <a:xfrm>
            <a:off x="5376863" y="2538413"/>
            <a:ext cx="90487" cy="90487"/>
            <a:chOff x="3805" y="4082"/>
            <a:chExt cx="57" cy="57"/>
          </a:xfrm>
        </p:grpSpPr>
        <p:grpSp>
          <p:nvGrpSpPr>
            <p:cNvPr id="17411" name="Group 2051"/>
            <p:cNvGrpSpPr>
              <a:grpSpLocks/>
            </p:cNvGrpSpPr>
            <p:nvPr/>
          </p:nvGrpSpPr>
          <p:grpSpPr bwMode="auto">
            <a:xfrm>
              <a:off x="3805" y="4082"/>
              <a:ext cx="57" cy="57"/>
              <a:chOff x="3805" y="4082"/>
              <a:chExt cx="57" cy="57"/>
            </a:xfrm>
          </p:grpSpPr>
          <p:sp>
            <p:nvSpPr>
              <p:cNvPr id="17412" name="Line 205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13" name="Line 205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7414" name="Rectangle 205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7415" name="Group 2055"/>
          <p:cNvGrpSpPr>
            <a:grpSpLocks/>
          </p:cNvGrpSpPr>
          <p:nvPr/>
        </p:nvGrpSpPr>
        <p:grpSpPr bwMode="auto">
          <a:xfrm>
            <a:off x="5338763" y="1944688"/>
            <a:ext cx="90487" cy="90487"/>
            <a:chOff x="3805" y="4082"/>
            <a:chExt cx="57" cy="57"/>
          </a:xfrm>
        </p:grpSpPr>
        <p:grpSp>
          <p:nvGrpSpPr>
            <p:cNvPr id="17416" name="Group 2056"/>
            <p:cNvGrpSpPr>
              <a:grpSpLocks/>
            </p:cNvGrpSpPr>
            <p:nvPr/>
          </p:nvGrpSpPr>
          <p:grpSpPr bwMode="auto">
            <a:xfrm>
              <a:off x="3805" y="4082"/>
              <a:ext cx="57" cy="57"/>
              <a:chOff x="3805" y="4082"/>
              <a:chExt cx="57" cy="57"/>
            </a:xfrm>
          </p:grpSpPr>
          <p:sp>
            <p:nvSpPr>
              <p:cNvPr id="17417" name="Line 205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18" name="Line 205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7419" name="Rectangle 205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7420" name="Group 2060"/>
          <p:cNvGrpSpPr>
            <a:grpSpLocks/>
          </p:cNvGrpSpPr>
          <p:nvPr/>
        </p:nvGrpSpPr>
        <p:grpSpPr bwMode="auto">
          <a:xfrm>
            <a:off x="4806950" y="1262063"/>
            <a:ext cx="90488" cy="90487"/>
            <a:chOff x="3805" y="4082"/>
            <a:chExt cx="57" cy="57"/>
          </a:xfrm>
        </p:grpSpPr>
        <p:grpSp>
          <p:nvGrpSpPr>
            <p:cNvPr id="17421" name="Group 2061"/>
            <p:cNvGrpSpPr>
              <a:grpSpLocks/>
            </p:cNvGrpSpPr>
            <p:nvPr/>
          </p:nvGrpSpPr>
          <p:grpSpPr bwMode="auto">
            <a:xfrm>
              <a:off x="3805" y="4082"/>
              <a:ext cx="57" cy="57"/>
              <a:chOff x="3805" y="4082"/>
              <a:chExt cx="57" cy="57"/>
            </a:xfrm>
          </p:grpSpPr>
          <p:sp>
            <p:nvSpPr>
              <p:cNvPr id="17422" name="Line 206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23" name="Line 206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7424" name="Rectangle 206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7425" name="Group 2065"/>
          <p:cNvGrpSpPr>
            <a:grpSpLocks/>
          </p:cNvGrpSpPr>
          <p:nvPr/>
        </p:nvGrpSpPr>
        <p:grpSpPr bwMode="auto">
          <a:xfrm>
            <a:off x="3560763" y="5122863"/>
            <a:ext cx="90487" cy="90487"/>
            <a:chOff x="3805" y="4082"/>
            <a:chExt cx="57" cy="57"/>
          </a:xfrm>
        </p:grpSpPr>
        <p:grpSp>
          <p:nvGrpSpPr>
            <p:cNvPr id="17426" name="Group 2066"/>
            <p:cNvGrpSpPr>
              <a:grpSpLocks/>
            </p:cNvGrpSpPr>
            <p:nvPr/>
          </p:nvGrpSpPr>
          <p:grpSpPr bwMode="auto">
            <a:xfrm>
              <a:off x="3805" y="4082"/>
              <a:ext cx="57" cy="57"/>
              <a:chOff x="3805" y="4082"/>
              <a:chExt cx="57" cy="57"/>
            </a:xfrm>
          </p:grpSpPr>
          <p:sp>
            <p:nvSpPr>
              <p:cNvPr id="17427" name="Line 206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28" name="Line 206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7429" name="Rectangle 206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7430" name="Group 2070"/>
          <p:cNvGrpSpPr>
            <a:grpSpLocks/>
          </p:cNvGrpSpPr>
          <p:nvPr/>
        </p:nvGrpSpPr>
        <p:grpSpPr bwMode="auto">
          <a:xfrm>
            <a:off x="3413125" y="5459413"/>
            <a:ext cx="90488" cy="90487"/>
            <a:chOff x="3805" y="4082"/>
            <a:chExt cx="57" cy="57"/>
          </a:xfrm>
        </p:grpSpPr>
        <p:grpSp>
          <p:nvGrpSpPr>
            <p:cNvPr id="17431" name="Group 2071"/>
            <p:cNvGrpSpPr>
              <a:grpSpLocks/>
            </p:cNvGrpSpPr>
            <p:nvPr/>
          </p:nvGrpSpPr>
          <p:grpSpPr bwMode="auto">
            <a:xfrm>
              <a:off x="3805" y="4082"/>
              <a:ext cx="57" cy="57"/>
              <a:chOff x="3805" y="4082"/>
              <a:chExt cx="57" cy="57"/>
            </a:xfrm>
          </p:grpSpPr>
          <p:sp>
            <p:nvSpPr>
              <p:cNvPr id="17432" name="Line 207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33" name="Line 207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7434" name="Rectangle 207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7435" name="Group 2075"/>
          <p:cNvGrpSpPr>
            <a:grpSpLocks/>
          </p:cNvGrpSpPr>
          <p:nvPr/>
        </p:nvGrpSpPr>
        <p:grpSpPr bwMode="auto">
          <a:xfrm>
            <a:off x="5789613" y="1417638"/>
            <a:ext cx="90487" cy="90487"/>
            <a:chOff x="3805" y="4082"/>
            <a:chExt cx="57" cy="57"/>
          </a:xfrm>
        </p:grpSpPr>
        <p:grpSp>
          <p:nvGrpSpPr>
            <p:cNvPr id="17436" name="Group 2076"/>
            <p:cNvGrpSpPr>
              <a:grpSpLocks/>
            </p:cNvGrpSpPr>
            <p:nvPr/>
          </p:nvGrpSpPr>
          <p:grpSpPr bwMode="auto">
            <a:xfrm>
              <a:off x="3805" y="4082"/>
              <a:ext cx="57" cy="57"/>
              <a:chOff x="3805" y="4082"/>
              <a:chExt cx="57" cy="57"/>
            </a:xfrm>
          </p:grpSpPr>
          <p:sp>
            <p:nvSpPr>
              <p:cNvPr id="17437" name="Line 207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38" name="Line 207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7439" name="Rectangle 207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7440" name="Group 2080"/>
          <p:cNvGrpSpPr>
            <a:grpSpLocks/>
          </p:cNvGrpSpPr>
          <p:nvPr/>
        </p:nvGrpSpPr>
        <p:grpSpPr bwMode="auto">
          <a:xfrm>
            <a:off x="5783263" y="1214438"/>
            <a:ext cx="90487" cy="90487"/>
            <a:chOff x="3805" y="4082"/>
            <a:chExt cx="57" cy="57"/>
          </a:xfrm>
        </p:grpSpPr>
        <p:grpSp>
          <p:nvGrpSpPr>
            <p:cNvPr id="17441" name="Group 2081"/>
            <p:cNvGrpSpPr>
              <a:grpSpLocks/>
            </p:cNvGrpSpPr>
            <p:nvPr/>
          </p:nvGrpSpPr>
          <p:grpSpPr bwMode="auto">
            <a:xfrm>
              <a:off x="3805" y="4082"/>
              <a:ext cx="57" cy="57"/>
              <a:chOff x="3805" y="4082"/>
              <a:chExt cx="57" cy="57"/>
            </a:xfrm>
          </p:grpSpPr>
          <p:sp>
            <p:nvSpPr>
              <p:cNvPr id="17442" name="Line 208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43" name="Line 208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7444" name="Rectangle 208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7445" name="Group 2085"/>
          <p:cNvGrpSpPr>
            <a:grpSpLocks/>
          </p:cNvGrpSpPr>
          <p:nvPr/>
        </p:nvGrpSpPr>
        <p:grpSpPr bwMode="auto">
          <a:xfrm>
            <a:off x="5402263" y="871538"/>
            <a:ext cx="90487" cy="90487"/>
            <a:chOff x="3805" y="4082"/>
            <a:chExt cx="57" cy="57"/>
          </a:xfrm>
        </p:grpSpPr>
        <p:grpSp>
          <p:nvGrpSpPr>
            <p:cNvPr id="17446" name="Group 2086"/>
            <p:cNvGrpSpPr>
              <a:grpSpLocks/>
            </p:cNvGrpSpPr>
            <p:nvPr/>
          </p:nvGrpSpPr>
          <p:grpSpPr bwMode="auto">
            <a:xfrm>
              <a:off x="3805" y="4082"/>
              <a:ext cx="57" cy="57"/>
              <a:chOff x="3805" y="4082"/>
              <a:chExt cx="57" cy="57"/>
            </a:xfrm>
          </p:grpSpPr>
          <p:sp>
            <p:nvSpPr>
              <p:cNvPr id="17447" name="Line 208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48" name="Line 208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7449" name="Rectangle 208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7450" name="Text Box 2090"/>
          <p:cNvSpPr txBox="1">
            <a:spLocks noChangeArrowheads="1"/>
          </p:cNvSpPr>
          <p:nvPr/>
        </p:nvSpPr>
        <p:spPr bwMode="auto">
          <a:xfrm>
            <a:off x="5399088" y="2481263"/>
            <a:ext cx="6159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Robinson</a:t>
            </a:r>
          </a:p>
        </p:txBody>
      </p:sp>
      <p:sp>
        <p:nvSpPr>
          <p:cNvPr id="17451" name="Text Box 2091"/>
          <p:cNvSpPr txBox="1">
            <a:spLocks noChangeArrowheads="1"/>
          </p:cNvSpPr>
          <p:nvPr/>
        </p:nvSpPr>
        <p:spPr bwMode="auto">
          <a:xfrm>
            <a:off x="5810250" y="1358900"/>
            <a:ext cx="44608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Yates</a:t>
            </a:r>
          </a:p>
        </p:txBody>
      </p:sp>
      <p:sp>
        <p:nvSpPr>
          <p:cNvPr id="17453" name="Text Box 2093"/>
          <p:cNvSpPr txBox="1">
            <a:spLocks noChangeArrowheads="1"/>
          </p:cNvSpPr>
          <p:nvPr/>
        </p:nvSpPr>
        <p:spPr bwMode="auto">
          <a:xfrm>
            <a:off x="2967038" y="5308600"/>
            <a:ext cx="64452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Huachuca</a:t>
            </a:r>
          </a:p>
        </p:txBody>
      </p:sp>
      <p:sp>
        <p:nvSpPr>
          <p:cNvPr id="17454" name="Text Box 2094"/>
          <p:cNvSpPr txBox="1">
            <a:spLocks noChangeArrowheads="1"/>
          </p:cNvSpPr>
          <p:nvPr/>
        </p:nvSpPr>
        <p:spPr bwMode="auto">
          <a:xfrm>
            <a:off x="3222625" y="4946650"/>
            <a:ext cx="55245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Thomas</a:t>
            </a:r>
          </a:p>
        </p:txBody>
      </p:sp>
      <p:sp>
        <p:nvSpPr>
          <p:cNvPr id="17455" name="Text Box 2095"/>
          <p:cNvSpPr txBox="1">
            <a:spLocks noChangeArrowheads="1"/>
          </p:cNvSpPr>
          <p:nvPr/>
        </p:nvSpPr>
        <p:spPr bwMode="auto">
          <a:xfrm>
            <a:off x="5357813" y="1884363"/>
            <a:ext cx="496887"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Meade</a:t>
            </a:r>
          </a:p>
        </p:txBody>
      </p:sp>
      <p:sp>
        <p:nvSpPr>
          <p:cNvPr id="17456" name="Text Box 2096"/>
          <p:cNvSpPr txBox="1">
            <a:spLocks noChangeArrowheads="1"/>
          </p:cNvSpPr>
          <p:nvPr/>
        </p:nvSpPr>
        <p:spPr bwMode="auto">
          <a:xfrm>
            <a:off x="4684713" y="1096963"/>
            <a:ext cx="481012"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Keogh</a:t>
            </a:r>
          </a:p>
        </p:txBody>
      </p:sp>
      <p:sp>
        <p:nvSpPr>
          <p:cNvPr id="17462" name="Text Box 2102"/>
          <p:cNvSpPr txBox="1">
            <a:spLocks noChangeArrowheads="1"/>
          </p:cNvSpPr>
          <p:nvPr/>
        </p:nvSpPr>
        <p:spPr bwMode="auto">
          <a:xfrm>
            <a:off x="5430838" y="1031875"/>
            <a:ext cx="95091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Abraham Lincoln</a:t>
            </a:r>
          </a:p>
        </p:txBody>
      </p:sp>
      <p:sp>
        <p:nvSpPr>
          <p:cNvPr id="17463" name="Text Box 2103"/>
          <p:cNvSpPr txBox="1">
            <a:spLocks noChangeArrowheads="1"/>
          </p:cNvSpPr>
          <p:nvPr/>
        </p:nvSpPr>
        <p:spPr bwMode="auto">
          <a:xfrm>
            <a:off x="6273800" y="4683125"/>
            <a:ext cx="31908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Sill</a:t>
            </a:r>
          </a:p>
        </p:txBody>
      </p:sp>
      <p:grpSp>
        <p:nvGrpSpPr>
          <p:cNvPr id="12505" name="Group 1241"/>
          <p:cNvGrpSpPr>
            <a:grpSpLocks/>
          </p:cNvGrpSpPr>
          <p:nvPr/>
        </p:nvGrpSpPr>
        <p:grpSpPr bwMode="auto">
          <a:xfrm>
            <a:off x="3932238" y="1222375"/>
            <a:ext cx="90487" cy="90488"/>
            <a:chOff x="3805" y="4082"/>
            <a:chExt cx="57" cy="57"/>
          </a:xfrm>
        </p:grpSpPr>
        <p:grpSp>
          <p:nvGrpSpPr>
            <p:cNvPr id="12506" name="Group 1242"/>
            <p:cNvGrpSpPr>
              <a:grpSpLocks/>
            </p:cNvGrpSpPr>
            <p:nvPr/>
          </p:nvGrpSpPr>
          <p:grpSpPr bwMode="auto">
            <a:xfrm>
              <a:off x="3805" y="4082"/>
              <a:ext cx="57" cy="57"/>
              <a:chOff x="3805" y="4082"/>
              <a:chExt cx="57" cy="57"/>
            </a:xfrm>
          </p:grpSpPr>
          <p:sp>
            <p:nvSpPr>
              <p:cNvPr id="12507" name="Line 124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508" name="Line 124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509" name="Rectangle 124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7464" name="AutoShape 2104"/>
          <p:cNvSpPr>
            <a:spLocks noChangeArrowheads="1"/>
          </p:cNvSpPr>
          <p:nvPr/>
        </p:nvSpPr>
        <p:spPr bwMode="auto">
          <a:xfrm>
            <a:off x="4687888" y="1871663"/>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65" name="AutoShape 2105"/>
          <p:cNvSpPr>
            <a:spLocks noChangeArrowheads="1"/>
          </p:cNvSpPr>
          <p:nvPr/>
        </p:nvSpPr>
        <p:spPr bwMode="auto">
          <a:xfrm>
            <a:off x="4154488" y="1655763"/>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466" name="AutoShape 2106"/>
          <p:cNvSpPr>
            <a:spLocks noChangeArrowheads="1"/>
          </p:cNvSpPr>
          <p:nvPr/>
        </p:nvSpPr>
        <p:spPr bwMode="auto">
          <a:xfrm>
            <a:off x="4929188" y="1503363"/>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7467" name="Group 2107"/>
          <p:cNvGrpSpPr>
            <a:grpSpLocks/>
          </p:cNvGrpSpPr>
          <p:nvPr/>
        </p:nvGrpSpPr>
        <p:grpSpPr bwMode="auto">
          <a:xfrm>
            <a:off x="4306888" y="2219325"/>
            <a:ext cx="947737" cy="284163"/>
            <a:chOff x="2713" y="1398"/>
            <a:chExt cx="597" cy="179"/>
          </a:xfrm>
        </p:grpSpPr>
        <p:grpSp>
          <p:nvGrpSpPr>
            <p:cNvPr id="17468" name="Group 2108"/>
            <p:cNvGrpSpPr>
              <a:grpSpLocks/>
            </p:cNvGrpSpPr>
            <p:nvPr/>
          </p:nvGrpSpPr>
          <p:grpSpPr bwMode="auto">
            <a:xfrm>
              <a:off x="3065" y="1489"/>
              <a:ext cx="57" cy="57"/>
              <a:chOff x="3805" y="4082"/>
              <a:chExt cx="57" cy="57"/>
            </a:xfrm>
          </p:grpSpPr>
          <p:grpSp>
            <p:nvGrpSpPr>
              <p:cNvPr id="17469" name="Group 2109"/>
              <p:cNvGrpSpPr>
                <a:grpSpLocks/>
              </p:cNvGrpSpPr>
              <p:nvPr/>
            </p:nvGrpSpPr>
            <p:grpSpPr bwMode="auto">
              <a:xfrm>
                <a:off x="3805" y="4082"/>
                <a:ext cx="57" cy="57"/>
                <a:chOff x="3805" y="4082"/>
                <a:chExt cx="57" cy="57"/>
              </a:xfrm>
            </p:grpSpPr>
            <p:sp>
              <p:nvSpPr>
                <p:cNvPr id="17470" name="Line 2110"/>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71" name="Line 2111"/>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7472" name="Rectangle 2112"/>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7473" name="Group 2113"/>
            <p:cNvGrpSpPr>
              <a:grpSpLocks/>
            </p:cNvGrpSpPr>
            <p:nvPr/>
          </p:nvGrpSpPr>
          <p:grpSpPr bwMode="auto">
            <a:xfrm>
              <a:off x="3041" y="1437"/>
              <a:ext cx="57" cy="57"/>
              <a:chOff x="3805" y="4082"/>
              <a:chExt cx="57" cy="57"/>
            </a:xfrm>
          </p:grpSpPr>
          <p:grpSp>
            <p:nvGrpSpPr>
              <p:cNvPr id="17474" name="Group 2114"/>
              <p:cNvGrpSpPr>
                <a:grpSpLocks/>
              </p:cNvGrpSpPr>
              <p:nvPr/>
            </p:nvGrpSpPr>
            <p:grpSpPr bwMode="auto">
              <a:xfrm>
                <a:off x="3805" y="4082"/>
                <a:ext cx="57" cy="57"/>
                <a:chOff x="3805" y="4082"/>
                <a:chExt cx="57" cy="57"/>
              </a:xfrm>
            </p:grpSpPr>
            <p:sp>
              <p:nvSpPr>
                <p:cNvPr id="17475" name="Line 2115"/>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476" name="Line 2116"/>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7477" name="Rectangle 2117"/>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7478" name="Text Box 2118"/>
            <p:cNvSpPr txBox="1">
              <a:spLocks noChangeArrowheads="1"/>
            </p:cNvSpPr>
            <p:nvPr/>
          </p:nvSpPr>
          <p:spPr bwMode="auto">
            <a:xfrm>
              <a:off x="2713" y="1442"/>
              <a:ext cx="409"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Fetterman</a:t>
              </a:r>
            </a:p>
          </p:txBody>
        </p:sp>
        <p:sp>
          <p:nvSpPr>
            <p:cNvPr id="17479" name="Text Box 2119"/>
            <p:cNvSpPr txBox="1">
              <a:spLocks noChangeArrowheads="1"/>
            </p:cNvSpPr>
            <p:nvPr/>
          </p:nvSpPr>
          <p:spPr bwMode="auto">
            <a:xfrm>
              <a:off x="3040" y="1398"/>
              <a:ext cx="270"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Reno</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2684"/>
                                        </p:tgtEl>
                                        <p:attrNameLst>
                                          <p:attrName>style.visibility</p:attrName>
                                        </p:attrNameLst>
                                      </p:cBhvr>
                                      <p:to>
                                        <p:strVal val="visible"/>
                                      </p:to>
                                    </p:set>
                                    <p:animEffect transition="in" filter="dissolve">
                                      <p:cBhvr>
                                        <p:cTn id="7" dur="500"/>
                                        <p:tgtEl>
                                          <p:spTgt spid="12684"/>
                                        </p:tgtEl>
                                      </p:cBhvr>
                                    </p:animEffect>
                                  </p:childTnLst>
                                </p:cTn>
                              </p:par>
                            </p:childTnLst>
                          </p:cTn>
                        </p:par>
                        <p:par>
                          <p:cTn id="8" fill="hold" nodeType="afterGroup">
                            <p:stCondLst>
                              <p:cond delay="500"/>
                            </p:stCondLst>
                            <p:childTnLst>
                              <p:par>
                                <p:cTn id="9" presetID="22" presetClass="entr" presetSubtype="2" fill="hold" nodeType="afterEffect">
                                  <p:stCondLst>
                                    <p:cond delay="0"/>
                                  </p:stCondLst>
                                  <p:childTnLst>
                                    <p:set>
                                      <p:cBhvr>
                                        <p:cTn id="10" dur="1" fill="hold">
                                          <p:stCondLst>
                                            <p:cond delay="0"/>
                                          </p:stCondLst>
                                        </p:cTn>
                                        <p:tgtEl>
                                          <p:spTgt spid="12818"/>
                                        </p:tgtEl>
                                        <p:attrNameLst>
                                          <p:attrName>style.visibility</p:attrName>
                                        </p:attrNameLst>
                                      </p:cBhvr>
                                      <p:to>
                                        <p:strVal val="visible"/>
                                      </p:to>
                                    </p:set>
                                    <p:animEffect transition="in" filter="wipe(right)">
                                      <p:cBhvr>
                                        <p:cTn id="11" dur="1000"/>
                                        <p:tgtEl>
                                          <p:spTgt spid="12818"/>
                                        </p:tgtEl>
                                      </p:cBhvr>
                                    </p:animEffect>
                                  </p:childTnLst>
                                </p:cTn>
                              </p:par>
                            </p:childTnLst>
                          </p:cTn>
                        </p:par>
                        <p:par>
                          <p:cTn id="12" fill="hold" nodeType="afterGroup">
                            <p:stCondLst>
                              <p:cond delay="1500"/>
                            </p:stCondLst>
                            <p:childTnLst>
                              <p:par>
                                <p:cTn id="13" presetID="9" presetClass="entr" presetSubtype="0" fill="hold" nodeType="afterEffect">
                                  <p:stCondLst>
                                    <p:cond delay="0"/>
                                  </p:stCondLst>
                                  <p:childTnLst>
                                    <p:set>
                                      <p:cBhvr>
                                        <p:cTn id="14" dur="1" fill="hold">
                                          <p:stCondLst>
                                            <p:cond delay="0"/>
                                          </p:stCondLst>
                                        </p:cTn>
                                        <p:tgtEl>
                                          <p:spTgt spid="17410"/>
                                        </p:tgtEl>
                                        <p:attrNameLst>
                                          <p:attrName>style.visibility</p:attrName>
                                        </p:attrNameLst>
                                      </p:cBhvr>
                                      <p:to>
                                        <p:strVal val="visible"/>
                                      </p:to>
                                    </p:set>
                                    <p:animEffect transition="in" filter="dissolve">
                                      <p:cBhvr>
                                        <p:cTn id="15" dur="500"/>
                                        <p:tgtEl>
                                          <p:spTgt spid="17410"/>
                                        </p:tgtEl>
                                      </p:cBhvr>
                                    </p:animEffect>
                                  </p:childTnLst>
                                </p:cTn>
                              </p:par>
                              <p:par>
                                <p:cTn id="16" presetID="9" presetClass="entr" presetSubtype="0" fill="hold" nodeType="withEffect">
                                  <p:stCondLst>
                                    <p:cond delay="0"/>
                                  </p:stCondLst>
                                  <p:childTnLst>
                                    <p:set>
                                      <p:cBhvr>
                                        <p:cTn id="17" dur="1" fill="hold">
                                          <p:stCondLst>
                                            <p:cond delay="0"/>
                                          </p:stCondLst>
                                        </p:cTn>
                                        <p:tgtEl>
                                          <p:spTgt spid="17415"/>
                                        </p:tgtEl>
                                        <p:attrNameLst>
                                          <p:attrName>style.visibility</p:attrName>
                                        </p:attrNameLst>
                                      </p:cBhvr>
                                      <p:to>
                                        <p:strVal val="visible"/>
                                      </p:to>
                                    </p:set>
                                    <p:animEffect transition="in" filter="dissolve">
                                      <p:cBhvr>
                                        <p:cTn id="18" dur="500"/>
                                        <p:tgtEl>
                                          <p:spTgt spid="17415"/>
                                        </p:tgtEl>
                                      </p:cBhvr>
                                    </p:animEffect>
                                  </p:childTnLst>
                                </p:cTn>
                              </p:par>
                              <p:par>
                                <p:cTn id="19" presetID="9" presetClass="entr" presetSubtype="0" fill="hold" nodeType="withEffect">
                                  <p:stCondLst>
                                    <p:cond delay="0"/>
                                  </p:stCondLst>
                                  <p:childTnLst>
                                    <p:set>
                                      <p:cBhvr>
                                        <p:cTn id="20" dur="1" fill="hold">
                                          <p:stCondLst>
                                            <p:cond delay="0"/>
                                          </p:stCondLst>
                                        </p:cTn>
                                        <p:tgtEl>
                                          <p:spTgt spid="17420"/>
                                        </p:tgtEl>
                                        <p:attrNameLst>
                                          <p:attrName>style.visibility</p:attrName>
                                        </p:attrNameLst>
                                      </p:cBhvr>
                                      <p:to>
                                        <p:strVal val="visible"/>
                                      </p:to>
                                    </p:set>
                                    <p:animEffect transition="in" filter="dissolve">
                                      <p:cBhvr>
                                        <p:cTn id="21" dur="500"/>
                                        <p:tgtEl>
                                          <p:spTgt spid="17420"/>
                                        </p:tgtEl>
                                      </p:cBhvr>
                                    </p:animEffect>
                                  </p:childTnLst>
                                </p:cTn>
                              </p:par>
                              <p:par>
                                <p:cTn id="22" presetID="9" presetClass="entr" presetSubtype="0" fill="hold" nodeType="withEffect">
                                  <p:stCondLst>
                                    <p:cond delay="0"/>
                                  </p:stCondLst>
                                  <p:childTnLst>
                                    <p:set>
                                      <p:cBhvr>
                                        <p:cTn id="23" dur="1" fill="hold">
                                          <p:stCondLst>
                                            <p:cond delay="0"/>
                                          </p:stCondLst>
                                        </p:cTn>
                                        <p:tgtEl>
                                          <p:spTgt spid="17425"/>
                                        </p:tgtEl>
                                        <p:attrNameLst>
                                          <p:attrName>style.visibility</p:attrName>
                                        </p:attrNameLst>
                                      </p:cBhvr>
                                      <p:to>
                                        <p:strVal val="visible"/>
                                      </p:to>
                                    </p:set>
                                    <p:animEffect transition="in" filter="dissolve">
                                      <p:cBhvr>
                                        <p:cTn id="24" dur="500"/>
                                        <p:tgtEl>
                                          <p:spTgt spid="17425"/>
                                        </p:tgtEl>
                                      </p:cBhvr>
                                    </p:animEffect>
                                  </p:childTnLst>
                                </p:cTn>
                              </p:par>
                              <p:par>
                                <p:cTn id="25" presetID="9" presetClass="entr" presetSubtype="0" fill="hold" nodeType="withEffect">
                                  <p:stCondLst>
                                    <p:cond delay="0"/>
                                  </p:stCondLst>
                                  <p:childTnLst>
                                    <p:set>
                                      <p:cBhvr>
                                        <p:cTn id="26" dur="1" fill="hold">
                                          <p:stCondLst>
                                            <p:cond delay="0"/>
                                          </p:stCondLst>
                                        </p:cTn>
                                        <p:tgtEl>
                                          <p:spTgt spid="17430"/>
                                        </p:tgtEl>
                                        <p:attrNameLst>
                                          <p:attrName>style.visibility</p:attrName>
                                        </p:attrNameLst>
                                      </p:cBhvr>
                                      <p:to>
                                        <p:strVal val="visible"/>
                                      </p:to>
                                    </p:set>
                                    <p:animEffect transition="in" filter="dissolve">
                                      <p:cBhvr>
                                        <p:cTn id="27" dur="500"/>
                                        <p:tgtEl>
                                          <p:spTgt spid="17430"/>
                                        </p:tgtEl>
                                      </p:cBhvr>
                                    </p:animEffect>
                                  </p:childTnLst>
                                </p:cTn>
                              </p:par>
                              <p:par>
                                <p:cTn id="28" presetID="9" presetClass="entr" presetSubtype="0" fill="hold" nodeType="withEffect">
                                  <p:stCondLst>
                                    <p:cond delay="0"/>
                                  </p:stCondLst>
                                  <p:childTnLst>
                                    <p:set>
                                      <p:cBhvr>
                                        <p:cTn id="29" dur="1" fill="hold">
                                          <p:stCondLst>
                                            <p:cond delay="0"/>
                                          </p:stCondLst>
                                        </p:cTn>
                                        <p:tgtEl>
                                          <p:spTgt spid="17435"/>
                                        </p:tgtEl>
                                        <p:attrNameLst>
                                          <p:attrName>style.visibility</p:attrName>
                                        </p:attrNameLst>
                                      </p:cBhvr>
                                      <p:to>
                                        <p:strVal val="visible"/>
                                      </p:to>
                                    </p:set>
                                    <p:animEffect transition="in" filter="dissolve">
                                      <p:cBhvr>
                                        <p:cTn id="30" dur="500"/>
                                        <p:tgtEl>
                                          <p:spTgt spid="17435"/>
                                        </p:tgtEl>
                                      </p:cBhvr>
                                    </p:animEffect>
                                  </p:childTnLst>
                                </p:cTn>
                              </p:par>
                              <p:par>
                                <p:cTn id="31" presetID="9" presetClass="entr" presetSubtype="0" fill="hold" nodeType="withEffect">
                                  <p:stCondLst>
                                    <p:cond delay="0"/>
                                  </p:stCondLst>
                                  <p:childTnLst>
                                    <p:set>
                                      <p:cBhvr>
                                        <p:cTn id="32" dur="1" fill="hold">
                                          <p:stCondLst>
                                            <p:cond delay="0"/>
                                          </p:stCondLst>
                                        </p:cTn>
                                        <p:tgtEl>
                                          <p:spTgt spid="17440"/>
                                        </p:tgtEl>
                                        <p:attrNameLst>
                                          <p:attrName>style.visibility</p:attrName>
                                        </p:attrNameLst>
                                      </p:cBhvr>
                                      <p:to>
                                        <p:strVal val="visible"/>
                                      </p:to>
                                    </p:set>
                                    <p:animEffect transition="in" filter="dissolve">
                                      <p:cBhvr>
                                        <p:cTn id="33" dur="500"/>
                                        <p:tgtEl>
                                          <p:spTgt spid="17440"/>
                                        </p:tgtEl>
                                      </p:cBhvr>
                                    </p:animEffect>
                                  </p:childTnLst>
                                </p:cTn>
                              </p:par>
                              <p:par>
                                <p:cTn id="34" presetID="9" presetClass="entr" presetSubtype="0" fill="hold" nodeType="withEffect">
                                  <p:stCondLst>
                                    <p:cond delay="0"/>
                                  </p:stCondLst>
                                  <p:childTnLst>
                                    <p:set>
                                      <p:cBhvr>
                                        <p:cTn id="35" dur="1" fill="hold">
                                          <p:stCondLst>
                                            <p:cond delay="0"/>
                                          </p:stCondLst>
                                        </p:cTn>
                                        <p:tgtEl>
                                          <p:spTgt spid="17445"/>
                                        </p:tgtEl>
                                        <p:attrNameLst>
                                          <p:attrName>style.visibility</p:attrName>
                                        </p:attrNameLst>
                                      </p:cBhvr>
                                      <p:to>
                                        <p:strVal val="visible"/>
                                      </p:to>
                                    </p:set>
                                    <p:animEffect transition="in" filter="dissolve">
                                      <p:cBhvr>
                                        <p:cTn id="36" dur="500"/>
                                        <p:tgtEl>
                                          <p:spTgt spid="17445"/>
                                        </p:tgtEl>
                                      </p:cBhvr>
                                    </p:animEffect>
                                  </p:childTnLst>
                                </p:cTn>
                              </p:par>
                              <p:par>
                                <p:cTn id="37" presetID="12" presetClass="entr" presetSubtype="8" fill="hold" grpId="0" nodeType="withEffect">
                                  <p:stCondLst>
                                    <p:cond delay="0"/>
                                  </p:stCondLst>
                                  <p:childTnLst>
                                    <p:set>
                                      <p:cBhvr>
                                        <p:cTn id="38" dur="1" fill="hold">
                                          <p:stCondLst>
                                            <p:cond delay="0"/>
                                          </p:stCondLst>
                                        </p:cTn>
                                        <p:tgtEl>
                                          <p:spTgt spid="17450"/>
                                        </p:tgtEl>
                                        <p:attrNameLst>
                                          <p:attrName>style.visibility</p:attrName>
                                        </p:attrNameLst>
                                      </p:cBhvr>
                                      <p:to>
                                        <p:strVal val="visible"/>
                                      </p:to>
                                    </p:set>
                                    <p:animEffect transition="in" filter="slide(fromLeft)">
                                      <p:cBhvr>
                                        <p:cTn id="39" dur="1000"/>
                                        <p:tgtEl>
                                          <p:spTgt spid="17450"/>
                                        </p:tgtEl>
                                      </p:cBhvr>
                                    </p:animEffect>
                                  </p:childTnLst>
                                </p:cTn>
                              </p:par>
                              <p:par>
                                <p:cTn id="40" presetID="12" presetClass="entr" presetSubtype="8" fill="hold" grpId="0" nodeType="withEffect">
                                  <p:stCondLst>
                                    <p:cond delay="0"/>
                                  </p:stCondLst>
                                  <p:childTnLst>
                                    <p:set>
                                      <p:cBhvr>
                                        <p:cTn id="41" dur="1" fill="hold">
                                          <p:stCondLst>
                                            <p:cond delay="0"/>
                                          </p:stCondLst>
                                        </p:cTn>
                                        <p:tgtEl>
                                          <p:spTgt spid="17451"/>
                                        </p:tgtEl>
                                        <p:attrNameLst>
                                          <p:attrName>style.visibility</p:attrName>
                                        </p:attrNameLst>
                                      </p:cBhvr>
                                      <p:to>
                                        <p:strVal val="visible"/>
                                      </p:to>
                                    </p:set>
                                    <p:animEffect transition="in" filter="slide(fromLeft)">
                                      <p:cBhvr>
                                        <p:cTn id="42" dur="1000"/>
                                        <p:tgtEl>
                                          <p:spTgt spid="17451"/>
                                        </p:tgtEl>
                                      </p:cBhvr>
                                    </p:animEffect>
                                  </p:childTnLst>
                                </p:cTn>
                              </p:par>
                              <p:par>
                                <p:cTn id="43" presetID="12" presetClass="entr" presetSubtype="8" fill="hold" grpId="0" nodeType="withEffect">
                                  <p:stCondLst>
                                    <p:cond delay="0"/>
                                  </p:stCondLst>
                                  <p:childTnLst>
                                    <p:set>
                                      <p:cBhvr>
                                        <p:cTn id="44" dur="1" fill="hold">
                                          <p:stCondLst>
                                            <p:cond delay="0"/>
                                          </p:stCondLst>
                                        </p:cTn>
                                        <p:tgtEl>
                                          <p:spTgt spid="17453"/>
                                        </p:tgtEl>
                                        <p:attrNameLst>
                                          <p:attrName>style.visibility</p:attrName>
                                        </p:attrNameLst>
                                      </p:cBhvr>
                                      <p:to>
                                        <p:strVal val="visible"/>
                                      </p:to>
                                    </p:set>
                                    <p:animEffect transition="in" filter="slide(fromLeft)">
                                      <p:cBhvr>
                                        <p:cTn id="45" dur="1000"/>
                                        <p:tgtEl>
                                          <p:spTgt spid="17453"/>
                                        </p:tgtEl>
                                      </p:cBhvr>
                                    </p:animEffect>
                                  </p:childTnLst>
                                </p:cTn>
                              </p:par>
                              <p:par>
                                <p:cTn id="46" presetID="12" presetClass="entr" presetSubtype="8" fill="hold" grpId="0" nodeType="withEffect">
                                  <p:stCondLst>
                                    <p:cond delay="0"/>
                                  </p:stCondLst>
                                  <p:childTnLst>
                                    <p:set>
                                      <p:cBhvr>
                                        <p:cTn id="47" dur="1" fill="hold">
                                          <p:stCondLst>
                                            <p:cond delay="0"/>
                                          </p:stCondLst>
                                        </p:cTn>
                                        <p:tgtEl>
                                          <p:spTgt spid="17454"/>
                                        </p:tgtEl>
                                        <p:attrNameLst>
                                          <p:attrName>style.visibility</p:attrName>
                                        </p:attrNameLst>
                                      </p:cBhvr>
                                      <p:to>
                                        <p:strVal val="visible"/>
                                      </p:to>
                                    </p:set>
                                    <p:animEffect transition="in" filter="slide(fromLeft)">
                                      <p:cBhvr>
                                        <p:cTn id="48" dur="1000"/>
                                        <p:tgtEl>
                                          <p:spTgt spid="17454"/>
                                        </p:tgtEl>
                                      </p:cBhvr>
                                    </p:animEffect>
                                  </p:childTnLst>
                                </p:cTn>
                              </p:par>
                              <p:par>
                                <p:cTn id="49" presetID="12" presetClass="entr" presetSubtype="8" fill="hold" grpId="0" nodeType="withEffect">
                                  <p:stCondLst>
                                    <p:cond delay="0"/>
                                  </p:stCondLst>
                                  <p:childTnLst>
                                    <p:set>
                                      <p:cBhvr>
                                        <p:cTn id="50" dur="1" fill="hold">
                                          <p:stCondLst>
                                            <p:cond delay="0"/>
                                          </p:stCondLst>
                                        </p:cTn>
                                        <p:tgtEl>
                                          <p:spTgt spid="17455"/>
                                        </p:tgtEl>
                                        <p:attrNameLst>
                                          <p:attrName>style.visibility</p:attrName>
                                        </p:attrNameLst>
                                      </p:cBhvr>
                                      <p:to>
                                        <p:strVal val="visible"/>
                                      </p:to>
                                    </p:set>
                                    <p:animEffect transition="in" filter="slide(fromLeft)">
                                      <p:cBhvr>
                                        <p:cTn id="51" dur="1000"/>
                                        <p:tgtEl>
                                          <p:spTgt spid="17455"/>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17456"/>
                                        </p:tgtEl>
                                        <p:attrNameLst>
                                          <p:attrName>style.visibility</p:attrName>
                                        </p:attrNameLst>
                                      </p:cBhvr>
                                      <p:to>
                                        <p:strVal val="visible"/>
                                      </p:to>
                                    </p:set>
                                    <p:animEffect transition="in" filter="slide(fromLeft)">
                                      <p:cBhvr>
                                        <p:cTn id="54" dur="1000"/>
                                        <p:tgtEl>
                                          <p:spTgt spid="17456"/>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17462"/>
                                        </p:tgtEl>
                                        <p:attrNameLst>
                                          <p:attrName>style.visibility</p:attrName>
                                        </p:attrNameLst>
                                      </p:cBhvr>
                                      <p:to>
                                        <p:strVal val="visible"/>
                                      </p:to>
                                    </p:set>
                                    <p:animEffect transition="in" filter="slide(fromBottom)">
                                      <p:cBhvr>
                                        <p:cTn id="57" dur="1000"/>
                                        <p:tgtEl>
                                          <p:spTgt spid="17462"/>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12739"/>
                                        </p:tgtEl>
                                        <p:attrNameLst>
                                          <p:attrName>style.visibility</p:attrName>
                                        </p:attrNameLst>
                                      </p:cBhvr>
                                      <p:to>
                                        <p:strVal val="visible"/>
                                      </p:to>
                                    </p:set>
                                    <p:animEffect transition="in" filter="dissolve">
                                      <p:cBhvr>
                                        <p:cTn id="62" dur="500"/>
                                        <p:tgtEl>
                                          <p:spTgt spid="12739"/>
                                        </p:tgtEl>
                                      </p:cBhvr>
                                    </p:animEffect>
                                  </p:childTnLst>
                                </p:cTn>
                              </p:par>
                            </p:childTnLst>
                          </p:cTn>
                        </p:par>
                        <p:par>
                          <p:cTn id="63" fill="hold" nodeType="afterGroup">
                            <p:stCondLst>
                              <p:cond delay="500"/>
                            </p:stCondLst>
                            <p:childTnLst>
                              <p:par>
                                <p:cTn id="64" presetID="9" presetClass="entr" presetSubtype="0" fill="hold" grpId="0" nodeType="afterEffect">
                                  <p:stCondLst>
                                    <p:cond delay="0"/>
                                  </p:stCondLst>
                                  <p:childTnLst>
                                    <p:set>
                                      <p:cBhvr>
                                        <p:cTn id="65" dur="1" fill="hold">
                                          <p:stCondLst>
                                            <p:cond delay="0"/>
                                          </p:stCondLst>
                                        </p:cTn>
                                        <p:tgtEl>
                                          <p:spTgt spid="12740"/>
                                        </p:tgtEl>
                                        <p:attrNameLst>
                                          <p:attrName>style.visibility</p:attrName>
                                        </p:attrNameLst>
                                      </p:cBhvr>
                                      <p:to>
                                        <p:strVal val="visible"/>
                                      </p:to>
                                    </p:set>
                                    <p:animEffect transition="in" filter="dissolve">
                                      <p:cBhvr>
                                        <p:cTn id="66" dur="500"/>
                                        <p:tgtEl>
                                          <p:spTgt spid="12740"/>
                                        </p:tgtEl>
                                      </p:cBhvr>
                                    </p:animEffect>
                                  </p:childTnLst>
                                </p:cTn>
                              </p:par>
                            </p:childTnLst>
                          </p:cTn>
                        </p:par>
                        <p:par>
                          <p:cTn id="67" fill="hold" nodeType="afterGroup">
                            <p:stCondLst>
                              <p:cond delay="1000"/>
                            </p:stCondLst>
                            <p:childTnLst>
                              <p:par>
                                <p:cTn id="68" presetID="9" presetClass="entr" presetSubtype="0" fill="hold" grpId="0" nodeType="afterEffect">
                                  <p:stCondLst>
                                    <p:cond delay="0"/>
                                  </p:stCondLst>
                                  <p:childTnLst>
                                    <p:set>
                                      <p:cBhvr>
                                        <p:cTn id="69" dur="1" fill="hold">
                                          <p:stCondLst>
                                            <p:cond delay="0"/>
                                          </p:stCondLst>
                                        </p:cTn>
                                        <p:tgtEl>
                                          <p:spTgt spid="12741"/>
                                        </p:tgtEl>
                                        <p:attrNameLst>
                                          <p:attrName>style.visibility</p:attrName>
                                        </p:attrNameLst>
                                      </p:cBhvr>
                                      <p:to>
                                        <p:strVal val="visible"/>
                                      </p:to>
                                    </p:set>
                                    <p:animEffect transition="in" filter="dissolve">
                                      <p:cBhvr>
                                        <p:cTn id="70" dur="500"/>
                                        <p:tgtEl>
                                          <p:spTgt spid="12741"/>
                                        </p:tgtEl>
                                      </p:cBhvr>
                                    </p:animEffect>
                                  </p:childTnLst>
                                </p:cTn>
                              </p:par>
                            </p:childTnLst>
                          </p:cTn>
                        </p:par>
                        <p:par>
                          <p:cTn id="71" fill="hold" nodeType="afterGroup">
                            <p:stCondLst>
                              <p:cond delay="1500"/>
                            </p:stCondLst>
                            <p:childTnLst>
                              <p:par>
                                <p:cTn id="72" presetID="9" presetClass="entr" presetSubtype="0" fill="hold" grpId="0" nodeType="afterEffect">
                                  <p:stCondLst>
                                    <p:cond delay="0"/>
                                  </p:stCondLst>
                                  <p:childTnLst>
                                    <p:set>
                                      <p:cBhvr>
                                        <p:cTn id="73" dur="1" fill="hold">
                                          <p:stCondLst>
                                            <p:cond delay="0"/>
                                          </p:stCondLst>
                                        </p:cTn>
                                        <p:tgtEl>
                                          <p:spTgt spid="12742"/>
                                        </p:tgtEl>
                                        <p:attrNameLst>
                                          <p:attrName>style.visibility</p:attrName>
                                        </p:attrNameLst>
                                      </p:cBhvr>
                                      <p:to>
                                        <p:strVal val="visible"/>
                                      </p:to>
                                    </p:set>
                                    <p:animEffect transition="in" filter="dissolve">
                                      <p:cBhvr>
                                        <p:cTn id="74" dur="500"/>
                                        <p:tgtEl>
                                          <p:spTgt spid="12742"/>
                                        </p:tgtEl>
                                      </p:cBhvr>
                                    </p:animEffect>
                                  </p:childTnLst>
                                </p:cTn>
                              </p:par>
                            </p:childTnLst>
                          </p:cTn>
                        </p:par>
                        <p:par>
                          <p:cTn id="75" fill="hold" nodeType="afterGroup">
                            <p:stCondLst>
                              <p:cond delay="2000"/>
                            </p:stCondLst>
                            <p:childTnLst>
                              <p:par>
                                <p:cTn id="76" presetID="9" presetClass="entr" presetSubtype="0" fill="hold" grpId="0" nodeType="afterEffect">
                                  <p:stCondLst>
                                    <p:cond delay="0"/>
                                  </p:stCondLst>
                                  <p:childTnLst>
                                    <p:set>
                                      <p:cBhvr>
                                        <p:cTn id="77" dur="1" fill="hold">
                                          <p:stCondLst>
                                            <p:cond delay="0"/>
                                          </p:stCondLst>
                                        </p:cTn>
                                        <p:tgtEl>
                                          <p:spTgt spid="12743"/>
                                        </p:tgtEl>
                                        <p:attrNameLst>
                                          <p:attrName>style.visibility</p:attrName>
                                        </p:attrNameLst>
                                      </p:cBhvr>
                                      <p:to>
                                        <p:strVal val="visible"/>
                                      </p:to>
                                    </p:set>
                                    <p:animEffect transition="in" filter="dissolve">
                                      <p:cBhvr>
                                        <p:cTn id="78" dur="500"/>
                                        <p:tgtEl>
                                          <p:spTgt spid="12743"/>
                                        </p:tgtEl>
                                      </p:cBhvr>
                                    </p:animEffect>
                                  </p:childTnLst>
                                </p:cTn>
                              </p:par>
                            </p:childTnLst>
                          </p:cTn>
                        </p:par>
                        <p:par>
                          <p:cTn id="79" fill="hold" nodeType="afterGroup">
                            <p:stCondLst>
                              <p:cond delay="2500"/>
                            </p:stCondLst>
                            <p:childTnLst>
                              <p:par>
                                <p:cTn id="80" presetID="9" presetClass="entr" presetSubtype="0" fill="hold" grpId="0" nodeType="afterEffect">
                                  <p:stCondLst>
                                    <p:cond delay="0"/>
                                  </p:stCondLst>
                                  <p:childTnLst>
                                    <p:set>
                                      <p:cBhvr>
                                        <p:cTn id="81" dur="1" fill="hold">
                                          <p:stCondLst>
                                            <p:cond delay="0"/>
                                          </p:stCondLst>
                                        </p:cTn>
                                        <p:tgtEl>
                                          <p:spTgt spid="12744"/>
                                        </p:tgtEl>
                                        <p:attrNameLst>
                                          <p:attrName>style.visibility</p:attrName>
                                        </p:attrNameLst>
                                      </p:cBhvr>
                                      <p:to>
                                        <p:strVal val="visible"/>
                                      </p:to>
                                    </p:set>
                                    <p:animEffect transition="in" filter="dissolve">
                                      <p:cBhvr>
                                        <p:cTn id="82" dur="500"/>
                                        <p:tgtEl>
                                          <p:spTgt spid="12744"/>
                                        </p:tgtEl>
                                      </p:cBhvr>
                                    </p:animEffect>
                                  </p:childTnLst>
                                </p:cTn>
                              </p:par>
                            </p:childTnLst>
                          </p:cTn>
                        </p:par>
                        <p:par>
                          <p:cTn id="83" fill="hold" nodeType="afterGroup">
                            <p:stCondLst>
                              <p:cond delay="3000"/>
                            </p:stCondLst>
                            <p:childTnLst>
                              <p:par>
                                <p:cTn id="84" presetID="9" presetClass="entr" presetSubtype="0" fill="hold" grpId="0" nodeType="afterEffect">
                                  <p:stCondLst>
                                    <p:cond delay="0"/>
                                  </p:stCondLst>
                                  <p:childTnLst>
                                    <p:set>
                                      <p:cBhvr>
                                        <p:cTn id="85" dur="1" fill="hold">
                                          <p:stCondLst>
                                            <p:cond delay="0"/>
                                          </p:stCondLst>
                                        </p:cTn>
                                        <p:tgtEl>
                                          <p:spTgt spid="12745"/>
                                        </p:tgtEl>
                                        <p:attrNameLst>
                                          <p:attrName>style.visibility</p:attrName>
                                        </p:attrNameLst>
                                      </p:cBhvr>
                                      <p:to>
                                        <p:strVal val="visible"/>
                                      </p:to>
                                    </p:set>
                                    <p:animEffect transition="in" filter="dissolve">
                                      <p:cBhvr>
                                        <p:cTn id="86" dur="500"/>
                                        <p:tgtEl>
                                          <p:spTgt spid="12745"/>
                                        </p:tgtEl>
                                      </p:cBhvr>
                                    </p:animEffect>
                                  </p:childTnLst>
                                </p:cTn>
                              </p:par>
                            </p:childTnLst>
                          </p:cTn>
                        </p:par>
                        <p:par>
                          <p:cTn id="87" fill="hold" nodeType="afterGroup">
                            <p:stCondLst>
                              <p:cond delay="3500"/>
                            </p:stCondLst>
                            <p:childTnLst>
                              <p:par>
                                <p:cTn id="88" presetID="9" presetClass="entr" presetSubtype="0" fill="hold" grpId="0" nodeType="afterEffect">
                                  <p:stCondLst>
                                    <p:cond delay="0"/>
                                  </p:stCondLst>
                                  <p:childTnLst>
                                    <p:set>
                                      <p:cBhvr>
                                        <p:cTn id="89" dur="1" fill="hold">
                                          <p:stCondLst>
                                            <p:cond delay="0"/>
                                          </p:stCondLst>
                                        </p:cTn>
                                        <p:tgtEl>
                                          <p:spTgt spid="12746"/>
                                        </p:tgtEl>
                                        <p:attrNameLst>
                                          <p:attrName>style.visibility</p:attrName>
                                        </p:attrNameLst>
                                      </p:cBhvr>
                                      <p:to>
                                        <p:strVal val="visible"/>
                                      </p:to>
                                    </p:set>
                                    <p:animEffect transition="in" filter="dissolve">
                                      <p:cBhvr>
                                        <p:cTn id="90" dur="500"/>
                                        <p:tgtEl>
                                          <p:spTgt spid="12746"/>
                                        </p:tgtEl>
                                      </p:cBhvr>
                                    </p:animEffect>
                                  </p:childTnLst>
                                </p:cTn>
                              </p:par>
                            </p:childTnLst>
                          </p:cTn>
                        </p:par>
                      </p:childTnLst>
                    </p:cTn>
                  </p:par>
                  <p:par>
                    <p:cTn id="91" fill="hold" nodeType="clickPar">
                      <p:stCondLst>
                        <p:cond delay="indefinite"/>
                      </p:stCondLst>
                      <p:childTnLst>
                        <p:par>
                          <p:cTn id="92" fill="hold" nodeType="withGroup">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12735"/>
                                        </p:tgtEl>
                                        <p:attrNameLst>
                                          <p:attrName>style.visibility</p:attrName>
                                        </p:attrNameLst>
                                      </p:cBhvr>
                                      <p:to>
                                        <p:strVal val="visible"/>
                                      </p:to>
                                    </p:set>
                                    <p:animEffect transition="in" filter="wipe(down)">
                                      <p:cBhvr>
                                        <p:cTn id="95" dur="500"/>
                                        <p:tgtEl>
                                          <p:spTgt spid="12735"/>
                                        </p:tgtEl>
                                      </p:cBhvr>
                                    </p:animEffect>
                                  </p:childTnLst>
                                </p:cTn>
                              </p:par>
                            </p:childTnLst>
                          </p:cTn>
                        </p:par>
                        <p:par>
                          <p:cTn id="96" fill="hold" nodeType="afterGroup">
                            <p:stCondLst>
                              <p:cond delay="500"/>
                            </p:stCondLst>
                            <p:childTnLst>
                              <p:par>
                                <p:cTn id="97" presetID="22" presetClass="entr" presetSubtype="4" fill="hold" grpId="0" nodeType="afterEffect">
                                  <p:stCondLst>
                                    <p:cond delay="0"/>
                                  </p:stCondLst>
                                  <p:childTnLst>
                                    <p:set>
                                      <p:cBhvr>
                                        <p:cTn id="98" dur="1" fill="hold">
                                          <p:stCondLst>
                                            <p:cond delay="0"/>
                                          </p:stCondLst>
                                        </p:cTn>
                                        <p:tgtEl>
                                          <p:spTgt spid="12736"/>
                                        </p:tgtEl>
                                        <p:attrNameLst>
                                          <p:attrName>style.visibility</p:attrName>
                                        </p:attrNameLst>
                                      </p:cBhvr>
                                      <p:to>
                                        <p:strVal val="visible"/>
                                      </p:to>
                                    </p:set>
                                    <p:animEffect transition="in" filter="wipe(down)">
                                      <p:cBhvr>
                                        <p:cTn id="99" dur="500"/>
                                        <p:tgtEl>
                                          <p:spTgt spid="12736"/>
                                        </p:tgtEl>
                                      </p:cBhvr>
                                    </p:animEffect>
                                  </p:childTnLst>
                                </p:cTn>
                              </p:par>
                            </p:childTnLst>
                          </p:cTn>
                        </p:par>
                        <p:par>
                          <p:cTn id="100" fill="hold" nodeType="afterGroup">
                            <p:stCondLst>
                              <p:cond delay="1000"/>
                            </p:stCondLst>
                            <p:childTnLst>
                              <p:par>
                                <p:cTn id="101" presetID="22" presetClass="entr" presetSubtype="4" fill="hold" grpId="0" nodeType="afterEffect">
                                  <p:stCondLst>
                                    <p:cond delay="0"/>
                                  </p:stCondLst>
                                  <p:childTnLst>
                                    <p:set>
                                      <p:cBhvr>
                                        <p:cTn id="102" dur="1" fill="hold">
                                          <p:stCondLst>
                                            <p:cond delay="0"/>
                                          </p:stCondLst>
                                        </p:cTn>
                                        <p:tgtEl>
                                          <p:spTgt spid="12737"/>
                                        </p:tgtEl>
                                        <p:attrNameLst>
                                          <p:attrName>style.visibility</p:attrName>
                                        </p:attrNameLst>
                                      </p:cBhvr>
                                      <p:to>
                                        <p:strVal val="visible"/>
                                      </p:to>
                                    </p:set>
                                    <p:animEffect transition="in" filter="wipe(down)">
                                      <p:cBhvr>
                                        <p:cTn id="103" dur="500"/>
                                        <p:tgtEl>
                                          <p:spTgt spid="12737"/>
                                        </p:tgtEl>
                                      </p:cBhvr>
                                    </p:animEffect>
                                  </p:childTnLst>
                                </p:cTn>
                              </p:par>
                            </p:childTnLst>
                          </p:cTn>
                        </p:par>
                        <p:par>
                          <p:cTn id="104" fill="hold" nodeType="afterGroup">
                            <p:stCondLst>
                              <p:cond delay="1500"/>
                            </p:stCondLst>
                            <p:childTnLst>
                              <p:par>
                                <p:cTn id="105" presetID="22" presetClass="entr" presetSubtype="4" fill="hold" grpId="0" nodeType="afterEffect">
                                  <p:stCondLst>
                                    <p:cond delay="0"/>
                                  </p:stCondLst>
                                  <p:childTnLst>
                                    <p:set>
                                      <p:cBhvr>
                                        <p:cTn id="106" dur="1" fill="hold">
                                          <p:stCondLst>
                                            <p:cond delay="0"/>
                                          </p:stCondLst>
                                        </p:cTn>
                                        <p:tgtEl>
                                          <p:spTgt spid="12738"/>
                                        </p:tgtEl>
                                        <p:attrNameLst>
                                          <p:attrName>style.visibility</p:attrName>
                                        </p:attrNameLst>
                                      </p:cBhvr>
                                      <p:to>
                                        <p:strVal val="visible"/>
                                      </p:to>
                                    </p:set>
                                    <p:animEffect transition="in" filter="wipe(down)">
                                      <p:cBhvr>
                                        <p:cTn id="107" dur="500"/>
                                        <p:tgtEl>
                                          <p:spTgt spid="12738"/>
                                        </p:tgtEl>
                                      </p:cBhvr>
                                    </p:animEffec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22" presetClass="entr" presetSubtype="2" fill="hold" grpId="0" nodeType="clickEffect">
                                  <p:stCondLst>
                                    <p:cond delay="0"/>
                                  </p:stCondLst>
                                  <p:childTnLst>
                                    <p:set>
                                      <p:cBhvr>
                                        <p:cTn id="111" dur="1" fill="hold">
                                          <p:stCondLst>
                                            <p:cond delay="0"/>
                                          </p:stCondLst>
                                        </p:cTn>
                                        <p:tgtEl>
                                          <p:spTgt spid="12747"/>
                                        </p:tgtEl>
                                        <p:attrNameLst>
                                          <p:attrName>style.visibility</p:attrName>
                                        </p:attrNameLst>
                                      </p:cBhvr>
                                      <p:to>
                                        <p:strVal val="visible"/>
                                      </p:to>
                                    </p:set>
                                    <p:animEffect transition="in" filter="wipe(right)">
                                      <p:cBhvr>
                                        <p:cTn id="112" dur="500"/>
                                        <p:tgtEl>
                                          <p:spTgt spid="12747"/>
                                        </p:tgtEl>
                                      </p:cBhvr>
                                    </p:animEffect>
                                  </p:childTnLst>
                                </p:cTn>
                              </p:par>
                            </p:childTnLst>
                          </p:cTn>
                        </p:par>
                        <p:par>
                          <p:cTn id="113" fill="hold" nodeType="afterGroup">
                            <p:stCondLst>
                              <p:cond delay="500"/>
                            </p:stCondLst>
                            <p:childTnLst>
                              <p:par>
                                <p:cTn id="114" presetID="22" presetClass="entr" presetSubtype="8" fill="hold" grpId="0" nodeType="afterEffect">
                                  <p:stCondLst>
                                    <p:cond delay="0"/>
                                  </p:stCondLst>
                                  <p:childTnLst>
                                    <p:set>
                                      <p:cBhvr>
                                        <p:cTn id="115" dur="1" fill="hold">
                                          <p:stCondLst>
                                            <p:cond delay="0"/>
                                          </p:stCondLst>
                                        </p:cTn>
                                        <p:tgtEl>
                                          <p:spTgt spid="12748"/>
                                        </p:tgtEl>
                                        <p:attrNameLst>
                                          <p:attrName>style.visibility</p:attrName>
                                        </p:attrNameLst>
                                      </p:cBhvr>
                                      <p:to>
                                        <p:strVal val="visible"/>
                                      </p:to>
                                    </p:set>
                                    <p:animEffect transition="in" filter="wipe(left)">
                                      <p:cBhvr>
                                        <p:cTn id="116" dur="500"/>
                                        <p:tgtEl>
                                          <p:spTgt spid="12748"/>
                                        </p:tgtEl>
                                      </p:cBhvr>
                                    </p:animEffect>
                                  </p:childTnLst>
                                </p:cTn>
                              </p:par>
                            </p:childTnLst>
                          </p:cTn>
                        </p:par>
                        <p:par>
                          <p:cTn id="117" fill="hold" nodeType="afterGroup">
                            <p:stCondLst>
                              <p:cond delay="1000"/>
                            </p:stCondLst>
                            <p:childTnLst>
                              <p:par>
                                <p:cTn id="118" presetID="22" presetClass="entr" presetSubtype="4" fill="hold" grpId="0" nodeType="afterEffect">
                                  <p:stCondLst>
                                    <p:cond delay="0"/>
                                  </p:stCondLst>
                                  <p:childTnLst>
                                    <p:set>
                                      <p:cBhvr>
                                        <p:cTn id="119" dur="1" fill="hold">
                                          <p:stCondLst>
                                            <p:cond delay="0"/>
                                          </p:stCondLst>
                                        </p:cTn>
                                        <p:tgtEl>
                                          <p:spTgt spid="12749"/>
                                        </p:tgtEl>
                                        <p:attrNameLst>
                                          <p:attrName>style.visibility</p:attrName>
                                        </p:attrNameLst>
                                      </p:cBhvr>
                                      <p:to>
                                        <p:strVal val="visible"/>
                                      </p:to>
                                    </p:set>
                                    <p:animEffect transition="in" filter="wipe(down)">
                                      <p:cBhvr>
                                        <p:cTn id="120" dur="500"/>
                                        <p:tgtEl>
                                          <p:spTgt spid="12749"/>
                                        </p:tgtEl>
                                      </p:cBhvr>
                                    </p:animEffect>
                                  </p:childTnLst>
                                </p:cTn>
                              </p:par>
                            </p:childTnLst>
                          </p:cTn>
                        </p:par>
                        <p:par>
                          <p:cTn id="121" fill="hold" nodeType="afterGroup">
                            <p:stCondLst>
                              <p:cond delay="1500"/>
                            </p:stCondLst>
                            <p:childTnLst>
                              <p:par>
                                <p:cTn id="122" presetID="22" presetClass="entr" presetSubtype="4" fill="hold" grpId="0" nodeType="afterEffect">
                                  <p:stCondLst>
                                    <p:cond delay="0"/>
                                  </p:stCondLst>
                                  <p:childTnLst>
                                    <p:set>
                                      <p:cBhvr>
                                        <p:cTn id="123" dur="1" fill="hold">
                                          <p:stCondLst>
                                            <p:cond delay="0"/>
                                          </p:stCondLst>
                                        </p:cTn>
                                        <p:tgtEl>
                                          <p:spTgt spid="12750"/>
                                        </p:tgtEl>
                                        <p:attrNameLst>
                                          <p:attrName>style.visibility</p:attrName>
                                        </p:attrNameLst>
                                      </p:cBhvr>
                                      <p:to>
                                        <p:strVal val="visible"/>
                                      </p:to>
                                    </p:set>
                                    <p:animEffect transition="in" filter="wipe(down)">
                                      <p:cBhvr>
                                        <p:cTn id="124" dur="500"/>
                                        <p:tgtEl>
                                          <p:spTgt spid="12750"/>
                                        </p:tgtEl>
                                      </p:cBhvr>
                                    </p:animEffect>
                                  </p:childTnLst>
                                </p:cTn>
                              </p:par>
                            </p:childTnLst>
                          </p:cTn>
                        </p:par>
                        <p:par>
                          <p:cTn id="125" fill="hold" nodeType="afterGroup">
                            <p:stCondLst>
                              <p:cond delay="2000"/>
                            </p:stCondLst>
                            <p:childTnLst>
                              <p:par>
                                <p:cTn id="126" presetID="22" presetClass="entr" presetSubtype="8" fill="hold" grpId="0" nodeType="afterEffect">
                                  <p:stCondLst>
                                    <p:cond delay="0"/>
                                  </p:stCondLst>
                                  <p:childTnLst>
                                    <p:set>
                                      <p:cBhvr>
                                        <p:cTn id="127" dur="1" fill="hold">
                                          <p:stCondLst>
                                            <p:cond delay="0"/>
                                          </p:stCondLst>
                                        </p:cTn>
                                        <p:tgtEl>
                                          <p:spTgt spid="12752"/>
                                        </p:tgtEl>
                                        <p:attrNameLst>
                                          <p:attrName>style.visibility</p:attrName>
                                        </p:attrNameLst>
                                      </p:cBhvr>
                                      <p:to>
                                        <p:strVal val="visible"/>
                                      </p:to>
                                    </p:set>
                                    <p:animEffect transition="in" filter="wipe(left)">
                                      <p:cBhvr>
                                        <p:cTn id="128" dur="500"/>
                                        <p:tgtEl>
                                          <p:spTgt spid="12752"/>
                                        </p:tgtEl>
                                      </p:cBhvr>
                                    </p:animEffect>
                                  </p:childTnLst>
                                </p:cTn>
                              </p:par>
                            </p:childTnLst>
                          </p:cTn>
                        </p:par>
                        <p:par>
                          <p:cTn id="129" fill="hold" nodeType="afterGroup">
                            <p:stCondLst>
                              <p:cond delay="2500"/>
                            </p:stCondLst>
                            <p:childTnLst>
                              <p:par>
                                <p:cTn id="130" presetID="22" presetClass="entr" presetSubtype="2" fill="hold" grpId="0" nodeType="afterEffect">
                                  <p:stCondLst>
                                    <p:cond delay="0"/>
                                  </p:stCondLst>
                                  <p:childTnLst>
                                    <p:set>
                                      <p:cBhvr>
                                        <p:cTn id="131" dur="1" fill="hold">
                                          <p:stCondLst>
                                            <p:cond delay="0"/>
                                          </p:stCondLst>
                                        </p:cTn>
                                        <p:tgtEl>
                                          <p:spTgt spid="12753"/>
                                        </p:tgtEl>
                                        <p:attrNameLst>
                                          <p:attrName>style.visibility</p:attrName>
                                        </p:attrNameLst>
                                      </p:cBhvr>
                                      <p:to>
                                        <p:strVal val="visible"/>
                                      </p:to>
                                    </p:set>
                                    <p:animEffect transition="in" filter="wipe(right)">
                                      <p:cBhvr>
                                        <p:cTn id="132" dur="500"/>
                                        <p:tgtEl>
                                          <p:spTgt spid="12753"/>
                                        </p:tgtEl>
                                      </p:cBhvr>
                                    </p:animEffect>
                                  </p:childTnLst>
                                </p:cTn>
                              </p:par>
                            </p:childTnLst>
                          </p:cTn>
                        </p:par>
                        <p:par>
                          <p:cTn id="133" fill="hold" nodeType="afterGroup">
                            <p:stCondLst>
                              <p:cond delay="3000"/>
                            </p:stCondLst>
                            <p:childTnLst>
                              <p:par>
                                <p:cTn id="134" presetID="22" presetClass="entr" presetSubtype="2" fill="hold" grpId="0" nodeType="afterEffect">
                                  <p:stCondLst>
                                    <p:cond delay="0"/>
                                  </p:stCondLst>
                                  <p:childTnLst>
                                    <p:set>
                                      <p:cBhvr>
                                        <p:cTn id="135" dur="1" fill="hold">
                                          <p:stCondLst>
                                            <p:cond delay="0"/>
                                          </p:stCondLst>
                                        </p:cTn>
                                        <p:tgtEl>
                                          <p:spTgt spid="12754"/>
                                        </p:tgtEl>
                                        <p:attrNameLst>
                                          <p:attrName>style.visibility</p:attrName>
                                        </p:attrNameLst>
                                      </p:cBhvr>
                                      <p:to>
                                        <p:strVal val="visible"/>
                                      </p:to>
                                    </p:set>
                                    <p:animEffect transition="in" filter="wipe(right)">
                                      <p:cBhvr>
                                        <p:cTn id="136" dur="500"/>
                                        <p:tgtEl>
                                          <p:spTgt spid="12754"/>
                                        </p:tgtEl>
                                      </p:cBhvr>
                                    </p:animEffect>
                                  </p:childTnLst>
                                </p:cTn>
                              </p:par>
                            </p:childTnLst>
                          </p:cTn>
                        </p:par>
                        <p:par>
                          <p:cTn id="137" fill="hold" nodeType="afterGroup">
                            <p:stCondLst>
                              <p:cond delay="3500"/>
                            </p:stCondLst>
                            <p:childTnLst>
                              <p:par>
                                <p:cTn id="138" presetID="22" presetClass="entr" presetSubtype="4" fill="hold" grpId="0" nodeType="afterEffect">
                                  <p:stCondLst>
                                    <p:cond delay="0"/>
                                  </p:stCondLst>
                                  <p:childTnLst>
                                    <p:set>
                                      <p:cBhvr>
                                        <p:cTn id="139" dur="1" fill="hold">
                                          <p:stCondLst>
                                            <p:cond delay="0"/>
                                          </p:stCondLst>
                                        </p:cTn>
                                        <p:tgtEl>
                                          <p:spTgt spid="12755"/>
                                        </p:tgtEl>
                                        <p:attrNameLst>
                                          <p:attrName>style.visibility</p:attrName>
                                        </p:attrNameLst>
                                      </p:cBhvr>
                                      <p:to>
                                        <p:strVal val="visible"/>
                                      </p:to>
                                    </p:set>
                                    <p:animEffect transition="in" filter="wipe(down)">
                                      <p:cBhvr>
                                        <p:cTn id="140" dur="500"/>
                                        <p:tgtEl>
                                          <p:spTgt spid="12755"/>
                                        </p:tgtEl>
                                      </p:cBhvr>
                                    </p:animEffect>
                                  </p:childTnLst>
                                </p:cTn>
                              </p:par>
                            </p:childTnLst>
                          </p:cTn>
                        </p:par>
                      </p:childTnLst>
                    </p:cTn>
                  </p:par>
                  <p:par>
                    <p:cTn id="141" fill="hold" nodeType="clickPar">
                      <p:stCondLst>
                        <p:cond delay="indefinite"/>
                      </p:stCondLst>
                      <p:childTnLst>
                        <p:par>
                          <p:cTn id="142" fill="hold" nodeType="withGroup">
                            <p:stCondLst>
                              <p:cond delay="0"/>
                            </p:stCondLst>
                            <p:childTnLst>
                              <p:par>
                                <p:cTn id="143" presetID="22" presetClass="entr" presetSubtype="1" fill="hold" grpId="0" nodeType="clickEffect">
                                  <p:stCondLst>
                                    <p:cond delay="0"/>
                                  </p:stCondLst>
                                  <p:childTnLst>
                                    <p:set>
                                      <p:cBhvr>
                                        <p:cTn id="144" dur="1" fill="hold">
                                          <p:stCondLst>
                                            <p:cond delay="0"/>
                                          </p:stCondLst>
                                        </p:cTn>
                                        <p:tgtEl>
                                          <p:spTgt spid="12756"/>
                                        </p:tgtEl>
                                        <p:attrNameLst>
                                          <p:attrName>style.visibility</p:attrName>
                                        </p:attrNameLst>
                                      </p:cBhvr>
                                      <p:to>
                                        <p:strVal val="visible"/>
                                      </p:to>
                                    </p:set>
                                    <p:animEffect transition="in" filter="wipe(up)">
                                      <p:cBhvr>
                                        <p:cTn id="145" dur="500"/>
                                        <p:tgtEl>
                                          <p:spTgt spid="12756"/>
                                        </p:tgtEl>
                                      </p:cBhvr>
                                    </p:animEffect>
                                  </p:childTnLst>
                                </p:cTn>
                              </p:par>
                            </p:childTnLst>
                          </p:cTn>
                        </p:par>
                        <p:par>
                          <p:cTn id="146" fill="hold" nodeType="afterGroup">
                            <p:stCondLst>
                              <p:cond delay="500"/>
                            </p:stCondLst>
                            <p:childTnLst>
                              <p:par>
                                <p:cTn id="147" presetID="22" presetClass="entr" presetSubtype="2" fill="hold" grpId="0" nodeType="afterEffect">
                                  <p:stCondLst>
                                    <p:cond delay="0"/>
                                  </p:stCondLst>
                                  <p:childTnLst>
                                    <p:set>
                                      <p:cBhvr>
                                        <p:cTn id="148" dur="1" fill="hold">
                                          <p:stCondLst>
                                            <p:cond delay="0"/>
                                          </p:stCondLst>
                                        </p:cTn>
                                        <p:tgtEl>
                                          <p:spTgt spid="12757"/>
                                        </p:tgtEl>
                                        <p:attrNameLst>
                                          <p:attrName>style.visibility</p:attrName>
                                        </p:attrNameLst>
                                      </p:cBhvr>
                                      <p:to>
                                        <p:strVal val="visible"/>
                                      </p:to>
                                    </p:set>
                                    <p:animEffect transition="in" filter="wipe(right)">
                                      <p:cBhvr>
                                        <p:cTn id="149" dur="500"/>
                                        <p:tgtEl>
                                          <p:spTgt spid="12757"/>
                                        </p:tgtEl>
                                      </p:cBhvr>
                                    </p:animEffect>
                                  </p:childTnLst>
                                </p:cTn>
                              </p:par>
                            </p:childTnLst>
                          </p:cTn>
                        </p:par>
                        <p:par>
                          <p:cTn id="150" fill="hold" nodeType="afterGroup">
                            <p:stCondLst>
                              <p:cond delay="1000"/>
                            </p:stCondLst>
                            <p:childTnLst>
                              <p:par>
                                <p:cTn id="151" presetID="22" presetClass="entr" presetSubtype="1" fill="hold" grpId="0" nodeType="afterEffect">
                                  <p:stCondLst>
                                    <p:cond delay="0"/>
                                  </p:stCondLst>
                                  <p:childTnLst>
                                    <p:set>
                                      <p:cBhvr>
                                        <p:cTn id="152" dur="1" fill="hold">
                                          <p:stCondLst>
                                            <p:cond delay="0"/>
                                          </p:stCondLst>
                                        </p:cTn>
                                        <p:tgtEl>
                                          <p:spTgt spid="12758"/>
                                        </p:tgtEl>
                                        <p:attrNameLst>
                                          <p:attrName>style.visibility</p:attrName>
                                        </p:attrNameLst>
                                      </p:cBhvr>
                                      <p:to>
                                        <p:strVal val="visible"/>
                                      </p:to>
                                    </p:set>
                                    <p:animEffect transition="in" filter="wipe(up)">
                                      <p:cBhvr>
                                        <p:cTn id="153" dur="500"/>
                                        <p:tgtEl>
                                          <p:spTgt spid="12758"/>
                                        </p:tgtEl>
                                      </p:cBhvr>
                                    </p:animEffect>
                                  </p:childTnLst>
                                </p:cTn>
                              </p:par>
                            </p:childTnLst>
                          </p:cTn>
                        </p:par>
                        <p:par>
                          <p:cTn id="154" fill="hold" nodeType="afterGroup">
                            <p:stCondLst>
                              <p:cond delay="1500"/>
                            </p:stCondLst>
                            <p:childTnLst>
                              <p:par>
                                <p:cTn id="155" presetID="22" presetClass="entr" presetSubtype="8" fill="hold" grpId="0" nodeType="afterEffect">
                                  <p:stCondLst>
                                    <p:cond delay="0"/>
                                  </p:stCondLst>
                                  <p:childTnLst>
                                    <p:set>
                                      <p:cBhvr>
                                        <p:cTn id="156" dur="1" fill="hold">
                                          <p:stCondLst>
                                            <p:cond delay="0"/>
                                          </p:stCondLst>
                                        </p:cTn>
                                        <p:tgtEl>
                                          <p:spTgt spid="12759"/>
                                        </p:tgtEl>
                                        <p:attrNameLst>
                                          <p:attrName>style.visibility</p:attrName>
                                        </p:attrNameLst>
                                      </p:cBhvr>
                                      <p:to>
                                        <p:strVal val="visible"/>
                                      </p:to>
                                    </p:set>
                                    <p:animEffect transition="in" filter="wipe(left)">
                                      <p:cBhvr>
                                        <p:cTn id="157" dur="500"/>
                                        <p:tgtEl>
                                          <p:spTgt spid="12759"/>
                                        </p:tgtEl>
                                      </p:cBhvr>
                                    </p:animEffect>
                                  </p:childTnLst>
                                </p:cTn>
                              </p:par>
                            </p:childTnLst>
                          </p:cTn>
                        </p:par>
                        <p:par>
                          <p:cTn id="158" fill="hold" nodeType="afterGroup">
                            <p:stCondLst>
                              <p:cond delay="2000"/>
                            </p:stCondLst>
                            <p:childTnLst>
                              <p:par>
                                <p:cTn id="159" presetID="22" presetClass="entr" presetSubtype="1" fill="hold" grpId="0" nodeType="afterEffect">
                                  <p:stCondLst>
                                    <p:cond delay="0"/>
                                  </p:stCondLst>
                                  <p:childTnLst>
                                    <p:set>
                                      <p:cBhvr>
                                        <p:cTn id="160" dur="1" fill="hold">
                                          <p:stCondLst>
                                            <p:cond delay="0"/>
                                          </p:stCondLst>
                                        </p:cTn>
                                        <p:tgtEl>
                                          <p:spTgt spid="12760"/>
                                        </p:tgtEl>
                                        <p:attrNameLst>
                                          <p:attrName>style.visibility</p:attrName>
                                        </p:attrNameLst>
                                      </p:cBhvr>
                                      <p:to>
                                        <p:strVal val="visible"/>
                                      </p:to>
                                    </p:set>
                                    <p:animEffect transition="in" filter="wipe(up)">
                                      <p:cBhvr>
                                        <p:cTn id="161" dur="500"/>
                                        <p:tgtEl>
                                          <p:spTgt spid="12760"/>
                                        </p:tgtEl>
                                      </p:cBhvr>
                                    </p:animEffect>
                                  </p:childTnLst>
                                </p:cTn>
                              </p:par>
                            </p:childTnLst>
                          </p:cTn>
                        </p:par>
                      </p:childTnLst>
                    </p:cTn>
                  </p:par>
                  <p:par>
                    <p:cTn id="162" fill="hold" nodeType="clickPar">
                      <p:stCondLst>
                        <p:cond delay="indefinite"/>
                      </p:stCondLst>
                      <p:childTnLst>
                        <p:par>
                          <p:cTn id="163" fill="hold" nodeType="withGroup">
                            <p:stCondLst>
                              <p:cond delay="0"/>
                            </p:stCondLst>
                            <p:childTnLst>
                              <p:par>
                                <p:cTn id="164" presetID="1" presetClass="entr" presetSubtype="0" fill="hold" grpId="0" nodeType="clickEffect">
                                  <p:stCondLst>
                                    <p:cond delay="0"/>
                                  </p:stCondLst>
                                  <p:childTnLst>
                                    <p:set>
                                      <p:cBhvr>
                                        <p:cTn id="165" dur="1" fill="hold">
                                          <p:stCondLst>
                                            <p:cond delay="0"/>
                                          </p:stCondLst>
                                        </p:cTn>
                                        <p:tgtEl>
                                          <p:spTgt spid="12761"/>
                                        </p:tgtEl>
                                        <p:attrNameLst>
                                          <p:attrName>style.visibility</p:attrName>
                                        </p:attrNameLst>
                                      </p:cBhvr>
                                      <p:to>
                                        <p:strVal val="visible"/>
                                      </p:to>
                                    </p:set>
                                  </p:childTnLst>
                                  <p:subTnLst>
                                    <p:audio>
                                      <p:cMediaNode>
                                        <p:cTn display="0" masterRel="sameClick">
                                          <p:stCondLst>
                                            <p:cond evt="begin" delay="0">
                                              <p:tn val="164"/>
                                            </p:cond>
                                          </p:stCondLst>
                                          <p:endCondLst>
                                            <p:cond evt="onStopAudio" delay="0">
                                              <p:tgtEl>
                                                <p:sldTgt/>
                                              </p:tgtEl>
                                            </p:cond>
                                          </p:endCondLst>
                                        </p:cTn>
                                        <p:tgtEl>
                                          <p:sndTgt r:embed="rId3" name="explode.wav"/>
                                        </p:tgtEl>
                                      </p:cMediaNode>
                                    </p:audio>
                                  </p:subTnLst>
                                </p:cTn>
                              </p:par>
                              <p:par>
                                <p:cTn id="166" presetID="3" presetClass="exit" presetSubtype="10" fill="hold" grpId="1" nodeType="withEffect">
                                  <p:stCondLst>
                                    <p:cond delay="0"/>
                                  </p:stCondLst>
                                  <p:childTnLst>
                                    <p:animEffect transition="out" filter="blinds(horizontal)">
                                      <p:cBhvr>
                                        <p:cTn id="167" dur="500"/>
                                        <p:tgtEl>
                                          <p:spTgt spid="12761"/>
                                        </p:tgtEl>
                                      </p:cBhvr>
                                    </p:animEffect>
                                    <p:set>
                                      <p:cBhvr>
                                        <p:cTn id="168" dur="1" fill="hold">
                                          <p:stCondLst>
                                            <p:cond delay="499"/>
                                          </p:stCondLst>
                                        </p:cTn>
                                        <p:tgtEl>
                                          <p:spTgt spid="12761"/>
                                        </p:tgtEl>
                                        <p:attrNameLst>
                                          <p:attrName>style.visibility</p:attrName>
                                        </p:attrNameLst>
                                      </p:cBhvr>
                                      <p:to>
                                        <p:strVal val="hidden"/>
                                      </p:to>
                                    </p:set>
                                  </p:childTnLst>
                                </p:cTn>
                              </p:par>
                            </p:childTnLst>
                          </p:cTn>
                        </p:par>
                        <p:par>
                          <p:cTn id="169" fill="hold" nodeType="afterGroup">
                            <p:stCondLst>
                              <p:cond delay="500"/>
                            </p:stCondLst>
                            <p:childTnLst>
                              <p:par>
                                <p:cTn id="170" presetID="9" presetClass="exit" presetSubtype="0" fill="hold" grpId="1" nodeType="afterEffect">
                                  <p:stCondLst>
                                    <p:cond delay="0"/>
                                  </p:stCondLst>
                                  <p:childTnLst>
                                    <p:animEffect transition="out" filter="dissolve">
                                      <p:cBhvr>
                                        <p:cTn id="171" dur="500"/>
                                        <p:tgtEl>
                                          <p:spTgt spid="12739"/>
                                        </p:tgtEl>
                                      </p:cBhvr>
                                    </p:animEffect>
                                    <p:set>
                                      <p:cBhvr>
                                        <p:cTn id="172" dur="1" fill="hold">
                                          <p:stCondLst>
                                            <p:cond delay="499"/>
                                          </p:stCondLst>
                                        </p:cTn>
                                        <p:tgtEl>
                                          <p:spTgt spid="12739"/>
                                        </p:tgtEl>
                                        <p:attrNameLst>
                                          <p:attrName>style.visibility</p:attrName>
                                        </p:attrNameLst>
                                      </p:cBhvr>
                                      <p:to>
                                        <p:strVal val="hidden"/>
                                      </p:to>
                                    </p:set>
                                  </p:childTnLst>
                                </p:cTn>
                              </p:par>
                            </p:childTnLst>
                          </p:cTn>
                        </p:par>
                        <p:par>
                          <p:cTn id="173" fill="hold" nodeType="afterGroup">
                            <p:stCondLst>
                              <p:cond delay="1000"/>
                            </p:stCondLst>
                            <p:childTnLst>
                              <p:par>
                                <p:cTn id="174" presetID="1" presetClass="entr" presetSubtype="0" fill="hold" grpId="0" nodeType="afterEffect">
                                  <p:stCondLst>
                                    <p:cond delay="0"/>
                                  </p:stCondLst>
                                  <p:childTnLst>
                                    <p:set>
                                      <p:cBhvr>
                                        <p:cTn id="175" dur="1" fill="hold">
                                          <p:stCondLst>
                                            <p:cond delay="0"/>
                                          </p:stCondLst>
                                        </p:cTn>
                                        <p:tgtEl>
                                          <p:spTgt spid="12769"/>
                                        </p:tgtEl>
                                        <p:attrNameLst>
                                          <p:attrName>style.visibility</p:attrName>
                                        </p:attrNameLst>
                                      </p:cBhvr>
                                      <p:to>
                                        <p:strVal val="visible"/>
                                      </p:to>
                                    </p:set>
                                  </p:childTnLst>
                                  <p:subTnLst>
                                    <p:audio>
                                      <p:cMediaNode>
                                        <p:cTn display="0" masterRel="sameClick">
                                          <p:stCondLst>
                                            <p:cond evt="begin" delay="0">
                                              <p:tn val="174"/>
                                            </p:cond>
                                          </p:stCondLst>
                                          <p:endCondLst>
                                            <p:cond evt="onStopAudio" delay="0">
                                              <p:tgtEl>
                                                <p:sldTgt/>
                                              </p:tgtEl>
                                            </p:cond>
                                          </p:endCondLst>
                                        </p:cTn>
                                        <p:tgtEl>
                                          <p:sndTgt r:embed="rId3" name="explode.wav"/>
                                        </p:tgtEl>
                                      </p:cMediaNode>
                                    </p:audio>
                                  </p:subTnLst>
                                </p:cTn>
                              </p:par>
                              <p:par>
                                <p:cTn id="176" presetID="3" presetClass="exit" presetSubtype="10" fill="hold" grpId="1" nodeType="withEffect">
                                  <p:stCondLst>
                                    <p:cond delay="0"/>
                                  </p:stCondLst>
                                  <p:childTnLst>
                                    <p:animEffect transition="out" filter="blinds(horizontal)">
                                      <p:cBhvr>
                                        <p:cTn id="177" dur="500"/>
                                        <p:tgtEl>
                                          <p:spTgt spid="12769"/>
                                        </p:tgtEl>
                                      </p:cBhvr>
                                    </p:animEffect>
                                    <p:set>
                                      <p:cBhvr>
                                        <p:cTn id="178" dur="1" fill="hold">
                                          <p:stCondLst>
                                            <p:cond delay="499"/>
                                          </p:stCondLst>
                                        </p:cTn>
                                        <p:tgtEl>
                                          <p:spTgt spid="12769"/>
                                        </p:tgtEl>
                                        <p:attrNameLst>
                                          <p:attrName>style.visibility</p:attrName>
                                        </p:attrNameLst>
                                      </p:cBhvr>
                                      <p:to>
                                        <p:strVal val="hidden"/>
                                      </p:to>
                                    </p:set>
                                  </p:childTnLst>
                                </p:cTn>
                              </p:par>
                            </p:childTnLst>
                          </p:cTn>
                        </p:par>
                        <p:par>
                          <p:cTn id="179" fill="hold" nodeType="afterGroup">
                            <p:stCondLst>
                              <p:cond delay="1500"/>
                            </p:stCondLst>
                            <p:childTnLst>
                              <p:par>
                                <p:cTn id="180" presetID="9" presetClass="exit" presetSubtype="0" fill="hold" grpId="1" nodeType="afterEffect">
                                  <p:stCondLst>
                                    <p:cond delay="0"/>
                                  </p:stCondLst>
                                  <p:childTnLst>
                                    <p:animEffect transition="out" filter="dissolve">
                                      <p:cBhvr>
                                        <p:cTn id="181" dur="500"/>
                                        <p:tgtEl>
                                          <p:spTgt spid="12744"/>
                                        </p:tgtEl>
                                      </p:cBhvr>
                                    </p:animEffect>
                                    <p:set>
                                      <p:cBhvr>
                                        <p:cTn id="182" dur="1" fill="hold">
                                          <p:stCondLst>
                                            <p:cond delay="499"/>
                                          </p:stCondLst>
                                        </p:cTn>
                                        <p:tgtEl>
                                          <p:spTgt spid="12744"/>
                                        </p:tgtEl>
                                        <p:attrNameLst>
                                          <p:attrName>style.visibility</p:attrName>
                                        </p:attrNameLst>
                                      </p:cBhvr>
                                      <p:to>
                                        <p:strVal val="hidden"/>
                                      </p:to>
                                    </p:set>
                                  </p:childTnLst>
                                </p:cTn>
                              </p:par>
                            </p:childTnLst>
                          </p:cTn>
                        </p:par>
                        <p:par>
                          <p:cTn id="183" fill="hold" nodeType="afterGroup">
                            <p:stCondLst>
                              <p:cond delay="2000"/>
                            </p:stCondLst>
                            <p:childTnLst>
                              <p:par>
                                <p:cTn id="184" presetID="1" presetClass="entr" presetSubtype="0" fill="hold" grpId="0" nodeType="afterEffect">
                                  <p:stCondLst>
                                    <p:cond delay="0"/>
                                  </p:stCondLst>
                                  <p:childTnLst>
                                    <p:set>
                                      <p:cBhvr>
                                        <p:cTn id="185" dur="1" fill="hold">
                                          <p:stCondLst>
                                            <p:cond delay="0"/>
                                          </p:stCondLst>
                                        </p:cTn>
                                        <p:tgtEl>
                                          <p:spTgt spid="12770"/>
                                        </p:tgtEl>
                                        <p:attrNameLst>
                                          <p:attrName>style.visibility</p:attrName>
                                        </p:attrNameLst>
                                      </p:cBhvr>
                                      <p:to>
                                        <p:strVal val="visible"/>
                                      </p:to>
                                    </p:set>
                                  </p:childTnLst>
                                  <p:subTnLst>
                                    <p:audio>
                                      <p:cMediaNode>
                                        <p:cTn display="0" masterRel="sameClick">
                                          <p:stCondLst>
                                            <p:cond evt="begin" delay="0">
                                              <p:tn val="184"/>
                                            </p:cond>
                                          </p:stCondLst>
                                          <p:endCondLst>
                                            <p:cond evt="onStopAudio" delay="0">
                                              <p:tgtEl>
                                                <p:sldTgt/>
                                              </p:tgtEl>
                                            </p:cond>
                                          </p:endCondLst>
                                        </p:cTn>
                                        <p:tgtEl>
                                          <p:sndTgt r:embed="rId3" name="explode.wav"/>
                                        </p:tgtEl>
                                      </p:cMediaNode>
                                    </p:audio>
                                  </p:subTnLst>
                                </p:cTn>
                              </p:par>
                              <p:par>
                                <p:cTn id="186" presetID="3" presetClass="exit" presetSubtype="10" fill="hold" grpId="1" nodeType="withEffect">
                                  <p:stCondLst>
                                    <p:cond delay="0"/>
                                  </p:stCondLst>
                                  <p:childTnLst>
                                    <p:animEffect transition="out" filter="blinds(horizontal)">
                                      <p:cBhvr>
                                        <p:cTn id="187" dur="500"/>
                                        <p:tgtEl>
                                          <p:spTgt spid="12770"/>
                                        </p:tgtEl>
                                      </p:cBhvr>
                                    </p:animEffect>
                                    <p:set>
                                      <p:cBhvr>
                                        <p:cTn id="188" dur="1" fill="hold">
                                          <p:stCondLst>
                                            <p:cond delay="499"/>
                                          </p:stCondLst>
                                        </p:cTn>
                                        <p:tgtEl>
                                          <p:spTgt spid="12770"/>
                                        </p:tgtEl>
                                        <p:attrNameLst>
                                          <p:attrName>style.visibility</p:attrName>
                                        </p:attrNameLst>
                                      </p:cBhvr>
                                      <p:to>
                                        <p:strVal val="hidden"/>
                                      </p:to>
                                    </p:set>
                                  </p:childTnLst>
                                </p:cTn>
                              </p:par>
                            </p:childTnLst>
                          </p:cTn>
                        </p:par>
                        <p:par>
                          <p:cTn id="189" fill="hold" nodeType="afterGroup">
                            <p:stCondLst>
                              <p:cond delay="2500"/>
                            </p:stCondLst>
                            <p:childTnLst>
                              <p:par>
                                <p:cTn id="190" presetID="9" presetClass="exit" presetSubtype="0" fill="hold" grpId="1" nodeType="afterEffect">
                                  <p:stCondLst>
                                    <p:cond delay="0"/>
                                  </p:stCondLst>
                                  <p:childTnLst>
                                    <p:animEffect transition="out" filter="dissolve">
                                      <p:cBhvr>
                                        <p:cTn id="191" dur="500"/>
                                        <p:tgtEl>
                                          <p:spTgt spid="12742"/>
                                        </p:tgtEl>
                                      </p:cBhvr>
                                    </p:animEffect>
                                    <p:set>
                                      <p:cBhvr>
                                        <p:cTn id="192" dur="1" fill="hold">
                                          <p:stCondLst>
                                            <p:cond delay="499"/>
                                          </p:stCondLst>
                                        </p:cTn>
                                        <p:tgtEl>
                                          <p:spTgt spid="12742"/>
                                        </p:tgtEl>
                                        <p:attrNameLst>
                                          <p:attrName>style.visibility</p:attrName>
                                        </p:attrNameLst>
                                      </p:cBhvr>
                                      <p:to>
                                        <p:strVal val="hidden"/>
                                      </p:to>
                                    </p:set>
                                  </p:childTnLst>
                                </p:cTn>
                              </p:par>
                            </p:childTnLst>
                          </p:cTn>
                        </p:par>
                        <p:par>
                          <p:cTn id="193" fill="hold" nodeType="afterGroup">
                            <p:stCondLst>
                              <p:cond delay="3000"/>
                            </p:stCondLst>
                            <p:childTnLst>
                              <p:par>
                                <p:cTn id="194" presetID="1" presetClass="entr" presetSubtype="0" fill="hold" grpId="0" nodeType="afterEffect">
                                  <p:stCondLst>
                                    <p:cond delay="0"/>
                                  </p:stCondLst>
                                  <p:childTnLst>
                                    <p:set>
                                      <p:cBhvr>
                                        <p:cTn id="195" dur="1" fill="hold">
                                          <p:stCondLst>
                                            <p:cond delay="0"/>
                                          </p:stCondLst>
                                        </p:cTn>
                                        <p:tgtEl>
                                          <p:spTgt spid="12771"/>
                                        </p:tgtEl>
                                        <p:attrNameLst>
                                          <p:attrName>style.visibility</p:attrName>
                                        </p:attrNameLst>
                                      </p:cBhvr>
                                      <p:to>
                                        <p:strVal val="visible"/>
                                      </p:to>
                                    </p:set>
                                  </p:childTnLst>
                                  <p:subTnLst>
                                    <p:audio>
                                      <p:cMediaNode>
                                        <p:cTn display="0" masterRel="sameClick">
                                          <p:stCondLst>
                                            <p:cond evt="begin" delay="0">
                                              <p:tn val="194"/>
                                            </p:cond>
                                          </p:stCondLst>
                                          <p:endCondLst>
                                            <p:cond evt="onStopAudio" delay="0">
                                              <p:tgtEl>
                                                <p:sldTgt/>
                                              </p:tgtEl>
                                            </p:cond>
                                          </p:endCondLst>
                                        </p:cTn>
                                        <p:tgtEl>
                                          <p:sndTgt r:embed="rId3" name="explode.wav"/>
                                        </p:tgtEl>
                                      </p:cMediaNode>
                                    </p:audio>
                                  </p:subTnLst>
                                </p:cTn>
                              </p:par>
                              <p:par>
                                <p:cTn id="196" presetID="3" presetClass="exit" presetSubtype="10" fill="hold" grpId="1" nodeType="withEffect">
                                  <p:stCondLst>
                                    <p:cond delay="0"/>
                                  </p:stCondLst>
                                  <p:childTnLst>
                                    <p:animEffect transition="out" filter="blinds(horizontal)">
                                      <p:cBhvr>
                                        <p:cTn id="197" dur="500"/>
                                        <p:tgtEl>
                                          <p:spTgt spid="12771"/>
                                        </p:tgtEl>
                                      </p:cBhvr>
                                    </p:animEffect>
                                    <p:set>
                                      <p:cBhvr>
                                        <p:cTn id="198" dur="1" fill="hold">
                                          <p:stCondLst>
                                            <p:cond delay="499"/>
                                          </p:stCondLst>
                                        </p:cTn>
                                        <p:tgtEl>
                                          <p:spTgt spid="12771"/>
                                        </p:tgtEl>
                                        <p:attrNameLst>
                                          <p:attrName>style.visibility</p:attrName>
                                        </p:attrNameLst>
                                      </p:cBhvr>
                                      <p:to>
                                        <p:strVal val="hidden"/>
                                      </p:to>
                                    </p:set>
                                  </p:childTnLst>
                                </p:cTn>
                              </p:par>
                            </p:childTnLst>
                          </p:cTn>
                        </p:par>
                        <p:par>
                          <p:cTn id="199" fill="hold" nodeType="afterGroup">
                            <p:stCondLst>
                              <p:cond delay="3500"/>
                            </p:stCondLst>
                            <p:childTnLst>
                              <p:par>
                                <p:cTn id="200" presetID="9" presetClass="exit" presetSubtype="0" fill="hold" grpId="1" nodeType="afterEffect">
                                  <p:stCondLst>
                                    <p:cond delay="0"/>
                                  </p:stCondLst>
                                  <p:childTnLst>
                                    <p:animEffect transition="out" filter="dissolve">
                                      <p:cBhvr>
                                        <p:cTn id="201" dur="500"/>
                                        <p:tgtEl>
                                          <p:spTgt spid="12741"/>
                                        </p:tgtEl>
                                      </p:cBhvr>
                                    </p:animEffect>
                                    <p:set>
                                      <p:cBhvr>
                                        <p:cTn id="202" dur="1" fill="hold">
                                          <p:stCondLst>
                                            <p:cond delay="499"/>
                                          </p:stCondLst>
                                        </p:cTn>
                                        <p:tgtEl>
                                          <p:spTgt spid="12741"/>
                                        </p:tgtEl>
                                        <p:attrNameLst>
                                          <p:attrName>style.visibility</p:attrName>
                                        </p:attrNameLst>
                                      </p:cBhvr>
                                      <p:to>
                                        <p:strVal val="hidden"/>
                                      </p:to>
                                    </p:set>
                                  </p:childTnLst>
                                </p:cTn>
                              </p:par>
                            </p:childTnLst>
                          </p:cTn>
                        </p:par>
                        <p:par>
                          <p:cTn id="203" fill="hold" nodeType="afterGroup">
                            <p:stCondLst>
                              <p:cond delay="4000"/>
                            </p:stCondLst>
                            <p:childTnLst>
                              <p:par>
                                <p:cTn id="204" presetID="1" presetClass="entr" presetSubtype="0" fill="hold" grpId="0" nodeType="afterEffect">
                                  <p:stCondLst>
                                    <p:cond delay="0"/>
                                  </p:stCondLst>
                                  <p:childTnLst>
                                    <p:set>
                                      <p:cBhvr>
                                        <p:cTn id="205" dur="1" fill="hold">
                                          <p:stCondLst>
                                            <p:cond delay="0"/>
                                          </p:stCondLst>
                                        </p:cTn>
                                        <p:tgtEl>
                                          <p:spTgt spid="12772"/>
                                        </p:tgtEl>
                                        <p:attrNameLst>
                                          <p:attrName>style.visibility</p:attrName>
                                        </p:attrNameLst>
                                      </p:cBhvr>
                                      <p:to>
                                        <p:strVal val="visible"/>
                                      </p:to>
                                    </p:set>
                                  </p:childTnLst>
                                  <p:subTnLst>
                                    <p:audio>
                                      <p:cMediaNode>
                                        <p:cTn display="0" masterRel="sameClick">
                                          <p:stCondLst>
                                            <p:cond evt="begin" delay="0">
                                              <p:tn val="204"/>
                                            </p:cond>
                                          </p:stCondLst>
                                          <p:endCondLst>
                                            <p:cond evt="onStopAudio" delay="0">
                                              <p:tgtEl>
                                                <p:sldTgt/>
                                              </p:tgtEl>
                                            </p:cond>
                                          </p:endCondLst>
                                        </p:cTn>
                                        <p:tgtEl>
                                          <p:sndTgt r:embed="rId3" name="explode.wav"/>
                                        </p:tgtEl>
                                      </p:cMediaNode>
                                    </p:audio>
                                  </p:subTnLst>
                                </p:cTn>
                              </p:par>
                              <p:par>
                                <p:cTn id="206" presetID="3" presetClass="exit" presetSubtype="10" fill="hold" grpId="1" nodeType="withEffect">
                                  <p:stCondLst>
                                    <p:cond delay="0"/>
                                  </p:stCondLst>
                                  <p:childTnLst>
                                    <p:animEffect transition="out" filter="blinds(horizontal)">
                                      <p:cBhvr>
                                        <p:cTn id="207" dur="500"/>
                                        <p:tgtEl>
                                          <p:spTgt spid="12772"/>
                                        </p:tgtEl>
                                      </p:cBhvr>
                                    </p:animEffect>
                                    <p:set>
                                      <p:cBhvr>
                                        <p:cTn id="208" dur="1" fill="hold">
                                          <p:stCondLst>
                                            <p:cond delay="499"/>
                                          </p:stCondLst>
                                        </p:cTn>
                                        <p:tgtEl>
                                          <p:spTgt spid="12772"/>
                                        </p:tgtEl>
                                        <p:attrNameLst>
                                          <p:attrName>style.visibility</p:attrName>
                                        </p:attrNameLst>
                                      </p:cBhvr>
                                      <p:to>
                                        <p:strVal val="hidden"/>
                                      </p:to>
                                    </p:set>
                                  </p:childTnLst>
                                </p:cTn>
                              </p:par>
                            </p:childTnLst>
                          </p:cTn>
                        </p:par>
                        <p:par>
                          <p:cTn id="209" fill="hold" nodeType="afterGroup">
                            <p:stCondLst>
                              <p:cond delay="4500"/>
                            </p:stCondLst>
                            <p:childTnLst>
                              <p:par>
                                <p:cTn id="210" presetID="9" presetClass="exit" presetSubtype="0" fill="hold" grpId="1" nodeType="afterEffect">
                                  <p:stCondLst>
                                    <p:cond delay="0"/>
                                  </p:stCondLst>
                                  <p:childTnLst>
                                    <p:animEffect transition="out" filter="dissolve">
                                      <p:cBhvr>
                                        <p:cTn id="211" dur="500"/>
                                        <p:tgtEl>
                                          <p:spTgt spid="12745"/>
                                        </p:tgtEl>
                                      </p:cBhvr>
                                    </p:animEffect>
                                    <p:set>
                                      <p:cBhvr>
                                        <p:cTn id="212" dur="1" fill="hold">
                                          <p:stCondLst>
                                            <p:cond delay="499"/>
                                          </p:stCondLst>
                                        </p:cTn>
                                        <p:tgtEl>
                                          <p:spTgt spid="12745"/>
                                        </p:tgtEl>
                                        <p:attrNameLst>
                                          <p:attrName>style.visibility</p:attrName>
                                        </p:attrNameLst>
                                      </p:cBhvr>
                                      <p:to>
                                        <p:strVal val="hidden"/>
                                      </p:to>
                                    </p:set>
                                  </p:childTnLst>
                                </p:cTn>
                              </p:par>
                            </p:childTnLst>
                          </p:cTn>
                        </p:par>
                        <p:par>
                          <p:cTn id="213" fill="hold" nodeType="afterGroup">
                            <p:stCondLst>
                              <p:cond delay="5000"/>
                            </p:stCondLst>
                            <p:childTnLst>
                              <p:par>
                                <p:cTn id="214" presetID="1" presetClass="entr" presetSubtype="0" fill="hold" grpId="0" nodeType="afterEffect">
                                  <p:stCondLst>
                                    <p:cond delay="0"/>
                                  </p:stCondLst>
                                  <p:childTnLst>
                                    <p:set>
                                      <p:cBhvr>
                                        <p:cTn id="215" dur="1" fill="hold">
                                          <p:stCondLst>
                                            <p:cond delay="0"/>
                                          </p:stCondLst>
                                        </p:cTn>
                                        <p:tgtEl>
                                          <p:spTgt spid="12773"/>
                                        </p:tgtEl>
                                        <p:attrNameLst>
                                          <p:attrName>style.visibility</p:attrName>
                                        </p:attrNameLst>
                                      </p:cBhvr>
                                      <p:to>
                                        <p:strVal val="visible"/>
                                      </p:to>
                                    </p:set>
                                  </p:childTnLst>
                                  <p:subTnLst>
                                    <p:audio>
                                      <p:cMediaNode>
                                        <p:cTn display="0" masterRel="sameClick">
                                          <p:stCondLst>
                                            <p:cond evt="begin" delay="0">
                                              <p:tn val="214"/>
                                            </p:cond>
                                          </p:stCondLst>
                                          <p:endCondLst>
                                            <p:cond evt="onStopAudio" delay="0">
                                              <p:tgtEl>
                                                <p:sldTgt/>
                                              </p:tgtEl>
                                            </p:cond>
                                          </p:endCondLst>
                                        </p:cTn>
                                        <p:tgtEl>
                                          <p:sndTgt r:embed="rId3" name="explode.wav"/>
                                        </p:tgtEl>
                                      </p:cMediaNode>
                                    </p:audio>
                                  </p:subTnLst>
                                </p:cTn>
                              </p:par>
                              <p:par>
                                <p:cTn id="216" presetID="3" presetClass="exit" presetSubtype="10" fill="hold" grpId="1" nodeType="withEffect">
                                  <p:stCondLst>
                                    <p:cond delay="0"/>
                                  </p:stCondLst>
                                  <p:childTnLst>
                                    <p:animEffect transition="out" filter="blinds(horizontal)">
                                      <p:cBhvr>
                                        <p:cTn id="217" dur="500"/>
                                        <p:tgtEl>
                                          <p:spTgt spid="12773"/>
                                        </p:tgtEl>
                                      </p:cBhvr>
                                    </p:animEffect>
                                    <p:set>
                                      <p:cBhvr>
                                        <p:cTn id="218" dur="1" fill="hold">
                                          <p:stCondLst>
                                            <p:cond delay="499"/>
                                          </p:stCondLst>
                                        </p:cTn>
                                        <p:tgtEl>
                                          <p:spTgt spid="12773"/>
                                        </p:tgtEl>
                                        <p:attrNameLst>
                                          <p:attrName>style.visibility</p:attrName>
                                        </p:attrNameLst>
                                      </p:cBhvr>
                                      <p:to>
                                        <p:strVal val="hidden"/>
                                      </p:to>
                                    </p:set>
                                  </p:childTnLst>
                                </p:cTn>
                              </p:par>
                            </p:childTnLst>
                          </p:cTn>
                        </p:par>
                        <p:par>
                          <p:cTn id="219" fill="hold" nodeType="afterGroup">
                            <p:stCondLst>
                              <p:cond delay="5500"/>
                            </p:stCondLst>
                            <p:childTnLst>
                              <p:par>
                                <p:cTn id="220" presetID="9" presetClass="exit" presetSubtype="0" fill="hold" grpId="1" nodeType="afterEffect">
                                  <p:stCondLst>
                                    <p:cond delay="0"/>
                                  </p:stCondLst>
                                  <p:childTnLst>
                                    <p:animEffect transition="out" filter="dissolve">
                                      <p:cBhvr>
                                        <p:cTn id="221" dur="500"/>
                                        <p:tgtEl>
                                          <p:spTgt spid="12743"/>
                                        </p:tgtEl>
                                      </p:cBhvr>
                                    </p:animEffect>
                                    <p:set>
                                      <p:cBhvr>
                                        <p:cTn id="222" dur="1" fill="hold">
                                          <p:stCondLst>
                                            <p:cond delay="499"/>
                                          </p:stCondLst>
                                        </p:cTn>
                                        <p:tgtEl>
                                          <p:spTgt spid="12743"/>
                                        </p:tgtEl>
                                        <p:attrNameLst>
                                          <p:attrName>style.visibility</p:attrName>
                                        </p:attrNameLst>
                                      </p:cBhvr>
                                      <p:to>
                                        <p:strVal val="hidden"/>
                                      </p:to>
                                    </p:set>
                                  </p:childTnLst>
                                </p:cTn>
                              </p:par>
                            </p:childTnLst>
                          </p:cTn>
                        </p:par>
                        <p:par>
                          <p:cTn id="223" fill="hold" nodeType="afterGroup">
                            <p:stCondLst>
                              <p:cond delay="6000"/>
                            </p:stCondLst>
                            <p:childTnLst>
                              <p:par>
                                <p:cTn id="224" presetID="1" presetClass="entr" presetSubtype="0" fill="hold" grpId="0" nodeType="afterEffect">
                                  <p:stCondLst>
                                    <p:cond delay="0"/>
                                  </p:stCondLst>
                                  <p:childTnLst>
                                    <p:set>
                                      <p:cBhvr>
                                        <p:cTn id="225" dur="1" fill="hold">
                                          <p:stCondLst>
                                            <p:cond delay="0"/>
                                          </p:stCondLst>
                                        </p:cTn>
                                        <p:tgtEl>
                                          <p:spTgt spid="12774"/>
                                        </p:tgtEl>
                                        <p:attrNameLst>
                                          <p:attrName>style.visibility</p:attrName>
                                        </p:attrNameLst>
                                      </p:cBhvr>
                                      <p:to>
                                        <p:strVal val="visible"/>
                                      </p:to>
                                    </p:set>
                                  </p:childTnLst>
                                  <p:subTnLst>
                                    <p:audio>
                                      <p:cMediaNode>
                                        <p:cTn display="0" masterRel="sameClick">
                                          <p:stCondLst>
                                            <p:cond evt="begin" delay="0">
                                              <p:tn val="224"/>
                                            </p:cond>
                                          </p:stCondLst>
                                          <p:endCondLst>
                                            <p:cond evt="onStopAudio" delay="0">
                                              <p:tgtEl>
                                                <p:sldTgt/>
                                              </p:tgtEl>
                                            </p:cond>
                                          </p:endCondLst>
                                        </p:cTn>
                                        <p:tgtEl>
                                          <p:sndTgt r:embed="rId3" name="explode.wav"/>
                                        </p:tgtEl>
                                      </p:cMediaNode>
                                    </p:audio>
                                  </p:subTnLst>
                                </p:cTn>
                              </p:par>
                              <p:par>
                                <p:cTn id="226" presetID="3" presetClass="exit" presetSubtype="10" fill="hold" grpId="1" nodeType="withEffect">
                                  <p:stCondLst>
                                    <p:cond delay="0"/>
                                  </p:stCondLst>
                                  <p:childTnLst>
                                    <p:animEffect transition="out" filter="blinds(horizontal)">
                                      <p:cBhvr>
                                        <p:cTn id="227" dur="500"/>
                                        <p:tgtEl>
                                          <p:spTgt spid="12774"/>
                                        </p:tgtEl>
                                      </p:cBhvr>
                                    </p:animEffect>
                                    <p:set>
                                      <p:cBhvr>
                                        <p:cTn id="228" dur="1" fill="hold">
                                          <p:stCondLst>
                                            <p:cond delay="499"/>
                                          </p:stCondLst>
                                        </p:cTn>
                                        <p:tgtEl>
                                          <p:spTgt spid="12774"/>
                                        </p:tgtEl>
                                        <p:attrNameLst>
                                          <p:attrName>style.visibility</p:attrName>
                                        </p:attrNameLst>
                                      </p:cBhvr>
                                      <p:to>
                                        <p:strVal val="hidden"/>
                                      </p:to>
                                    </p:set>
                                  </p:childTnLst>
                                </p:cTn>
                              </p:par>
                            </p:childTnLst>
                          </p:cTn>
                        </p:par>
                        <p:par>
                          <p:cTn id="229" fill="hold" nodeType="afterGroup">
                            <p:stCondLst>
                              <p:cond delay="6500"/>
                            </p:stCondLst>
                            <p:childTnLst>
                              <p:par>
                                <p:cTn id="230" presetID="9" presetClass="exit" presetSubtype="0" fill="hold" grpId="1" nodeType="afterEffect">
                                  <p:stCondLst>
                                    <p:cond delay="0"/>
                                  </p:stCondLst>
                                  <p:childTnLst>
                                    <p:animEffect transition="out" filter="dissolve">
                                      <p:cBhvr>
                                        <p:cTn id="231" dur="500"/>
                                        <p:tgtEl>
                                          <p:spTgt spid="12746"/>
                                        </p:tgtEl>
                                      </p:cBhvr>
                                    </p:animEffect>
                                    <p:set>
                                      <p:cBhvr>
                                        <p:cTn id="232" dur="1" fill="hold">
                                          <p:stCondLst>
                                            <p:cond delay="499"/>
                                          </p:stCondLst>
                                        </p:cTn>
                                        <p:tgtEl>
                                          <p:spTgt spid="12746"/>
                                        </p:tgtEl>
                                        <p:attrNameLst>
                                          <p:attrName>style.visibility</p:attrName>
                                        </p:attrNameLst>
                                      </p:cBhvr>
                                      <p:to>
                                        <p:strVal val="hidden"/>
                                      </p:to>
                                    </p:set>
                                  </p:childTnLst>
                                </p:cTn>
                              </p:par>
                            </p:childTnLst>
                          </p:cTn>
                        </p:par>
                        <p:par>
                          <p:cTn id="233" fill="hold" nodeType="afterGroup">
                            <p:stCondLst>
                              <p:cond delay="7000"/>
                            </p:stCondLst>
                            <p:childTnLst>
                              <p:par>
                                <p:cTn id="234" presetID="1" presetClass="entr" presetSubtype="0" fill="hold" grpId="0" nodeType="afterEffect">
                                  <p:stCondLst>
                                    <p:cond delay="0"/>
                                  </p:stCondLst>
                                  <p:childTnLst>
                                    <p:set>
                                      <p:cBhvr>
                                        <p:cTn id="235" dur="1" fill="hold">
                                          <p:stCondLst>
                                            <p:cond delay="0"/>
                                          </p:stCondLst>
                                        </p:cTn>
                                        <p:tgtEl>
                                          <p:spTgt spid="12775"/>
                                        </p:tgtEl>
                                        <p:attrNameLst>
                                          <p:attrName>style.visibility</p:attrName>
                                        </p:attrNameLst>
                                      </p:cBhvr>
                                      <p:to>
                                        <p:strVal val="visible"/>
                                      </p:to>
                                    </p:set>
                                  </p:childTnLst>
                                  <p:subTnLst>
                                    <p:audio>
                                      <p:cMediaNode>
                                        <p:cTn display="0" masterRel="sameClick">
                                          <p:stCondLst>
                                            <p:cond evt="begin" delay="0">
                                              <p:tn val="234"/>
                                            </p:cond>
                                          </p:stCondLst>
                                          <p:endCondLst>
                                            <p:cond evt="onStopAudio" delay="0">
                                              <p:tgtEl>
                                                <p:sldTgt/>
                                              </p:tgtEl>
                                            </p:cond>
                                          </p:endCondLst>
                                        </p:cTn>
                                        <p:tgtEl>
                                          <p:sndTgt r:embed="rId3" name="explode.wav"/>
                                        </p:tgtEl>
                                      </p:cMediaNode>
                                    </p:audio>
                                  </p:subTnLst>
                                </p:cTn>
                              </p:par>
                              <p:par>
                                <p:cTn id="236" presetID="3" presetClass="exit" presetSubtype="10" fill="hold" grpId="1" nodeType="withEffect">
                                  <p:stCondLst>
                                    <p:cond delay="0"/>
                                  </p:stCondLst>
                                  <p:childTnLst>
                                    <p:animEffect transition="out" filter="blinds(horizontal)">
                                      <p:cBhvr>
                                        <p:cTn id="237" dur="500"/>
                                        <p:tgtEl>
                                          <p:spTgt spid="12775"/>
                                        </p:tgtEl>
                                      </p:cBhvr>
                                    </p:animEffect>
                                    <p:set>
                                      <p:cBhvr>
                                        <p:cTn id="238" dur="1" fill="hold">
                                          <p:stCondLst>
                                            <p:cond delay="499"/>
                                          </p:stCondLst>
                                        </p:cTn>
                                        <p:tgtEl>
                                          <p:spTgt spid="12775"/>
                                        </p:tgtEl>
                                        <p:attrNameLst>
                                          <p:attrName>style.visibility</p:attrName>
                                        </p:attrNameLst>
                                      </p:cBhvr>
                                      <p:to>
                                        <p:strVal val="hidden"/>
                                      </p:to>
                                    </p:set>
                                  </p:childTnLst>
                                </p:cTn>
                              </p:par>
                            </p:childTnLst>
                          </p:cTn>
                        </p:par>
                        <p:par>
                          <p:cTn id="239" fill="hold" nodeType="afterGroup">
                            <p:stCondLst>
                              <p:cond delay="7500"/>
                            </p:stCondLst>
                            <p:childTnLst>
                              <p:par>
                                <p:cTn id="240" presetID="9" presetClass="exit" presetSubtype="0" fill="hold" grpId="1" nodeType="afterEffect">
                                  <p:stCondLst>
                                    <p:cond delay="0"/>
                                  </p:stCondLst>
                                  <p:childTnLst>
                                    <p:animEffect transition="out" filter="dissolve">
                                      <p:cBhvr>
                                        <p:cTn id="241" dur="500"/>
                                        <p:tgtEl>
                                          <p:spTgt spid="12740"/>
                                        </p:tgtEl>
                                      </p:cBhvr>
                                    </p:animEffect>
                                    <p:set>
                                      <p:cBhvr>
                                        <p:cTn id="242" dur="1" fill="hold">
                                          <p:stCondLst>
                                            <p:cond delay="499"/>
                                          </p:stCondLst>
                                        </p:cTn>
                                        <p:tgtEl>
                                          <p:spTgt spid="12740"/>
                                        </p:tgtEl>
                                        <p:attrNameLst>
                                          <p:attrName>style.visibility</p:attrName>
                                        </p:attrNameLst>
                                      </p:cBhvr>
                                      <p:to>
                                        <p:strVal val="hidden"/>
                                      </p:to>
                                    </p:set>
                                  </p:childTnLst>
                                </p:cTn>
                              </p:par>
                            </p:childTnLst>
                          </p:cTn>
                        </p:par>
                        <p:par>
                          <p:cTn id="243" fill="hold" nodeType="afterGroup">
                            <p:stCondLst>
                              <p:cond delay="8000"/>
                            </p:stCondLst>
                            <p:childTnLst>
                              <p:par>
                                <p:cTn id="244" presetID="55" presetClass="exit" presetSubtype="0" fill="hold" grpId="0" nodeType="afterEffect">
                                  <p:stCondLst>
                                    <p:cond delay="0"/>
                                  </p:stCondLst>
                                  <p:childTnLst>
                                    <p:anim calcmode="lin" valueType="num">
                                      <p:cBhvr>
                                        <p:cTn id="245" dur="1000"/>
                                        <p:tgtEl>
                                          <p:spTgt spid="12287"/>
                                        </p:tgtEl>
                                        <p:attrNameLst>
                                          <p:attrName>ppt_w</p:attrName>
                                        </p:attrNameLst>
                                      </p:cBhvr>
                                      <p:tavLst>
                                        <p:tav tm="0">
                                          <p:val>
                                            <p:strVal val="ppt_w"/>
                                          </p:val>
                                        </p:tav>
                                        <p:tav tm="100000">
                                          <p:val>
                                            <p:strVal val="ppt_w*0.70"/>
                                          </p:val>
                                        </p:tav>
                                      </p:tavLst>
                                    </p:anim>
                                    <p:anim calcmode="lin" valueType="num">
                                      <p:cBhvr>
                                        <p:cTn id="246" dur="1000"/>
                                        <p:tgtEl>
                                          <p:spTgt spid="12287"/>
                                        </p:tgtEl>
                                        <p:attrNameLst>
                                          <p:attrName>ppt_h</p:attrName>
                                        </p:attrNameLst>
                                      </p:cBhvr>
                                      <p:tavLst>
                                        <p:tav tm="0">
                                          <p:val>
                                            <p:strVal val="ppt_h"/>
                                          </p:val>
                                        </p:tav>
                                        <p:tav tm="100000">
                                          <p:val>
                                            <p:strVal val="ppt_h"/>
                                          </p:val>
                                        </p:tav>
                                      </p:tavLst>
                                    </p:anim>
                                    <p:animEffect transition="out" filter="fade">
                                      <p:cBhvr>
                                        <p:cTn id="247" dur="1000"/>
                                        <p:tgtEl>
                                          <p:spTgt spid="12287"/>
                                        </p:tgtEl>
                                      </p:cBhvr>
                                    </p:animEffect>
                                    <p:set>
                                      <p:cBhvr>
                                        <p:cTn id="248" dur="1" fill="hold">
                                          <p:stCondLst>
                                            <p:cond delay="999"/>
                                          </p:stCondLst>
                                        </p:cTn>
                                        <p:tgtEl>
                                          <p:spTgt spid="12287"/>
                                        </p:tgtEl>
                                        <p:attrNameLst>
                                          <p:attrName>style.visibility</p:attrName>
                                        </p:attrNameLst>
                                      </p:cBhvr>
                                      <p:to>
                                        <p:strVal val="hidden"/>
                                      </p:to>
                                    </p:set>
                                  </p:childTnLst>
                                </p:cTn>
                              </p:par>
                            </p:childTnLst>
                          </p:cTn>
                        </p:par>
                        <p:par>
                          <p:cTn id="249" fill="hold" nodeType="afterGroup">
                            <p:stCondLst>
                              <p:cond delay="9000"/>
                            </p:stCondLst>
                            <p:childTnLst>
                              <p:par>
                                <p:cTn id="250" presetID="22" presetClass="entr" presetSubtype="4" fill="hold" grpId="0" nodeType="afterEffect">
                                  <p:stCondLst>
                                    <p:cond delay="0"/>
                                  </p:stCondLst>
                                  <p:childTnLst>
                                    <p:set>
                                      <p:cBhvr>
                                        <p:cTn id="251" dur="1" fill="hold">
                                          <p:stCondLst>
                                            <p:cond delay="0"/>
                                          </p:stCondLst>
                                        </p:cTn>
                                        <p:tgtEl>
                                          <p:spTgt spid="12776"/>
                                        </p:tgtEl>
                                        <p:attrNameLst>
                                          <p:attrName>style.visibility</p:attrName>
                                        </p:attrNameLst>
                                      </p:cBhvr>
                                      <p:to>
                                        <p:strVal val="visible"/>
                                      </p:to>
                                    </p:set>
                                    <p:animEffect transition="in" filter="wipe(down)">
                                      <p:cBhvr>
                                        <p:cTn id="252" dur="500"/>
                                        <p:tgtEl>
                                          <p:spTgt spid="12776"/>
                                        </p:tgtEl>
                                      </p:cBhvr>
                                    </p:animEffect>
                                  </p:childTnLst>
                                </p:cTn>
                              </p:par>
                            </p:childTnLst>
                          </p:cTn>
                        </p:par>
                        <p:par>
                          <p:cTn id="253" fill="hold" nodeType="afterGroup">
                            <p:stCondLst>
                              <p:cond delay="9500"/>
                            </p:stCondLst>
                            <p:childTnLst>
                              <p:par>
                                <p:cTn id="254" presetID="22" presetClass="entr" presetSubtype="4" fill="hold" grpId="0" nodeType="afterEffect">
                                  <p:stCondLst>
                                    <p:cond delay="0"/>
                                  </p:stCondLst>
                                  <p:childTnLst>
                                    <p:set>
                                      <p:cBhvr>
                                        <p:cTn id="255" dur="1" fill="hold">
                                          <p:stCondLst>
                                            <p:cond delay="0"/>
                                          </p:stCondLst>
                                        </p:cTn>
                                        <p:tgtEl>
                                          <p:spTgt spid="12777"/>
                                        </p:tgtEl>
                                        <p:attrNameLst>
                                          <p:attrName>style.visibility</p:attrName>
                                        </p:attrNameLst>
                                      </p:cBhvr>
                                      <p:to>
                                        <p:strVal val="visible"/>
                                      </p:to>
                                    </p:set>
                                    <p:animEffect transition="in" filter="wipe(down)">
                                      <p:cBhvr>
                                        <p:cTn id="256" dur="500"/>
                                        <p:tgtEl>
                                          <p:spTgt spid="12777"/>
                                        </p:tgtEl>
                                      </p:cBhvr>
                                    </p:animEffect>
                                  </p:childTnLst>
                                </p:cTn>
                              </p:par>
                            </p:childTnLst>
                          </p:cTn>
                        </p:par>
                        <p:par>
                          <p:cTn id="257" fill="hold" nodeType="afterGroup">
                            <p:stCondLst>
                              <p:cond delay="10000"/>
                            </p:stCondLst>
                            <p:childTnLst>
                              <p:par>
                                <p:cTn id="258" presetID="22" presetClass="entr" presetSubtype="4" fill="hold" grpId="0" nodeType="afterEffect">
                                  <p:stCondLst>
                                    <p:cond delay="0"/>
                                  </p:stCondLst>
                                  <p:childTnLst>
                                    <p:set>
                                      <p:cBhvr>
                                        <p:cTn id="259" dur="1" fill="hold">
                                          <p:stCondLst>
                                            <p:cond delay="0"/>
                                          </p:stCondLst>
                                        </p:cTn>
                                        <p:tgtEl>
                                          <p:spTgt spid="12778"/>
                                        </p:tgtEl>
                                        <p:attrNameLst>
                                          <p:attrName>style.visibility</p:attrName>
                                        </p:attrNameLst>
                                      </p:cBhvr>
                                      <p:to>
                                        <p:strVal val="visible"/>
                                      </p:to>
                                    </p:set>
                                    <p:animEffect transition="in" filter="wipe(down)">
                                      <p:cBhvr>
                                        <p:cTn id="260" dur="500"/>
                                        <p:tgtEl>
                                          <p:spTgt spid="12778"/>
                                        </p:tgtEl>
                                      </p:cBhvr>
                                    </p:animEffect>
                                  </p:childTnLst>
                                </p:cTn>
                              </p:par>
                            </p:childTnLst>
                          </p:cTn>
                        </p:par>
                        <p:par>
                          <p:cTn id="261" fill="hold" nodeType="afterGroup">
                            <p:stCondLst>
                              <p:cond delay="10500"/>
                            </p:stCondLst>
                            <p:childTnLst>
                              <p:par>
                                <p:cTn id="262" presetID="22" presetClass="entr" presetSubtype="4" fill="hold" grpId="0" nodeType="afterEffect">
                                  <p:stCondLst>
                                    <p:cond delay="0"/>
                                  </p:stCondLst>
                                  <p:childTnLst>
                                    <p:set>
                                      <p:cBhvr>
                                        <p:cTn id="263" dur="1" fill="hold">
                                          <p:stCondLst>
                                            <p:cond delay="0"/>
                                          </p:stCondLst>
                                        </p:cTn>
                                        <p:tgtEl>
                                          <p:spTgt spid="12779"/>
                                        </p:tgtEl>
                                        <p:attrNameLst>
                                          <p:attrName>style.visibility</p:attrName>
                                        </p:attrNameLst>
                                      </p:cBhvr>
                                      <p:to>
                                        <p:strVal val="visible"/>
                                      </p:to>
                                    </p:set>
                                    <p:animEffect transition="in" filter="wipe(down)">
                                      <p:cBhvr>
                                        <p:cTn id="264" dur="500"/>
                                        <p:tgtEl>
                                          <p:spTgt spid="12779"/>
                                        </p:tgtEl>
                                      </p:cBhvr>
                                    </p:animEffect>
                                  </p:childTnLst>
                                </p:cTn>
                              </p:par>
                            </p:childTnLst>
                          </p:cTn>
                        </p:par>
                        <p:par>
                          <p:cTn id="265" fill="hold" nodeType="afterGroup">
                            <p:stCondLst>
                              <p:cond delay="11000"/>
                            </p:stCondLst>
                            <p:childTnLst>
                              <p:par>
                                <p:cTn id="266" presetID="9" presetClass="exit" presetSubtype="0" fill="hold" grpId="1" nodeType="afterEffect">
                                  <p:stCondLst>
                                    <p:cond delay="0"/>
                                  </p:stCondLst>
                                  <p:childTnLst>
                                    <p:animEffect transition="out" filter="dissolve">
                                      <p:cBhvr>
                                        <p:cTn id="267" dur="500"/>
                                        <p:tgtEl>
                                          <p:spTgt spid="12749"/>
                                        </p:tgtEl>
                                      </p:cBhvr>
                                    </p:animEffect>
                                    <p:set>
                                      <p:cBhvr>
                                        <p:cTn id="268" dur="1" fill="hold">
                                          <p:stCondLst>
                                            <p:cond delay="499"/>
                                          </p:stCondLst>
                                        </p:cTn>
                                        <p:tgtEl>
                                          <p:spTgt spid="12749"/>
                                        </p:tgtEl>
                                        <p:attrNameLst>
                                          <p:attrName>style.visibility</p:attrName>
                                        </p:attrNameLst>
                                      </p:cBhvr>
                                      <p:to>
                                        <p:strVal val="hidden"/>
                                      </p:to>
                                    </p:set>
                                  </p:childTnLst>
                                </p:cTn>
                              </p:par>
                              <p:par>
                                <p:cTn id="269" presetID="9" presetClass="exit" presetSubtype="0" fill="hold" grpId="1" nodeType="withEffect">
                                  <p:stCondLst>
                                    <p:cond delay="0"/>
                                  </p:stCondLst>
                                  <p:childTnLst>
                                    <p:animEffect transition="out" filter="dissolve">
                                      <p:cBhvr>
                                        <p:cTn id="270" dur="500"/>
                                        <p:tgtEl>
                                          <p:spTgt spid="12748"/>
                                        </p:tgtEl>
                                      </p:cBhvr>
                                    </p:animEffect>
                                    <p:set>
                                      <p:cBhvr>
                                        <p:cTn id="271" dur="1" fill="hold">
                                          <p:stCondLst>
                                            <p:cond delay="499"/>
                                          </p:stCondLst>
                                        </p:cTn>
                                        <p:tgtEl>
                                          <p:spTgt spid="12748"/>
                                        </p:tgtEl>
                                        <p:attrNameLst>
                                          <p:attrName>style.visibility</p:attrName>
                                        </p:attrNameLst>
                                      </p:cBhvr>
                                      <p:to>
                                        <p:strVal val="hidden"/>
                                      </p:to>
                                    </p:set>
                                  </p:childTnLst>
                                </p:cTn>
                              </p:par>
                              <p:par>
                                <p:cTn id="272" presetID="9" presetClass="exit" presetSubtype="0" fill="hold" grpId="1" nodeType="withEffect">
                                  <p:stCondLst>
                                    <p:cond delay="0"/>
                                  </p:stCondLst>
                                  <p:childTnLst>
                                    <p:animEffect transition="out" filter="dissolve">
                                      <p:cBhvr>
                                        <p:cTn id="273" dur="500"/>
                                        <p:tgtEl>
                                          <p:spTgt spid="12747"/>
                                        </p:tgtEl>
                                      </p:cBhvr>
                                    </p:animEffect>
                                    <p:set>
                                      <p:cBhvr>
                                        <p:cTn id="274" dur="1" fill="hold">
                                          <p:stCondLst>
                                            <p:cond delay="499"/>
                                          </p:stCondLst>
                                        </p:cTn>
                                        <p:tgtEl>
                                          <p:spTgt spid="12747"/>
                                        </p:tgtEl>
                                        <p:attrNameLst>
                                          <p:attrName>style.visibility</p:attrName>
                                        </p:attrNameLst>
                                      </p:cBhvr>
                                      <p:to>
                                        <p:strVal val="hidden"/>
                                      </p:to>
                                    </p:set>
                                  </p:childTnLst>
                                </p:cTn>
                              </p:par>
                              <p:par>
                                <p:cTn id="275" presetID="9" presetClass="exit" presetSubtype="0" fill="hold" grpId="1" nodeType="withEffect">
                                  <p:stCondLst>
                                    <p:cond delay="0"/>
                                  </p:stCondLst>
                                  <p:childTnLst>
                                    <p:animEffect transition="out" filter="dissolve">
                                      <p:cBhvr>
                                        <p:cTn id="276" dur="500"/>
                                        <p:tgtEl>
                                          <p:spTgt spid="12756"/>
                                        </p:tgtEl>
                                      </p:cBhvr>
                                    </p:animEffect>
                                    <p:set>
                                      <p:cBhvr>
                                        <p:cTn id="277" dur="1" fill="hold">
                                          <p:stCondLst>
                                            <p:cond delay="499"/>
                                          </p:stCondLst>
                                        </p:cTn>
                                        <p:tgtEl>
                                          <p:spTgt spid="12756"/>
                                        </p:tgtEl>
                                        <p:attrNameLst>
                                          <p:attrName>style.visibility</p:attrName>
                                        </p:attrNameLst>
                                      </p:cBhvr>
                                      <p:to>
                                        <p:strVal val="hidden"/>
                                      </p:to>
                                    </p:set>
                                  </p:childTnLst>
                                </p:cTn>
                              </p:par>
                              <p:par>
                                <p:cTn id="278" presetID="9" presetClass="exit" presetSubtype="0" fill="hold" grpId="1" nodeType="withEffect">
                                  <p:stCondLst>
                                    <p:cond delay="0"/>
                                  </p:stCondLst>
                                  <p:childTnLst>
                                    <p:animEffect transition="out" filter="dissolve">
                                      <p:cBhvr>
                                        <p:cTn id="279" dur="500"/>
                                        <p:tgtEl>
                                          <p:spTgt spid="12759"/>
                                        </p:tgtEl>
                                      </p:cBhvr>
                                    </p:animEffect>
                                    <p:set>
                                      <p:cBhvr>
                                        <p:cTn id="280" dur="1" fill="hold">
                                          <p:stCondLst>
                                            <p:cond delay="499"/>
                                          </p:stCondLst>
                                        </p:cTn>
                                        <p:tgtEl>
                                          <p:spTgt spid="12759"/>
                                        </p:tgtEl>
                                        <p:attrNameLst>
                                          <p:attrName>style.visibility</p:attrName>
                                        </p:attrNameLst>
                                      </p:cBhvr>
                                      <p:to>
                                        <p:strVal val="hidden"/>
                                      </p:to>
                                    </p:set>
                                  </p:childTnLst>
                                </p:cTn>
                              </p:par>
                              <p:par>
                                <p:cTn id="281" presetID="9" presetClass="exit" presetSubtype="0" fill="hold" grpId="1" nodeType="withEffect">
                                  <p:stCondLst>
                                    <p:cond delay="0"/>
                                  </p:stCondLst>
                                  <p:childTnLst>
                                    <p:animEffect transition="out" filter="dissolve">
                                      <p:cBhvr>
                                        <p:cTn id="282" dur="500"/>
                                        <p:tgtEl>
                                          <p:spTgt spid="12753"/>
                                        </p:tgtEl>
                                      </p:cBhvr>
                                    </p:animEffect>
                                    <p:set>
                                      <p:cBhvr>
                                        <p:cTn id="283" dur="1" fill="hold">
                                          <p:stCondLst>
                                            <p:cond delay="499"/>
                                          </p:stCondLst>
                                        </p:cTn>
                                        <p:tgtEl>
                                          <p:spTgt spid="12753"/>
                                        </p:tgtEl>
                                        <p:attrNameLst>
                                          <p:attrName>style.visibility</p:attrName>
                                        </p:attrNameLst>
                                      </p:cBhvr>
                                      <p:to>
                                        <p:strVal val="hidden"/>
                                      </p:to>
                                    </p:set>
                                  </p:childTnLst>
                                </p:cTn>
                              </p:par>
                              <p:par>
                                <p:cTn id="284" presetID="9" presetClass="exit" presetSubtype="0" fill="hold" grpId="1" nodeType="withEffect">
                                  <p:stCondLst>
                                    <p:cond delay="0"/>
                                  </p:stCondLst>
                                  <p:childTnLst>
                                    <p:animEffect transition="out" filter="dissolve">
                                      <p:cBhvr>
                                        <p:cTn id="285" dur="500"/>
                                        <p:tgtEl>
                                          <p:spTgt spid="12754"/>
                                        </p:tgtEl>
                                      </p:cBhvr>
                                    </p:animEffect>
                                    <p:set>
                                      <p:cBhvr>
                                        <p:cTn id="286" dur="1" fill="hold">
                                          <p:stCondLst>
                                            <p:cond delay="499"/>
                                          </p:stCondLst>
                                        </p:cTn>
                                        <p:tgtEl>
                                          <p:spTgt spid="12754"/>
                                        </p:tgtEl>
                                        <p:attrNameLst>
                                          <p:attrName>style.visibility</p:attrName>
                                        </p:attrNameLst>
                                      </p:cBhvr>
                                      <p:to>
                                        <p:strVal val="hidden"/>
                                      </p:to>
                                    </p:set>
                                  </p:childTnLst>
                                </p:cTn>
                              </p:par>
                              <p:par>
                                <p:cTn id="287" presetID="9" presetClass="exit" presetSubtype="0" fill="hold" grpId="1" nodeType="withEffect">
                                  <p:stCondLst>
                                    <p:cond delay="0"/>
                                  </p:stCondLst>
                                  <p:childTnLst>
                                    <p:animEffect transition="out" filter="dissolve">
                                      <p:cBhvr>
                                        <p:cTn id="288" dur="500"/>
                                        <p:tgtEl>
                                          <p:spTgt spid="12755"/>
                                        </p:tgtEl>
                                      </p:cBhvr>
                                    </p:animEffect>
                                    <p:set>
                                      <p:cBhvr>
                                        <p:cTn id="289" dur="1" fill="hold">
                                          <p:stCondLst>
                                            <p:cond delay="499"/>
                                          </p:stCondLst>
                                        </p:cTn>
                                        <p:tgtEl>
                                          <p:spTgt spid="12755"/>
                                        </p:tgtEl>
                                        <p:attrNameLst>
                                          <p:attrName>style.visibility</p:attrName>
                                        </p:attrNameLst>
                                      </p:cBhvr>
                                      <p:to>
                                        <p:strVal val="hidden"/>
                                      </p:to>
                                    </p:set>
                                  </p:childTnLst>
                                </p:cTn>
                              </p:par>
                              <p:par>
                                <p:cTn id="290" presetID="9" presetClass="exit" presetSubtype="0" fill="hold" grpId="1" nodeType="withEffect">
                                  <p:stCondLst>
                                    <p:cond delay="0"/>
                                  </p:stCondLst>
                                  <p:childTnLst>
                                    <p:animEffect transition="out" filter="dissolve">
                                      <p:cBhvr>
                                        <p:cTn id="291" dur="500"/>
                                        <p:tgtEl>
                                          <p:spTgt spid="12750"/>
                                        </p:tgtEl>
                                      </p:cBhvr>
                                    </p:animEffect>
                                    <p:set>
                                      <p:cBhvr>
                                        <p:cTn id="292" dur="1" fill="hold">
                                          <p:stCondLst>
                                            <p:cond delay="499"/>
                                          </p:stCondLst>
                                        </p:cTn>
                                        <p:tgtEl>
                                          <p:spTgt spid="12750"/>
                                        </p:tgtEl>
                                        <p:attrNameLst>
                                          <p:attrName>style.visibility</p:attrName>
                                        </p:attrNameLst>
                                      </p:cBhvr>
                                      <p:to>
                                        <p:strVal val="hidden"/>
                                      </p:to>
                                    </p:set>
                                  </p:childTnLst>
                                </p:cTn>
                              </p:par>
                              <p:par>
                                <p:cTn id="293" presetID="9" presetClass="exit" presetSubtype="0" fill="hold" grpId="1" nodeType="withEffect">
                                  <p:stCondLst>
                                    <p:cond delay="0"/>
                                  </p:stCondLst>
                                  <p:childTnLst>
                                    <p:animEffect transition="out" filter="dissolve">
                                      <p:cBhvr>
                                        <p:cTn id="294" dur="500"/>
                                        <p:tgtEl>
                                          <p:spTgt spid="12752"/>
                                        </p:tgtEl>
                                      </p:cBhvr>
                                    </p:animEffect>
                                    <p:set>
                                      <p:cBhvr>
                                        <p:cTn id="295" dur="1" fill="hold">
                                          <p:stCondLst>
                                            <p:cond delay="499"/>
                                          </p:stCondLst>
                                        </p:cTn>
                                        <p:tgtEl>
                                          <p:spTgt spid="12752"/>
                                        </p:tgtEl>
                                        <p:attrNameLst>
                                          <p:attrName>style.visibility</p:attrName>
                                        </p:attrNameLst>
                                      </p:cBhvr>
                                      <p:to>
                                        <p:strVal val="hidden"/>
                                      </p:to>
                                    </p:set>
                                  </p:childTnLst>
                                </p:cTn>
                              </p:par>
                              <p:par>
                                <p:cTn id="296" presetID="9" presetClass="exit" presetSubtype="0" fill="hold" grpId="1" nodeType="withEffect">
                                  <p:stCondLst>
                                    <p:cond delay="0"/>
                                  </p:stCondLst>
                                  <p:childTnLst>
                                    <p:animEffect transition="out" filter="dissolve">
                                      <p:cBhvr>
                                        <p:cTn id="297" dur="500"/>
                                        <p:tgtEl>
                                          <p:spTgt spid="12760"/>
                                        </p:tgtEl>
                                      </p:cBhvr>
                                    </p:animEffect>
                                    <p:set>
                                      <p:cBhvr>
                                        <p:cTn id="298" dur="1" fill="hold">
                                          <p:stCondLst>
                                            <p:cond delay="499"/>
                                          </p:stCondLst>
                                        </p:cTn>
                                        <p:tgtEl>
                                          <p:spTgt spid="12760"/>
                                        </p:tgtEl>
                                        <p:attrNameLst>
                                          <p:attrName>style.visibility</p:attrName>
                                        </p:attrNameLst>
                                      </p:cBhvr>
                                      <p:to>
                                        <p:strVal val="hidden"/>
                                      </p:to>
                                    </p:set>
                                  </p:childTnLst>
                                </p:cTn>
                              </p:par>
                              <p:par>
                                <p:cTn id="299" presetID="9" presetClass="exit" presetSubtype="0" fill="hold" grpId="1" nodeType="withEffect">
                                  <p:stCondLst>
                                    <p:cond delay="0"/>
                                  </p:stCondLst>
                                  <p:childTnLst>
                                    <p:animEffect transition="out" filter="dissolve">
                                      <p:cBhvr>
                                        <p:cTn id="300" dur="500"/>
                                        <p:tgtEl>
                                          <p:spTgt spid="12758"/>
                                        </p:tgtEl>
                                      </p:cBhvr>
                                    </p:animEffect>
                                    <p:set>
                                      <p:cBhvr>
                                        <p:cTn id="301" dur="1" fill="hold">
                                          <p:stCondLst>
                                            <p:cond delay="499"/>
                                          </p:stCondLst>
                                        </p:cTn>
                                        <p:tgtEl>
                                          <p:spTgt spid="12758"/>
                                        </p:tgtEl>
                                        <p:attrNameLst>
                                          <p:attrName>style.visibility</p:attrName>
                                        </p:attrNameLst>
                                      </p:cBhvr>
                                      <p:to>
                                        <p:strVal val="hidden"/>
                                      </p:to>
                                    </p:set>
                                  </p:childTnLst>
                                </p:cTn>
                              </p:par>
                              <p:par>
                                <p:cTn id="302" presetID="9" presetClass="exit" presetSubtype="0" fill="hold" grpId="1" nodeType="withEffect">
                                  <p:stCondLst>
                                    <p:cond delay="0"/>
                                  </p:stCondLst>
                                  <p:childTnLst>
                                    <p:animEffect transition="out" filter="dissolve">
                                      <p:cBhvr>
                                        <p:cTn id="303" dur="500"/>
                                        <p:tgtEl>
                                          <p:spTgt spid="12757"/>
                                        </p:tgtEl>
                                      </p:cBhvr>
                                    </p:animEffect>
                                    <p:set>
                                      <p:cBhvr>
                                        <p:cTn id="304" dur="1" fill="hold">
                                          <p:stCondLst>
                                            <p:cond delay="499"/>
                                          </p:stCondLst>
                                        </p:cTn>
                                        <p:tgtEl>
                                          <p:spTgt spid="12757"/>
                                        </p:tgtEl>
                                        <p:attrNameLst>
                                          <p:attrName>style.visibility</p:attrName>
                                        </p:attrNameLst>
                                      </p:cBhvr>
                                      <p:to>
                                        <p:strVal val="hidden"/>
                                      </p:to>
                                    </p:set>
                                  </p:childTnLst>
                                </p:cTn>
                              </p:par>
                            </p:childTnLst>
                          </p:cTn>
                        </p:par>
                      </p:childTnLst>
                    </p:cTn>
                  </p:par>
                  <p:par>
                    <p:cTn id="305" fill="hold" nodeType="clickPar">
                      <p:stCondLst>
                        <p:cond delay="indefinite"/>
                      </p:stCondLst>
                      <p:childTnLst>
                        <p:par>
                          <p:cTn id="306" fill="hold" nodeType="withGroup">
                            <p:stCondLst>
                              <p:cond delay="0"/>
                            </p:stCondLst>
                            <p:childTnLst>
                              <p:par>
                                <p:cTn id="307" presetID="22" presetClass="entr" presetSubtype="1" fill="hold" grpId="0" nodeType="clickEffect">
                                  <p:stCondLst>
                                    <p:cond delay="0"/>
                                  </p:stCondLst>
                                  <p:childTnLst>
                                    <p:set>
                                      <p:cBhvr>
                                        <p:cTn id="308" dur="1" fill="hold">
                                          <p:stCondLst>
                                            <p:cond delay="0"/>
                                          </p:stCondLst>
                                        </p:cTn>
                                        <p:tgtEl>
                                          <p:spTgt spid="12783"/>
                                        </p:tgtEl>
                                        <p:attrNameLst>
                                          <p:attrName>style.visibility</p:attrName>
                                        </p:attrNameLst>
                                      </p:cBhvr>
                                      <p:to>
                                        <p:strVal val="visible"/>
                                      </p:to>
                                    </p:set>
                                    <p:animEffect transition="in" filter="wipe(up)">
                                      <p:cBhvr>
                                        <p:cTn id="309" dur="500"/>
                                        <p:tgtEl>
                                          <p:spTgt spid="12783"/>
                                        </p:tgtEl>
                                      </p:cBhvr>
                                    </p:animEffect>
                                  </p:childTnLst>
                                </p:cTn>
                              </p:par>
                              <p:par>
                                <p:cTn id="310" presetID="22" presetClass="entr" presetSubtype="1" fill="hold" grpId="0" nodeType="withEffect">
                                  <p:stCondLst>
                                    <p:cond delay="0"/>
                                  </p:stCondLst>
                                  <p:childTnLst>
                                    <p:set>
                                      <p:cBhvr>
                                        <p:cTn id="311" dur="1" fill="hold">
                                          <p:stCondLst>
                                            <p:cond delay="0"/>
                                          </p:stCondLst>
                                        </p:cTn>
                                        <p:tgtEl>
                                          <p:spTgt spid="12784"/>
                                        </p:tgtEl>
                                        <p:attrNameLst>
                                          <p:attrName>style.visibility</p:attrName>
                                        </p:attrNameLst>
                                      </p:cBhvr>
                                      <p:to>
                                        <p:strVal val="visible"/>
                                      </p:to>
                                    </p:set>
                                    <p:animEffect transition="in" filter="wipe(up)">
                                      <p:cBhvr>
                                        <p:cTn id="312" dur="500"/>
                                        <p:tgtEl>
                                          <p:spTgt spid="12784"/>
                                        </p:tgtEl>
                                      </p:cBhvr>
                                    </p:animEffect>
                                  </p:childTnLst>
                                </p:cTn>
                              </p:par>
                            </p:childTnLst>
                          </p:cTn>
                        </p:par>
                        <p:par>
                          <p:cTn id="313" fill="hold" nodeType="afterGroup">
                            <p:stCondLst>
                              <p:cond delay="500"/>
                            </p:stCondLst>
                            <p:childTnLst>
                              <p:par>
                                <p:cTn id="314" presetID="9" presetClass="entr" presetSubtype="0" fill="hold" grpId="0" nodeType="afterEffect">
                                  <p:stCondLst>
                                    <p:cond delay="0"/>
                                  </p:stCondLst>
                                  <p:childTnLst>
                                    <p:set>
                                      <p:cBhvr>
                                        <p:cTn id="315" dur="1" fill="hold">
                                          <p:stCondLst>
                                            <p:cond delay="0"/>
                                          </p:stCondLst>
                                        </p:cTn>
                                        <p:tgtEl>
                                          <p:spTgt spid="12790"/>
                                        </p:tgtEl>
                                        <p:attrNameLst>
                                          <p:attrName>style.visibility</p:attrName>
                                        </p:attrNameLst>
                                      </p:cBhvr>
                                      <p:to>
                                        <p:strVal val="visible"/>
                                      </p:to>
                                    </p:set>
                                    <p:animEffect transition="in" filter="dissolve">
                                      <p:cBhvr>
                                        <p:cTn id="316" dur="500"/>
                                        <p:tgtEl>
                                          <p:spTgt spid="12790"/>
                                        </p:tgtEl>
                                      </p:cBhvr>
                                    </p:animEffect>
                                  </p:childTnLst>
                                </p:cTn>
                              </p:par>
                            </p:childTnLst>
                          </p:cTn>
                        </p:par>
                        <p:par>
                          <p:cTn id="317" fill="hold" nodeType="afterGroup">
                            <p:stCondLst>
                              <p:cond delay="1000"/>
                            </p:stCondLst>
                            <p:childTnLst>
                              <p:par>
                                <p:cTn id="318" presetID="1" presetClass="entr" presetSubtype="0" fill="hold" grpId="0" nodeType="afterEffect">
                                  <p:stCondLst>
                                    <p:cond delay="0"/>
                                  </p:stCondLst>
                                  <p:childTnLst>
                                    <p:set>
                                      <p:cBhvr>
                                        <p:cTn id="319" dur="1" fill="hold">
                                          <p:stCondLst>
                                            <p:cond delay="0"/>
                                          </p:stCondLst>
                                        </p:cTn>
                                        <p:tgtEl>
                                          <p:spTgt spid="12791"/>
                                        </p:tgtEl>
                                        <p:attrNameLst>
                                          <p:attrName>style.visibility</p:attrName>
                                        </p:attrNameLst>
                                      </p:cBhvr>
                                      <p:to>
                                        <p:strVal val="visible"/>
                                      </p:to>
                                    </p:set>
                                  </p:childTnLst>
                                  <p:subTnLst>
                                    <p:audio>
                                      <p:cMediaNode>
                                        <p:cTn display="0" masterRel="sameClick">
                                          <p:stCondLst>
                                            <p:cond evt="begin" delay="0">
                                              <p:tn val="318"/>
                                            </p:cond>
                                          </p:stCondLst>
                                          <p:endCondLst>
                                            <p:cond evt="onStopAudio" delay="0">
                                              <p:tgtEl>
                                                <p:sldTgt/>
                                              </p:tgtEl>
                                            </p:cond>
                                          </p:endCondLst>
                                        </p:cTn>
                                        <p:tgtEl>
                                          <p:sndTgt r:embed="rId3" name="explode.wav"/>
                                        </p:tgtEl>
                                      </p:cMediaNode>
                                    </p:audio>
                                  </p:subTnLst>
                                </p:cTn>
                              </p:par>
                              <p:par>
                                <p:cTn id="320" presetID="3" presetClass="exit" presetSubtype="10" fill="hold" grpId="1" nodeType="withEffect">
                                  <p:stCondLst>
                                    <p:cond delay="0"/>
                                  </p:stCondLst>
                                  <p:childTnLst>
                                    <p:animEffect transition="out" filter="blinds(horizontal)">
                                      <p:cBhvr>
                                        <p:cTn id="321" dur="500"/>
                                        <p:tgtEl>
                                          <p:spTgt spid="12791"/>
                                        </p:tgtEl>
                                      </p:cBhvr>
                                    </p:animEffect>
                                    <p:set>
                                      <p:cBhvr>
                                        <p:cTn id="322" dur="1" fill="hold">
                                          <p:stCondLst>
                                            <p:cond delay="499"/>
                                          </p:stCondLst>
                                        </p:cTn>
                                        <p:tgtEl>
                                          <p:spTgt spid="12791"/>
                                        </p:tgtEl>
                                        <p:attrNameLst>
                                          <p:attrName>style.visibility</p:attrName>
                                        </p:attrNameLst>
                                      </p:cBhvr>
                                      <p:to>
                                        <p:strVal val="hidden"/>
                                      </p:to>
                                    </p:set>
                                  </p:childTnLst>
                                </p:cTn>
                              </p:par>
                            </p:childTnLst>
                          </p:cTn>
                        </p:par>
                        <p:par>
                          <p:cTn id="323" fill="hold" nodeType="afterGroup">
                            <p:stCondLst>
                              <p:cond delay="1500"/>
                            </p:stCondLst>
                            <p:childTnLst>
                              <p:par>
                                <p:cTn id="324" presetID="9" presetClass="entr" presetSubtype="0" fill="hold" grpId="0" nodeType="afterEffect">
                                  <p:stCondLst>
                                    <p:cond delay="0"/>
                                  </p:stCondLst>
                                  <p:childTnLst>
                                    <p:set>
                                      <p:cBhvr>
                                        <p:cTn id="325" dur="1" fill="hold">
                                          <p:stCondLst>
                                            <p:cond delay="0"/>
                                          </p:stCondLst>
                                        </p:cTn>
                                        <p:tgtEl>
                                          <p:spTgt spid="12792"/>
                                        </p:tgtEl>
                                        <p:attrNameLst>
                                          <p:attrName>style.visibility</p:attrName>
                                        </p:attrNameLst>
                                      </p:cBhvr>
                                      <p:to>
                                        <p:strVal val="visible"/>
                                      </p:to>
                                    </p:set>
                                    <p:animEffect transition="in" filter="dissolve">
                                      <p:cBhvr>
                                        <p:cTn id="326" dur="500"/>
                                        <p:tgtEl>
                                          <p:spTgt spid="12792"/>
                                        </p:tgtEl>
                                      </p:cBhvr>
                                    </p:animEffect>
                                  </p:childTnLst>
                                </p:cTn>
                              </p:par>
                            </p:childTnLst>
                          </p:cTn>
                        </p:par>
                        <p:par>
                          <p:cTn id="327" fill="hold" nodeType="afterGroup">
                            <p:stCondLst>
                              <p:cond delay="2000"/>
                            </p:stCondLst>
                            <p:childTnLst>
                              <p:par>
                                <p:cTn id="328" presetID="1" presetClass="entr" presetSubtype="0" fill="hold" grpId="0" nodeType="afterEffect">
                                  <p:stCondLst>
                                    <p:cond delay="0"/>
                                  </p:stCondLst>
                                  <p:childTnLst>
                                    <p:set>
                                      <p:cBhvr>
                                        <p:cTn id="329" dur="1" fill="hold">
                                          <p:stCondLst>
                                            <p:cond delay="0"/>
                                          </p:stCondLst>
                                        </p:cTn>
                                        <p:tgtEl>
                                          <p:spTgt spid="12793"/>
                                        </p:tgtEl>
                                        <p:attrNameLst>
                                          <p:attrName>style.visibility</p:attrName>
                                        </p:attrNameLst>
                                      </p:cBhvr>
                                      <p:to>
                                        <p:strVal val="visible"/>
                                      </p:to>
                                    </p:set>
                                  </p:childTnLst>
                                  <p:subTnLst>
                                    <p:audio>
                                      <p:cMediaNode>
                                        <p:cTn display="0" masterRel="sameClick">
                                          <p:stCondLst>
                                            <p:cond evt="begin" delay="0">
                                              <p:tn val="328"/>
                                            </p:cond>
                                          </p:stCondLst>
                                          <p:endCondLst>
                                            <p:cond evt="onStopAudio" delay="0">
                                              <p:tgtEl>
                                                <p:sldTgt/>
                                              </p:tgtEl>
                                            </p:cond>
                                          </p:endCondLst>
                                        </p:cTn>
                                        <p:tgtEl>
                                          <p:sndTgt r:embed="rId3" name="explode.wav"/>
                                        </p:tgtEl>
                                      </p:cMediaNode>
                                    </p:audio>
                                  </p:subTnLst>
                                </p:cTn>
                              </p:par>
                              <p:par>
                                <p:cTn id="330" presetID="3" presetClass="exit" presetSubtype="10" fill="hold" grpId="1" nodeType="withEffect">
                                  <p:stCondLst>
                                    <p:cond delay="0"/>
                                  </p:stCondLst>
                                  <p:childTnLst>
                                    <p:animEffect transition="out" filter="blinds(horizontal)">
                                      <p:cBhvr>
                                        <p:cTn id="331" dur="500"/>
                                        <p:tgtEl>
                                          <p:spTgt spid="12793"/>
                                        </p:tgtEl>
                                      </p:cBhvr>
                                    </p:animEffect>
                                    <p:set>
                                      <p:cBhvr>
                                        <p:cTn id="332" dur="1" fill="hold">
                                          <p:stCondLst>
                                            <p:cond delay="499"/>
                                          </p:stCondLst>
                                        </p:cTn>
                                        <p:tgtEl>
                                          <p:spTgt spid="12793"/>
                                        </p:tgtEl>
                                        <p:attrNameLst>
                                          <p:attrName>style.visibility</p:attrName>
                                        </p:attrNameLst>
                                      </p:cBhvr>
                                      <p:to>
                                        <p:strVal val="hidden"/>
                                      </p:to>
                                    </p:set>
                                  </p:childTnLst>
                                </p:cTn>
                              </p:par>
                            </p:childTnLst>
                          </p:cTn>
                        </p:par>
                        <p:par>
                          <p:cTn id="333" fill="hold" nodeType="afterGroup">
                            <p:stCondLst>
                              <p:cond delay="2500"/>
                            </p:stCondLst>
                            <p:childTnLst>
                              <p:par>
                                <p:cTn id="334" presetID="9" presetClass="entr" presetSubtype="0" fill="hold" grpId="0" nodeType="afterEffect">
                                  <p:stCondLst>
                                    <p:cond delay="0"/>
                                  </p:stCondLst>
                                  <p:childTnLst>
                                    <p:set>
                                      <p:cBhvr>
                                        <p:cTn id="335" dur="1" fill="hold">
                                          <p:stCondLst>
                                            <p:cond delay="0"/>
                                          </p:stCondLst>
                                        </p:cTn>
                                        <p:tgtEl>
                                          <p:spTgt spid="12794"/>
                                        </p:tgtEl>
                                        <p:attrNameLst>
                                          <p:attrName>style.visibility</p:attrName>
                                        </p:attrNameLst>
                                      </p:cBhvr>
                                      <p:to>
                                        <p:strVal val="visible"/>
                                      </p:to>
                                    </p:set>
                                    <p:animEffect transition="in" filter="dissolve">
                                      <p:cBhvr>
                                        <p:cTn id="336" dur="500"/>
                                        <p:tgtEl>
                                          <p:spTgt spid="12794"/>
                                        </p:tgtEl>
                                      </p:cBhvr>
                                    </p:animEffect>
                                  </p:childTnLst>
                                </p:cTn>
                              </p:par>
                            </p:childTnLst>
                          </p:cTn>
                        </p:par>
                        <p:par>
                          <p:cTn id="337" fill="hold" nodeType="afterGroup">
                            <p:stCondLst>
                              <p:cond delay="3000"/>
                            </p:stCondLst>
                            <p:childTnLst>
                              <p:par>
                                <p:cTn id="338" presetID="1" presetClass="entr" presetSubtype="0" fill="hold" grpId="0" nodeType="afterEffect">
                                  <p:stCondLst>
                                    <p:cond delay="0"/>
                                  </p:stCondLst>
                                  <p:childTnLst>
                                    <p:set>
                                      <p:cBhvr>
                                        <p:cTn id="339" dur="1" fill="hold">
                                          <p:stCondLst>
                                            <p:cond delay="0"/>
                                          </p:stCondLst>
                                        </p:cTn>
                                        <p:tgtEl>
                                          <p:spTgt spid="12795"/>
                                        </p:tgtEl>
                                        <p:attrNameLst>
                                          <p:attrName>style.visibility</p:attrName>
                                        </p:attrNameLst>
                                      </p:cBhvr>
                                      <p:to>
                                        <p:strVal val="visible"/>
                                      </p:to>
                                    </p:set>
                                  </p:childTnLst>
                                  <p:subTnLst>
                                    <p:audio>
                                      <p:cMediaNode>
                                        <p:cTn display="0" masterRel="sameClick">
                                          <p:stCondLst>
                                            <p:cond evt="begin" delay="0">
                                              <p:tn val="338"/>
                                            </p:cond>
                                          </p:stCondLst>
                                          <p:endCondLst>
                                            <p:cond evt="onStopAudio" delay="0">
                                              <p:tgtEl>
                                                <p:sldTgt/>
                                              </p:tgtEl>
                                            </p:cond>
                                          </p:endCondLst>
                                        </p:cTn>
                                        <p:tgtEl>
                                          <p:sndTgt r:embed="rId3" name="explode.wav"/>
                                        </p:tgtEl>
                                      </p:cMediaNode>
                                    </p:audio>
                                  </p:subTnLst>
                                </p:cTn>
                              </p:par>
                              <p:par>
                                <p:cTn id="340" presetID="3" presetClass="exit" presetSubtype="10" fill="hold" grpId="1" nodeType="withEffect">
                                  <p:stCondLst>
                                    <p:cond delay="0"/>
                                  </p:stCondLst>
                                  <p:childTnLst>
                                    <p:animEffect transition="out" filter="blinds(horizontal)">
                                      <p:cBhvr>
                                        <p:cTn id="341" dur="500"/>
                                        <p:tgtEl>
                                          <p:spTgt spid="12795"/>
                                        </p:tgtEl>
                                      </p:cBhvr>
                                    </p:animEffect>
                                    <p:set>
                                      <p:cBhvr>
                                        <p:cTn id="342" dur="1" fill="hold">
                                          <p:stCondLst>
                                            <p:cond delay="499"/>
                                          </p:stCondLst>
                                        </p:cTn>
                                        <p:tgtEl>
                                          <p:spTgt spid="12795"/>
                                        </p:tgtEl>
                                        <p:attrNameLst>
                                          <p:attrName>style.visibility</p:attrName>
                                        </p:attrNameLst>
                                      </p:cBhvr>
                                      <p:to>
                                        <p:strVal val="hidden"/>
                                      </p:to>
                                    </p:set>
                                  </p:childTnLst>
                                </p:cTn>
                              </p:par>
                            </p:childTnLst>
                          </p:cTn>
                        </p:par>
                        <p:par>
                          <p:cTn id="343" fill="hold" nodeType="afterGroup">
                            <p:stCondLst>
                              <p:cond delay="3500"/>
                            </p:stCondLst>
                            <p:childTnLst>
                              <p:par>
                                <p:cTn id="344" presetID="9" presetClass="entr" presetSubtype="0" fill="hold" grpId="0" nodeType="afterEffect">
                                  <p:stCondLst>
                                    <p:cond delay="0"/>
                                  </p:stCondLst>
                                  <p:childTnLst>
                                    <p:set>
                                      <p:cBhvr>
                                        <p:cTn id="345" dur="1" fill="hold">
                                          <p:stCondLst>
                                            <p:cond delay="0"/>
                                          </p:stCondLst>
                                        </p:cTn>
                                        <p:tgtEl>
                                          <p:spTgt spid="12796"/>
                                        </p:tgtEl>
                                        <p:attrNameLst>
                                          <p:attrName>style.visibility</p:attrName>
                                        </p:attrNameLst>
                                      </p:cBhvr>
                                      <p:to>
                                        <p:strVal val="visible"/>
                                      </p:to>
                                    </p:set>
                                    <p:animEffect transition="in" filter="dissolve">
                                      <p:cBhvr>
                                        <p:cTn id="346" dur="500"/>
                                        <p:tgtEl>
                                          <p:spTgt spid="12796"/>
                                        </p:tgtEl>
                                      </p:cBhvr>
                                    </p:animEffect>
                                  </p:childTnLst>
                                </p:cTn>
                              </p:par>
                            </p:childTnLst>
                          </p:cTn>
                        </p:par>
                        <p:par>
                          <p:cTn id="347" fill="hold" nodeType="afterGroup">
                            <p:stCondLst>
                              <p:cond delay="4000"/>
                            </p:stCondLst>
                            <p:childTnLst>
                              <p:par>
                                <p:cTn id="348" presetID="1" presetClass="entr" presetSubtype="0" fill="hold" grpId="0" nodeType="afterEffect">
                                  <p:stCondLst>
                                    <p:cond delay="0"/>
                                  </p:stCondLst>
                                  <p:childTnLst>
                                    <p:set>
                                      <p:cBhvr>
                                        <p:cTn id="349" dur="1" fill="hold">
                                          <p:stCondLst>
                                            <p:cond delay="0"/>
                                          </p:stCondLst>
                                        </p:cTn>
                                        <p:tgtEl>
                                          <p:spTgt spid="12797"/>
                                        </p:tgtEl>
                                        <p:attrNameLst>
                                          <p:attrName>style.visibility</p:attrName>
                                        </p:attrNameLst>
                                      </p:cBhvr>
                                      <p:to>
                                        <p:strVal val="visible"/>
                                      </p:to>
                                    </p:set>
                                  </p:childTnLst>
                                  <p:subTnLst>
                                    <p:audio>
                                      <p:cMediaNode>
                                        <p:cTn display="0" masterRel="sameClick">
                                          <p:stCondLst>
                                            <p:cond evt="begin" delay="0">
                                              <p:tn val="348"/>
                                            </p:cond>
                                          </p:stCondLst>
                                          <p:endCondLst>
                                            <p:cond evt="onStopAudio" delay="0">
                                              <p:tgtEl>
                                                <p:sldTgt/>
                                              </p:tgtEl>
                                            </p:cond>
                                          </p:endCondLst>
                                        </p:cTn>
                                        <p:tgtEl>
                                          <p:sndTgt r:embed="rId3" name="explode.wav"/>
                                        </p:tgtEl>
                                      </p:cMediaNode>
                                    </p:audio>
                                  </p:subTnLst>
                                </p:cTn>
                              </p:par>
                              <p:par>
                                <p:cTn id="350" presetID="3" presetClass="exit" presetSubtype="10" fill="hold" grpId="1" nodeType="withEffect">
                                  <p:stCondLst>
                                    <p:cond delay="0"/>
                                  </p:stCondLst>
                                  <p:childTnLst>
                                    <p:animEffect transition="out" filter="blinds(horizontal)">
                                      <p:cBhvr>
                                        <p:cTn id="351" dur="500"/>
                                        <p:tgtEl>
                                          <p:spTgt spid="12797"/>
                                        </p:tgtEl>
                                      </p:cBhvr>
                                    </p:animEffect>
                                    <p:set>
                                      <p:cBhvr>
                                        <p:cTn id="352" dur="1" fill="hold">
                                          <p:stCondLst>
                                            <p:cond delay="499"/>
                                          </p:stCondLst>
                                        </p:cTn>
                                        <p:tgtEl>
                                          <p:spTgt spid="12797"/>
                                        </p:tgtEl>
                                        <p:attrNameLst>
                                          <p:attrName>style.visibility</p:attrName>
                                        </p:attrNameLst>
                                      </p:cBhvr>
                                      <p:to>
                                        <p:strVal val="hidden"/>
                                      </p:to>
                                    </p:set>
                                  </p:childTnLst>
                                </p:cTn>
                              </p:par>
                            </p:childTnLst>
                          </p:cTn>
                        </p:par>
                      </p:childTnLst>
                    </p:cTn>
                  </p:par>
                  <p:par>
                    <p:cTn id="353" fill="hold" nodeType="clickPar">
                      <p:stCondLst>
                        <p:cond delay="indefinite"/>
                      </p:stCondLst>
                      <p:childTnLst>
                        <p:par>
                          <p:cTn id="354" fill="hold" nodeType="withGroup">
                            <p:stCondLst>
                              <p:cond delay="0"/>
                            </p:stCondLst>
                            <p:childTnLst>
                              <p:par>
                                <p:cTn id="355" presetID="9" presetClass="entr" presetSubtype="0" fill="hold" grpId="0" nodeType="clickEffect">
                                  <p:stCondLst>
                                    <p:cond delay="0"/>
                                  </p:stCondLst>
                                  <p:childTnLst>
                                    <p:set>
                                      <p:cBhvr>
                                        <p:cTn id="356" dur="1" fill="hold">
                                          <p:stCondLst>
                                            <p:cond delay="0"/>
                                          </p:stCondLst>
                                        </p:cTn>
                                        <p:tgtEl>
                                          <p:spTgt spid="12786"/>
                                        </p:tgtEl>
                                        <p:attrNameLst>
                                          <p:attrName>style.visibility</p:attrName>
                                        </p:attrNameLst>
                                      </p:cBhvr>
                                      <p:to>
                                        <p:strVal val="visible"/>
                                      </p:to>
                                    </p:set>
                                    <p:animEffect transition="in" filter="dissolve">
                                      <p:cBhvr>
                                        <p:cTn id="357" dur="500"/>
                                        <p:tgtEl>
                                          <p:spTgt spid="12786"/>
                                        </p:tgtEl>
                                      </p:cBhvr>
                                    </p:animEffect>
                                  </p:childTnLst>
                                </p:cTn>
                              </p:par>
                            </p:childTnLst>
                          </p:cTn>
                        </p:par>
                        <p:par>
                          <p:cTn id="358" fill="hold" nodeType="afterGroup">
                            <p:stCondLst>
                              <p:cond delay="500"/>
                            </p:stCondLst>
                            <p:childTnLst>
                              <p:par>
                                <p:cTn id="359" presetID="9" presetClass="entr" presetSubtype="0" fill="hold" grpId="0" nodeType="afterEffect">
                                  <p:stCondLst>
                                    <p:cond delay="0"/>
                                  </p:stCondLst>
                                  <p:childTnLst>
                                    <p:set>
                                      <p:cBhvr>
                                        <p:cTn id="360" dur="1" fill="hold">
                                          <p:stCondLst>
                                            <p:cond delay="0"/>
                                          </p:stCondLst>
                                        </p:cTn>
                                        <p:tgtEl>
                                          <p:spTgt spid="12325"/>
                                        </p:tgtEl>
                                        <p:attrNameLst>
                                          <p:attrName>style.visibility</p:attrName>
                                        </p:attrNameLst>
                                      </p:cBhvr>
                                      <p:to>
                                        <p:strVal val="visible"/>
                                      </p:to>
                                    </p:set>
                                    <p:animEffect transition="in" filter="dissolve">
                                      <p:cBhvr>
                                        <p:cTn id="361" dur="500"/>
                                        <p:tgtEl>
                                          <p:spTgt spid="12325"/>
                                        </p:tgtEl>
                                      </p:cBhvr>
                                    </p:animEffect>
                                  </p:childTnLst>
                                </p:cTn>
                              </p:par>
                            </p:childTnLst>
                          </p:cTn>
                        </p:par>
                        <p:par>
                          <p:cTn id="362" fill="hold" nodeType="afterGroup">
                            <p:stCondLst>
                              <p:cond delay="1000"/>
                            </p:stCondLst>
                            <p:childTnLst>
                              <p:par>
                                <p:cTn id="363" presetID="9" presetClass="entr" presetSubtype="0" fill="hold" grpId="0" nodeType="afterEffect">
                                  <p:stCondLst>
                                    <p:cond delay="0"/>
                                  </p:stCondLst>
                                  <p:childTnLst>
                                    <p:set>
                                      <p:cBhvr>
                                        <p:cTn id="364" dur="1" fill="hold">
                                          <p:stCondLst>
                                            <p:cond delay="0"/>
                                          </p:stCondLst>
                                        </p:cTn>
                                        <p:tgtEl>
                                          <p:spTgt spid="12788"/>
                                        </p:tgtEl>
                                        <p:attrNameLst>
                                          <p:attrName>style.visibility</p:attrName>
                                        </p:attrNameLst>
                                      </p:cBhvr>
                                      <p:to>
                                        <p:strVal val="visible"/>
                                      </p:to>
                                    </p:set>
                                    <p:animEffect transition="in" filter="dissolve">
                                      <p:cBhvr>
                                        <p:cTn id="365" dur="500"/>
                                        <p:tgtEl>
                                          <p:spTgt spid="12788"/>
                                        </p:tgtEl>
                                      </p:cBhvr>
                                    </p:animEffect>
                                  </p:childTnLst>
                                </p:cTn>
                              </p:par>
                            </p:childTnLst>
                          </p:cTn>
                        </p:par>
                        <p:par>
                          <p:cTn id="366" fill="hold" nodeType="afterGroup">
                            <p:stCondLst>
                              <p:cond delay="1500"/>
                            </p:stCondLst>
                            <p:childTnLst>
                              <p:par>
                                <p:cTn id="367" presetID="9" presetClass="entr" presetSubtype="0" fill="hold" grpId="0" nodeType="afterEffect">
                                  <p:stCondLst>
                                    <p:cond delay="0"/>
                                  </p:stCondLst>
                                  <p:childTnLst>
                                    <p:set>
                                      <p:cBhvr>
                                        <p:cTn id="368" dur="1" fill="hold">
                                          <p:stCondLst>
                                            <p:cond delay="0"/>
                                          </p:stCondLst>
                                        </p:cTn>
                                        <p:tgtEl>
                                          <p:spTgt spid="12789"/>
                                        </p:tgtEl>
                                        <p:attrNameLst>
                                          <p:attrName>style.visibility</p:attrName>
                                        </p:attrNameLst>
                                      </p:cBhvr>
                                      <p:to>
                                        <p:strVal val="visible"/>
                                      </p:to>
                                    </p:set>
                                    <p:animEffect transition="in" filter="dissolve">
                                      <p:cBhvr>
                                        <p:cTn id="369" dur="500"/>
                                        <p:tgtEl>
                                          <p:spTgt spid="12789"/>
                                        </p:tgtEl>
                                      </p:cBhvr>
                                    </p:animEffect>
                                  </p:childTnLst>
                                </p:cTn>
                              </p:par>
                            </p:childTnLst>
                          </p:cTn>
                        </p:par>
                        <p:par>
                          <p:cTn id="370" fill="hold" nodeType="afterGroup">
                            <p:stCondLst>
                              <p:cond delay="2000"/>
                            </p:stCondLst>
                            <p:childTnLst>
                              <p:par>
                                <p:cTn id="371" presetID="9" presetClass="entr" presetSubtype="0" fill="hold" grpId="0" nodeType="afterEffect">
                                  <p:stCondLst>
                                    <p:cond delay="0"/>
                                  </p:stCondLst>
                                  <p:childTnLst>
                                    <p:set>
                                      <p:cBhvr>
                                        <p:cTn id="372" dur="1" fill="hold">
                                          <p:stCondLst>
                                            <p:cond delay="0"/>
                                          </p:stCondLst>
                                        </p:cTn>
                                        <p:tgtEl>
                                          <p:spTgt spid="12787"/>
                                        </p:tgtEl>
                                        <p:attrNameLst>
                                          <p:attrName>style.visibility</p:attrName>
                                        </p:attrNameLst>
                                      </p:cBhvr>
                                      <p:to>
                                        <p:strVal val="visible"/>
                                      </p:to>
                                    </p:set>
                                    <p:animEffect transition="in" filter="dissolve">
                                      <p:cBhvr>
                                        <p:cTn id="373" dur="500"/>
                                        <p:tgtEl>
                                          <p:spTgt spid="12787"/>
                                        </p:tgtEl>
                                      </p:cBhvr>
                                    </p:animEffect>
                                  </p:childTnLst>
                                </p:cTn>
                              </p:par>
                            </p:childTnLst>
                          </p:cTn>
                        </p:par>
                        <p:par>
                          <p:cTn id="374" fill="hold" nodeType="afterGroup">
                            <p:stCondLst>
                              <p:cond delay="2500"/>
                            </p:stCondLst>
                            <p:childTnLst>
                              <p:par>
                                <p:cTn id="375" presetID="22" presetClass="entr" presetSubtype="8" fill="hold" grpId="0" nodeType="afterEffect">
                                  <p:stCondLst>
                                    <p:cond delay="0"/>
                                  </p:stCondLst>
                                  <p:childTnLst>
                                    <p:set>
                                      <p:cBhvr>
                                        <p:cTn id="376" dur="1" fill="hold">
                                          <p:stCondLst>
                                            <p:cond delay="0"/>
                                          </p:stCondLst>
                                        </p:cTn>
                                        <p:tgtEl>
                                          <p:spTgt spid="12785"/>
                                        </p:tgtEl>
                                        <p:attrNameLst>
                                          <p:attrName>style.visibility</p:attrName>
                                        </p:attrNameLst>
                                      </p:cBhvr>
                                      <p:to>
                                        <p:strVal val="visible"/>
                                      </p:to>
                                    </p:set>
                                    <p:animEffect transition="in" filter="wipe(left)">
                                      <p:cBhvr>
                                        <p:cTn id="377" dur="2000"/>
                                        <p:tgtEl>
                                          <p:spTgt spid="12785"/>
                                        </p:tgtEl>
                                      </p:cBhvr>
                                    </p:animEffect>
                                  </p:childTnLst>
                                </p:cTn>
                              </p:par>
                              <p:par>
                                <p:cTn id="378" presetID="22" presetClass="entr" presetSubtype="1" fill="hold" grpId="0" nodeType="withEffect">
                                  <p:stCondLst>
                                    <p:cond delay="0"/>
                                  </p:stCondLst>
                                  <p:childTnLst>
                                    <p:set>
                                      <p:cBhvr>
                                        <p:cTn id="379" dur="1" fill="hold">
                                          <p:stCondLst>
                                            <p:cond delay="0"/>
                                          </p:stCondLst>
                                        </p:cTn>
                                        <p:tgtEl>
                                          <p:spTgt spid="12798"/>
                                        </p:tgtEl>
                                        <p:attrNameLst>
                                          <p:attrName>style.visibility</p:attrName>
                                        </p:attrNameLst>
                                      </p:cBhvr>
                                      <p:to>
                                        <p:strVal val="visible"/>
                                      </p:to>
                                    </p:set>
                                    <p:animEffect transition="in" filter="wipe(up)">
                                      <p:cBhvr>
                                        <p:cTn id="380" dur="2000"/>
                                        <p:tgtEl>
                                          <p:spTgt spid="12798"/>
                                        </p:tgtEl>
                                      </p:cBhvr>
                                    </p:animEffect>
                                  </p:childTnLst>
                                </p:cTn>
                              </p:par>
                              <p:par>
                                <p:cTn id="381" presetID="22" presetClass="entr" presetSubtype="2" fill="hold" grpId="0" nodeType="withEffect">
                                  <p:stCondLst>
                                    <p:cond delay="0"/>
                                  </p:stCondLst>
                                  <p:childTnLst>
                                    <p:set>
                                      <p:cBhvr>
                                        <p:cTn id="382" dur="1" fill="hold">
                                          <p:stCondLst>
                                            <p:cond delay="0"/>
                                          </p:stCondLst>
                                        </p:cTn>
                                        <p:tgtEl>
                                          <p:spTgt spid="12799"/>
                                        </p:tgtEl>
                                        <p:attrNameLst>
                                          <p:attrName>style.visibility</p:attrName>
                                        </p:attrNameLst>
                                      </p:cBhvr>
                                      <p:to>
                                        <p:strVal val="visible"/>
                                      </p:to>
                                    </p:set>
                                    <p:animEffect transition="in" filter="wipe(right)">
                                      <p:cBhvr>
                                        <p:cTn id="383" dur="2000"/>
                                        <p:tgtEl>
                                          <p:spTgt spid="12799"/>
                                        </p:tgtEl>
                                      </p:cBhvr>
                                    </p:animEffect>
                                  </p:childTnLst>
                                </p:cTn>
                              </p:par>
                              <p:par>
                                <p:cTn id="384" presetID="22" presetClass="entr" presetSubtype="2" fill="hold" grpId="0" nodeType="withEffect">
                                  <p:stCondLst>
                                    <p:cond delay="0"/>
                                  </p:stCondLst>
                                  <p:childTnLst>
                                    <p:set>
                                      <p:cBhvr>
                                        <p:cTn id="385" dur="1" fill="hold">
                                          <p:stCondLst>
                                            <p:cond delay="0"/>
                                          </p:stCondLst>
                                        </p:cTn>
                                        <p:tgtEl>
                                          <p:spTgt spid="12800"/>
                                        </p:tgtEl>
                                        <p:attrNameLst>
                                          <p:attrName>style.visibility</p:attrName>
                                        </p:attrNameLst>
                                      </p:cBhvr>
                                      <p:to>
                                        <p:strVal val="visible"/>
                                      </p:to>
                                    </p:set>
                                    <p:animEffect transition="in" filter="wipe(right)">
                                      <p:cBhvr>
                                        <p:cTn id="386" dur="2000"/>
                                        <p:tgtEl>
                                          <p:spTgt spid="12800"/>
                                        </p:tgtEl>
                                      </p:cBhvr>
                                    </p:animEffect>
                                  </p:childTnLst>
                                </p:cTn>
                              </p:par>
                              <p:par>
                                <p:cTn id="387" presetID="22" presetClass="entr" presetSubtype="2" fill="hold" grpId="0" nodeType="withEffect">
                                  <p:stCondLst>
                                    <p:cond delay="0"/>
                                  </p:stCondLst>
                                  <p:childTnLst>
                                    <p:set>
                                      <p:cBhvr>
                                        <p:cTn id="388" dur="1" fill="hold">
                                          <p:stCondLst>
                                            <p:cond delay="0"/>
                                          </p:stCondLst>
                                        </p:cTn>
                                        <p:tgtEl>
                                          <p:spTgt spid="12801"/>
                                        </p:tgtEl>
                                        <p:attrNameLst>
                                          <p:attrName>style.visibility</p:attrName>
                                        </p:attrNameLst>
                                      </p:cBhvr>
                                      <p:to>
                                        <p:strVal val="visible"/>
                                      </p:to>
                                    </p:set>
                                    <p:animEffect transition="in" filter="wipe(right)">
                                      <p:cBhvr>
                                        <p:cTn id="389" dur="2000"/>
                                        <p:tgtEl>
                                          <p:spTgt spid="12801"/>
                                        </p:tgtEl>
                                      </p:cBhvr>
                                    </p:animEffect>
                                  </p:childTnLst>
                                </p:cTn>
                              </p:par>
                            </p:childTnLst>
                          </p:cTn>
                        </p:par>
                        <p:par>
                          <p:cTn id="390" fill="hold" nodeType="afterGroup">
                            <p:stCondLst>
                              <p:cond delay="4500"/>
                            </p:stCondLst>
                            <p:childTnLst>
                              <p:par>
                                <p:cTn id="391" presetID="12" presetClass="entr" presetSubtype="4" fill="hold" nodeType="afterEffect">
                                  <p:stCondLst>
                                    <p:cond delay="0"/>
                                  </p:stCondLst>
                                  <p:childTnLst>
                                    <p:set>
                                      <p:cBhvr>
                                        <p:cTn id="392" dur="1" fill="hold">
                                          <p:stCondLst>
                                            <p:cond delay="0"/>
                                          </p:stCondLst>
                                        </p:cTn>
                                        <p:tgtEl>
                                          <p:spTgt spid="13281"/>
                                        </p:tgtEl>
                                        <p:attrNameLst>
                                          <p:attrName>style.visibility</p:attrName>
                                        </p:attrNameLst>
                                      </p:cBhvr>
                                      <p:to>
                                        <p:strVal val="visible"/>
                                      </p:to>
                                    </p:set>
                                    <p:animEffect transition="in" filter="slide(fromBottom)">
                                      <p:cBhvr>
                                        <p:cTn id="393" dur="500"/>
                                        <p:tgtEl>
                                          <p:spTgt spid="13281"/>
                                        </p:tgtEl>
                                      </p:cBhvr>
                                    </p:animEffect>
                                  </p:childTnLst>
                                </p:cTn>
                              </p:par>
                            </p:childTnLst>
                          </p:cTn>
                        </p:par>
                        <p:par>
                          <p:cTn id="394" fill="hold" nodeType="afterGroup">
                            <p:stCondLst>
                              <p:cond delay="5000"/>
                            </p:stCondLst>
                            <p:childTnLst>
                              <p:par>
                                <p:cTn id="395" presetID="22" presetClass="exit" presetSubtype="4" fill="hold" grpId="1" nodeType="afterEffect">
                                  <p:stCondLst>
                                    <p:cond delay="0"/>
                                  </p:stCondLst>
                                  <p:childTnLst>
                                    <p:animEffect transition="out" filter="wipe(down)">
                                      <p:cBhvr>
                                        <p:cTn id="396" dur="500"/>
                                        <p:tgtEl>
                                          <p:spTgt spid="12783"/>
                                        </p:tgtEl>
                                      </p:cBhvr>
                                    </p:animEffect>
                                    <p:set>
                                      <p:cBhvr>
                                        <p:cTn id="397" dur="1" fill="hold">
                                          <p:stCondLst>
                                            <p:cond delay="499"/>
                                          </p:stCondLst>
                                        </p:cTn>
                                        <p:tgtEl>
                                          <p:spTgt spid="12783"/>
                                        </p:tgtEl>
                                        <p:attrNameLst>
                                          <p:attrName>style.visibility</p:attrName>
                                        </p:attrNameLst>
                                      </p:cBhvr>
                                      <p:to>
                                        <p:strVal val="hidden"/>
                                      </p:to>
                                    </p:set>
                                  </p:childTnLst>
                                </p:cTn>
                              </p:par>
                              <p:par>
                                <p:cTn id="398" presetID="22" presetClass="exit" presetSubtype="4" fill="hold" grpId="1" nodeType="withEffect">
                                  <p:stCondLst>
                                    <p:cond delay="0"/>
                                  </p:stCondLst>
                                  <p:childTnLst>
                                    <p:animEffect transition="out" filter="wipe(down)">
                                      <p:cBhvr>
                                        <p:cTn id="399" dur="500"/>
                                        <p:tgtEl>
                                          <p:spTgt spid="12784"/>
                                        </p:tgtEl>
                                      </p:cBhvr>
                                    </p:animEffect>
                                    <p:set>
                                      <p:cBhvr>
                                        <p:cTn id="400" dur="1" fill="hold">
                                          <p:stCondLst>
                                            <p:cond delay="499"/>
                                          </p:stCondLst>
                                        </p:cTn>
                                        <p:tgtEl>
                                          <p:spTgt spid="12784"/>
                                        </p:tgtEl>
                                        <p:attrNameLst>
                                          <p:attrName>style.visibility</p:attrName>
                                        </p:attrNameLst>
                                      </p:cBhvr>
                                      <p:to>
                                        <p:strVal val="hidden"/>
                                      </p:to>
                                    </p:set>
                                  </p:childTnLst>
                                </p:cTn>
                              </p:par>
                            </p:childTnLst>
                          </p:cTn>
                        </p:par>
                      </p:childTnLst>
                    </p:cTn>
                  </p:par>
                  <p:par>
                    <p:cTn id="401" fill="hold" nodeType="clickPar">
                      <p:stCondLst>
                        <p:cond delay="indefinite"/>
                      </p:stCondLst>
                      <p:childTnLst>
                        <p:par>
                          <p:cTn id="402" fill="hold" nodeType="withGroup">
                            <p:stCondLst>
                              <p:cond delay="0"/>
                            </p:stCondLst>
                            <p:childTnLst>
                              <p:par>
                                <p:cTn id="403" presetID="22" presetClass="entr" presetSubtype="2" fill="hold" nodeType="clickEffect">
                                  <p:stCondLst>
                                    <p:cond delay="0"/>
                                  </p:stCondLst>
                                  <p:childTnLst>
                                    <p:set>
                                      <p:cBhvr>
                                        <p:cTn id="404" dur="1" fill="hold">
                                          <p:stCondLst>
                                            <p:cond delay="0"/>
                                          </p:stCondLst>
                                        </p:cTn>
                                        <p:tgtEl>
                                          <p:spTgt spid="13243"/>
                                        </p:tgtEl>
                                        <p:attrNameLst>
                                          <p:attrName>style.visibility</p:attrName>
                                        </p:attrNameLst>
                                      </p:cBhvr>
                                      <p:to>
                                        <p:strVal val="visible"/>
                                      </p:to>
                                    </p:set>
                                    <p:animEffect transition="in" filter="wipe(right)">
                                      <p:cBhvr>
                                        <p:cTn id="405" dur="1000"/>
                                        <p:tgtEl>
                                          <p:spTgt spid="13243"/>
                                        </p:tgtEl>
                                      </p:cBhvr>
                                    </p:animEffect>
                                  </p:childTnLst>
                                </p:cTn>
                              </p:par>
                            </p:childTnLst>
                          </p:cTn>
                        </p:par>
                      </p:childTnLst>
                    </p:cTn>
                  </p:par>
                  <p:par>
                    <p:cTn id="406" fill="hold" nodeType="clickPar">
                      <p:stCondLst>
                        <p:cond delay="indefinite"/>
                      </p:stCondLst>
                      <p:childTnLst>
                        <p:par>
                          <p:cTn id="407" fill="hold" nodeType="withGroup">
                            <p:stCondLst>
                              <p:cond delay="0"/>
                            </p:stCondLst>
                            <p:childTnLst>
                              <p:par>
                                <p:cTn id="408" presetID="9" presetClass="entr" presetSubtype="0" fill="hold" grpId="0" nodeType="clickEffect">
                                  <p:stCondLst>
                                    <p:cond delay="0"/>
                                  </p:stCondLst>
                                  <p:childTnLst>
                                    <p:set>
                                      <p:cBhvr>
                                        <p:cTn id="409" dur="1" fill="hold">
                                          <p:stCondLst>
                                            <p:cond delay="0"/>
                                          </p:stCondLst>
                                        </p:cTn>
                                        <p:tgtEl>
                                          <p:spTgt spid="13273"/>
                                        </p:tgtEl>
                                        <p:attrNameLst>
                                          <p:attrName>style.visibility</p:attrName>
                                        </p:attrNameLst>
                                      </p:cBhvr>
                                      <p:to>
                                        <p:strVal val="visible"/>
                                      </p:to>
                                    </p:set>
                                    <p:animEffect transition="in" filter="dissolve">
                                      <p:cBhvr>
                                        <p:cTn id="410" dur="500"/>
                                        <p:tgtEl>
                                          <p:spTgt spid="13273"/>
                                        </p:tgtEl>
                                      </p:cBhvr>
                                    </p:animEffect>
                                  </p:childTnLst>
                                </p:cTn>
                              </p:par>
                            </p:childTnLst>
                          </p:cTn>
                        </p:par>
                        <p:par>
                          <p:cTn id="411" fill="hold" nodeType="afterGroup">
                            <p:stCondLst>
                              <p:cond delay="500"/>
                            </p:stCondLst>
                            <p:childTnLst>
                              <p:par>
                                <p:cTn id="412" presetID="9" presetClass="entr" presetSubtype="0" fill="hold" grpId="0" nodeType="afterEffect">
                                  <p:stCondLst>
                                    <p:cond delay="0"/>
                                  </p:stCondLst>
                                  <p:childTnLst>
                                    <p:set>
                                      <p:cBhvr>
                                        <p:cTn id="413" dur="1" fill="hold">
                                          <p:stCondLst>
                                            <p:cond delay="0"/>
                                          </p:stCondLst>
                                        </p:cTn>
                                        <p:tgtEl>
                                          <p:spTgt spid="13274"/>
                                        </p:tgtEl>
                                        <p:attrNameLst>
                                          <p:attrName>style.visibility</p:attrName>
                                        </p:attrNameLst>
                                      </p:cBhvr>
                                      <p:to>
                                        <p:strVal val="visible"/>
                                      </p:to>
                                    </p:set>
                                    <p:animEffect transition="in" filter="dissolve">
                                      <p:cBhvr>
                                        <p:cTn id="414" dur="500"/>
                                        <p:tgtEl>
                                          <p:spTgt spid="13274"/>
                                        </p:tgtEl>
                                      </p:cBhvr>
                                    </p:animEffect>
                                  </p:childTnLst>
                                </p:cTn>
                              </p:par>
                            </p:childTnLst>
                          </p:cTn>
                        </p:par>
                        <p:par>
                          <p:cTn id="415" fill="hold" nodeType="afterGroup">
                            <p:stCondLst>
                              <p:cond delay="1000"/>
                            </p:stCondLst>
                            <p:childTnLst>
                              <p:par>
                                <p:cTn id="416" presetID="9" presetClass="entr" presetSubtype="0" fill="hold" grpId="0" nodeType="afterEffect">
                                  <p:stCondLst>
                                    <p:cond delay="0"/>
                                  </p:stCondLst>
                                  <p:childTnLst>
                                    <p:set>
                                      <p:cBhvr>
                                        <p:cTn id="417" dur="1" fill="hold">
                                          <p:stCondLst>
                                            <p:cond delay="0"/>
                                          </p:stCondLst>
                                        </p:cTn>
                                        <p:tgtEl>
                                          <p:spTgt spid="13275"/>
                                        </p:tgtEl>
                                        <p:attrNameLst>
                                          <p:attrName>style.visibility</p:attrName>
                                        </p:attrNameLst>
                                      </p:cBhvr>
                                      <p:to>
                                        <p:strVal val="visible"/>
                                      </p:to>
                                    </p:set>
                                    <p:animEffect transition="in" filter="dissolve">
                                      <p:cBhvr>
                                        <p:cTn id="418" dur="500"/>
                                        <p:tgtEl>
                                          <p:spTgt spid="13275"/>
                                        </p:tgtEl>
                                      </p:cBhvr>
                                    </p:animEffect>
                                  </p:childTnLst>
                                </p:cTn>
                              </p:par>
                            </p:childTnLst>
                          </p:cTn>
                        </p:par>
                        <p:par>
                          <p:cTn id="419" fill="hold" nodeType="afterGroup">
                            <p:stCondLst>
                              <p:cond delay="1500"/>
                            </p:stCondLst>
                            <p:childTnLst>
                              <p:par>
                                <p:cTn id="420" presetID="9" presetClass="entr" presetSubtype="0" fill="hold" grpId="0" nodeType="afterEffect">
                                  <p:stCondLst>
                                    <p:cond delay="0"/>
                                  </p:stCondLst>
                                  <p:childTnLst>
                                    <p:set>
                                      <p:cBhvr>
                                        <p:cTn id="421" dur="1" fill="hold">
                                          <p:stCondLst>
                                            <p:cond delay="0"/>
                                          </p:stCondLst>
                                        </p:cTn>
                                        <p:tgtEl>
                                          <p:spTgt spid="13276"/>
                                        </p:tgtEl>
                                        <p:attrNameLst>
                                          <p:attrName>style.visibility</p:attrName>
                                        </p:attrNameLst>
                                      </p:cBhvr>
                                      <p:to>
                                        <p:strVal val="visible"/>
                                      </p:to>
                                    </p:set>
                                    <p:animEffect transition="in" filter="dissolve">
                                      <p:cBhvr>
                                        <p:cTn id="422" dur="500"/>
                                        <p:tgtEl>
                                          <p:spTgt spid="13276"/>
                                        </p:tgtEl>
                                      </p:cBhvr>
                                    </p:animEffect>
                                  </p:childTnLst>
                                </p:cTn>
                              </p:par>
                            </p:childTnLst>
                          </p:cTn>
                        </p:par>
                        <p:par>
                          <p:cTn id="423" fill="hold" nodeType="afterGroup">
                            <p:stCondLst>
                              <p:cond delay="2000"/>
                            </p:stCondLst>
                            <p:childTnLst>
                              <p:par>
                                <p:cTn id="424" presetID="9" presetClass="entr" presetSubtype="0" fill="hold" grpId="0" nodeType="afterEffect">
                                  <p:stCondLst>
                                    <p:cond delay="0"/>
                                  </p:stCondLst>
                                  <p:childTnLst>
                                    <p:set>
                                      <p:cBhvr>
                                        <p:cTn id="425" dur="1" fill="hold">
                                          <p:stCondLst>
                                            <p:cond delay="0"/>
                                          </p:stCondLst>
                                        </p:cTn>
                                        <p:tgtEl>
                                          <p:spTgt spid="13277"/>
                                        </p:tgtEl>
                                        <p:attrNameLst>
                                          <p:attrName>style.visibility</p:attrName>
                                        </p:attrNameLst>
                                      </p:cBhvr>
                                      <p:to>
                                        <p:strVal val="visible"/>
                                      </p:to>
                                    </p:set>
                                    <p:animEffect transition="in" filter="dissolve">
                                      <p:cBhvr>
                                        <p:cTn id="426" dur="500"/>
                                        <p:tgtEl>
                                          <p:spTgt spid="13277"/>
                                        </p:tgtEl>
                                      </p:cBhvr>
                                    </p:animEffect>
                                  </p:childTnLst>
                                </p:cTn>
                              </p:par>
                            </p:childTnLst>
                          </p:cTn>
                        </p:par>
                        <p:par>
                          <p:cTn id="427" fill="hold" nodeType="afterGroup">
                            <p:stCondLst>
                              <p:cond delay="2500"/>
                            </p:stCondLst>
                            <p:childTnLst>
                              <p:par>
                                <p:cTn id="428" presetID="1" presetClass="entr" presetSubtype="0" fill="hold" grpId="0" nodeType="afterEffect">
                                  <p:stCondLst>
                                    <p:cond delay="0"/>
                                  </p:stCondLst>
                                  <p:childTnLst>
                                    <p:set>
                                      <p:cBhvr>
                                        <p:cTn id="429" dur="1" fill="hold">
                                          <p:stCondLst>
                                            <p:cond delay="0"/>
                                          </p:stCondLst>
                                        </p:cTn>
                                        <p:tgtEl>
                                          <p:spTgt spid="17464"/>
                                        </p:tgtEl>
                                        <p:attrNameLst>
                                          <p:attrName>style.visibility</p:attrName>
                                        </p:attrNameLst>
                                      </p:cBhvr>
                                      <p:to>
                                        <p:strVal val="visible"/>
                                      </p:to>
                                    </p:set>
                                  </p:childTnLst>
                                  <p:subTnLst>
                                    <p:audio>
                                      <p:cMediaNode>
                                        <p:cTn display="0" masterRel="sameClick">
                                          <p:stCondLst>
                                            <p:cond evt="begin" delay="0">
                                              <p:tn val="428"/>
                                            </p:cond>
                                          </p:stCondLst>
                                          <p:endCondLst>
                                            <p:cond evt="onStopAudio" delay="0">
                                              <p:tgtEl>
                                                <p:sldTgt/>
                                              </p:tgtEl>
                                            </p:cond>
                                          </p:endCondLst>
                                        </p:cTn>
                                        <p:tgtEl>
                                          <p:sndTgt r:embed="rId3" name="explode.wav"/>
                                        </p:tgtEl>
                                      </p:cMediaNode>
                                    </p:audio>
                                  </p:subTnLst>
                                </p:cTn>
                              </p:par>
                              <p:par>
                                <p:cTn id="430" presetID="3" presetClass="exit" presetSubtype="10" fill="hold" grpId="1" nodeType="withEffect">
                                  <p:stCondLst>
                                    <p:cond delay="0"/>
                                  </p:stCondLst>
                                  <p:childTnLst>
                                    <p:animEffect transition="out" filter="blinds(horizontal)">
                                      <p:cBhvr>
                                        <p:cTn id="431" dur="500"/>
                                        <p:tgtEl>
                                          <p:spTgt spid="17464"/>
                                        </p:tgtEl>
                                      </p:cBhvr>
                                    </p:animEffect>
                                    <p:set>
                                      <p:cBhvr>
                                        <p:cTn id="432" dur="1" fill="hold">
                                          <p:stCondLst>
                                            <p:cond delay="499"/>
                                          </p:stCondLst>
                                        </p:cTn>
                                        <p:tgtEl>
                                          <p:spTgt spid="17464"/>
                                        </p:tgtEl>
                                        <p:attrNameLst>
                                          <p:attrName>style.visibility</p:attrName>
                                        </p:attrNameLst>
                                      </p:cBhvr>
                                      <p:to>
                                        <p:strVal val="hidden"/>
                                      </p:to>
                                    </p:set>
                                  </p:childTnLst>
                                </p:cTn>
                              </p:par>
                            </p:childTnLst>
                          </p:cTn>
                        </p:par>
                        <p:par>
                          <p:cTn id="433" fill="hold" nodeType="afterGroup">
                            <p:stCondLst>
                              <p:cond delay="3000"/>
                            </p:stCondLst>
                            <p:childTnLst>
                              <p:par>
                                <p:cTn id="434" presetID="1" presetClass="entr" presetSubtype="0" fill="hold" grpId="0" nodeType="afterEffect">
                                  <p:stCondLst>
                                    <p:cond delay="0"/>
                                  </p:stCondLst>
                                  <p:childTnLst>
                                    <p:set>
                                      <p:cBhvr>
                                        <p:cTn id="435" dur="1" fill="hold">
                                          <p:stCondLst>
                                            <p:cond delay="0"/>
                                          </p:stCondLst>
                                        </p:cTn>
                                        <p:tgtEl>
                                          <p:spTgt spid="17465"/>
                                        </p:tgtEl>
                                        <p:attrNameLst>
                                          <p:attrName>style.visibility</p:attrName>
                                        </p:attrNameLst>
                                      </p:cBhvr>
                                      <p:to>
                                        <p:strVal val="visible"/>
                                      </p:to>
                                    </p:set>
                                  </p:childTnLst>
                                  <p:subTnLst>
                                    <p:audio>
                                      <p:cMediaNode>
                                        <p:cTn display="0" masterRel="sameClick">
                                          <p:stCondLst>
                                            <p:cond evt="begin" delay="0">
                                              <p:tn val="434"/>
                                            </p:cond>
                                          </p:stCondLst>
                                          <p:endCondLst>
                                            <p:cond evt="onStopAudio" delay="0">
                                              <p:tgtEl>
                                                <p:sldTgt/>
                                              </p:tgtEl>
                                            </p:cond>
                                          </p:endCondLst>
                                        </p:cTn>
                                        <p:tgtEl>
                                          <p:sndTgt r:embed="rId3" name="explode.wav"/>
                                        </p:tgtEl>
                                      </p:cMediaNode>
                                    </p:audio>
                                  </p:subTnLst>
                                </p:cTn>
                              </p:par>
                              <p:par>
                                <p:cTn id="436" presetID="3" presetClass="exit" presetSubtype="10" fill="hold" grpId="1" nodeType="withEffect">
                                  <p:stCondLst>
                                    <p:cond delay="0"/>
                                  </p:stCondLst>
                                  <p:childTnLst>
                                    <p:animEffect transition="out" filter="blinds(horizontal)">
                                      <p:cBhvr>
                                        <p:cTn id="437" dur="500"/>
                                        <p:tgtEl>
                                          <p:spTgt spid="17465"/>
                                        </p:tgtEl>
                                      </p:cBhvr>
                                    </p:animEffect>
                                    <p:set>
                                      <p:cBhvr>
                                        <p:cTn id="438" dur="1" fill="hold">
                                          <p:stCondLst>
                                            <p:cond delay="499"/>
                                          </p:stCondLst>
                                        </p:cTn>
                                        <p:tgtEl>
                                          <p:spTgt spid="17465"/>
                                        </p:tgtEl>
                                        <p:attrNameLst>
                                          <p:attrName>style.visibility</p:attrName>
                                        </p:attrNameLst>
                                      </p:cBhvr>
                                      <p:to>
                                        <p:strVal val="hidden"/>
                                      </p:to>
                                    </p:set>
                                  </p:childTnLst>
                                </p:cTn>
                              </p:par>
                            </p:childTnLst>
                          </p:cTn>
                        </p:par>
                        <p:par>
                          <p:cTn id="439" fill="hold" nodeType="afterGroup">
                            <p:stCondLst>
                              <p:cond delay="3500"/>
                            </p:stCondLst>
                            <p:childTnLst>
                              <p:par>
                                <p:cTn id="440" presetID="1" presetClass="entr" presetSubtype="0" fill="hold" grpId="0" nodeType="afterEffect">
                                  <p:stCondLst>
                                    <p:cond delay="0"/>
                                  </p:stCondLst>
                                  <p:childTnLst>
                                    <p:set>
                                      <p:cBhvr>
                                        <p:cTn id="441" dur="1" fill="hold">
                                          <p:stCondLst>
                                            <p:cond delay="0"/>
                                          </p:stCondLst>
                                        </p:cTn>
                                        <p:tgtEl>
                                          <p:spTgt spid="17466"/>
                                        </p:tgtEl>
                                        <p:attrNameLst>
                                          <p:attrName>style.visibility</p:attrName>
                                        </p:attrNameLst>
                                      </p:cBhvr>
                                      <p:to>
                                        <p:strVal val="visible"/>
                                      </p:to>
                                    </p:set>
                                  </p:childTnLst>
                                  <p:subTnLst>
                                    <p:audio>
                                      <p:cMediaNode>
                                        <p:cTn display="0" masterRel="sameClick">
                                          <p:stCondLst>
                                            <p:cond evt="begin" delay="0">
                                              <p:tn val="440"/>
                                            </p:cond>
                                          </p:stCondLst>
                                          <p:endCondLst>
                                            <p:cond evt="onStopAudio" delay="0">
                                              <p:tgtEl>
                                                <p:sldTgt/>
                                              </p:tgtEl>
                                            </p:cond>
                                          </p:endCondLst>
                                        </p:cTn>
                                        <p:tgtEl>
                                          <p:sndTgt r:embed="rId3" name="explode.wav"/>
                                        </p:tgtEl>
                                      </p:cMediaNode>
                                    </p:audio>
                                  </p:subTnLst>
                                </p:cTn>
                              </p:par>
                              <p:par>
                                <p:cTn id="442" presetID="3" presetClass="exit" presetSubtype="10" fill="hold" grpId="1" nodeType="withEffect">
                                  <p:stCondLst>
                                    <p:cond delay="0"/>
                                  </p:stCondLst>
                                  <p:childTnLst>
                                    <p:animEffect transition="out" filter="blinds(horizontal)">
                                      <p:cBhvr>
                                        <p:cTn id="443" dur="500"/>
                                        <p:tgtEl>
                                          <p:spTgt spid="17466"/>
                                        </p:tgtEl>
                                      </p:cBhvr>
                                    </p:animEffect>
                                    <p:set>
                                      <p:cBhvr>
                                        <p:cTn id="444" dur="1" fill="hold">
                                          <p:stCondLst>
                                            <p:cond delay="499"/>
                                          </p:stCondLst>
                                        </p:cTn>
                                        <p:tgtEl>
                                          <p:spTgt spid="17466"/>
                                        </p:tgtEl>
                                        <p:attrNameLst>
                                          <p:attrName>style.visibility</p:attrName>
                                        </p:attrNameLst>
                                      </p:cBhvr>
                                      <p:to>
                                        <p:strVal val="hidden"/>
                                      </p:to>
                                    </p:set>
                                  </p:childTnLst>
                                </p:cTn>
                              </p:par>
                            </p:childTnLst>
                          </p:cTn>
                        </p:par>
                      </p:childTnLst>
                    </p:cTn>
                  </p:par>
                  <p:par>
                    <p:cTn id="445" fill="hold" nodeType="clickPar">
                      <p:stCondLst>
                        <p:cond delay="indefinite"/>
                      </p:stCondLst>
                      <p:childTnLst>
                        <p:par>
                          <p:cTn id="446" fill="hold" nodeType="withGroup">
                            <p:stCondLst>
                              <p:cond delay="0"/>
                            </p:stCondLst>
                            <p:childTnLst>
                              <p:par>
                                <p:cTn id="447" presetID="9" presetClass="entr" presetSubtype="0" fill="hold" grpId="0" nodeType="clickEffect">
                                  <p:stCondLst>
                                    <p:cond delay="0"/>
                                  </p:stCondLst>
                                  <p:childTnLst>
                                    <p:set>
                                      <p:cBhvr>
                                        <p:cTn id="448" dur="1" fill="hold">
                                          <p:stCondLst>
                                            <p:cond delay="0"/>
                                          </p:stCondLst>
                                        </p:cTn>
                                        <p:tgtEl>
                                          <p:spTgt spid="13270"/>
                                        </p:tgtEl>
                                        <p:attrNameLst>
                                          <p:attrName>style.visibility</p:attrName>
                                        </p:attrNameLst>
                                      </p:cBhvr>
                                      <p:to>
                                        <p:strVal val="visible"/>
                                      </p:to>
                                    </p:set>
                                    <p:animEffect transition="in" filter="dissolve">
                                      <p:cBhvr>
                                        <p:cTn id="449" dur="500"/>
                                        <p:tgtEl>
                                          <p:spTgt spid="13270"/>
                                        </p:tgtEl>
                                      </p:cBhvr>
                                    </p:animEffect>
                                  </p:childTnLst>
                                </p:cTn>
                              </p:par>
                            </p:childTnLst>
                          </p:cTn>
                        </p:par>
                        <p:par>
                          <p:cTn id="450" fill="hold" nodeType="afterGroup">
                            <p:stCondLst>
                              <p:cond delay="500"/>
                            </p:stCondLst>
                            <p:childTnLst>
                              <p:par>
                                <p:cTn id="451" presetID="9" presetClass="entr" presetSubtype="0" fill="hold" grpId="0" nodeType="afterEffect">
                                  <p:stCondLst>
                                    <p:cond delay="0"/>
                                  </p:stCondLst>
                                  <p:childTnLst>
                                    <p:set>
                                      <p:cBhvr>
                                        <p:cTn id="452" dur="1" fill="hold">
                                          <p:stCondLst>
                                            <p:cond delay="0"/>
                                          </p:stCondLst>
                                        </p:cTn>
                                        <p:tgtEl>
                                          <p:spTgt spid="13271"/>
                                        </p:tgtEl>
                                        <p:attrNameLst>
                                          <p:attrName>style.visibility</p:attrName>
                                        </p:attrNameLst>
                                      </p:cBhvr>
                                      <p:to>
                                        <p:strVal val="visible"/>
                                      </p:to>
                                    </p:set>
                                    <p:animEffect transition="in" filter="dissolve">
                                      <p:cBhvr>
                                        <p:cTn id="453" dur="500"/>
                                        <p:tgtEl>
                                          <p:spTgt spid="13271"/>
                                        </p:tgtEl>
                                      </p:cBhvr>
                                    </p:animEffect>
                                  </p:childTnLst>
                                </p:cTn>
                              </p:par>
                            </p:childTnLst>
                          </p:cTn>
                        </p:par>
                        <p:par>
                          <p:cTn id="454" fill="hold" nodeType="afterGroup">
                            <p:stCondLst>
                              <p:cond delay="1000"/>
                            </p:stCondLst>
                            <p:childTnLst>
                              <p:par>
                                <p:cTn id="455" presetID="9" presetClass="entr" presetSubtype="0" fill="hold" grpId="0" nodeType="afterEffect">
                                  <p:stCondLst>
                                    <p:cond delay="0"/>
                                  </p:stCondLst>
                                  <p:childTnLst>
                                    <p:set>
                                      <p:cBhvr>
                                        <p:cTn id="456" dur="1" fill="hold">
                                          <p:stCondLst>
                                            <p:cond delay="0"/>
                                          </p:stCondLst>
                                        </p:cTn>
                                        <p:tgtEl>
                                          <p:spTgt spid="13272"/>
                                        </p:tgtEl>
                                        <p:attrNameLst>
                                          <p:attrName>style.visibility</p:attrName>
                                        </p:attrNameLst>
                                      </p:cBhvr>
                                      <p:to>
                                        <p:strVal val="visible"/>
                                      </p:to>
                                    </p:set>
                                    <p:animEffect transition="in" filter="dissolve">
                                      <p:cBhvr>
                                        <p:cTn id="457" dur="500"/>
                                        <p:tgtEl>
                                          <p:spTgt spid="13272"/>
                                        </p:tgtEl>
                                      </p:cBhvr>
                                    </p:animEffect>
                                  </p:childTnLst>
                                </p:cTn>
                              </p:par>
                            </p:childTnLst>
                          </p:cTn>
                        </p:par>
                        <p:par>
                          <p:cTn id="458" fill="hold" nodeType="afterGroup">
                            <p:stCondLst>
                              <p:cond delay="1500"/>
                            </p:stCondLst>
                            <p:childTnLst>
                              <p:par>
                                <p:cTn id="459" presetID="22" presetClass="entr" presetSubtype="4" fill="hold" grpId="0" nodeType="afterEffect">
                                  <p:stCondLst>
                                    <p:cond delay="0"/>
                                  </p:stCondLst>
                                  <p:childTnLst>
                                    <p:set>
                                      <p:cBhvr>
                                        <p:cTn id="460" dur="1" fill="hold">
                                          <p:stCondLst>
                                            <p:cond delay="0"/>
                                          </p:stCondLst>
                                        </p:cTn>
                                        <p:tgtEl>
                                          <p:spTgt spid="13278"/>
                                        </p:tgtEl>
                                        <p:attrNameLst>
                                          <p:attrName>style.visibility</p:attrName>
                                        </p:attrNameLst>
                                      </p:cBhvr>
                                      <p:to>
                                        <p:strVal val="visible"/>
                                      </p:to>
                                    </p:set>
                                    <p:animEffect transition="in" filter="wipe(down)">
                                      <p:cBhvr>
                                        <p:cTn id="461" dur="2000"/>
                                        <p:tgtEl>
                                          <p:spTgt spid="13278"/>
                                        </p:tgtEl>
                                      </p:cBhvr>
                                    </p:animEffect>
                                  </p:childTnLst>
                                </p:cTn>
                              </p:par>
                              <p:par>
                                <p:cTn id="462" presetID="22" presetClass="entr" presetSubtype="8" fill="hold" grpId="0" nodeType="withEffect">
                                  <p:stCondLst>
                                    <p:cond delay="0"/>
                                  </p:stCondLst>
                                  <p:childTnLst>
                                    <p:set>
                                      <p:cBhvr>
                                        <p:cTn id="463" dur="1" fill="hold">
                                          <p:stCondLst>
                                            <p:cond delay="0"/>
                                          </p:stCondLst>
                                        </p:cTn>
                                        <p:tgtEl>
                                          <p:spTgt spid="13279"/>
                                        </p:tgtEl>
                                        <p:attrNameLst>
                                          <p:attrName>style.visibility</p:attrName>
                                        </p:attrNameLst>
                                      </p:cBhvr>
                                      <p:to>
                                        <p:strVal val="visible"/>
                                      </p:to>
                                    </p:set>
                                    <p:animEffect transition="in" filter="wipe(left)">
                                      <p:cBhvr>
                                        <p:cTn id="464" dur="2000"/>
                                        <p:tgtEl>
                                          <p:spTgt spid="13279"/>
                                        </p:tgtEl>
                                      </p:cBhvr>
                                    </p:animEffect>
                                  </p:childTnLst>
                                </p:cTn>
                              </p:par>
                              <p:par>
                                <p:cTn id="465" presetID="22" presetClass="entr" presetSubtype="2" fill="hold" grpId="0" nodeType="withEffect">
                                  <p:stCondLst>
                                    <p:cond delay="0"/>
                                  </p:stCondLst>
                                  <p:childTnLst>
                                    <p:set>
                                      <p:cBhvr>
                                        <p:cTn id="466" dur="1" fill="hold">
                                          <p:stCondLst>
                                            <p:cond delay="0"/>
                                          </p:stCondLst>
                                        </p:cTn>
                                        <p:tgtEl>
                                          <p:spTgt spid="13280"/>
                                        </p:tgtEl>
                                        <p:attrNameLst>
                                          <p:attrName>style.visibility</p:attrName>
                                        </p:attrNameLst>
                                      </p:cBhvr>
                                      <p:to>
                                        <p:strVal val="visible"/>
                                      </p:to>
                                    </p:set>
                                    <p:animEffect transition="in" filter="wipe(right)">
                                      <p:cBhvr>
                                        <p:cTn id="467" dur="2000"/>
                                        <p:tgtEl>
                                          <p:spTgt spid="13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7" grpId="0" animBg="1"/>
      <p:bldP spid="12684" grpId="0"/>
      <p:bldP spid="12739" grpId="0" animBg="1"/>
      <p:bldP spid="12739" grpId="1" animBg="1"/>
      <p:bldP spid="12740" grpId="0" animBg="1"/>
      <p:bldP spid="12740" grpId="1" animBg="1"/>
      <p:bldP spid="12741" grpId="0" animBg="1"/>
      <p:bldP spid="12741" grpId="1" animBg="1"/>
      <p:bldP spid="12742" grpId="0" animBg="1"/>
      <p:bldP spid="12742" grpId="1" animBg="1"/>
      <p:bldP spid="12743" grpId="0" animBg="1"/>
      <p:bldP spid="12743" grpId="1" animBg="1"/>
      <p:bldP spid="12744" grpId="0" animBg="1"/>
      <p:bldP spid="12744" grpId="1" animBg="1"/>
      <p:bldP spid="12745" grpId="0" animBg="1"/>
      <p:bldP spid="12745" grpId="1" animBg="1"/>
      <p:bldP spid="12746" grpId="0" animBg="1"/>
      <p:bldP spid="12746" grpId="1" animBg="1"/>
      <p:bldP spid="12747" grpId="0" animBg="1"/>
      <p:bldP spid="12747" grpId="1" animBg="1"/>
      <p:bldP spid="12748" grpId="0" animBg="1"/>
      <p:bldP spid="12748" grpId="1" animBg="1"/>
      <p:bldP spid="12749" grpId="0" animBg="1"/>
      <p:bldP spid="12749" grpId="1" animBg="1"/>
      <p:bldP spid="12750" grpId="0" animBg="1"/>
      <p:bldP spid="12750" grpId="1" animBg="1"/>
      <p:bldP spid="12752" grpId="0" animBg="1"/>
      <p:bldP spid="12752" grpId="1" animBg="1"/>
      <p:bldP spid="12753" grpId="0" animBg="1"/>
      <p:bldP spid="12753" grpId="1" animBg="1"/>
      <p:bldP spid="12754" grpId="0" animBg="1"/>
      <p:bldP spid="12754" grpId="1" animBg="1"/>
      <p:bldP spid="12755" grpId="0" animBg="1"/>
      <p:bldP spid="12755" grpId="1" animBg="1"/>
      <p:bldP spid="12756" grpId="0" animBg="1"/>
      <p:bldP spid="12756" grpId="1" animBg="1"/>
      <p:bldP spid="12757" grpId="0" animBg="1"/>
      <p:bldP spid="12757" grpId="1" animBg="1"/>
      <p:bldP spid="12758" grpId="0" animBg="1"/>
      <p:bldP spid="12758" grpId="1" animBg="1"/>
      <p:bldP spid="12759" grpId="0" animBg="1"/>
      <p:bldP spid="12759" grpId="1" animBg="1"/>
      <p:bldP spid="12760" grpId="0" animBg="1"/>
      <p:bldP spid="12760" grpId="1" animBg="1"/>
      <p:bldP spid="12761" grpId="0" animBg="1"/>
      <p:bldP spid="12761" grpId="1" animBg="1"/>
      <p:bldP spid="12769" grpId="0" animBg="1"/>
      <p:bldP spid="12769" grpId="1" animBg="1"/>
      <p:bldP spid="12770" grpId="0" animBg="1"/>
      <p:bldP spid="12770" grpId="1" animBg="1"/>
      <p:bldP spid="12771" grpId="0" animBg="1"/>
      <p:bldP spid="12771" grpId="1" animBg="1"/>
      <p:bldP spid="12772" grpId="0" animBg="1"/>
      <p:bldP spid="12772" grpId="1" animBg="1"/>
      <p:bldP spid="12773" grpId="0" animBg="1"/>
      <p:bldP spid="12773" grpId="1" animBg="1"/>
      <p:bldP spid="12774" grpId="0" animBg="1"/>
      <p:bldP spid="12774" grpId="1" animBg="1"/>
      <p:bldP spid="12775" grpId="0" animBg="1"/>
      <p:bldP spid="12775" grpId="1" animBg="1"/>
      <p:bldP spid="12776" grpId="0" animBg="1"/>
      <p:bldP spid="12738" grpId="0" animBg="1"/>
      <p:bldP spid="12777" grpId="0" animBg="1"/>
      <p:bldP spid="12778" grpId="0" animBg="1"/>
      <p:bldP spid="12779" grpId="0" animBg="1"/>
      <p:bldP spid="12735" grpId="0" animBg="1"/>
      <p:bldP spid="12736" grpId="0" animBg="1"/>
      <p:bldP spid="12737" grpId="0" animBg="1"/>
      <p:bldP spid="12783" grpId="0" animBg="1"/>
      <p:bldP spid="12783" grpId="1" animBg="1"/>
      <p:bldP spid="12784" grpId="0" animBg="1"/>
      <p:bldP spid="12784" grpId="1" animBg="1"/>
      <p:bldP spid="12785" grpId="0" animBg="1"/>
      <p:bldP spid="12786" grpId="0" animBg="1"/>
      <p:bldP spid="12787" grpId="0" animBg="1"/>
      <p:bldP spid="12788" grpId="0" animBg="1"/>
      <p:bldP spid="12789" grpId="0" animBg="1"/>
      <p:bldP spid="12790" grpId="0" animBg="1"/>
      <p:bldP spid="12791" grpId="0" animBg="1"/>
      <p:bldP spid="12791" grpId="1" animBg="1"/>
      <p:bldP spid="12792" grpId="0" animBg="1"/>
      <p:bldP spid="12793" grpId="0" animBg="1"/>
      <p:bldP spid="12793" grpId="1" animBg="1"/>
      <p:bldP spid="12794" grpId="0" animBg="1"/>
      <p:bldP spid="12795" grpId="0" animBg="1"/>
      <p:bldP spid="12795" grpId="1" animBg="1"/>
      <p:bldP spid="12796" grpId="0" animBg="1"/>
      <p:bldP spid="12797" grpId="0" animBg="1"/>
      <p:bldP spid="12797" grpId="1" animBg="1"/>
      <p:bldP spid="12798" grpId="0" animBg="1"/>
      <p:bldP spid="12799" grpId="0" animBg="1"/>
      <p:bldP spid="12800" grpId="0" animBg="1"/>
      <p:bldP spid="12801" grpId="0" animBg="1"/>
      <p:bldP spid="12325" grpId="0" animBg="1"/>
      <p:bldP spid="13270" grpId="0" animBg="1"/>
      <p:bldP spid="13271" grpId="0" animBg="1"/>
      <p:bldP spid="13272" grpId="0" animBg="1"/>
      <p:bldP spid="13273" grpId="0" animBg="1"/>
      <p:bldP spid="13274" grpId="0" animBg="1"/>
      <p:bldP spid="13275" grpId="0" animBg="1"/>
      <p:bldP spid="13276" grpId="0" animBg="1"/>
      <p:bldP spid="13277" grpId="0" animBg="1"/>
      <p:bldP spid="13278" grpId="0" animBg="1"/>
      <p:bldP spid="13279" grpId="0" animBg="1"/>
      <p:bldP spid="13280" grpId="0" animBg="1"/>
      <p:bldP spid="17450" grpId="0"/>
      <p:bldP spid="17451" grpId="0"/>
      <p:bldP spid="17453" grpId="0"/>
      <p:bldP spid="17454" grpId="0"/>
      <p:bldP spid="17455" grpId="0"/>
      <p:bldP spid="17456" grpId="0"/>
      <p:bldP spid="17462" grpId="0"/>
      <p:bldP spid="17464" grpId="0" animBg="1"/>
      <p:bldP spid="17464" grpId="1" animBg="1"/>
      <p:bldP spid="17465" grpId="0" animBg="1"/>
      <p:bldP spid="17465" grpId="1" animBg="1"/>
      <p:bldP spid="17466" grpId="0" animBg="1"/>
      <p:bldP spid="17466" grpId="1"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3316" name="Group 4"/>
          <p:cNvGrpSpPr>
            <a:grpSpLocks/>
          </p:cNvGrpSpPr>
          <p:nvPr/>
        </p:nvGrpSpPr>
        <p:grpSpPr bwMode="auto">
          <a:xfrm>
            <a:off x="0" y="203200"/>
            <a:ext cx="9247188" cy="6342063"/>
            <a:chOff x="0" y="128"/>
            <a:chExt cx="5825" cy="3995"/>
          </a:xfrm>
        </p:grpSpPr>
        <p:sp>
          <p:nvSpPr>
            <p:cNvPr id="13317" name="Rectangle 5"/>
            <p:cNvSpPr>
              <a:spLocks noChangeArrowheads="1"/>
            </p:cNvSpPr>
            <p:nvPr/>
          </p:nvSpPr>
          <p:spPr bwMode="auto">
            <a:xfrm>
              <a:off x="0" y="163"/>
              <a:ext cx="5764" cy="3960"/>
            </a:xfrm>
            <a:prstGeom prst="rect">
              <a:avLst/>
            </a:prstGeom>
            <a:solidFill>
              <a:srgbClr val="FFF6D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nchor="ct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pPr algn="ctr"/>
              <a:endParaRPr lang="en-US" altLang="en-US">
                <a:cs typeface="Arial" panose="020B0604020202020204" pitchFamily="34" charset="0"/>
              </a:endParaRPr>
            </a:p>
          </p:txBody>
        </p:sp>
        <p:sp>
          <p:nvSpPr>
            <p:cNvPr id="13318" name="Freeform 6"/>
            <p:cNvSpPr>
              <a:spLocks/>
            </p:cNvSpPr>
            <p:nvPr/>
          </p:nvSpPr>
          <p:spPr bwMode="auto">
            <a:xfrm>
              <a:off x="654" y="1089"/>
              <a:ext cx="189" cy="145"/>
            </a:xfrm>
            <a:custGeom>
              <a:avLst/>
              <a:gdLst>
                <a:gd name="T0" fmla="*/ 172 w 514"/>
                <a:gd name="T1" fmla="*/ 331 h 352"/>
                <a:gd name="T2" fmla="*/ 106 w 514"/>
                <a:gd name="T3" fmla="*/ 340 h 352"/>
                <a:gd name="T4" fmla="*/ 46 w 514"/>
                <a:gd name="T5" fmla="*/ 259 h 352"/>
                <a:gd name="T6" fmla="*/ 1 w 514"/>
                <a:gd name="T7" fmla="*/ 208 h 352"/>
                <a:gd name="T8" fmla="*/ 40 w 514"/>
                <a:gd name="T9" fmla="*/ 88 h 352"/>
                <a:gd name="T10" fmla="*/ 151 w 514"/>
                <a:gd name="T11" fmla="*/ 4 h 352"/>
                <a:gd name="T12" fmla="*/ 241 w 514"/>
                <a:gd name="T13" fmla="*/ 61 h 352"/>
                <a:gd name="T14" fmla="*/ 298 w 514"/>
                <a:gd name="T15" fmla="*/ 49 h 352"/>
                <a:gd name="T16" fmla="*/ 331 w 514"/>
                <a:gd name="T17" fmla="*/ 124 h 352"/>
                <a:gd name="T18" fmla="*/ 451 w 514"/>
                <a:gd name="T19" fmla="*/ 130 h 352"/>
                <a:gd name="T20" fmla="*/ 511 w 514"/>
                <a:gd name="T21" fmla="*/ 187 h 352"/>
                <a:gd name="T22" fmla="*/ 433 w 514"/>
                <a:gd name="T23" fmla="*/ 235 h 352"/>
                <a:gd name="T24" fmla="*/ 403 w 514"/>
                <a:gd name="T25" fmla="*/ 217 h 352"/>
                <a:gd name="T26" fmla="*/ 331 w 514"/>
                <a:gd name="T27" fmla="*/ 244 h 352"/>
                <a:gd name="T28" fmla="*/ 286 w 514"/>
                <a:gd name="T29" fmla="*/ 178 h 352"/>
                <a:gd name="T30" fmla="*/ 226 w 514"/>
                <a:gd name="T31" fmla="*/ 214 h 352"/>
                <a:gd name="T32" fmla="*/ 190 w 514"/>
                <a:gd name="T33" fmla="*/ 220 h 352"/>
                <a:gd name="T34" fmla="*/ 172 w 514"/>
                <a:gd name="T35" fmla="*/ 33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4" h="352">
                  <a:moveTo>
                    <a:pt x="172" y="331"/>
                  </a:moveTo>
                  <a:cubicBezTo>
                    <a:pt x="158" y="351"/>
                    <a:pt x="127" y="352"/>
                    <a:pt x="106" y="340"/>
                  </a:cubicBezTo>
                  <a:cubicBezTo>
                    <a:pt x="85" y="328"/>
                    <a:pt x="64" y="281"/>
                    <a:pt x="46" y="259"/>
                  </a:cubicBezTo>
                  <a:cubicBezTo>
                    <a:pt x="28" y="237"/>
                    <a:pt x="2" y="236"/>
                    <a:pt x="1" y="208"/>
                  </a:cubicBezTo>
                  <a:cubicBezTo>
                    <a:pt x="0" y="180"/>
                    <a:pt x="15" y="122"/>
                    <a:pt x="40" y="88"/>
                  </a:cubicBezTo>
                  <a:cubicBezTo>
                    <a:pt x="65" y="54"/>
                    <a:pt x="118" y="8"/>
                    <a:pt x="151" y="4"/>
                  </a:cubicBezTo>
                  <a:cubicBezTo>
                    <a:pt x="184" y="0"/>
                    <a:pt x="217" y="54"/>
                    <a:pt x="241" y="61"/>
                  </a:cubicBezTo>
                  <a:cubicBezTo>
                    <a:pt x="265" y="68"/>
                    <a:pt x="283" y="39"/>
                    <a:pt x="298" y="49"/>
                  </a:cubicBezTo>
                  <a:cubicBezTo>
                    <a:pt x="313" y="59"/>
                    <a:pt x="306" y="111"/>
                    <a:pt x="331" y="124"/>
                  </a:cubicBezTo>
                  <a:cubicBezTo>
                    <a:pt x="356" y="137"/>
                    <a:pt x="421" y="120"/>
                    <a:pt x="451" y="130"/>
                  </a:cubicBezTo>
                  <a:cubicBezTo>
                    <a:pt x="481" y="140"/>
                    <a:pt x="514" y="170"/>
                    <a:pt x="511" y="187"/>
                  </a:cubicBezTo>
                  <a:cubicBezTo>
                    <a:pt x="508" y="204"/>
                    <a:pt x="451" y="230"/>
                    <a:pt x="433" y="235"/>
                  </a:cubicBezTo>
                  <a:cubicBezTo>
                    <a:pt x="415" y="240"/>
                    <a:pt x="420" y="216"/>
                    <a:pt x="403" y="217"/>
                  </a:cubicBezTo>
                  <a:cubicBezTo>
                    <a:pt x="386" y="218"/>
                    <a:pt x="350" y="250"/>
                    <a:pt x="331" y="244"/>
                  </a:cubicBezTo>
                  <a:cubicBezTo>
                    <a:pt x="312" y="238"/>
                    <a:pt x="303" y="183"/>
                    <a:pt x="286" y="178"/>
                  </a:cubicBezTo>
                  <a:cubicBezTo>
                    <a:pt x="269" y="173"/>
                    <a:pt x="242" y="207"/>
                    <a:pt x="226" y="214"/>
                  </a:cubicBezTo>
                  <a:cubicBezTo>
                    <a:pt x="210" y="221"/>
                    <a:pt x="198" y="200"/>
                    <a:pt x="190" y="220"/>
                  </a:cubicBezTo>
                  <a:cubicBezTo>
                    <a:pt x="182" y="240"/>
                    <a:pt x="186" y="311"/>
                    <a:pt x="172" y="331"/>
                  </a:cubicBezTo>
                  <a:close/>
                </a:path>
              </a:pathLst>
            </a:custGeom>
            <a:solidFill>
              <a:srgbClr val="E0C36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19" name="Freeform 7"/>
            <p:cNvSpPr>
              <a:spLocks/>
            </p:cNvSpPr>
            <p:nvPr/>
          </p:nvSpPr>
          <p:spPr bwMode="auto">
            <a:xfrm>
              <a:off x="544" y="747"/>
              <a:ext cx="503" cy="363"/>
            </a:xfrm>
            <a:custGeom>
              <a:avLst/>
              <a:gdLst>
                <a:gd name="T0" fmla="*/ 330 w 1367"/>
                <a:gd name="T1" fmla="*/ 712 h 877"/>
                <a:gd name="T2" fmla="*/ 267 w 1367"/>
                <a:gd name="T3" fmla="*/ 817 h 877"/>
                <a:gd name="T4" fmla="*/ 324 w 1367"/>
                <a:gd name="T5" fmla="*/ 808 h 877"/>
                <a:gd name="T6" fmla="*/ 462 w 1367"/>
                <a:gd name="T7" fmla="*/ 679 h 877"/>
                <a:gd name="T8" fmla="*/ 567 w 1367"/>
                <a:gd name="T9" fmla="*/ 736 h 877"/>
                <a:gd name="T10" fmla="*/ 732 w 1367"/>
                <a:gd name="T11" fmla="*/ 736 h 877"/>
                <a:gd name="T12" fmla="*/ 762 w 1367"/>
                <a:gd name="T13" fmla="*/ 847 h 877"/>
                <a:gd name="T14" fmla="*/ 876 w 1367"/>
                <a:gd name="T15" fmla="*/ 847 h 877"/>
                <a:gd name="T16" fmla="*/ 966 w 1367"/>
                <a:gd name="T17" fmla="*/ 808 h 877"/>
                <a:gd name="T18" fmla="*/ 1062 w 1367"/>
                <a:gd name="T19" fmla="*/ 784 h 877"/>
                <a:gd name="T20" fmla="*/ 1191 w 1367"/>
                <a:gd name="T21" fmla="*/ 742 h 877"/>
                <a:gd name="T22" fmla="*/ 1353 w 1367"/>
                <a:gd name="T23" fmla="*/ 676 h 877"/>
                <a:gd name="T24" fmla="*/ 1266 w 1367"/>
                <a:gd name="T25" fmla="*/ 607 h 877"/>
                <a:gd name="T26" fmla="*/ 1182 w 1367"/>
                <a:gd name="T27" fmla="*/ 586 h 877"/>
                <a:gd name="T28" fmla="*/ 1059 w 1367"/>
                <a:gd name="T29" fmla="*/ 559 h 877"/>
                <a:gd name="T30" fmla="*/ 942 w 1367"/>
                <a:gd name="T31" fmla="*/ 613 h 877"/>
                <a:gd name="T32" fmla="*/ 864 w 1367"/>
                <a:gd name="T33" fmla="*/ 682 h 877"/>
                <a:gd name="T34" fmla="*/ 807 w 1367"/>
                <a:gd name="T35" fmla="*/ 649 h 877"/>
                <a:gd name="T36" fmla="*/ 924 w 1367"/>
                <a:gd name="T37" fmla="*/ 550 h 877"/>
                <a:gd name="T38" fmla="*/ 858 w 1367"/>
                <a:gd name="T39" fmla="*/ 508 h 877"/>
                <a:gd name="T40" fmla="*/ 879 w 1367"/>
                <a:gd name="T41" fmla="*/ 442 h 877"/>
                <a:gd name="T42" fmla="*/ 921 w 1367"/>
                <a:gd name="T43" fmla="*/ 346 h 877"/>
                <a:gd name="T44" fmla="*/ 867 w 1367"/>
                <a:gd name="T45" fmla="*/ 241 h 877"/>
                <a:gd name="T46" fmla="*/ 759 w 1367"/>
                <a:gd name="T47" fmla="*/ 196 h 877"/>
                <a:gd name="T48" fmla="*/ 768 w 1367"/>
                <a:gd name="T49" fmla="*/ 76 h 877"/>
                <a:gd name="T50" fmla="*/ 609 w 1367"/>
                <a:gd name="T51" fmla="*/ 34 h 877"/>
                <a:gd name="T52" fmla="*/ 579 w 1367"/>
                <a:gd name="T53" fmla="*/ 121 h 877"/>
                <a:gd name="T54" fmla="*/ 510 w 1367"/>
                <a:gd name="T55" fmla="*/ 178 h 877"/>
                <a:gd name="T56" fmla="*/ 393 w 1367"/>
                <a:gd name="T57" fmla="*/ 136 h 877"/>
                <a:gd name="T58" fmla="*/ 294 w 1367"/>
                <a:gd name="T59" fmla="*/ 121 h 877"/>
                <a:gd name="T60" fmla="*/ 135 w 1367"/>
                <a:gd name="T61" fmla="*/ 37 h 877"/>
                <a:gd name="T62" fmla="*/ 48 w 1367"/>
                <a:gd name="T63" fmla="*/ 154 h 877"/>
                <a:gd name="T64" fmla="*/ 12 w 1367"/>
                <a:gd name="T65" fmla="*/ 217 h 877"/>
                <a:gd name="T66" fmla="*/ 135 w 1367"/>
                <a:gd name="T67" fmla="*/ 220 h 877"/>
                <a:gd name="T68" fmla="*/ 165 w 1367"/>
                <a:gd name="T69" fmla="*/ 301 h 877"/>
                <a:gd name="T70" fmla="*/ 27 w 1367"/>
                <a:gd name="T71" fmla="*/ 289 h 877"/>
                <a:gd name="T72" fmla="*/ 72 w 1367"/>
                <a:gd name="T73" fmla="*/ 394 h 877"/>
                <a:gd name="T74" fmla="*/ 273 w 1367"/>
                <a:gd name="T75" fmla="*/ 397 h 877"/>
                <a:gd name="T76" fmla="*/ 417 w 1367"/>
                <a:gd name="T77" fmla="*/ 535 h 877"/>
                <a:gd name="T78" fmla="*/ 414 w 1367"/>
                <a:gd name="T79" fmla="*/ 568 h 877"/>
                <a:gd name="T80" fmla="*/ 369 w 1367"/>
                <a:gd name="T81" fmla="*/ 652 h 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67" h="877">
                  <a:moveTo>
                    <a:pt x="369" y="652"/>
                  </a:moveTo>
                  <a:cubicBezTo>
                    <a:pt x="364" y="671"/>
                    <a:pt x="341" y="700"/>
                    <a:pt x="330" y="712"/>
                  </a:cubicBezTo>
                  <a:cubicBezTo>
                    <a:pt x="319" y="724"/>
                    <a:pt x="313" y="707"/>
                    <a:pt x="303" y="724"/>
                  </a:cubicBezTo>
                  <a:cubicBezTo>
                    <a:pt x="293" y="741"/>
                    <a:pt x="271" y="799"/>
                    <a:pt x="267" y="817"/>
                  </a:cubicBezTo>
                  <a:cubicBezTo>
                    <a:pt x="263" y="835"/>
                    <a:pt x="273" y="833"/>
                    <a:pt x="282" y="832"/>
                  </a:cubicBezTo>
                  <a:cubicBezTo>
                    <a:pt x="291" y="831"/>
                    <a:pt x="309" y="825"/>
                    <a:pt x="324" y="808"/>
                  </a:cubicBezTo>
                  <a:cubicBezTo>
                    <a:pt x="339" y="791"/>
                    <a:pt x="349" y="752"/>
                    <a:pt x="372" y="730"/>
                  </a:cubicBezTo>
                  <a:cubicBezTo>
                    <a:pt x="395" y="708"/>
                    <a:pt x="435" y="684"/>
                    <a:pt x="462" y="679"/>
                  </a:cubicBezTo>
                  <a:cubicBezTo>
                    <a:pt x="489" y="674"/>
                    <a:pt x="517" y="688"/>
                    <a:pt x="534" y="697"/>
                  </a:cubicBezTo>
                  <a:cubicBezTo>
                    <a:pt x="551" y="706"/>
                    <a:pt x="546" y="723"/>
                    <a:pt x="567" y="736"/>
                  </a:cubicBezTo>
                  <a:cubicBezTo>
                    <a:pt x="588" y="749"/>
                    <a:pt x="633" y="778"/>
                    <a:pt x="660" y="778"/>
                  </a:cubicBezTo>
                  <a:cubicBezTo>
                    <a:pt x="687" y="778"/>
                    <a:pt x="713" y="738"/>
                    <a:pt x="732" y="736"/>
                  </a:cubicBezTo>
                  <a:cubicBezTo>
                    <a:pt x="751" y="734"/>
                    <a:pt x="772" y="745"/>
                    <a:pt x="777" y="763"/>
                  </a:cubicBezTo>
                  <a:cubicBezTo>
                    <a:pt x="782" y="781"/>
                    <a:pt x="759" y="828"/>
                    <a:pt x="762" y="847"/>
                  </a:cubicBezTo>
                  <a:cubicBezTo>
                    <a:pt x="765" y="866"/>
                    <a:pt x="779" y="877"/>
                    <a:pt x="798" y="877"/>
                  </a:cubicBezTo>
                  <a:cubicBezTo>
                    <a:pt x="817" y="877"/>
                    <a:pt x="858" y="859"/>
                    <a:pt x="876" y="847"/>
                  </a:cubicBezTo>
                  <a:cubicBezTo>
                    <a:pt x="894" y="835"/>
                    <a:pt x="891" y="815"/>
                    <a:pt x="906" y="808"/>
                  </a:cubicBezTo>
                  <a:cubicBezTo>
                    <a:pt x="921" y="801"/>
                    <a:pt x="952" y="811"/>
                    <a:pt x="966" y="808"/>
                  </a:cubicBezTo>
                  <a:cubicBezTo>
                    <a:pt x="980" y="805"/>
                    <a:pt x="977" y="791"/>
                    <a:pt x="993" y="787"/>
                  </a:cubicBezTo>
                  <a:cubicBezTo>
                    <a:pt x="1009" y="783"/>
                    <a:pt x="1038" y="792"/>
                    <a:pt x="1062" y="784"/>
                  </a:cubicBezTo>
                  <a:cubicBezTo>
                    <a:pt x="1086" y="776"/>
                    <a:pt x="1116" y="746"/>
                    <a:pt x="1137" y="739"/>
                  </a:cubicBezTo>
                  <a:cubicBezTo>
                    <a:pt x="1158" y="732"/>
                    <a:pt x="1175" y="752"/>
                    <a:pt x="1191" y="742"/>
                  </a:cubicBezTo>
                  <a:cubicBezTo>
                    <a:pt x="1207" y="732"/>
                    <a:pt x="1209" y="690"/>
                    <a:pt x="1236" y="679"/>
                  </a:cubicBezTo>
                  <a:cubicBezTo>
                    <a:pt x="1263" y="668"/>
                    <a:pt x="1339" y="684"/>
                    <a:pt x="1353" y="676"/>
                  </a:cubicBezTo>
                  <a:cubicBezTo>
                    <a:pt x="1367" y="668"/>
                    <a:pt x="1331" y="642"/>
                    <a:pt x="1317" y="631"/>
                  </a:cubicBezTo>
                  <a:cubicBezTo>
                    <a:pt x="1303" y="620"/>
                    <a:pt x="1275" y="619"/>
                    <a:pt x="1266" y="607"/>
                  </a:cubicBezTo>
                  <a:cubicBezTo>
                    <a:pt x="1257" y="595"/>
                    <a:pt x="1277" y="562"/>
                    <a:pt x="1263" y="559"/>
                  </a:cubicBezTo>
                  <a:cubicBezTo>
                    <a:pt x="1249" y="556"/>
                    <a:pt x="1212" y="586"/>
                    <a:pt x="1182" y="586"/>
                  </a:cubicBezTo>
                  <a:cubicBezTo>
                    <a:pt x="1152" y="586"/>
                    <a:pt x="1103" y="563"/>
                    <a:pt x="1083" y="559"/>
                  </a:cubicBezTo>
                  <a:cubicBezTo>
                    <a:pt x="1063" y="555"/>
                    <a:pt x="1078" y="564"/>
                    <a:pt x="1059" y="559"/>
                  </a:cubicBezTo>
                  <a:cubicBezTo>
                    <a:pt x="1040" y="554"/>
                    <a:pt x="985" y="517"/>
                    <a:pt x="966" y="526"/>
                  </a:cubicBezTo>
                  <a:cubicBezTo>
                    <a:pt x="947" y="535"/>
                    <a:pt x="952" y="592"/>
                    <a:pt x="942" y="613"/>
                  </a:cubicBezTo>
                  <a:cubicBezTo>
                    <a:pt x="932" y="634"/>
                    <a:pt x="919" y="644"/>
                    <a:pt x="906" y="655"/>
                  </a:cubicBezTo>
                  <a:cubicBezTo>
                    <a:pt x="893" y="666"/>
                    <a:pt x="877" y="682"/>
                    <a:pt x="864" y="682"/>
                  </a:cubicBezTo>
                  <a:cubicBezTo>
                    <a:pt x="851" y="682"/>
                    <a:pt x="834" y="663"/>
                    <a:pt x="825" y="658"/>
                  </a:cubicBezTo>
                  <a:cubicBezTo>
                    <a:pt x="816" y="653"/>
                    <a:pt x="800" y="659"/>
                    <a:pt x="807" y="649"/>
                  </a:cubicBezTo>
                  <a:cubicBezTo>
                    <a:pt x="814" y="639"/>
                    <a:pt x="847" y="612"/>
                    <a:pt x="867" y="595"/>
                  </a:cubicBezTo>
                  <a:cubicBezTo>
                    <a:pt x="887" y="578"/>
                    <a:pt x="917" y="562"/>
                    <a:pt x="924" y="550"/>
                  </a:cubicBezTo>
                  <a:cubicBezTo>
                    <a:pt x="931" y="538"/>
                    <a:pt x="920" y="533"/>
                    <a:pt x="909" y="526"/>
                  </a:cubicBezTo>
                  <a:cubicBezTo>
                    <a:pt x="898" y="519"/>
                    <a:pt x="869" y="520"/>
                    <a:pt x="858" y="508"/>
                  </a:cubicBezTo>
                  <a:cubicBezTo>
                    <a:pt x="847" y="496"/>
                    <a:pt x="840" y="465"/>
                    <a:pt x="843" y="454"/>
                  </a:cubicBezTo>
                  <a:cubicBezTo>
                    <a:pt x="846" y="443"/>
                    <a:pt x="879" y="454"/>
                    <a:pt x="879" y="442"/>
                  </a:cubicBezTo>
                  <a:cubicBezTo>
                    <a:pt x="879" y="430"/>
                    <a:pt x="833" y="395"/>
                    <a:pt x="840" y="379"/>
                  </a:cubicBezTo>
                  <a:cubicBezTo>
                    <a:pt x="847" y="363"/>
                    <a:pt x="906" y="378"/>
                    <a:pt x="921" y="346"/>
                  </a:cubicBezTo>
                  <a:cubicBezTo>
                    <a:pt x="936" y="314"/>
                    <a:pt x="939" y="204"/>
                    <a:pt x="930" y="187"/>
                  </a:cubicBezTo>
                  <a:cubicBezTo>
                    <a:pt x="921" y="170"/>
                    <a:pt x="887" y="235"/>
                    <a:pt x="867" y="241"/>
                  </a:cubicBezTo>
                  <a:cubicBezTo>
                    <a:pt x="847" y="247"/>
                    <a:pt x="825" y="230"/>
                    <a:pt x="807" y="223"/>
                  </a:cubicBezTo>
                  <a:cubicBezTo>
                    <a:pt x="789" y="216"/>
                    <a:pt x="763" y="212"/>
                    <a:pt x="759" y="196"/>
                  </a:cubicBezTo>
                  <a:cubicBezTo>
                    <a:pt x="755" y="180"/>
                    <a:pt x="781" y="144"/>
                    <a:pt x="783" y="124"/>
                  </a:cubicBezTo>
                  <a:cubicBezTo>
                    <a:pt x="785" y="104"/>
                    <a:pt x="785" y="96"/>
                    <a:pt x="768" y="76"/>
                  </a:cubicBezTo>
                  <a:cubicBezTo>
                    <a:pt x="751" y="56"/>
                    <a:pt x="707" y="14"/>
                    <a:pt x="681" y="7"/>
                  </a:cubicBezTo>
                  <a:cubicBezTo>
                    <a:pt x="655" y="0"/>
                    <a:pt x="626" y="22"/>
                    <a:pt x="609" y="34"/>
                  </a:cubicBezTo>
                  <a:cubicBezTo>
                    <a:pt x="592" y="46"/>
                    <a:pt x="584" y="65"/>
                    <a:pt x="579" y="79"/>
                  </a:cubicBezTo>
                  <a:cubicBezTo>
                    <a:pt x="574" y="93"/>
                    <a:pt x="587" y="112"/>
                    <a:pt x="579" y="121"/>
                  </a:cubicBezTo>
                  <a:cubicBezTo>
                    <a:pt x="571" y="130"/>
                    <a:pt x="543" y="124"/>
                    <a:pt x="531" y="133"/>
                  </a:cubicBezTo>
                  <a:cubicBezTo>
                    <a:pt x="519" y="142"/>
                    <a:pt x="525" y="172"/>
                    <a:pt x="510" y="178"/>
                  </a:cubicBezTo>
                  <a:cubicBezTo>
                    <a:pt x="495" y="184"/>
                    <a:pt x="460" y="176"/>
                    <a:pt x="441" y="169"/>
                  </a:cubicBezTo>
                  <a:cubicBezTo>
                    <a:pt x="422" y="162"/>
                    <a:pt x="411" y="154"/>
                    <a:pt x="393" y="136"/>
                  </a:cubicBezTo>
                  <a:cubicBezTo>
                    <a:pt x="375" y="118"/>
                    <a:pt x="349" y="63"/>
                    <a:pt x="333" y="61"/>
                  </a:cubicBezTo>
                  <a:cubicBezTo>
                    <a:pt x="317" y="59"/>
                    <a:pt x="310" y="118"/>
                    <a:pt x="294" y="121"/>
                  </a:cubicBezTo>
                  <a:cubicBezTo>
                    <a:pt x="278" y="124"/>
                    <a:pt x="263" y="96"/>
                    <a:pt x="237" y="82"/>
                  </a:cubicBezTo>
                  <a:cubicBezTo>
                    <a:pt x="211" y="68"/>
                    <a:pt x="151" y="29"/>
                    <a:pt x="135" y="37"/>
                  </a:cubicBezTo>
                  <a:cubicBezTo>
                    <a:pt x="119" y="45"/>
                    <a:pt x="155" y="111"/>
                    <a:pt x="141" y="130"/>
                  </a:cubicBezTo>
                  <a:cubicBezTo>
                    <a:pt x="127" y="149"/>
                    <a:pt x="70" y="147"/>
                    <a:pt x="48" y="154"/>
                  </a:cubicBezTo>
                  <a:cubicBezTo>
                    <a:pt x="26" y="161"/>
                    <a:pt x="12" y="162"/>
                    <a:pt x="6" y="172"/>
                  </a:cubicBezTo>
                  <a:cubicBezTo>
                    <a:pt x="0" y="182"/>
                    <a:pt x="5" y="203"/>
                    <a:pt x="12" y="217"/>
                  </a:cubicBezTo>
                  <a:cubicBezTo>
                    <a:pt x="19" y="231"/>
                    <a:pt x="28" y="256"/>
                    <a:pt x="48" y="256"/>
                  </a:cubicBezTo>
                  <a:cubicBezTo>
                    <a:pt x="68" y="256"/>
                    <a:pt x="103" y="220"/>
                    <a:pt x="135" y="220"/>
                  </a:cubicBezTo>
                  <a:cubicBezTo>
                    <a:pt x="167" y="220"/>
                    <a:pt x="238" y="246"/>
                    <a:pt x="243" y="259"/>
                  </a:cubicBezTo>
                  <a:cubicBezTo>
                    <a:pt x="248" y="272"/>
                    <a:pt x="190" y="296"/>
                    <a:pt x="165" y="301"/>
                  </a:cubicBezTo>
                  <a:cubicBezTo>
                    <a:pt x="140" y="306"/>
                    <a:pt x="116" y="288"/>
                    <a:pt x="93" y="286"/>
                  </a:cubicBezTo>
                  <a:cubicBezTo>
                    <a:pt x="70" y="284"/>
                    <a:pt x="38" y="275"/>
                    <a:pt x="27" y="289"/>
                  </a:cubicBezTo>
                  <a:cubicBezTo>
                    <a:pt x="16" y="303"/>
                    <a:pt x="19" y="355"/>
                    <a:pt x="27" y="373"/>
                  </a:cubicBezTo>
                  <a:cubicBezTo>
                    <a:pt x="35" y="391"/>
                    <a:pt x="46" y="393"/>
                    <a:pt x="72" y="394"/>
                  </a:cubicBezTo>
                  <a:cubicBezTo>
                    <a:pt x="98" y="395"/>
                    <a:pt x="153" y="379"/>
                    <a:pt x="186" y="379"/>
                  </a:cubicBezTo>
                  <a:cubicBezTo>
                    <a:pt x="219" y="379"/>
                    <a:pt x="253" y="381"/>
                    <a:pt x="273" y="397"/>
                  </a:cubicBezTo>
                  <a:cubicBezTo>
                    <a:pt x="293" y="413"/>
                    <a:pt x="285" y="455"/>
                    <a:pt x="309" y="478"/>
                  </a:cubicBezTo>
                  <a:cubicBezTo>
                    <a:pt x="333" y="501"/>
                    <a:pt x="391" y="525"/>
                    <a:pt x="417" y="535"/>
                  </a:cubicBezTo>
                  <a:cubicBezTo>
                    <a:pt x="443" y="545"/>
                    <a:pt x="462" y="533"/>
                    <a:pt x="462" y="538"/>
                  </a:cubicBezTo>
                  <a:cubicBezTo>
                    <a:pt x="462" y="543"/>
                    <a:pt x="431" y="558"/>
                    <a:pt x="414" y="568"/>
                  </a:cubicBezTo>
                  <a:cubicBezTo>
                    <a:pt x="397" y="578"/>
                    <a:pt x="371" y="581"/>
                    <a:pt x="363" y="595"/>
                  </a:cubicBezTo>
                  <a:cubicBezTo>
                    <a:pt x="355" y="609"/>
                    <a:pt x="374" y="633"/>
                    <a:pt x="369" y="652"/>
                  </a:cubicBezTo>
                  <a:close/>
                </a:path>
              </a:pathLst>
            </a:custGeom>
            <a:solidFill>
              <a:srgbClr val="E0C36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20" name="Freeform 8"/>
            <p:cNvSpPr>
              <a:spLocks/>
            </p:cNvSpPr>
            <p:nvPr/>
          </p:nvSpPr>
          <p:spPr bwMode="auto">
            <a:xfrm>
              <a:off x="82" y="930"/>
              <a:ext cx="100" cy="334"/>
            </a:xfrm>
            <a:custGeom>
              <a:avLst/>
              <a:gdLst>
                <a:gd name="T0" fmla="*/ 0 w 272"/>
                <a:gd name="T1" fmla="*/ 732 h 808"/>
                <a:gd name="T2" fmla="*/ 120 w 272"/>
                <a:gd name="T3" fmla="*/ 756 h 808"/>
                <a:gd name="T4" fmla="*/ 132 w 272"/>
                <a:gd name="T5" fmla="*/ 774 h 808"/>
                <a:gd name="T6" fmla="*/ 150 w 272"/>
                <a:gd name="T7" fmla="*/ 792 h 808"/>
                <a:gd name="T8" fmla="*/ 246 w 272"/>
                <a:gd name="T9" fmla="*/ 780 h 808"/>
                <a:gd name="T10" fmla="*/ 258 w 272"/>
                <a:gd name="T11" fmla="*/ 618 h 808"/>
                <a:gd name="T12" fmla="*/ 228 w 272"/>
                <a:gd name="T13" fmla="*/ 546 h 808"/>
                <a:gd name="T14" fmla="*/ 222 w 272"/>
                <a:gd name="T15" fmla="*/ 402 h 808"/>
                <a:gd name="T16" fmla="*/ 198 w 272"/>
                <a:gd name="T17" fmla="*/ 354 h 808"/>
                <a:gd name="T18" fmla="*/ 162 w 272"/>
                <a:gd name="T19" fmla="*/ 366 h 808"/>
                <a:gd name="T20" fmla="*/ 144 w 272"/>
                <a:gd name="T21" fmla="*/ 372 h 808"/>
                <a:gd name="T22" fmla="*/ 102 w 272"/>
                <a:gd name="T23" fmla="*/ 348 h 808"/>
                <a:gd name="T24" fmla="*/ 144 w 272"/>
                <a:gd name="T25" fmla="*/ 306 h 808"/>
                <a:gd name="T26" fmla="*/ 156 w 272"/>
                <a:gd name="T27" fmla="*/ 234 h 808"/>
                <a:gd name="T28" fmla="*/ 42 w 272"/>
                <a:gd name="T29" fmla="*/ 228 h 808"/>
                <a:gd name="T30" fmla="*/ 42 w 272"/>
                <a:gd name="T31" fmla="*/ 186 h 808"/>
                <a:gd name="T32" fmla="*/ 78 w 272"/>
                <a:gd name="T33" fmla="*/ 162 h 808"/>
                <a:gd name="T34" fmla="*/ 72 w 272"/>
                <a:gd name="T35" fmla="*/ 96 h 808"/>
                <a:gd name="T36" fmla="*/ 36 w 272"/>
                <a:gd name="T37" fmla="*/ 0 h 808"/>
                <a:gd name="T38" fmla="*/ 0 w 272"/>
                <a:gd name="T39" fmla="*/ 6 h 808"/>
                <a:gd name="T40" fmla="*/ 0 w 272"/>
                <a:gd name="T41" fmla="*/ 732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2" h="808">
                  <a:moveTo>
                    <a:pt x="0" y="732"/>
                  </a:moveTo>
                  <a:cubicBezTo>
                    <a:pt x="41" y="737"/>
                    <a:pt x="80" y="743"/>
                    <a:pt x="120" y="756"/>
                  </a:cubicBezTo>
                  <a:cubicBezTo>
                    <a:pt x="124" y="762"/>
                    <a:pt x="127" y="769"/>
                    <a:pt x="132" y="774"/>
                  </a:cubicBezTo>
                  <a:cubicBezTo>
                    <a:pt x="157" y="796"/>
                    <a:pt x="189" y="805"/>
                    <a:pt x="150" y="792"/>
                  </a:cubicBezTo>
                  <a:cubicBezTo>
                    <a:pt x="181" y="782"/>
                    <a:pt x="230" y="808"/>
                    <a:pt x="246" y="780"/>
                  </a:cubicBezTo>
                  <a:cubicBezTo>
                    <a:pt x="272" y="733"/>
                    <a:pt x="241" y="669"/>
                    <a:pt x="258" y="618"/>
                  </a:cubicBezTo>
                  <a:cubicBezTo>
                    <a:pt x="253" y="581"/>
                    <a:pt x="257" y="566"/>
                    <a:pt x="228" y="546"/>
                  </a:cubicBezTo>
                  <a:cubicBezTo>
                    <a:pt x="199" y="502"/>
                    <a:pt x="205" y="453"/>
                    <a:pt x="222" y="402"/>
                  </a:cubicBezTo>
                  <a:cubicBezTo>
                    <a:pt x="219" y="384"/>
                    <a:pt x="227" y="351"/>
                    <a:pt x="198" y="354"/>
                  </a:cubicBezTo>
                  <a:cubicBezTo>
                    <a:pt x="185" y="355"/>
                    <a:pt x="174" y="362"/>
                    <a:pt x="162" y="366"/>
                  </a:cubicBezTo>
                  <a:cubicBezTo>
                    <a:pt x="156" y="368"/>
                    <a:pt x="144" y="372"/>
                    <a:pt x="144" y="372"/>
                  </a:cubicBezTo>
                  <a:cubicBezTo>
                    <a:pt x="121" y="368"/>
                    <a:pt x="102" y="376"/>
                    <a:pt x="102" y="348"/>
                  </a:cubicBezTo>
                  <a:cubicBezTo>
                    <a:pt x="102" y="328"/>
                    <a:pt x="144" y="306"/>
                    <a:pt x="144" y="306"/>
                  </a:cubicBezTo>
                  <a:cubicBezTo>
                    <a:pt x="151" y="296"/>
                    <a:pt x="183" y="244"/>
                    <a:pt x="156" y="234"/>
                  </a:cubicBezTo>
                  <a:cubicBezTo>
                    <a:pt x="120" y="221"/>
                    <a:pt x="80" y="230"/>
                    <a:pt x="42" y="228"/>
                  </a:cubicBezTo>
                  <a:cubicBezTo>
                    <a:pt x="37" y="214"/>
                    <a:pt x="29" y="201"/>
                    <a:pt x="42" y="186"/>
                  </a:cubicBezTo>
                  <a:cubicBezTo>
                    <a:pt x="51" y="175"/>
                    <a:pt x="78" y="162"/>
                    <a:pt x="78" y="162"/>
                  </a:cubicBezTo>
                  <a:cubicBezTo>
                    <a:pt x="99" y="131"/>
                    <a:pt x="107" y="119"/>
                    <a:pt x="72" y="96"/>
                  </a:cubicBezTo>
                  <a:cubicBezTo>
                    <a:pt x="49" y="62"/>
                    <a:pt x="72" y="24"/>
                    <a:pt x="36" y="0"/>
                  </a:cubicBezTo>
                  <a:cubicBezTo>
                    <a:pt x="8" y="7"/>
                    <a:pt x="20" y="6"/>
                    <a:pt x="0" y="6"/>
                  </a:cubicBezTo>
                  <a:lnTo>
                    <a:pt x="0" y="732"/>
                  </a:lnTo>
                  <a:close/>
                </a:path>
              </a:pathLst>
            </a:custGeom>
            <a:solidFill>
              <a:srgbClr val="E0C36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21" name="Freeform 9"/>
            <p:cNvSpPr>
              <a:spLocks/>
            </p:cNvSpPr>
            <p:nvPr/>
          </p:nvSpPr>
          <p:spPr bwMode="auto">
            <a:xfrm>
              <a:off x="178" y="1115"/>
              <a:ext cx="164" cy="231"/>
            </a:xfrm>
            <a:custGeom>
              <a:avLst/>
              <a:gdLst>
                <a:gd name="T0" fmla="*/ 213 w 445"/>
                <a:gd name="T1" fmla="*/ 134 h 559"/>
                <a:gd name="T2" fmla="*/ 255 w 445"/>
                <a:gd name="T3" fmla="*/ 32 h 559"/>
                <a:gd name="T4" fmla="*/ 321 w 445"/>
                <a:gd name="T5" fmla="*/ 14 h 559"/>
                <a:gd name="T6" fmla="*/ 357 w 445"/>
                <a:gd name="T7" fmla="*/ 116 h 559"/>
                <a:gd name="T8" fmla="*/ 411 w 445"/>
                <a:gd name="T9" fmla="*/ 86 h 559"/>
                <a:gd name="T10" fmla="*/ 411 w 445"/>
                <a:gd name="T11" fmla="*/ 206 h 559"/>
                <a:gd name="T12" fmla="*/ 435 w 445"/>
                <a:gd name="T13" fmla="*/ 272 h 559"/>
                <a:gd name="T14" fmla="*/ 429 w 445"/>
                <a:gd name="T15" fmla="*/ 362 h 559"/>
                <a:gd name="T16" fmla="*/ 339 w 445"/>
                <a:gd name="T17" fmla="*/ 380 h 559"/>
                <a:gd name="T18" fmla="*/ 351 w 445"/>
                <a:gd name="T19" fmla="*/ 452 h 559"/>
                <a:gd name="T20" fmla="*/ 303 w 445"/>
                <a:gd name="T21" fmla="*/ 494 h 559"/>
                <a:gd name="T22" fmla="*/ 279 w 445"/>
                <a:gd name="T23" fmla="*/ 548 h 559"/>
                <a:gd name="T24" fmla="*/ 153 w 445"/>
                <a:gd name="T25" fmla="*/ 428 h 559"/>
                <a:gd name="T26" fmla="*/ 39 w 445"/>
                <a:gd name="T27" fmla="*/ 434 h 559"/>
                <a:gd name="T28" fmla="*/ 9 w 445"/>
                <a:gd name="T29" fmla="*/ 380 h 559"/>
                <a:gd name="T30" fmla="*/ 93 w 445"/>
                <a:gd name="T31" fmla="*/ 302 h 559"/>
                <a:gd name="T32" fmla="*/ 69 w 445"/>
                <a:gd name="T33" fmla="*/ 212 h 559"/>
                <a:gd name="T34" fmla="*/ 213 w 445"/>
                <a:gd name="T35" fmla="*/ 134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5" h="559">
                  <a:moveTo>
                    <a:pt x="213" y="134"/>
                  </a:moveTo>
                  <a:cubicBezTo>
                    <a:pt x="244" y="104"/>
                    <a:pt x="237" y="52"/>
                    <a:pt x="255" y="32"/>
                  </a:cubicBezTo>
                  <a:cubicBezTo>
                    <a:pt x="273" y="12"/>
                    <a:pt x="304" y="0"/>
                    <a:pt x="321" y="14"/>
                  </a:cubicBezTo>
                  <a:cubicBezTo>
                    <a:pt x="338" y="28"/>
                    <a:pt x="342" y="104"/>
                    <a:pt x="357" y="116"/>
                  </a:cubicBezTo>
                  <a:cubicBezTo>
                    <a:pt x="372" y="128"/>
                    <a:pt x="402" y="71"/>
                    <a:pt x="411" y="86"/>
                  </a:cubicBezTo>
                  <a:cubicBezTo>
                    <a:pt x="420" y="101"/>
                    <a:pt x="407" y="175"/>
                    <a:pt x="411" y="206"/>
                  </a:cubicBezTo>
                  <a:cubicBezTo>
                    <a:pt x="415" y="237"/>
                    <a:pt x="432" y="246"/>
                    <a:pt x="435" y="272"/>
                  </a:cubicBezTo>
                  <a:cubicBezTo>
                    <a:pt x="438" y="298"/>
                    <a:pt x="445" y="344"/>
                    <a:pt x="429" y="362"/>
                  </a:cubicBezTo>
                  <a:cubicBezTo>
                    <a:pt x="413" y="380"/>
                    <a:pt x="352" y="365"/>
                    <a:pt x="339" y="380"/>
                  </a:cubicBezTo>
                  <a:cubicBezTo>
                    <a:pt x="326" y="395"/>
                    <a:pt x="357" y="433"/>
                    <a:pt x="351" y="452"/>
                  </a:cubicBezTo>
                  <a:cubicBezTo>
                    <a:pt x="345" y="471"/>
                    <a:pt x="315" y="478"/>
                    <a:pt x="303" y="494"/>
                  </a:cubicBezTo>
                  <a:cubicBezTo>
                    <a:pt x="291" y="510"/>
                    <a:pt x="304" y="559"/>
                    <a:pt x="279" y="548"/>
                  </a:cubicBezTo>
                  <a:cubicBezTo>
                    <a:pt x="254" y="537"/>
                    <a:pt x="193" y="447"/>
                    <a:pt x="153" y="428"/>
                  </a:cubicBezTo>
                  <a:cubicBezTo>
                    <a:pt x="113" y="409"/>
                    <a:pt x="63" y="442"/>
                    <a:pt x="39" y="434"/>
                  </a:cubicBezTo>
                  <a:cubicBezTo>
                    <a:pt x="15" y="426"/>
                    <a:pt x="0" y="402"/>
                    <a:pt x="9" y="380"/>
                  </a:cubicBezTo>
                  <a:cubicBezTo>
                    <a:pt x="18" y="358"/>
                    <a:pt x="83" y="330"/>
                    <a:pt x="93" y="302"/>
                  </a:cubicBezTo>
                  <a:cubicBezTo>
                    <a:pt x="103" y="274"/>
                    <a:pt x="47" y="240"/>
                    <a:pt x="69" y="212"/>
                  </a:cubicBezTo>
                  <a:cubicBezTo>
                    <a:pt x="91" y="184"/>
                    <a:pt x="182" y="164"/>
                    <a:pt x="213" y="134"/>
                  </a:cubicBezTo>
                  <a:close/>
                </a:path>
              </a:pathLst>
            </a:custGeom>
            <a:solidFill>
              <a:srgbClr val="E0C36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22" name="Freeform 10"/>
            <p:cNvSpPr>
              <a:spLocks/>
            </p:cNvSpPr>
            <p:nvPr/>
          </p:nvSpPr>
          <p:spPr bwMode="auto">
            <a:xfrm>
              <a:off x="295" y="775"/>
              <a:ext cx="302" cy="463"/>
            </a:xfrm>
            <a:custGeom>
              <a:avLst/>
              <a:gdLst>
                <a:gd name="T0" fmla="*/ 148 w 822"/>
                <a:gd name="T1" fmla="*/ 72 h 1116"/>
                <a:gd name="T2" fmla="*/ 82 w 822"/>
                <a:gd name="T3" fmla="*/ 162 h 1116"/>
                <a:gd name="T4" fmla="*/ 28 w 822"/>
                <a:gd name="T5" fmla="*/ 180 h 1116"/>
                <a:gd name="T6" fmla="*/ 4 w 822"/>
                <a:gd name="T7" fmla="*/ 288 h 1116"/>
                <a:gd name="T8" fmla="*/ 52 w 822"/>
                <a:gd name="T9" fmla="*/ 330 h 1116"/>
                <a:gd name="T10" fmla="*/ 88 w 822"/>
                <a:gd name="T11" fmla="*/ 246 h 1116"/>
                <a:gd name="T12" fmla="*/ 148 w 822"/>
                <a:gd name="T13" fmla="*/ 258 h 1116"/>
                <a:gd name="T14" fmla="*/ 112 w 822"/>
                <a:gd name="T15" fmla="*/ 330 h 1116"/>
                <a:gd name="T16" fmla="*/ 118 w 822"/>
                <a:gd name="T17" fmla="*/ 408 h 1116"/>
                <a:gd name="T18" fmla="*/ 208 w 822"/>
                <a:gd name="T19" fmla="*/ 420 h 1116"/>
                <a:gd name="T20" fmla="*/ 244 w 822"/>
                <a:gd name="T21" fmla="*/ 528 h 1116"/>
                <a:gd name="T22" fmla="*/ 340 w 822"/>
                <a:gd name="T23" fmla="*/ 600 h 1116"/>
                <a:gd name="T24" fmla="*/ 346 w 822"/>
                <a:gd name="T25" fmla="*/ 636 h 1116"/>
                <a:gd name="T26" fmla="*/ 406 w 822"/>
                <a:gd name="T27" fmla="*/ 594 h 1116"/>
                <a:gd name="T28" fmla="*/ 430 w 822"/>
                <a:gd name="T29" fmla="*/ 690 h 1116"/>
                <a:gd name="T30" fmla="*/ 478 w 822"/>
                <a:gd name="T31" fmla="*/ 708 h 1116"/>
                <a:gd name="T32" fmla="*/ 490 w 822"/>
                <a:gd name="T33" fmla="*/ 756 h 1116"/>
                <a:gd name="T34" fmla="*/ 460 w 822"/>
                <a:gd name="T35" fmla="*/ 804 h 1116"/>
                <a:gd name="T36" fmla="*/ 514 w 822"/>
                <a:gd name="T37" fmla="*/ 828 h 1116"/>
                <a:gd name="T38" fmla="*/ 514 w 822"/>
                <a:gd name="T39" fmla="*/ 918 h 1116"/>
                <a:gd name="T40" fmla="*/ 556 w 822"/>
                <a:gd name="T41" fmla="*/ 954 h 1116"/>
                <a:gd name="T42" fmla="*/ 562 w 822"/>
                <a:gd name="T43" fmla="*/ 1020 h 1116"/>
                <a:gd name="T44" fmla="*/ 628 w 822"/>
                <a:gd name="T45" fmla="*/ 1110 h 1116"/>
                <a:gd name="T46" fmla="*/ 748 w 822"/>
                <a:gd name="T47" fmla="*/ 1056 h 1116"/>
                <a:gd name="T48" fmla="*/ 814 w 822"/>
                <a:gd name="T49" fmla="*/ 1056 h 1116"/>
                <a:gd name="T50" fmla="*/ 796 w 822"/>
                <a:gd name="T51" fmla="*/ 996 h 1116"/>
                <a:gd name="T52" fmla="*/ 796 w 822"/>
                <a:gd name="T53" fmla="*/ 948 h 1116"/>
                <a:gd name="T54" fmla="*/ 706 w 822"/>
                <a:gd name="T55" fmla="*/ 912 h 1116"/>
                <a:gd name="T56" fmla="*/ 718 w 822"/>
                <a:gd name="T57" fmla="*/ 816 h 1116"/>
                <a:gd name="T58" fmla="*/ 682 w 822"/>
                <a:gd name="T59" fmla="*/ 810 h 1116"/>
                <a:gd name="T60" fmla="*/ 616 w 822"/>
                <a:gd name="T61" fmla="*/ 834 h 1116"/>
                <a:gd name="T62" fmla="*/ 574 w 822"/>
                <a:gd name="T63" fmla="*/ 792 h 1116"/>
                <a:gd name="T64" fmla="*/ 580 w 822"/>
                <a:gd name="T65" fmla="*/ 702 h 1116"/>
                <a:gd name="T66" fmla="*/ 592 w 822"/>
                <a:gd name="T67" fmla="*/ 666 h 1116"/>
                <a:gd name="T68" fmla="*/ 466 w 822"/>
                <a:gd name="T69" fmla="*/ 594 h 1116"/>
                <a:gd name="T70" fmla="*/ 502 w 822"/>
                <a:gd name="T71" fmla="*/ 474 h 1116"/>
                <a:gd name="T72" fmla="*/ 400 w 822"/>
                <a:gd name="T73" fmla="*/ 462 h 1116"/>
                <a:gd name="T74" fmla="*/ 358 w 822"/>
                <a:gd name="T75" fmla="*/ 420 h 1116"/>
                <a:gd name="T76" fmla="*/ 430 w 822"/>
                <a:gd name="T77" fmla="*/ 396 h 1116"/>
                <a:gd name="T78" fmla="*/ 334 w 822"/>
                <a:gd name="T79" fmla="*/ 360 h 1116"/>
                <a:gd name="T80" fmla="*/ 268 w 822"/>
                <a:gd name="T81" fmla="*/ 276 h 1116"/>
                <a:gd name="T82" fmla="*/ 340 w 822"/>
                <a:gd name="T83" fmla="*/ 228 h 1116"/>
                <a:gd name="T84" fmla="*/ 400 w 822"/>
                <a:gd name="T85" fmla="*/ 204 h 1116"/>
                <a:gd name="T86" fmla="*/ 484 w 822"/>
                <a:gd name="T87" fmla="*/ 216 h 1116"/>
                <a:gd name="T88" fmla="*/ 502 w 822"/>
                <a:gd name="T89" fmla="*/ 126 h 1116"/>
                <a:gd name="T90" fmla="*/ 472 w 822"/>
                <a:gd name="T91" fmla="*/ 18 h 1116"/>
                <a:gd name="T92" fmla="*/ 418 w 822"/>
                <a:gd name="T93" fmla="*/ 18 h 1116"/>
                <a:gd name="T94" fmla="*/ 406 w 822"/>
                <a:gd name="T95" fmla="*/ 114 h 1116"/>
                <a:gd name="T96" fmla="*/ 376 w 822"/>
                <a:gd name="T97" fmla="*/ 144 h 1116"/>
                <a:gd name="T98" fmla="*/ 316 w 822"/>
                <a:gd name="T99" fmla="*/ 138 h 1116"/>
                <a:gd name="T100" fmla="*/ 244 w 822"/>
                <a:gd name="T101" fmla="*/ 60 h 1116"/>
                <a:gd name="T102" fmla="*/ 196 w 822"/>
                <a:gd name="T103" fmla="*/ 54 h 1116"/>
                <a:gd name="T104" fmla="*/ 148 w 822"/>
                <a:gd name="T105" fmla="*/ 72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2" h="1116">
                  <a:moveTo>
                    <a:pt x="148" y="72"/>
                  </a:moveTo>
                  <a:cubicBezTo>
                    <a:pt x="129" y="90"/>
                    <a:pt x="102" y="144"/>
                    <a:pt x="82" y="162"/>
                  </a:cubicBezTo>
                  <a:cubicBezTo>
                    <a:pt x="62" y="180"/>
                    <a:pt x="41" y="159"/>
                    <a:pt x="28" y="180"/>
                  </a:cubicBezTo>
                  <a:cubicBezTo>
                    <a:pt x="15" y="201"/>
                    <a:pt x="0" y="263"/>
                    <a:pt x="4" y="288"/>
                  </a:cubicBezTo>
                  <a:cubicBezTo>
                    <a:pt x="8" y="313"/>
                    <a:pt x="38" y="337"/>
                    <a:pt x="52" y="330"/>
                  </a:cubicBezTo>
                  <a:cubicBezTo>
                    <a:pt x="66" y="323"/>
                    <a:pt x="72" y="258"/>
                    <a:pt x="88" y="246"/>
                  </a:cubicBezTo>
                  <a:cubicBezTo>
                    <a:pt x="104" y="234"/>
                    <a:pt x="144" y="244"/>
                    <a:pt x="148" y="258"/>
                  </a:cubicBezTo>
                  <a:cubicBezTo>
                    <a:pt x="152" y="272"/>
                    <a:pt x="117" y="305"/>
                    <a:pt x="112" y="330"/>
                  </a:cubicBezTo>
                  <a:cubicBezTo>
                    <a:pt x="107" y="355"/>
                    <a:pt x="102" y="393"/>
                    <a:pt x="118" y="408"/>
                  </a:cubicBezTo>
                  <a:cubicBezTo>
                    <a:pt x="134" y="423"/>
                    <a:pt x="187" y="400"/>
                    <a:pt x="208" y="420"/>
                  </a:cubicBezTo>
                  <a:cubicBezTo>
                    <a:pt x="229" y="440"/>
                    <a:pt x="222" y="498"/>
                    <a:pt x="244" y="528"/>
                  </a:cubicBezTo>
                  <a:cubicBezTo>
                    <a:pt x="266" y="558"/>
                    <a:pt x="323" y="582"/>
                    <a:pt x="340" y="600"/>
                  </a:cubicBezTo>
                  <a:cubicBezTo>
                    <a:pt x="357" y="618"/>
                    <a:pt x="335" y="637"/>
                    <a:pt x="346" y="636"/>
                  </a:cubicBezTo>
                  <a:cubicBezTo>
                    <a:pt x="357" y="635"/>
                    <a:pt x="392" y="585"/>
                    <a:pt x="406" y="594"/>
                  </a:cubicBezTo>
                  <a:cubicBezTo>
                    <a:pt x="420" y="603"/>
                    <a:pt x="418" y="671"/>
                    <a:pt x="430" y="690"/>
                  </a:cubicBezTo>
                  <a:cubicBezTo>
                    <a:pt x="442" y="709"/>
                    <a:pt x="468" y="697"/>
                    <a:pt x="478" y="708"/>
                  </a:cubicBezTo>
                  <a:cubicBezTo>
                    <a:pt x="488" y="719"/>
                    <a:pt x="493" y="740"/>
                    <a:pt x="490" y="756"/>
                  </a:cubicBezTo>
                  <a:cubicBezTo>
                    <a:pt x="487" y="772"/>
                    <a:pt x="456" y="792"/>
                    <a:pt x="460" y="804"/>
                  </a:cubicBezTo>
                  <a:cubicBezTo>
                    <a:pt x="464" y="816"/>
                    <a:pt x="505" y="809"/>
                    <a:pt x="514" y="828"/>
                  </a:cubicBezTo>
                  <a:cubicBezTo>
                    <a:pt x="523" y="847"/>
                    <a:pt x="507" y="897"/>
                    <a:pt x="514" y="918"/>
                  </a:cubicBezTo>
                  <a:cubicBezTo>
                    <a:pt x="521" y="939"/>
                    <a:pt x="548" y="937"/>
                    <a:pt x="556" y="954"/>
                  </a:cubicBezTo>
                  <a:cubicBezTo>
                    <a:pt x="564" y="971"/>
                    <a:pt x="550" y="994"/>
                    <a:pt x="562" y="1020"/>
                  </a:cubicBezTo>
                  <a:cubicBezTo>
                    <a:pt x="574" y="1046"/>
                    <a:pt x="597" y="1104"/>
                    <a:pt x="628" y="1110"/>
                  </a:cubicBezTo>
                  <a:cubicBezTo>
                    <a:pt x="659" y="1116"/>
                    <a:pt x="717" y="1065"/>
                    <a:pt x="748" y="1056"/>
                  </a:cubicBezTo>
                  <a:cubicBezTo>
                    <a:pt x="779" y="1047"/>
                    <a:pt x="806" y="1066"/>
                    <a:pt x="814" y="1056"/>
                  </a:cubicBezTo>
                  <a:cubicBezTo>
                    <a:pt x="822" y="1046"/>
                    <a:pt x="799" y="1014"/>
                    <a:pt x="796" y="996"/>
                  </a:cubicBezTo>
                  <a:cubicBezTo>
                    <a:pt x="793" y="978"/>
                    <a:pt x="811" y="962"/>
                    <a:pt x="796" y="948"/>
                  </a:cubicBezTo>
                  <a:cubicBezTo>
                    <a:pt x="781" y="934"/>
                    <a:pt x="719" y="934"/>
                    <a:pt x="706" y="912"/>
                  </a:cubicBezTo>
                  <a:cubicBezTo>
                    <a:pt x="693" y="890"/>
                    <a:pt x="722" y="833"/>
                    <a:pt x="718" y="816"/>
                  </a:cubicBezTo>
                  <a:cubicBezTo>
                    <a:pt x="714" y="799"/>
                    <a:pt x="699" y="807"/>
                    <a:pt x="682" y="810"/>
                  </a:cubicBezTo>
                  <a:cubicBezTo>
                    <a:pt x="665" y="813"/>
                    <a:pt x="634" y="837"/>
                    <a:pt x="616" y="834"/>
                  </a:cubicBezTo>
                  <a:cubicBezTo>
                    <a:pt x="598" y="831"/>
                    <a:pt x="580" y="814"/>
                    <a:pt x="574" y="792"/>
                  </a:cubicBezTo>
                  <a:cubicBezTo>
                    <a:pt x="568" y="770"/>
                    <a:pt x="577" y="723"/>
                    <a:pt x="580" y="702"/>
                  </a:cubicBezTo>
                  <a:cubicBezTo>
                    <a:pt x="583" y="681"/>
                    <a:pt x="611" y="684"/>
                    <a:pt x="592" y="666"/>
                  </a:cubicBezTo>
                  <a:cubicBezTo>
                    <a:pt x="573" y="648"/>
                    <a:pt x="481" y="626"/>
                    <a:pt x="466" y="594"/>
                  </a:cubicBezTo>
                  <a:cubicBezTo>
                    <a:pt x="451" y="562"/>
                    <a:pt x="513" y="496"/>
                    <a:pt x="502" y="474"/>
                  </a:cubicBezTo>
                  <a:cubicBezTo>
                    <a:pt x="491" y="452"/>
                    <a:pt x="424" y="471"/>
                    <a:pt x="400" y="462"/>
                  </a:cubicBezTo>
                  <a:cubicBezTo>
                    <a:pt x="376" y="453"/>
                    <a:pt x="353" y="431"/>
                    <a:pt x="358" y="420"/>
                  </a:cubicBezTo>
                  <a:cubicBezTo>
                    <a:pt x="363" y="409"/>
                    <a:pt x="434" y="406"/>
                    <a:pt x="430" y="396"/>
                  </a:cubicBezTo>
                  <a:cubicBezTo>
                    <a:pt x="426" y="386"/>
                    <a:pt x="361" y="380"/>
                    <a:pt x="334" y="360"/>
                  </a:cubicBezTo>
                  <a:cubicBezTo>
                    <a:pt x="307" y="340"/>
                    <a:pt x="267" y="298"/>
                    <a:pt x="268" y="276"/>
                  </a:cubicBezTo>
                  <a:cubicBezTo>
                    <a:pt x="269" y="254"/>
                    <a:pt x="318" y="240"/>
                    <a:pt x="340" y="228"/>
                  </a:cubicBezTo>
                  <a:cubicBezTo>
                    <a:pt x="362" y="216"/>
                    <a:pt x="376" y="206"/>
                    <a:pt x="400" y="204"/>
                  </a:cubicBezTo>
                  <a:cubicBezTo>
                    <a:pt x="424" y="202"/>
                    <a:pt x="467" y="229"/>
                    <a:pt x="484" y="216"/>
                  </a:cubicBezTo>
                  <a:cubicBezTo>
                    <a:pt x="501" y="203"/>
                    <a:pt x="504" y="159"/>
                    <a:pt x="502" y="126"/>
                  </a:cubicBezTo>
                  <a:cubicBezTo>
                    <a:pt x="500" y="93"/>
                    <a:pt x="486" y="36"/>
                    <a:pt x="472" y="18"/>
                  </a:cubicBezTo>
                  <a:cubicBezTo>
                    <a:pt x="458" y="0"/>
                    <a:pt x="429" y="2"/>
                    <a:pt x="418" y="18"/>
                  </a:cubicBezTo>
                  <a:cubicBezTo>
                    <a:pt x="407" y="34"/>
                    <a:pt x="413" y="93"/>
                    <a:pt x="406" y="114"/>
                  </a:cubicBezTo>
                  <a:cubicBezTo>
                    <a:pt x="399" y="135"/>
                    <a:pt x="391" y="140"/>
                    <a:pt x="376" y="144"/>
                  </a:cubicBezTo>
                  <a:cubicBezTo>
                    <a:pt x="361" y="148"/>
                    <a:pt x="338" y="152"/>
                    <a:pt x="316" y="138"/>
                  </a:cubicBezTo>
                  <a:cubicBezTo>
                    <a:pt x="294" y="124"/>
                    <a:pt x="264" y="74"/>
                    <a:pt x="244" y="60"/>
                  </a:cubicBezTo>
                  <a:cubicBezTo>
                    <a:pt x="224" y="46"/>
                    <a:pt x="214" y="51"/>
                    <a:pt x="196" y="54"/>
                  </a:cubicBezTo>
                  <a:cubicBezTo>
                    <a:pt x="178" y="57"/>
                    <a:pt x="167" y="54"/>
                    <a:pt x="148" y="72"/>
                  </a:cubicBezTo>
                  <a:close/>
                </a:path>
              </a:pathLst>
            </a:custGeom>
            <a:solidFill>
              <a:srgbClr val="E0C36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23" name="Freeform 11"/>
            <p:cNvSpPr>
              <a:spLocks/>
            </p:cNvSpPr>
            <p:nvPr/>
          </p:nvSpPr>
          <p:spPr bwMode="auto">
            <a:xfrm>
              <a:off x="456" y="1234"/>
              <a:ext cx="124" cy="163"/>
            </a:xfrm>
            <a:custGeom>
              <a:avLst/>
              <a:gdLst>
                <a:gd name="T0" fmla="*/ 309 w 338"/>
                <a:gd name="T1" fmla="*/ 42 h 394"/>
                <a:gd name="T2" fmla="*/ 267 w 338"/>
                <a:gd name="T3" fmla="*/ 0 h 394"/>
                <a:gd name="T4" fmla="*/ 189 w 338"/>
                <a:gd name="T5" fmla="*/ 42 h 394"/>
                <a:gd name="T6" fmla="*/ 117 w 338"/>
                <a:gd name="T7" fmla="*/ 12 h 394"/>
                <a:gd name="T8" fmla="*/ 63 w 338"/>
                <a:gd name="T9" fmla="*/ 114 h 394"/>
                <a:gd name="T10" fmla="*/ 123 w 338"/>
                <a:gd name="T11" fmla="*/ 132 h 394"/>
                <a:gd name="T12" fmla="*/ 123 w 338"/>
                <a:gd name="T13" fmla="*/ 180 h 394"/>
                <a:gd name="T14" fmla="*/ 39 w 338"/>
                <a:gd name="T15" fmla="*/ 150 h 394"/>
                <a:gd name="T16" fmla="*/ 3 w 338"/>
                <a:gd name="T17" fmla="*/ 180 h 394"/>
                <a:gd name="T18" fmla="*/ 57 w 338"/>
                <a:gd name="T19" fmla="*/ 234 h 394"/>
                <a:gd name="T20" fmla="*/ 75 w 338"/>
                <a:gd name="T21" fmla="*/ 306 h 394"/>
                <a:gd name="T22" fmla="*/ 183 w 338"/>
                <a:gd name="T23" fmla="*/ 390 h 394"/>
                <a:gd name="T24" fmla="*/ 165 w 338"/>
                <a:gd name="T25" fmla="*/ 282 h 394"/>
                <a:gd name="T26" fmla="*/ 267 w 338"/>
                <a:gd name="T27" fmla="*/ 258 h 394"/>
                <a:gd name="T28" fmla="*/ 225 w 338"/>
                <a:gd name="T29" fmla="*/ 174 h 394"/>
                <a:gd name="T30" fmla="*/ 321 w 338"/>
                <a:gd name="T31" fmla="*/ 108 h 394"/>
                <a:gd name="T32" fmla="*/ 309 w 338"/>
                <a:gd name="T33" fmla="*/ 42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8" h="394">
                  <a:moveTo>
                    <a:pt x="309" y="42"/>
                  </a:moveTo>
                  <a:cubicBezTo>
                    <a:pt x="300" y="24"/>
                    <a:pt x="287" y="0"/>
                    <a:pt x="267" y="0"/>
                  </a:cubicBezTo>
                  <a:cubicBezTo>
                    <a:pt x="247" y="0"/>
                    <a:pt x="214" y="40"/>
                    <a:pt x="189" y="42"/>
                  </a:cubicBezTo>
                  <a:cubicBezTo>
                    <a:pt x="164" y="44"/>
                    <a:pt x="138" y="0"/>
                    <a:pt x="117" y="12"/>
                  </a:cubicBezTo>
                  <a:cubicBezTo>
                    <a:pt x="96" y="24"/>
                    <a:pt x="62" y="94"/>
                    <a:pt x="63" y="114"/>
                  </a:cubicBezTo>
                  <a:cubicBezTo>
                    <a:pt x="64" y="134"/>
                    <a:pt x="113" y="121"/>
                    <a:pt x="123" y="132"/>
                  </a:cubicBezTo>
                  <a:cubicBezTo>
                    <a:pt x="133" y="143"/>
                    <a:pt x="137" y="177"/>
                    <a:pt x="123" y="180"/>
                  </a:cubicBezTo>
                  <a:cubicBezTo>
                    <a:pt x="109" y="183"/>
                    <a:pt x="59" y="150"/>
                    <a:pt x="39" y="150"/>
                  </a:cubicBezTo>
                  <a:cubicBezTo>
                    <a:pt x="19" y="150"/>
                    <a:pt x="0" y="166"/>
                    <a:pt x="3" y="180"/>
                  </a:cubicBezTo>
                  <a:cubicBezTo>
                    <a:pt x="6" y="194"/>
                    <a:pt x="45" y="213"/>
                    <a:pt x="57" y="234"/>
                  </a:cubicBezTo>
                  <a:cubicBezTo>
                    <a:pt x="69" y="255"/>
                    <a:pt x="54" y="280"/>
                    <a:pt x="75" y="306"/>
                  </a:cubicBezTo>
                  <a:cubicBezTo>
                    <a:pt x="96" y="332"/>
                    <a:pt x="168" y="394"/>
                    <a:pt x="183" y="390"/>
                  </a:cubicBezTo>
                  <a:cubicBezTo>
                    <a:pt x="198" y="386"/>
                    <a:pt x="151" y="304"/>
                    <a:pt x="165" y="282"/>
                  </a:cubicBezTo>
                  <a:cubicBezTo>
                    <a:pt x="179" y="260"/>
                    <a:pt x="257" y="276"/>
                    <a:pt x="267" y="258"/>
                  </a:cubicBezTo>
                  <a:cubicBezTo>
                    <a:pt x="277" y="240"/>
                    <a:pt x="216" y="199"/>
                    <a:pt x="225" y="174"/>
                  </a:cubicBezTo>
                  <a:cubicBezTo>
                    <a:pt x="234" y="149"/>
                    <a:pt x="304" y="132"/>
                    <a:pt x="321" y="108"/>
                  </a:cubicBezTo>
                  <a:cubicBezTo>
                    <a:pt x="338" y="84"/>
                    <a:pt x="318" y="60"/>
                    <a:pt x="309" y="42"/>
                  </a:cubicBezTo>
                  <a:close/>
                </a:path>
              </a:pathLst>
            </a:custGeom>
            <a:solidFill>
              <a:srgbClr val="E0C36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24" name="Freeform 12"/>
            <p:cNvSpPr>
              <a:spLocks/>
            </p:cNvSpPr>
            <p:nvPr/>
          </p:nvSpPr>
          <p:spPr bwMode="auto">
            <a:xfrm>
              <a:off x="80" y="1271"/>
              <a:ext cx="117" cy="241"/>
            </a:xfrm>
            <a:custGeom>
              <a:avLst/>
              <a:gdLst>
                <a:gd name="T0" fmla="*/ 0 w 316"/>
                <a:gd name="T1" fmla="*/ 8 h 583"/>
                <a:gd name="T2" fmla="*/ 84 w 316"/>
                <a:gd name="T3" fmla="*/ 8 h 583"/>
                <a:gd name="T4" fmla="*/ 90 w 316"/>
                <a:gd name="T5" fmla="*/ 32 h 583"/>
                <a:gd name="T6" fmla="*/ 144 w 316"/>
                <a:gd name="T7" fmla="*/ 98 h 583"/>
                <a:gd name="T8" fmla="*/ 246 w 316"/>
                <a:gd name="T9" fmla="*/ 104 h 583"/>
                <a:gd name="T10" fmla="*/ 282 w 316"/>
                <a:gd name="T11" fmla="*/ 122 h 583"/>
                <a:gd name="T12" fmla="*/ 294 w 316"/>
                <a:gd name="T13" fmla="*/ 158 h 583"/>
                <a:gd name="T14" fmla="*/ 300 w 316"/>
                <a:gd name="T15" fmla="*/ 176 h 583"/>
                <a:gd name="T16" fmla="*/ 300 w 316"/>
                <a:gd name="T17" fmla="*/ 560 h 583"/>
                <a:gd name="T18" fmla="*/ 228 w 316"/>
                <a:gd name="T19" fmla="*/ 554 h 583"/>
                <a:gd name="T20" fmla="*/ 216 w 316"/>
                <a:gd name="T21" fmla="*/ 422 h 583"/>
                <a:gd name="T22" fmla="*/ 222 w 316"/>
                <a:gd name="T23" fmla="*/ 368 h 583"/>
                <a:gd name="T24" fmla="*/ 234 w 316"/>
                <a:gd name="T25" fmla="*/ 332 h 583"/>
                <a:gd name="T26" fmla="*/ 228 w 316"/>
                <a:gd name="T27" fmla="*/ 278 h 583"/>
                <a:gd name="T28" fmla="*/ 216 w 316"/>
                <a:gd name="T29" fmla="*/ 242 h 583"/>
                <a:gd name="T30" fmla="*/ 168 w 316"/>
                <a:gd name="T31" fmla="*/ 248 h 583"/>
                <a:gd name="T32" fmla="*/ 132 w 316"/>
                <a:gd name="T33" fmla="*/ 350 h 583"/>
                <a:gd name="T34" fmla="*/ 120 w 316"/>
                <a:gd name="T35" fmla="*/ 416 h 583"/>
                <a:gd name="T36" fmla="*/ 84 w 316"/>
                <a:gd name="T37" fmla="*/ 494 h 583"/>
                <a:gd name="T38" fmla="*/ 60 w 316"/>
                <a:gd name="T39" fmla="*/ 548 h 583"/>
                <a:gd name="T40" fmla="*/ 42 w 316"/>
                <a:gd name="T41" fmla="*/ 554 h 583"/>
                <a:gd name="T42" fmla="*/ 12 w 316"/>
                <a:gd name="T43" fmla="*/ 578 h 583"/>
                <a:gd name="T44" fmla="*/ 0 w 316"/>
                <a:gd name="T45" fmla="*/ 8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6" h="583">
                  <a:moveTo>
                    <a:pt x="0" y="8"/>
                  </a:moveTo>
                  <a:cubicBezTo>
                    <a:pt x="20" y="10"/>
                    <a:pt x="66" y="0"/>
                    <a:pt x="84" y="8"/>
                  </a:cubicBezTo>
                  <a:cubicBezTo>
                    <a:pt x="92" y="11"/>
                    <a:pt x="88" y="24"/>
                    <a:pt x="90" y="32"/>
                  </a:cubicBezTo>
                  <a:cubicBezTo>
                    <a:pt x="96" y="54"/>
                    <a:pt x="118" y="94"/>
                    <a:pt x="144" y="98"/>
                  </a:cubicBezTo>
                  <a:cubicBezTo>
                    <a:pt x="178" y="103"/>
                    <a:pt x="212" y="102"/>
                    <a:pt x="246" y="104"/>
                  </a:cubicBezTo>
                  <a:cubicBezTo>
                    <a:pt x="256" y="107"/>
                    <a:pt x="276" y="112"/>
                    <a:pt x="282" y="122"/>
                  </a:cubicBezTo>
                  <a:cubicBezTo>
                    <a:pt x="289" y="133"/>
                    <a:pt x="290" y="146"/>
                    <a:pt x="294" y="158"/>
                  </a:cubicBezTo>
                  <a:cubicBezTo>
                    <a:pt x="296" y="164"/>
                    <a:pt x="300" y="176"/>
                    <a:pt x="300" y="176"/>
                  </a:cubicBezTo>
                  <a:cubicBezTo>
                    <a:pt x="303" y="248"/>
                    <a:pt x="316" y="513"/>
                    <a:pt x="300" y="560"/>
                  </a:cubicBezTo>
                  <a:cubicBezTo>
                    <a:pt x="292" y="583"/>
                    <a:pt x="252" y="556"/>
                    <a:pt x="228" y="554"/>
                  </a:cubicBezTo>
                  <a:cubicBezTo>
                    <a:pt x="214" y="513"/>
                    <a:pt x="233" y="473"/>
                    <a:pt x="216" y="422"/>
                  </a:cubicBezTo>
                  <a:cubicBezTo>
                    <a:pt x="218" y="404"/>
                    <a:pt x="218" y="386"/>
                    <a:pt x="222" y="368"/>
                  </a:cubicBezTo>
                  <a:cubicBezTo>
                    <a:pt x="224" y="356"/>
                    <a:pt x="234" y="332"/>
                    <a:pt x="234" y="332"/>
                  </a:cubicBezTo>
                  <a:cubicBezTo>
                    <a:pt x="232" y="314"/>
                    <a:pt x="232" y="296"/>
                    <a:pt x="228" y="278"/>
                  </a:cubicBezTo>
                  <a:cubicBezTo>
                    <a:pt x="226" y="266"/>
                    <a:pt x="216" y="242"/>
                    <a:pt x="216" y="242"/>
                  </a:cubicBezTo>
                  <a:cubicBezTo>
                    <a:pt x="200" y="244"/>
                    <a:pt x="182" y="241"/>
                    <a:pt x="168" y="248"/>
                  </a:cubicBezTo>
                  <a:cubicBezTo>
                    <a:pt x="138" y="263"/>
                    <a:pt x="175" y="322"/>
                    <a:pt x="132" y="350"/>
                  </a:cubicBezTo>
                  <a:cubicBezTo>
                    <a:pt x="114" y="377"/>
                    <a:pt x="113" y="383"/>
                    <a:pt x="120" y="416"/>
                  </a:cubicBezTo>
                  <a:cubicBezTo>
                    <a:pt x="115" y="457"/>
                    <a:pt x="123" y="481"/>
                    <a:pt x="84" y="494"/>
                  </a:cubicBezTo>
                  <a:cubicBezTo>
                    <a:pt x="65" y="523"/>
                    <a:pt x="74" y="505"/>
                    <a:pt x="60" y="548"/>
                  </a:cubicBezTo>
                  <a:cubicBezTo>
                    <a:pt x="58" y="554"/>
                    <a:pt x="48" y="551"/>
                    <a:pt x="42" y="554"/>
                  </a:cubicBezTo>
                  <a:cubicBezTo>
                    <a:pt x="27" y="562"/>
                    <a:pt x="23" y="567"/>
                    <a:pt x="12" y="578"/>
                  </a:cubicBezTo>
                  <a:lnTo>
                    <a:pt x="0" y="8"/>
                  </a:lnTo>
                  <a:close/>
                </a:path>
              </a:pathLst>
            </a:custGeom>
            <a:solidFill>
              <a:srgbClr val="E0C36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25" name="Freeform 13"/>
            <p:cNvSpPr>
              <a:spLocks/>
            </p:cNvSpPr>
            <p:nvPr/>
          </p:nvSpPr>
          <p:spPr bwMode="auto">
            <a:xfrm>
              <a:off x="550" y="1224"/>
              <a:ext cx="398" cy="447"/>
            </a:xfrm>
            <a:custGeom>
              <a:avLst/>
              <a:gdLst>
                <a:gd name="T0" fmla="*/ 890 w 1084"/>
                <a:gd name="T1" fmla="*/ 786 h 1078"/>
                <a:gd name="T2" fmla="*/ 986 w 1084"/>
                <a:gd name="T3" fmla="*/ 744 h 1078"/>
                <a:gd name="T4" fmla="*/ 986 w 1084"/>
                <a:gd name="T5" fmla="*/ 708 h 1078"/>
                <a:gd name="T6" fmla="*/ 1022 w 1084"/>
                <a:gd name="T7" fmla="*/ 702 h 1078"/>
                <a:gd name="T8" fmla="*/ 1004 w 1084"/>
                <a:gd name="T9" fmla="*/ 636 h 1078"/>
                <a:gd name="T10" fmla="*/ 1022 w 1084"/>
                <a:gd name="T11" fmla="*/ 534 h 1078"/>
                <a:gd name="T12" fmla="*/ 1076 w 1084"/>
                <a:gd name="T13" fmla="*/ 438 h 1078"/>
                <a:gd name="T14" fmla="*/ 974 w 1084"/>
                <a:gd name="T15" fmla="*/ 384 h 1078"/>
                <a:gd name="T16" fmla="*/ 974 w 1084"/>
                <a:gd name="T17" fmla="*/ 312 h 1078"/>
                <a:gd name="T18" fmla="*/ 920 w 1084"/>
                <a:gd name="T19" fmla="*/ 222 h 1078"/>
                <a:gd name="T20" fmla="*/ 968 w 1084"/>
                <a:gd name="T21" fmla="*/ 144 h 1078"/>
                <a:gd name="T22" fmla="*/ 962 w 1084"/>
                <a:gd name="T23" fmla="*/ 60 h 1078"/>
                <a:gd name="T24" fmla="*/ 878 w 1084"/>
                <a:gd name="T25" fmla="*/ 108 h 1078"/>
                <a:gd name="T26" fmla="*/ 806 w 1084"/>
                <a:gd name="T27" fmla="*/ 60 h 1078"/>
                <a:gd name="T28" fmla="*/ 740 w 1084"/>
                <a:gd name="T29" fmla="*/ 156 h 1078"/>
                <a:gd name="T30" fmla="*/ 716 w 1084"/>
                <a:gd name="T31" fmla="*/ 96 h 1078"/>
                <a:gd name="T32" fmla="*/ 656 w 1084"/>
                <a:gd name="T33" fmla="*/ 48 h 1078"/>
                <a:gd name="T34" fmla="*/ 590 w 1084"/>
                <a:gd name="T35" fmla="*/ 6 h 1078"/>
                <a:gd name="T36" fmla="*/ 548 w 1084"/>
                <a:gd name="T37" fmla="*/ 84 h 1078"/>
                <a:gd name="T38" fmla="*/ 476 w 1084"/>
                <a:gd name="T39" fmla="*/ 60 h 1078"/>
                <a:gd name="T40" fmla="*/ 440 w 1084"/>
                <a:gd name="T41" fmla="*/ 120 h 1078"/>
                <a:gd name="T42" fmla="*/ 500 w 1084"/>
                <a:gd name="T43" fmla="*/ 180 h 1078"/>
                <a:gd name="T44" fmla="*/ 458 w 1084"/>
                <a:gd name="T45" fmla="*/ 264 h 1078"/>
                <a:gd name="T46" fmla="*/ 458 w 1084"/>
                <a:gd name="T47" fmla="*/ 324 h 1078"/>
                <a:gd name="T48" fmla="*/ 458 w 1084"/>
                <a:gd name="T49" fmla="*/ 426 h 1078"/>
                <a:gd name="T50" fmla="*/ 392 w 1084"/>
                <a:gd name="T51" fmla="*/ 384 h 1078"/>
                <a:gd name="T52" fmla="*/ 284 w 1084"/>
                <a:gd name="T53" fmla="*/ 312 h 1078"/>
                <a:gd name="T54" fmla="*/ 194 w 1084"/>
                <a:gd name="T55" fmla="*/ 240 h 1078"/>
                <a:gd name="T56" fmla="*/ 92 w 1084"/>
                <a:gd name="T57" fmla="*/ 312 h 1078"/>
                <a:gd name="T58" fmla="*/ 68 w 1084"/>
                <a:gd name="T59" fmla="*/ 480 h 1078"/>
                <a:gd name="T60" fmla="*/ 2 w 1084"/>
                <a:gd name="T61" fmla="*/ 636 h 1078"/>
                <a:gd name="T62" fmla="*/ 80 w 1084"/>
                <a:gd name="T63" fmla="*/ 780 h 1078"/>
                <a:gd name="T64" fmla="*/ 50 w 1084"/>
                <a:gd name="T65" fmla="*/ 936 h 1078"/>
                <a:gd name="T66" fmla="*/ 194 w 1084"/>
                <a:gd name="T67" fmla="*/ 990 h 1078"/>
                <a:gd name="T68" fmla="*/ 254 w 1084"/>
                <a:gd name="T69" fmla="*/ 1062 h 1078"/>
                <a:gd name="T70" fmla="*/ 344 w 1084"/>
                <a:gd name="T71" fmla="*/ 1068 h 1078"/>
                <a:gd name="T72" fmla="*/ 410 w 1084"/>
                <a:gd name="T73" fmla="*/ 1002 h 1078"/>
                <a:gd name="T74" fmla="*/ 392 w 1084"/>
                <a:gd name="T75" fmla="*/ 876 h 1078"/>
                <a:gd name="T76" fmla="*/ 344 w 1084"/>
                <a:gd name="T77" fmla="*/ 858 h 1078"/>
                <a:gd name="T78" fmla="*/ 266 w 1084"/>
                <a:gd name="T79" fmla="*/ 780 h 1078"/>
                <a:gd name="T80" fmla="*/ 374 w 1084"/>
                <a:gd name="T81" fmla="*/ 678 h 1078"/>
                <a:gd name="T82" fmla="*/ 530 w 1084"/>
                <a:gd name="T83" fmla="*/ 588 h 1078"/>
                <a:gd name="T84" fmla="*/ 650 w 1084"/>
                <a:gd name="T85" fmla="*/ 696 h 1078"/>
                <a:gd name="T86" fmla="*/ 710 w 1084"/>
                <a:gd name="T87" fmla="*/ 762 h 1078"/>
                <a:gd name="T88" fmla="*/ 710 w 1084"/>
                <a:gd name="T89" fmla="*/ 846 h 1078"/>
                <a:gd name="T90" fmla="*/ 734 w 1084"/>
                <a:gd name="T91" fmla="*/ 912 h 1078"/>
                <a:gd name="T92" fmla="*/ 770 w 1084"/>
                <a:gd name="T93" fmla="*/ 846 h 1078"/>
                <a:gd name="T94" fmla="*/ 794 w 1084"/>
                <a:gd name="T95" fmla="*/ 786 h 1078"/>
                <a:gd name="T96" fmla="*/ 890 w 1084"/>
                <a:gd name="T97" fmla="*/ 786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84" h="1078">
                  <a:moveTo>
                    <a:pt x="890" y="786"/>
                  </a:moveTo>
                  <a:cubicBezTo>
                    <a:pt x="922" y="779"/>
                    <a:pt x="970" y="757"/>
                    <a:pt x="986" y="744"/>
                  </a:cubicBezTo>
                  <a:cubicBezTo>
                    <a:pt x="1002" y="731"/>
                    <a:pt x="980" y="715"/>
                    <a:pt x="986" y="708"/>
                  </a:cubicBezTo>
                  <a:cubicBezTo>
                    <a:pt x="992" y="701"/>
                    <a:pt x="1019" y="714"/>
                    <a:pt x="1022" y="702"/>
                  </a:cubicBezTo>
                  <a:cubicBezTo>
                    <a:pt x="1025" y="690"/>
                    <a:pt x="1004" y="664"/>
                    <a:pt x="1004" y="636"/>
                  </a:cubicBezTo>
                  <a:cubicBezTo>
                    <a:pt x="1004" y="608"/>
                    <a:pt x="1010" y="567"/>
                    <a:pt x="1022" y="534"/>
                  </a:cubicBezTo>
                  <a:cubicBezTo>
                    <a:pt x="1034" y="501"/>
                    <a:pt x="1084" y="463"/>
                    <a:pt x="1076" y="438"/>
                  </a:cubicBezTo>
                  <a:cubicBezTo>
                    <a:pt x="1068" y="413"/>
                    <a:pt x="991" y="405"/>
                    <a:pt x="974" y="384"/>
                  </a:cubicBezTo>
                  <a:cubicBezTo>
                    <a:pt x="957" y="363"/>
                    <a:pt x="983" y="339"/>
                    <a:pt x="974" y="312"/>
                  </a:cubicBezTo>
                  <a:cubicBezTo>
                    <a:pt x="965" y="285"/>
                    <a:pt x="921" y="250"/>
                    <a:pt x="920" y="222"/>
                  </a:cubicBezTo>
                  <a:cubicBezTo>
                    <a:pt x="919" y="194"/>
                    <a:pt x="961" y="171"/>
                    <a:pt x="968" y="144"/>
                  </a:cubicBezTo>
                  <a:cubicBezTo>
                    <a:pt x="975" y="117"/>
                    <a:pt x="977" y="66"/>
                    <a:pt x="962" y="60"/>
                  </a:cubicBezTo>
                  <a:cubicBezTo>
                    <a:pt x="947" y="54"/>
                    <a:pt x="904" y="108"/>
                    <a:pt x="878" y="108"/>
                  </a:cubicBezTo>
                  <a:cubicBezTo>
                    <a:pt x="852" y="108"/>
                    <a:pt x="829" y="52"/>
                    <a:pt x="806" y="60"/>
                  </a:cubicBezTo>
                  <a:cubicBezTo>
                    <a:pt x="783" y="68"/>
                    <a:pt x="755" y="150"/>
                    <a:pt x="740" y="156"/>
                  </a:cubicBezTo>
                  <a:cubicBezTo>
                    <a:pt x="725" y="162"/>
                    <a:pt x="730" y="114"/>
                    <a:pt x="716" y="96"/>
                  </a:cubicBezTo>
                  <a:cubicBezTo>
                    <a:pt x="702" y="78"/>
                    <a:pt x="677" y="63"/>
                    <a:pt x="656" y="48"/>
                  </a:cubicBezTo>
                  <a:cubicBezTo>
                    <a:pt x="635" y="33"/>
                    <a:pt x="608" y="0"/>
                    <a:pt x="590" y="6"/>
                  </a:cubicBezTo>
                  <a:cubicBezTo>
                    <a:pt x="572" y="12"/>
                    <a:pt x="567" y="75"/>
                    <a:pt x="548" y="84"/>
                  </a:cubicBezTo>
                  <a:cubicBezTo>
                    <a:pt x="529" y="93"/>
                    <a:pt x="494" y="54"/>
                    <a:pt x="476" y="60"/>
                  </a:cubicBezTo>
                  <a:cubicBezTo>
                    <a:pt x="458" y="66"/>
                    <a:pt x="436" y="100"/>
                    <a:pt x="440" y="120"/>
                  </a:cubicBezTo>
                  <a:cubicBezTo>
                    <a:pt x="444" y="140"/>
                    <a:pt x="497" y="156"/>
                    <a:pt x="500" y="180"/>
                  </a:cubicBezTo>
                  <a:cubicBezTo>
                    <a:pt x="503" y="204"/>
                    <a:pt x="465" y="240"/>
                    <a:pt x="458" y="264"/>
                  </a:cubicBezTo>
                  <a:cubicBezTo>
                    <a:pt x="451" y="288"/>
                    <a:pt x="458" y="297"/>
                    <a:pt x="458" y="324"/>
                  </a:cubicBezTo>
                  <a:cubicBezTo>
                    <a:pt x="458" y="351"/>
                    <a:pt x="469" y="416"/>
                    <a:pt x="458" y="426"/>
                  </a:cubicBezTo>
                  <a:cubicBezTo>
                    <a:pt x="447" y="436"/>
                    <a:pt x="421" y="403"/>
                    <a:pt x="392" y="384"/>
                  </a:cubicBezTo>
                  <a:cubicBezTo>
                    <a:pt x="363" y="365"/>
                    <a:pt x="317" y="336"/>
                    <a:pt x="284" y="312"/>
                  </a:cubicBezTo>
                  <a:cubicBezTo>
                    <a:pt x="251" y="288"/>
                    <a:pt x="226" y="240"/>
                    <a:pt x="194" y="240"/>
                  </a:cubicBezTo>
                  <a:cubicBezTo>
                    <a:pt x="162" y="240"/>
                    <a:pt x="113" y="272"/>
                    <a:pt x="92" y="312"/>
                  </a:cubicBezTo>
                  <a:cubicBezTo>
                    <a:pt x="71" y="352"/>
                    <a:pt x="83" y="426"/>
                    <a:pt x="68" y="480"/>
                  </a:cubicBezTo>
                  <a:cubicBezTo>
                    <a:pt x="53" y="534"/>
                    <a:pt x="0" y="586"/>
                    <a:pt x="2" y="636"/>
                  </a:cubicBezTo>
                  <a:cubicBezTo>
                    <a:pt x="4" y="686"/>
                    <a:pt x="72" y="730"/>
                    <a:pt x="80" y="780"/>
                  </a:cubicBezTo>
                  <a:cubicBezTo>
                    <a:pt x="88" y="830"/>
                    <a:pt x="31" y="901"/>
                    <a:pt x="50" y="936"/>
                  </a:cubicBezTo>
                  <a:cubicBezTo>
                    <a:pt x="69" y="971"/>
                    <a:pt x="160" y="969"/>
                    <a:pt x="194" y="990"/>
                  </a:cubicBezTo>
                  <a:cubicBezTo>
                    <a:pt x="228" y="1011"/>
                    <a:pt x="229" y="1049"/>
                    <a:pt x="254" y="1062"/>
                  </a:cubicBezTo>
                  <a:cubicBezTo>
                    <a:pt x="279" y="1075"/>
                    <a:pt x="318" y="1078"/>
                    <a:pt x="344" y="1068"/>
                  </a:cubicBezTo>
                  <a:cubicBezTo>
                    <a:pt x="370" y="1058"/>
                    <a:pt x="402" y="1034"/>
                    <a:pt x="410" y="1002"/>
                  </a:cubicBezTo>
                  <a:cubicBezTo>
                    <a:pt x="418" y="970"/>
                    <a:pt x="403" y="900"/>
                    <a:pt x="392" y="876"/>
                  </a:cubicBezTo>
                  <a:cubicBezTo>
                    <a:pt x="381" y="852"/>
                    <a:pt x="365" y="874"/>
                    <a:pt x="344" y="858"/>
                  </a:cubicBezTo>
                  <a:cubicBezTo>
                    <a:pt x="323" y="842"/>
                    <a:pt x="261" y="810"/>
                    <a:pt x="266" y="780"/>
                  </a:cubicBezTo>
                  <a:cubicBezTo>
                    <a:pt x="271" y="750"/>
                    <a:pt x="330" y="710"/>
                    <a:pt x="374" y="678"/>
                  </a:cubicBezTo>
                  <a:cubicBezTo>
                    <a:pt x="418" y="646"/>
                    <a:pt x="484" y="585"/>
                    <a:pt x="530" y="588"/>
                  </a:cubicBezTo>
                  <a:cubicBezTo>
                    <a:pt x="576" y="591"/>
                    <a:pt x="620" y="667"/>
                    <a:pt x="650" y="696"/>
                  </a:cubicBezTo>
                  <a:cubicBezTo>
                    <a:pt x="680" y="725"/>
                    <a:pt x="700" y="737"/>
                    <a:pt x="710" y="762"/>
                  </a:cubicBezTo>
                  <a:cubicBezTo>
                    <a:pt x="720" y="787"/>
                    <a:pt x="706" y="821"/>
                    <a:pt x="710" y="846"/>
                  </a:cubicBezTo>
                  <a:cubicBezTo>
                    <a:pt x="714" y="871"/>
                    <a:pt x="724" y="912"/>
                    <a:pt x="734" y="912"/>
                  </a:cubicBezTo>
                  <a:cubicBezTo>
                    <a:pt x="744" y="912"/>
                    <a:pt x="760" y="867"/>
                    <a:pt x="770" y="846"/>
                  </a:cubicBezTo>
                  <a:cubicBezTo>
                    <a:pt x="780" y="825"/>
                    <a:pt x="770" y="795"/>
                    <a:pt x="794" y="786"/>
                  </a:cubicBezTo>
                  <a:cubicBezTo>
                    <a:pt x="818" y="777"/>
                    <a:pt x="858" y="793"/>
                    <a:pt x="890" y="786"/>
                  </a:cubicBezTo>
                  <a:close/>
                </a:path>
              </a:pathLst>
            </a:custGeom>
            <a:solidFill>
              <a:srgbClr val="E0C36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26" name="Freeform 14"/>
            <p:cNvSpPr>
              <a:spLocks/>
            </p:cNvSpPr>
            <p:nvPr/>
          </p:nvSpPr>
          <p:spPr bwMode="auto">
            <a:xfrm>
              <a:off x="78" y="1576"/>
              <a:ext cx="2743" cy="2464"/>
            </a:xfrm>
            <a:custGeom>
              <a:avLst/>
              <a:gdLst>
                <a:gd name="T0" fmla="*/ 7334 w 7467"/>
                <a:gd name="T1" fmla="*/ 5751 h 5959"/>
                <a:gd name="T2" fmla="*/ 7106 w 7467"/>
                <a:gd name="T3" fmla="*/ 5367 h 5959"/>
                <a:gd name="T4" fmla="*/ 6878 w 7467"/>
                <a:gd name="T5" fmla="*/ 5103 h 5959"/>
                <a:gd name="T6" fmla="*/ 6074 w 7467"/>
                <a:gd name="T7" fmla="*/ 4923 h 5959"/>
                <a:gd name="T8" fmla="*/ 5870 w 7467"/>
                <a:gd name="T9" fmla="*/ 5259 h 5959"/>
                <a:gd name="T10" fmla="*/ 5750 w 7467"/>
                <a:gd name="T11" fmla="*/ 4851 h 5959"/>
                <a:gd name="T12" fmla="*/ 5570 w 7467"/>
                <a:gd name="T13" fmla="*/ 4263 h 5959"/>
                <a:gd name="T14" fmla="*/ 5546 w 7467"/>
                <a:gd name="T15" fmla="*/ 3615 h 5959"/>
                <a:gd name="T16" fmla="*/ 5690 w 7467"/>
                <a:gd name="T17" fmla="*/ 2667 h 5959"/>
                <a:gd name="T18" fmla="*/ 5234 w 7467"/>
                <a:gd name="T19" fmla="*/ 1791 h 5959"/>
                <a:gd name="T20" fmla="*/ 4718 w 7467"/>
                <a:gd name="T21" fmla="*/ 1359 h 5959"/>
                <a:gd name="T22" fmla="*/ 4370 w 7467"/>
                <a:gd name="T23" fmla="*/ 1371 h 5959"/>
                <a:gd name="T24" fmla="*/ 4538 w 7467"/>
                <a:gd name="T25" fmla="*/ 1851 h 5959"/>
                <a:gd name="T26" fmla="*/ 4802 w 7467"/>
                <a:gd name="T27" fmla="*/ 2163 h 5959"/>
                <a:gd name="T28" fmla="*/ 4586 w 7467"/>
                <a:gd name="T29" fmla="*/ 2451 h 5959"/>
                <a:gd name="T30" fmla="*/ 5054 w 7467"/>
                <a:gd name="T31" fmla="*/ 2751 h 5959"/>
                <a:gd name="T32" fmla="*/ 5186 w 7467"/>
                <a:gd name="T33" fmla="*/ 3507 h 5959"/>
                <a:gd name="T34" fmla="*/ 4886 w 7467"/>
                <a:gd name="T35" fmla="*/ 3399 h 5959"/>
                <a:gd name="T36" fmla="*/ 4646 w 7467"/>
                <a:gd name="T37" fmla="*/ 3543 h 5959"/>
                <a:gd name="T38" fmla="*/ 4382 w 7467"/>
                <a:gd name="T39" fmla="*/ 3495 h 5959"/>
                <a:gd name="T40" fmla="*/ 4526 w 7467"/>
                <a:gd name="T41" fmla="*/ 3903 h 5959"/>
                <a:gd name="T42" fmla="*/ 5030 w 7467"/>
                <a:gd name="T43" fmla="*/ 4119 h 5959"/>
                <a:gd name="T44" fmla="*/ 4982 w 7467"/>
                <a:gd name="T45" fmla="*/ 4335 h 5959"/>
                <a:gd name="T46" fmla="*/ 4682 w 7467"/>
                <a:gd name="T47" fmla="*/ 4347 h 5959"/>
                <a:gd name="T48" fmla="*/ 4238 w 7467"/>
                <a:gd name="T49" fmla="*/ 4623 h 5959"/>
                <a:gd name="T50" fmla="*/ 3878 w 7467"/>
                <a:gd name="T51" fmla="*/ 5055 h 5959"/>
                <a:gd name="T52" fmla="*/ 3470 w 7467"/>
                <a:gd name="T53" fmla="*/ 4743 h 5959"/>
                <a:gd name="T54" fmla="*/ 3506 w 7467"/>
                <a:gd name="T55" fmla="*/ 4347 h 5959"/>
                <a:gd name="T56" fmla="*/ 3722 w 7467"/>
                <a:gd name="T57" fmla="*/ 3987 h 5959"/>
                <a:gd name="T58" fmla="*/ 3818 w 7467"/>
                <a:gd name="T59" fmla="*/ 3471 h 5959"/>
                <a:gd name="T60" fmla="*/ 3698 w 7467"/>
                <a:gd name="T61" fmla="*/ 3051 h 5959"/>
                <a:gd name="T62" fmla="*/ 3542 w 7467"/>
                <a:gd name="T63" fmla="*/ 2571 h 5959"/>
                <a:gd name="T64" fmla="*/ 3386 w 7467"/>
                <a:gd name="T65" fmla="*/ 2379 h 5959"/>
                <a:gd name="T66" fmla="*/ 2930 w 7467"/>
                <a:gd name="T67" fmla="*/ 2295 h 5959"/>
                <a:gd name="T68" fmla="*/ 3206 w 7467"/>
                <a:gd name="T69" fmla="*/ 2067 h 5959"/>
                <a:gd name="T70" fmla="*/ 3566 w 7467"/>
                <a:gd name="T71" fmla="*/ 1563 h 5959"/>
                <a:gd name="T72" fmla="*/ 3170 w 7467"/>
                <a:gd name="T73" fmla="*/ 1791 h 5959"/>
                <a:gd name="T74" fmla="*/ 3110 w 7467"/>
                <a:gd name="T75" fmla="*/ 1431 h 5959"/>
                <a:gd name="T76" fmla="*/ 2786 w 7467"/>
                <a:gd name="T77" fmla="*/ 891 h 5959"/>
                <a:gd name="T78" fmla="*/ 2342 w 7467"/>
                <a:gd name="T79" fmla="*/ 387 h 5959"/>
                <a:gd name="T80" fmla="*/ 2006 w 7467"/>
                <a:gd name="T81" fmla="*/ 411 h 5959"/>
                <a:gd name="T82" fmla="*/ 1754 w 7467"/>
                <a:gd name="T83" fmla="*/ 855 h 5959"/>
                <a:gd name="T84" fmla="*/ 1634 w 7467"/>
                <a:gd name="T85" fmla="*/ 1143 h 5959"/>
                <a:gd name="T86" fmla="*/ 1382 w 7467"/>
                <a:gd name="T87" fmla="*/ 1071 h 5959"/>
                <a:gd name="T88" fmla="*/ 1490 w 7467"/>
                <a:gd name="T89" fmla="*/ 675 h 5959"/>
                <a:gd name="T90" fmla="*/ 1454 w 7467"/>
                <a:gd name="T91" fmla="*/ 327 h 5959"/>
                <a:gd name="T92" fmla="*/ 1106 w 7467"/>
                <a:gd name="T93" fmla="*/ 483 h 5959"/>
                <a:gd name="T94" fmla="*/ 986 w 7467"/>
                <a:gd name="T95" fmla="*/ 543 h 5959"/>
                <a:gd name="T96" fmla="*/ 698 w 7467"/>
                <a:gd name="T97" fmla="*/ 435 h 5959"/>
                <a:gd name="T98" fmla="*/ 614 w 7467"/>
                <a:gd name="T99" fmla="*/ 1239 h 5959"/>
                <a:gd name="T100" fmla="*/ 386 w 7467"/>
                <a:gd name="T101" fmla="*/ 531 h 5959"/>
                <a:gd name="T102" fmla="*/ 278 w 7467"/>
                <a:gd name="T103" fmla="*/ 87 h 5959"/>
                <a:gd name="T104" fmla="*/ 2 w 7467"/>
                <a:gd name="T105" fmla="*/ 303 h 5959"/>
                <a:gd name="T106" fmla="*/ 218 w 7467"/>
                <a:gd name="T107" fmla="*/ 603 h 5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467" h="5959">
                  <a:moveTo>
                    <a:pt x="14" y="303"/>
                  </a:moveTo>
                  <a:lnTo>
                    <a:pt x="14" y="5955"/>
                  </a:lnTo>
                  <a:cubicBezTo>
                    <a:pt x="2494" y="5951"/>
                    <a:pt x="4974" y="5959"/>
                    <a:pt x="7454" y="5943"/>
                  </a:cubicBezTo>
                  <a:cubicBezTo>
                    <a:pt x="7467" y="5943"/>
                    <a:pt x="7466" y="5920"/>
                    <a:pt x="7466" y="5907"/>
                  </a:cubicBezTo>
                  <a:cubicBezTo>
                    <a:pt x="7466" y="5844"/>
                    <a:pt x="7372" y="5852"/>
                    <a:pt x="7334" y="5847"/>
                  </a:cubicBezTo>
                  <a:cubicBezTo>
                    <a:pt x="7320" y="5806"/>
                    <a:pt x="7312" y="5800"/>
                    <a:pt x="7334" y="5751"/>
                  </a:cubicBezTo>
                  <a:cubicBezTo>
                    <a:pt x="7346" y="5725"/>
                    <a:pt x="7382" y="5679"/>
                    <a:pt x="7382" y="5679"/>
                  </a:cubicBezTo>
                  <a:cubicBezTo>
                    <a:pt x="7378" y="5643"/>
                    <a:pt x="7382" y="5605"/>
                    <a:pt x="7370" y="5571"/>
                  </a:cubicBezTo>
                  <a:cubicBezTo>
                    <a:pt x="7365" y="5557"/>
                    <a:pt x="7344" y="5557"/>
                    <a:pt x="7334" y="5547"/>
                  </a:cubicBezTo>
                  <a:cubicBezTo>
                    <a:pt x="7324" y="5537"/>
                    <a:pt x="7318" y="5523"/>
                    <a:pt x="7310" y="5511"/>
                  </a:cubicBezTo>
                  <a:cubicBezTo>
                    <a:pt x="7314" y="5499"/>
                    <a:pt x="7322" y="5488"/>
                    <a:pt x="7322" y="5475"/>
                  </a:cubicBezTo>
                  <a:cubicBezTo>
                    <a:pt x="7322" y="5313"/>
                    <a:pt x="7299" y="5378"/>
                    <a:pt x="7106" y="5367"/>
                  </a:cubicBezTo>
                  <a:cubicBezTo>
                    <a:pt x="7110" y="5351"/>
                    <a:pt x="7113" y="5335"/>
                    <a:pt x="7118" y="5319"/>
                  </a:cubicBezTo>
                  <a:cubicBezTo>
                    <a:pt x="7125" y="5295"/>
                    <a:pt x="7142" y="5247"/>
                    <a:pt x="7142" y="5247"/>
                  </a:cubicBezTo>
                  <a:cubicBezTo>
                    <a:pt x="7092" y="5230"/>
                    <a:pt x="7034" y="5244"/>
                    <a:pt x="6986" y="5223"/>
                  </a:cubicBezTo>
                  <a:cubicBezTo>
                    <a:pt x="6974" y="5218"/>
                    <a:pt x="6992" y="5198"/>
                    <a:pt x="6998" y="5187"/>
                  </a:cubicBezTo>
                  <a:cubicBezTo>
                    <a:pt x="7004" y="5174"/>
                    <a:pt x="7014" y="5163"/>
                    <a:pt x="7022" y="5151"/>
                  </a:cubicBezTo>
                  <a:cubicBezTo>
                    <a:pt x="6993" y="5063"/>
                    <a:pt x="7034" y="5151"/>
                    <a:pt x="6878" y="5103"/>
                  </a:cubicBezTo>
                  <a:cubicBezTo>
                    <a:pt x="6853" y="5095"/>
                    <a:pt x="6828" y="4988"/>
                    <a:pt x="6818" y="4959"/>
                  </a:cubicBezTo>
                  <a:cubicBezTo>
                    <a:pt x="6810" y="4935"/>
                    <a:pt x="6770" y="4943"/>
                    <a:pt x="6746" y="4935"/>
                  </a:cubicBezTo>
                  <a:cubicBezTo>
                    <a:pt x="6708" y="4922"/>
                    <a:pt x="6666" y="4927"/>
                    <a:pt x="6626" y="4923"/>
                  </a:cubicBezTo>
                  <a:cubicBezTo>
                    <a:pt x="6490" y="4878"/>
                    <a:pt x="6496" y="4886"/>
                    <a:pt x="6314" y="4875"/>
                  </a:cubicBezTo>
                  <a:cubicBezTo>
                    <a:pt x="6239" y="4850"/>
                    <a:pt x="6160" y="4862"/>
                    <a:pt x="6086" y="4887"/>
                  </a:cubicBezTo>
                  <a:cubicBezTo>
                    <a:pt x="6082" y="4899"/>
                    <a:pt x="6070" y="4911"/>
                    <a:pt x="6074" y="4923"/>
                  </a:cubicBezTo>
                  <a:cubicBezTo>
                    <a:pt x="6083" y="4950"/>
                    <a:pt x="6122" y="4995"/>
                    <a:pt x="6122" y="4995"/>
                  </a:cubicBezTo>
                  <a:cubicBezTo>
                    <a:pt x="6118" y="5023"/>
                    <a:pt x="6130" y="5059"/>
                    <a:pt x="6110" y="5079"/>
                  </a:cubicBezTo>
                  <a:cubicBezTo>
                    <a:pt x="6096" y="5093"/>
                    <a:pt x="6070" y="5067"/>
                    <a:pt x="6050" y="5067"/>
                  </a:cubicBezTo>
                  <a:cubicBezTo>
                    <a:pt x="6010" y="5067"/>
                    <a:pt x="5970" y="5075"/>
                    <a:pt x="5930" y="5079"/>
                  </a:cubicBezTo>
                  <a:cubicBezTo>
                    <a:pt x="5910" y="5140"/>
                    <a:pt x="5926" y="5210"/>
                    <a:pt x="5906" y="5271"/>
                  </a:cubicBezTo>
                  <a:cubicBezTo>
                    <a:pt x="5902" y="5283"/>
                    <a:pt x="5881" y="5265"/>
                    <a:pt x="5870" y="5259"/>
                  </a:cubicBezTo>
                  <a:cubicBezTo>
                    <a:pt x="5777" y="5212"/>
                    <a:pt x="5888" y="5253"/>
                    <a:pt x="5798" y="5223"/>
                  </a:cubicBezTo>
                  <a:cubicBezTo>
                    <a:pt x="5778" y="5342"/>
                    <a:pt x="5775" y="5322"/>
                    <a:pt x="5654" y="5307"/>
                  </a:cubicBezTo>
                  <a:cubicBezTo>
                    <a:pt x="5660" y="5275"/>
                    <a:pt x="5655" y="5234"/>
                    <a:pt x="5678" y="5211"/>
                  </a:cubicBezTo>
                  <a:cubicBezTo>
                    <a:pt x="5684" y="5205"/>
                    <a:pt x="5762" y="5187"/>
                    <a:pt x="5762" y="5187"/>
                  </a:cubicBezTo>
                  <a:cubicBezTo>
                    <a:pt x="5794" y="5090"/>
                    <a:pt x="5752" y="5050"/>
                    <a:pt x="5726" y="4971"/>
                  </a:cubicBezTo>
                  <a:cubicBezTo>
                    <a:pt x="5743" y="4921"/>
                    <a:pt x="5774" y="4906"/>
                    <a:pt x="5750" y="4851"/>
                  </a:cubicBezTo>
                  <a:cubicBezTo>
                    <a:pt x="5744" y="4838"/>
                    <a:pt x="5737" y="4824"/>
                    <a:pt x="5726" y="4815"/>
                  </a:cubicBezTo>
                  <a:cubicBezTo>
                    <a:pt x="5704" y="4796"/>
                    <a:pt x="5654" y="4767"/>
                    <a:pt x="5654" y="4767"/>
                  </a:cubicBezTo>
                  <a:cubicBezTo>
                    <a:pt x="5646" y="4743"/>
                    <a:pt x="5632" y="4720"/>
                    <a:pt x="5630" y="4695"/>
                  </a:cubicBezTo>
                  <a:cubicBezTo>
                    <a:pt x="5626" y="4651"/>
                    <a:pt x="5637" y="4603"/>
                    <a:pt x="5618" y="4563"/>
                  </a:cubicBezTo>
                  <a:cubicBezTo>
                    <a:pt x="5606" y="4537"/>
                    <a:pt x="5546" y="4515"/>
                    <a:pt x="5546" y="4515"/>
                  </a:cubicBezTo>
                  <a:cubicBezTo>
                    <a:pt x="5518" y="4430"/>
                    <a:pt x="5473" y="4328"/>
                    <a:pt x="5570" y="4263"/>
                  </a:cubicBezTo>
                  <a:cubicBezTo>
                    <a:pt x="5586" y="4239"/>
                    <a:pt x="5623" y="4219"/>
                    <a:pt x="5618" y="4191"/>
                  </a:cubicBezTo>
                  <a:cubicBezTo>
                    <a:pt x="5606" y="4118"/>
                    <a:pt x="5617" y="4099"/>
                    <a:pt x="5558" y="4059"/>
                  </a:cubicBezTo>
                  <a:cubicBezTo>
                    <a:pt x="5533" y="3983"/>
                    <a:pt x="5572" y="3962"/>
                    <a:pt x="5642" y="3939"/>
                  </a:cubicBezTo>
                  <a:cubicBezTo>
                    <a:pt x="5663" y="3876"/>
                    <a:pt x="5656" y="3780"/>
                    <a:pt x="5618" y="3723"/>
                  </a:cubicBezTo>
                  <a:cubicBezTo>
                    <a:pt x="5602" y="3699"/>
                    <a:pt x="5586" y="3675"/>
                    <a:pt x="5570" y="3651"/>
                  </a:cubicBezTo>
                  <a:cubicBezTo>
                    <a:pt x="5562" y="3639"/>
                    <a:pt x="5546" y="3615"/>
                    <a:pt x="5546" y="3615"/>
                  </a:cubicBezTo>
                  <a:cubicBezTo>
                    <a:pt x="5554" y="3539"/>
                    <a:pt x="5533" y="3295"/>
                    <a:pt x="5654" y="3255"/>
                  </a:cubicBezTo>
                  <a:cubicBezTo>
                    <a:pt x="5658" y="3219"/>
                    <a:pt x="5655" y="3181"/>
                    <a:pt x="5666" y="3147"/>
                  </a:cubicBezTo>
                  <a:cubicBezTo>
                    <a:pt x="5675" y="3120"/>
                    <a:pt x="5714" y="3075"/>
                    <a:pt x="5714" y="3075"/>
                  </a:cubicBezTo>
                  <a:cubicBezTo>
                    <a:pt x="5710" y="2995"/>
                    <a:pt x="5711" y="2915"/>
                    <a:pt x="5702" y="2835"/>
                  </a:cubicBezTo>
                  <a:cubicBezTo>
                    <a:pt x="5699" y="2810"/>
                    <a:pt x="5678" y="2763"/>
                    <a:pt x="5678" y="2763"/>
                  </a:cubicBezTo>
                  <a:cubicBezTo>
                    <a:pt x="5682" y="2731"/>
                    <a:pt x="5690" y="2699"/>
                    <a:pt x="5690" y="2667"/>
                  </a:cubicBezTo>
                  <a:cubicBezTo>
                    <a:pt x="5695" y="2577"/>
                    <a:pt x="5640" y="2325"/>
                    <a:pt x="5618" y="2223"/>
                  </a:cubicBezTo>
                  <a:cubicBezTo>
                    <a:pt x="5594" y="2132"/>
                    <a:pt x="5572" y="2151"/>
                    <a:pt x="5546" y="2121"/>
                  </a:cubicBezTo>
                  <a:cubicBezTo>
                    <a:pt x="5514" y="2115"/>
                    <a:pt x="5494" y="2047"/>
                    <a:pt x="5462" y="2043"/>
                  </a:cubicBezTo>
                  <a:cubicBezTo>
                    <a:pt x="5371" y="2013"/>
                    <a:pt x="5333" y="1940"/>
                    <a:pt x="5282" y="1863"/>
                  </a:cubicBezTo>
                  <a:cubicBezTo>
                    <a:pt x="5275" y="1852"/>
                    <a:pt x="5277" y="1838"/>
                    <a:pt x="5270" y="1827"/>
                  </a:cubicBezTo>
                  <a:cubicBezTo>
                    <a:pt x="5261" y="1813"/>
                    <a:pt x="5244" y="1804"/>
                    <a:pt x="5234" y="1791"/>
                  </a:cubicBezTo>
                  <a:cubicBezTo>
                    <a:pt x="5191" y="1736"/>
                    <a:pt x="5181" y="1696"/>
                    <a:pt x="5126" y="1659"/>
                  </a:cubicBezTo>
                  <a:cubicBezTo>
                    <a:pt x="5108" y="1605"/>
                    <a:pt x="5094" y="1604"/>
                    <a:pt x="5042" y="1587"/>
                  </a:cubicBezTo>
                  <a:cubicBezTo>
                    <a:pt x="4952" y="1617"/>
                    <a:pt x="4957" y="1535"/>
                    <a:pt x="4934" y="1467"/>
                  </a:cubicBezTo>
                  <a:cubicBezTo>
                    <a:pt x="4929" y="1453"/>
                    <a:pt x="4912" y="1446"/>
                    <a:pt x="4898" y="1443"/>
                  </a:cubicBezTo>
                  <a:cubicBezTo>
                    <a:pt x="4855" y="1434"/>
                    <a:pt x="4810" y="1435"/>
                    <a:pt x="4766" y="1431"/>
                  </a:cubicBezTo>
                  <a:cubicBezTo>
                    <a:pt x="4750" y="1407"/>
                    <a:pt x="4734" y="1383"/>
                    <a:pt x="4718" y="1359"/>
                  </a:cubicBezTo>
                  <a:cubicBezTo>
                    <a:pt x="4685" y="1310"/>
                    <a:pt x="4730" y="1314"/>
                    <a:pt x="4682" y="1275"/>
                  </a:cubicBezTo>
                  <a:cubicBezTo>
                    <a:pt x="4672" y="1267"/>
                    <a:pt x="4657" y="1269"/>
                    <a:pt x="4646" y="1263"/>
                  </a:cubicBezTo>
                  <a:cubicBezTo>
                    <a:pt x="4621" y="1249"/>
                    <a:pt x="4598" y="1231"/>
                    <a:pt x="4574" y="1215"/>
                  </a:cubicBezTo>
                  <a:cubicBezTo>
                    <a:pt x="4553" y="1201"/>
                    <a:pt x="4502" y="1191"/>
                    <a:pt x="4502" y="1191"/>
                  </a:cubicBezTo>
                  <a:cubicBezTo>
                    <a:pt x="4462" y="1195"/>
                    <a:pt x="4420" y="1190"/>
                    <a:pt x="4382" y="1203"/>
                  </a:cubicBezTo>
                  <a:cubicBezTo>
                    <a:pt x="4340" y="1217"/>
                    <a:pt x="4357" y="1327"/>
                    <a:pt x="4370" y="1371"/>
                  </a:cubicBezTo>
                  <a:cubicBezTo>
                    <a:pt x="4375" y="1388"/>
                    <a:pt x="4428" y="1402"/>
                    <a:pt x="4442" y="1407"/>
                  </a:cubicBezTo>
                  <a:cubicBezTo>
                    <a:pt x="4478" y="1462"/>
                    <a:pt x="4495" y="1470"/>
                    <a:pt x="4454" y="1563"/>
                  </a:cubicBezTo>
                  <a:cubicBezTo>
                    <a:pt x="4449" y="1575"/>
                    <a:pt x="4430" y="1555"/>
                    <a:pt x="4418" y="1551"/>
                  </a:cubicBezTo>
                  <a:cubicBezTo>
                    <a:pt x="4379" y="1609"/>
                    <a:pt x="4353" y="1632"/>
                    <a:pt x="4406" y="1731"/>
                  </a:cubicBezTo>
                  <a:cubicBezTo>
                    <a:pt x="4418" y="1752"/>
                    <a:pt x="4454" y="1739"/>
                    <a:pt x="4478" y="1743"/>
                  </a:cubicBezTo>
                  <a:cubicBezTo>
                    <a:pt x="4493" y="1804"/>
                    <a:pt x="4485" y="1816"/>
                    <a:pt x="4538" y="1851"/>
                  </a:cubicBezTo>
                  <a:cubicBezTo>
                    <a:pt x="4567" y="1937"/>
                    <a:pt x="4523" y="1839"/>
                    <a:pt x="4598" y="1899"/>
                  </a:cubicBezTo>
                  <a:cubicBezTo>
                    <a:pt x="4608" y="1907"/>
                    <a:pt x="4601" y="1926"/>
                    <a:pt x="4610" y="1935"/>
                  </a:cubicBezTo>
                  <a:cubicBezTo>
                    <a:pt x="4624" y="1949"/>
                    <a:pt x="4706" y="1963"/>
                    <a:pt x="4730" y="1971"/>
                  </a:cubicBezTo>
                  <a:cubicBezTo>
                    <a:pt x="4734" y="2019"/>
                    <a:pt x="4728" y="2069"/>
                    <a:pt x="4742" y="2115"/>
                  </a:cubicBezTo>
                  <a:cubicBezTo>
                    <a:pt x="4746" y="2127"/>
                    <a:pt x="4768" y="2119"/>
                    <a:pt x="4778" y="2127"/>
                  </a:cubicBezTo>
                  <a:cubicBezTo>
                    <a:pt x="4789" y="2136"/>
                    <a:pt x="4794" y="2151"/>
                    <a:pt x="4802" y="2163"/>
                  </a:cubicBezTo>
                  <a:cubicBezTo>
                    <a:pt x="4798" y="2187"/>
                    <a:pt x="4798" y="2212"/>
                    <a:pt x="4790" y="2235"/>
                  </a:cubicBezTo>
                  <a:cubicBezTo>
                    <a:pt x="4785" y="2249"/>
                    <a:pt x="4772" y="2258"/>
                    <a:pt x="4766" y="2271"/>
                  </a:cubicBezTo>
                  <a:cubicBezTo>
                    <a:pt x="4760" y="2286"/>
                    <a:pt x="4758" y="2303"/>
                    <a:pt x="4754" y="2319"/>
                  </a:cubicBezTo>
                  <a:cubicBezTo>
                    <a:pt x="4625" y="2276"/>
                    <a:pt x="4707" y="2293"/>
                    <a:pt x="4502" y="2307"/>
                  </a:cubicBezTo>
                  <a:cubicBezTo>
                    <a:pt x="4488" y="2348"/>
                    <a:pt x="4472" y="2379"/>
                    <a:pt x="4502" y="2427"/>
                  </a:cubicBezTo>
                  <a:cubicBezTo>
                    <a:pt x="4517" y="2452"/>
                    <a:pt x="4561" y="2437"/>
                    <a:pt x="4586" y="2451"/>
                  </a:cubicBezTo>
                  <a:cubicBezTo>
                    <a:pt x="4611" y="2465"/>
                    <a:pt x="4634" y="2483"/>
                    <a:pt x="4658" y="2499"/>
                  </a:cubicBezTo>
                  <a:cubicBezTo>
                    <a:pt x="4670" y="2507"/>
                    <a:pt x="4682" y="2515"/>
                    <a:pt x="4694" y="2523"/>
                  </a:cubicBezTo>
                  <a:cubicBezTo>
                    <a:pt x="4706" y="2531"/>
                    <a:pt x="4730" y="2547"/>
                    <a:pt x="4730" y="2547"/>
                  </a:cubicBezTo>
                  <a:cubicBezTo>
                    <a:pt x="4851" y="2507"/>
                    <a:pt x="4777" y="2521"/>
                    <a:pt x="4958" y="2535"/>
                  </a:cubicBezTo>
                  <a:cubicBezTo>
                    <a:pt x="5065" y="2571"/>
                    <a:pt x="4941" y="2517"/>
                    <a:pt x="5006" y="2739"/>
                  </a:cubicBezTo>
                  <a:cubicBezTo>
                    <a:pt x="5011" y="2755"/>
                    <a:pt x="5038" y="2747"/>
                    <a:pt x="5054" y="2751"/>
                  </a:cubicBezTo>
                  <a:cubicBezTo>
                    <a:pt x="5062" y="2775"/>
                    <a:pt x="5070" y="2799"/>
                    <a:pt x="5078" y="2823"/>
                  </a:cubicBezTo>
                  <a:cubicBezTo>
                    <a:pt x="5082" y="2835"/>
                    <a:pt x="5079" y="2852"/>
                    <a:pt x="5090" y="2859"/>
                  </a:cubicBezTo>
                  <a:cubicBezTo>
                    <a:pt x="5114" y="2875"/>
                    <a:pt x="5162" y="2907"/>
                    <a:pt x="5162" y="2907"/>
                  </a:cubicBezTo>
                  <a:cubicBezTo>
                    <a:pt x="5188" y="2946"/>
                    <a:pt x="5219" y="2970"/>
                    <a:pt x="5234" y="3015"/>
                  </a:cubicBezTo>
                  <a:cubicBezTo>
                    <a:pt x="5254" y="3174"/>
                    <a:pt x="5266" y="3226"/>
                    <a:pt x="5234" y="3435"/>
                  </a:cubicBezTo>
                  <a:cubicBezTo>
                    <a:pt x="5230" y="3464"/>
                    <a:pt x="5186" y="3507"/>
                    <a:pt x="5186" y="3507"/>
                  </a:cubicBezTo>
                  <a:cubicBezTo>
                    <a:pt x="5182" y="3523"/>
                    <a:pt x="5189" y="3548"/>
                    <a:pt x="5174" y="3555"/>
                  </a:cubicBezTo>
                  <a:cubicBezTo>
                    <a:pt x="5114" y="3585"/>
                    <a:pt x="5098" y="3501"/>
                    <a:pt x="5078" y="3471"/>
                  </a:cubicBezTo>
                  <a:cubicBezTo>
                    <a:pt x="5050" y="3475"/>
                    <a:pt x="5022" y="3477"/>
                    <a:pt x="4994" y="3483"/>
                  </a:cubicBezTo>
                  <a:cubicBezTo>
                    <a:pt x="4982" y="3485"/>
                    <a:pt x="4970" y="3497"/>
                    <a:pt x="4958" y="3495"/>
                  </a:cubicBezTo>
                  <a:cubicBezTo>
                    <a:pt x="4944" y="3493"/>
                    <a:pt x="4934" y="3479"/>
                    <a:pt x="4922" y="3471"/>
                  </a:cubicBezTo>
                  <a:cubicBezTo>
                    <a:pt x="4917" y="3456"/>
                    <a:pt x="4904" y="3406"/>
                    <a:pt x="4886" y="3399"/>
                  </a:cubicBezTo>
                  <a:cubicBezTo>
                    <a:pt x="4874" y="3394"/>
                    <a:pt x="4862" y="3407"/>
                    <a:pt x="4850" y="3411"/>
                  </a:cubicBezTo>
                  <a:cubicBezTo>
                    <a:pt x="4842" y="3435"/>
                    <a:pt x="4850" y="3475"/>
                    <a:pt x="4826" y="3483"/>
                  </a:cubicBezTo>
                  <a:cubicBezTo>
                    <a:pt x="4802" y="3491"/>
                    <a:pt x="4778" y="3499"/>
                    <a:pt x="4754" y="3507"/>
                  </a:cubicBezTo>
                  <a:cubicBezTo>
                    <a:pt x="4742" y="3511"/>
                    <a:pt x="4718" y="3519"/>
                    <a:pt x="4718" y="3519"/>
                  </a:cubicBezTo>
                  <a:cubicBezTo>
                    <a:pt x="4712" y="3536"/>
                    <a:pt x="4704" y="3586"/>
                    <a:pt x="4670" y="3579"/>
                  </a:cubicBezTo>
                  <a:cubicBezTo>
                    <a:pt x="4656" y="3576"/>
                    <a:pt x="4656" y="3553"/>
                    <a:pt x="4646" y="3543"/>
                  </a:cubicBezTo>
                  <a:cubicBezTo>
                    <a:pt x="4636" y="3533"/>
                    <a:pt x="4622" y="3527"/>
                    <a:pt x="4610" y="3519"/>
                  </a:cubicBezTo>
                  <a:cubicBezTo>
                    <a:pt x="4602" y="3507"/>
                    <a:pt x="4599" y="3488"/>
                    <a:pt x="4586" y="3483"/>
                  </a:cubicBezTo>
                  <a:cubicBezTo>
                    <a:pt x="4548" y="3468"/>
                    <a:pt x="4544" y="3514"/>
                    <a:pt x="4538" y="3531"/>
                  </a:cubicBezTo>
                  <a:cubicBezTo>
                    <a:pt x="4526" y="3527"/>
                    <a:pt x="4511" y="3528"/>
                    <a:pt x="4502" y="3519"/>
                  </a:cubicBezTo>
                  <a:cubicBezTo>
                    <a:pt x="4493" y="3510"/>
                    <a:pt x="4502" y="3485"/>
                    <a:pt x="4490" y="3483"/>
                  </a:cubicBezTo>
                  <a:cubicBezTo>
                    <a:pt x="4454" y="3476"/>
                    <a:pt x="4418" y="3491"/>
                    <a:pt x="4382" y="3495"/>
                  </a:cubicBezTo>
                  <a:cubicBezTo>
                    <a:pt x="4244" y="3541"/>
                    <a:pt x="4326" y="3489"/>
                    <a:pt x="4298" y="3711"/>
                  </a:cubicBezTo>
                  <a:cubicBezTo>
                    <a:pt x="4294" y="3744"/>
                    <a:pt x="4282" y="3775"/>
                    <a:pt x="4274" y="3807"/>
                  </a:cubicBezTo>
                  <a:cubicBezTo>
                    <a:pt x="4270" y="3823"/>
                    <a:pt x="4262" y="3855"/>
                    <a:pt x="4262" y="3855"/>
                  </a:cubicBezTo>
                  <a:cubicBezTo>
                    <a:pt x="4284" y="4010"/>
                    <a:pt x="4302" y="3964"/>
                    <a:pt x="4478" y="3951"/>
                  </a:cubicBezTo>
                  <a:cubicBezTo>
                    <a:pt x="4482" y="3931"/>
                    <a:pt x="4476" y="3905"/>
                    <a:pt x="4490" y="3891"/>
                  </a:cubicBezTo>
                  <a:cubicBezTo>
                    <a:pt x="4499" y="3882"/>
                    <a:pt x="4514" y="3900"/>
                    <a:pt x="4526" y="3903"/>
                  </a:cubicBezTo>
                  <a:cubicBezTo>
                    <a:pt x="4542" y="3908"/>
                    <a:pt x="4558" y="3911"/>
                    <a:pt x="4574" y="3915"/>
                  </a:cubicBezTo>
                  <a:cubicBezTo>
                    <a:pt x="4590" y="3911"/>
                    <a:pt x="4616" y="3918"/>
                    <a:pt x="4622" y="3903"/>
                  </a:cubicBezTo>
                  <a:cubicBezTo>
                    <a:pt x="4701" y="3713"/>
                    <a:pt x="4576" y="3810"/>
                    <a:pt x="4670" y="3747"/>
                  </a:cubicBezTo>
                  <a:cubicBezTo>
                    <a:pt x="4693" y="3753"/>
                    <a:pt x="4739" y="3758"/>
                    <a:pt x="4754" y="3783"/>
                  </a:cubicBezTo>
                  <a:cubicBezTo>
                    <a:pt x="4808" y="3870"/>
                    <a:pt x="4763" y="3957"/>
                    <a:pt x="4862" y="4023"/>
                  </a:cubicBezTo>
                  <a:cubicBezTo>
                    <a:pt x="4909" y="4093"/>
                    <a:pt x="4953" y="4106"/>
                    <a:pt x="5030" y="4119"/>
                  </a:cubicBezTo>
                  <a:cubicBezTo>
                    <a:pt x="5128" y="4217"/>
                    <a:pt x="5005" y="4184"/>
                    <a:pt x="5210" y="4203"/>
                  </a:cubicBezTo>
                  <a:cubicBezTo>
                    <a:pt x="5277" y="4225"/>
                    <a:pt x="5333" y="4258"/>
                    <a:pt x="5402" y="4275"/>
                  </a:cubicBezTo>
                  <a:cubicBezTo>
                    <a:pt x="5367" y="4381"/>
                    <a:pt x="5406" y="4301"/>
                    <a:pt x="5174" y="4323"/>
                  </a:cubicBezTo>
                  <a:cubicBezTo>
                    <a:pt x="5145" y="4326"/>
                    <a:pt x="5118" y="4340"/>
                    <a:pt x="5090" y="4347"/>
                  </a:cubicBezTo>
                  <a:cubicBezTo>
                    <a:pt x="5077" y="4339"/>
                    <a:pt x="5038" y="4308"/>
                    <a:pt x="5018" y="4311"/>
                  </a:cubicBezTo>
                  <a:cubicBezTo>
                    <a:pt x="5004" y="4313"/>
                    <a:pt x="4995" y="4329"/>
                    <a:pt x="4982" y="4335"/>
                  </a:cubicBezTo>
                  <a:cubicBezTo>
                    <a:pt x="4971" y="4341"/>
                    <a:pt x="4958" y="4343"/>
                    <a:pt x="4946" y="4347"/>
                  </a:cubicBezTo>
                  <a:cubicBezTo>
                    <a:pt x="4942" y="4359"/>
                    <a:pt x="4945" y="4377"/>
                    <a:pt x="4934" y="4383"/>
                  </a:cubicBezTo>
                  <a:cubicBezTo>
                    <a:pt x="4905" y="4397"/>
                    <a:pt x="4881" y="4346"/>
                    <a:pt x="4874" y="4335"/>
                  </a:cubicBezTo>
                  <a:cubicBezTo>
                    <a:pt x="4818" y="4372"/>
                    <a:pt x="4846" y="4382"/>
                    <a:pt x="4790" y="4419"/>
                  </a:cubicBezTo>
                  <a:cubicBezTo>
                    <a:pt x="4766" y="4403"/>
                    <a:pt x="4742" y="4387"/>
                    <a:pt x="4718" y="4371"/>
                  </a:cubicBezTo>
                  <a:cubicBezTo>
                    <a:pt x="4706" y="4363"/>
                    <a:pt x="4682" y="4347"/>
                    <a:pt x="4682" y="4347"/>
                  </a:cubicBezTo>
                  <a:cubicBezTo>
                    <a:pt x="4631" y="4381"/>
                    <a:pt x="4617" y="4361"/>
                    <a:pt x="4598" y="4419"/>
                  </a:cubicBezTo>
                  <a:cubicBezTo>
                    <a:pt x="4594" y="4447"/>
                    <a:pt x="4609" y="4487"/>
                    <a:pt x="4586" y="4503"/>
                  </a:cubicBezTo>
                  <a:cubicBezTo>
                    <a:pt x="4565" y="4518"/>
                    <a:pt x="4514" y="4479"/>
                    <a:pt x="4514" y="4479"/>
                  </a:cubicBezTo>
                  <a:cubicBezTo>
                    <a:pt x="4451" y="4500"/>
                    <a:pt x="4489" y="4484"/>
                    <a:pt x="4406" y="4539"/>
                  </a:cubicBezTo>
                  <a:cubicBezTo>
                    <a:pt x="4389" y="4550"/>
                    <a:pt x="4366" y="4547"/>
                    <a:pt x="4346" y="4551"/>
                  </a:cubicBezTo>
                  <a:cubicBezTo>
                    <a:pt x="4307" y="4577"/>
                    <a:pt x="4283" y="4608"/>
                    <a:pt x="4238" y="4623"/>
                  </a:cubicBezTo>
                  <a:cubicBezTo>
                    <a:pt x="4219" y="4681"/>
                    <a:pt x="4205" y="4661"/>
                    <a:pt x="4154" y="4695"/>
                  </a:cubicBezTo>
                  <a:cubicBezTo>
                    <a:pt x="4099" y="4778"/>
                    <a:pt x="4115" y="4740"/>
                    <a:pt x="4094" y="4803"/>
                  </a:cubicBezTo>
                  <a:cubicBezTo>
                    <a:pt x="4087" y="4907"/>
                    <a:pt x="4114" y="4978"/>
                    <a:pt x="4034" y="5031"/>
                  </a:cubicBezTo>
                  <a:cubicBezTo>
                    <a:pt x="3979" y="5114"/>
                    <a:pt x="3995" y="5076"/>
                    <a:pt x="3974" y="5139"/>
                  </a:cubicBezTo>
                  <a:cubicBezTo>
                    <a:pt x="3958" y="5135"/>
                    <a:pt x="3938" y="5138"/>
                    <a:pt x="3926" y="5127"/>
                  </a:cubicBezTo>
                  <a:cubicBezTo>
                    <a:pt x="3904" y="5108"/>
                    <a:pt x="3878" y="5055"/>
                    <a:pt x="3878" y="5055"/>
                  </a:cubicBezTo>
                  <a:cubicBezTo>
                    <a:pt x="3866" y="4851"/>
                    <a:pt x="3919" y="4814"/>
                    <a:pt x="3746" y="4839"/>
                  </a:cubicBezTo>
                  <a:cubicBezTo>
                    <a:pt x="3690" y="4876"/>
                    <a:pt x="3718" y="4886"/>
                    <a:pt x="3662" y="4923"/>
                  </a:cubicBezTo>
                  <a:cubicBezTo>
                    <a:pt x="3638" y="4919"/>
                    <a:pt x="3612" y="4920"/>
                    <a:pt x="3590" y="4911"/>
                  </a:cubicBezTo>
                  <a:cubicBezTo>
                    <a:pt x="3563" y="4900"/>
                    <a:pt x="3518" y="4863"/>
                    <a:pt x="3518" y="4863"/>
                  </a:cubicBezTo>
                  <a:cubicBezTo>
                    <a:pt x="3492" y="4824"/>
                    <a:pt x="3494" y="4834"/>
                    <a:pt x="3482" y="4791"/>
                  </a:cubicBezTo>
                  <a:cubicBezTo>
                    <a:pt x="3477" y="4775"/>
                    <a:pt x="3480" y="4756"/>
                    <a:pt x="3470" y="4743"/>
                  </a:cubicBezTo>
                  <a:cubicBezTo>
                    <a:pt x="3462" y="4733"/>
                    <a:pt x="3445" y="4737"/>
                    <a:pt x="3434" y="4731"/>
                  </a:cubicBezTo>
                  <a:cubicBezTo>
                    <a:pt x="3421" y="4725"/>
                    <a:pt x="3410" y="4715"/>
                    <a:pt x="3398" y="4707"/>
                  </a:cubicBezTo>
                  <a:cubicBezTo>
                    <a:pt x="3368" y="4618"/>
                    <a:pt x="3379" y="4664"/>
                    <a:pt x="3398" y="4491"/>
                  </a:cubicBezTo>
                  <a:cubicBezTo>
                    <a:pt x="3399" y="4478"/>
                    <a:pt x="3399" y="4461"/>
                    <a:pt x="3410" y="4455"/>
                  </a:cubicBezTo>
                  <a:cubicBezTo>
                    <a:pt x="3431" y="4443"/>
                    <a:pt x="3458" y="4447"/>
                    <a:pt x="3482" y="4443"/>
                  </a:cubicBezTo>
                  <a:cubicBezTo>
                    <a:pt x="3491" y="4415"/>
                    <a:pt x="3506" y="4376"/>
                    <a:pt x="3506" y="4347"/>
                  </a:cubicBezTo>
                  <a:cubicBezTo>
                    <a:pt x="3506" y="4319"/>
                    <a:pt x="3505" y="4289"/>
                    <a:pt x="3494" y="4263"/>
                  </a:cubicBezTo>
                  <a:cubicBezTo>
                    <a:pt x="3477" y="4220"/>
                    <a:pt x="3453" y="4231"/>
                    <a:pt x="3422" y="4215"/>
                  </a:cubicBezTo>
                  <a:cubicBezTo>
                    <a:pt x="3386" y="4197"/>
                    <a:pt x="3348" y="4178"/>
                    <a:pt x="3314" y="4155"/>
                  </a:cubicBezTo>
                  <a:cubicBezTo>
                    <a:pt x="3378" y="4112"/>
                    <a:pt x="3481" y="4166"/>
                    <a:pt x="3542" y="4119"/>
                  </a:cubicBezTo>
                  <a:cubicBezTo>
                    <a:pt x="3580" y="4090"/>
                    <a:pt x="3550" y="4023"/>
                    <a:pt x="3554" y="3975"/>
                  </a:cubicBezTo>
                  <a:cubicBezTo>
                    <a:pt x="3611" y="3982"/>
                    <a:pt x="3669" y="4005"/>
                    <a:pt x="3722" y="3987"/>
                  </a:cubicBezTo>
                  <a:cubicBezTo>
                    <a:pt x="3738" y="3806"/>
                    <a:pt x="3713" y="3825"/>
                    <a:pt x="3890" y="3843"/>
                  </a:cubicBezTo>
                  <a:cubicBezTo>
                    <a:pt x="3950" y="3839"/>
                    <a:pt x="4024" y="3870"/>
                    <a:pt x="4070" y="3831"/>
                  </a:cubicBezTo>
                  <a:cubicBezTo>
                    <a:pt x="4104" y="3802"/>
                    <a:pt x="4067" y="3742"/>
                    <a:pt x="4058" y="3699"/>
                  </a:cubicBezTo>
                  <a:cubicBezTo>
                    <a:pt x="4046" y="3644"/>
                    <a:pt x="3887" y="3614"/>
                    <a:pt x="3830" y="3603"/>
                  </a:cubicBezTo>
                  <a:cubicBezTo>
                    <a:pt x="3822" y="3591"/>
                    <a:pt x="3806" y="3581"/>
                    <a:pt x="3806" y="3567"/>
                  </a:cubicBezTo>
                  <a:cubicBezTo>
                    <a:pt x="3806" y="3498"/>
                    <a:pt x="3883" y="3568"/>
                    <a:pt x="3818" y="3471"/>
                  </a:cubicBezTo>
                  <a:cubicBezTo>
                    <a:pt x="3811" y="3460"/>
                    <a:pt x="3794" y="3462"/>
                    <a:pt x="3782" y="3459"/>
                  </a:cubicBezTo>
                  <a:cubicBezTo>
                    <a:pt x="3677" y="3429"/>
                    <a:pt x="3784" y="3464"/>
                    <a:pt x="3698" y="3435"/>
                  </a:cubicBezTo>
                  <a:cubicBezTo>
                    <a:pt x="3676" y="3370"/>
                    <a:pt x="3680" y="3367"/>
                    <a:pt x="3746" y="3351"/>
                  </a:cubicBezTo>
                  <a:cubicBezTo>
                    <a:pt x="3709" y="3295"/>
                    <a:pt x="3699" y="3323"/>
                    <a:pt x="3662" y="3267"/>
                  </a:cubicBezTo>
                  <a:cubicBezTo>
                    <a:pt x="3675" y="3228"/>
                    <a:pt x="3697" y="3198"/>
                    <a:pt x="3710" y="3159"/>
                  </a:cubicBezTo>
                  <a:cubicBezTo>
                    <a:pt x="3706" y="3123"/>
                    <a:pt x="3715" y="3083"/>
                    <a:pt x="3698" y="3051"/>
                  </a:cubicBezTo>
                  <a:cubicBezTo>
                    <a:pt x="3680" y="3017"/>
                    <a:pt x="3625" y="3003"/>
                    <a:pt x="3590" y="2991"/>
                  </a:cubicBezTo>
                  <a:cubicBezTo>
                    <a:pt x="3582" y="2979"/>
                    <a:pt x="3563" y="2969"/>
                    <a:pt x="3566" y="2955"/>
                  </a:cubicBezTo>
                  <a:cubicBezTo>
                    <a:pt x="3569" y="2941"/>
                    <a:pt x="3592" y="2941"/>
                    <a:pt x="3602" y="2931"/>
                  </a:cubicBezTo>
                  <a:cubicBezTo>
                    <a:pt x="3612" y="2921"/>
                    <a:pt x="3618" y="2907"/>
                    <a:pt x="3626" y="2895"/>
                  </a:cubicBezTo>
                  <a:cubicBezTo>
                    <a:pt x="3589" y="2839"/>
                    <a:pt x="3573" y="2848"/>
                    <a:pt x="3506" y="2835"/>
                  </a:cubicBezTo>
                  <a:cubicBezTo>
                    <a:pt x="3590" y="2710"/>
                    <a:pt x="3556" y="2792"/>
                    <a:pt x="3542" y="2571"/>
                  </a:cubicBezTo>
                  <a:cubicBezTo>
                    <a:pt x="3482" y="2591"/>
                    <a:pt x="3510" y="2571"/>
                    <a:pt x="3482" y="2655"/>
                  </a:cubicBezTo>
                  <a:lnTo>
                    <a:pt x="3482" y="2655"/>
                  </a:lnTo>
                  <a:cubicBezTo>
                    <a:pt x="3470" y="2663"/>
                    <a:pt x="3458" y="2671"/>
                    <a:pt x="3446" y="2679"/>
                  </a:cubicBezTo>
                  <a:cubicBezTo>
                    <a:pt x="3442" y="2623"/>
                    <a:pt x="3452" y="2564"/>
                    <a:pt x="3434" y="2511"/>
                  </a:cubicBezTo>
                  <a:cubicBezTo>
                    <a:pt x="3401" y="2413"/>
                    <a:pt x="3360" y="2578"/>
                    <a:pt x="3398" y="2463"/>
                  </a:cubicBezTo>
                  <a:cubicBezTo>
                    <a:pt x="3394" y="2435"/>
                    <a:pt x="3404" y="2401"/>
                    <a:pt x="3386" y="2379"/>
                  </a:cubicBezTo>
                  <a:cubicBezTo>
                    <a:pt x="3375" y="2366"/>
                    <a:pt x="3354" y="2396"/>
                    <a:pt x="3338" y="2391"/>
                  </a:cubicBezTo>
                  <a:cubicBezTo>
                    <a:pt x="3310" y="2382"/>
                    <a:pt x="3316" y="2336"/>
                    <a:pt x="3302" y="2319"/>
                  </a:cubicBezTo>
                  <a:cubicBezTo>
                    <a:pt x="3284" y="2296"/>
                    <a:pt x="3187" y="2257"/>
                    <a:pt x="3158" y="2247"/>
                  </a:cubicBezTo>
                  <a:cubicBezTo>
                    <a:pt x="3116" y="2275"/>
                    <a:pt x="3102" y="2295"/>
                    <a:pt x="3086" y="2343"/>
                  </a:cubicBezTo>
                  <a:cubicBezTo>
                    <a:pt x="3030" y="2339"/>
                    <a:pt x="2972" y="2348"/>
                    <a:pt x="2918" y="2331"/>
                  </a:cubicBezTo>
                  <a:cubicBezTo>
                    <a:pt x="2906" y="2327"/>
                    <a:pt x="2922" y="2305"/>
                    <a:pt x="2930" y="2295"/>
                  </a:cubicBezTo>
                  <a:cubicBezTo>
                    <a:pt x="2939" y="2284"/>
                    <a:pt x="2952" y="2275"/>
                    <a:pt x="2966" y="2271"/>
                  </a:cubicBezTo>
                  <a:cubicBezTo>
                    <a:pt x="2993" y="2263"/>
                    <a:pt x="3022" y="2263"/>
                    <a:pt x="3050" y="2259"/>
                  </a:cubicBezTo>
                  <a:cubicBezTo>
                    <a:pt x="3030" y="2199"/>
                    <a:pt x="3050" y="2227"/>
                    <a:pt x="2966" y="2199"/>
                  </a:cubicBezTo>
                  <a:cubicBezTo>
                    <a:pt x="2954" y="2195"/>
                    <a:pt x="2930" y="2187"/>
                    <a:pt x="2930" y="2187"/>
                  </a:cubicBezTo>
                  <a:cubicBezTo>
                    <a:pt x="2958" y="2102"/>
                    <a:pt x="3065" y="2133"/>
                    <a:pt x="3146" y="2127"/>
                  </a:cubicBezTo>
                  <a:cubicBezTo>
                    <a:pt x="3162" y="2116"/>
                    <a:pt x="3206" y="2094"/>
                    <a:pt x="3206" y="2067"/>
                  </a:cubicBezTo>
                  <a:cubicBezTo>
                    <a:pt x="3206" y="2042"/>
                    <a:pt x="3182" y="1995"/>
                    <a:pt x="3182" y="1995"/>
                  </a:cubicBezTo>
                  <a:cubicBezTo>
                    <a:pt x="3206" y="1987"/>
                    <a:pt x="3230" y="1979"/>
                    <a:pt x="3254" y="1971"/>
                  </a:cubicBezTo>
                  <a:cubicBezTo>
                    <a:pt x="3346" y="1940"/>
                    <a:pt x="3236" y="1951"/>
                    <a:pt x="3326" y="1935"/>
                  </a:cubicBezTo>
                  <a:cubicBezTo>
                    <a:pt x="3358" y="1929"/>
                    <a:pt x="3390" y="1927"/>
                    <a:pt x="3422" y="1923"/>
                  </a:cubicBezTo>
                  <a:cubicBezTo>
                    <a:pt x="3435" y="1614"/>
                    <a:pt x="3364" y="1662"/>
                    <a:pt x="3554" y="1599"/>
                  </a:cubicBezTo>
                  <a:cubicBezTo>
                    <a:pt x="3558" y="1587"/>
                    <a:pt x="3571" y="1575"/>
                    <a:pt x="3566" y="1563"/>
                  </a:cubicBezTo>
                  <a:cubicBezTo>
                    <a:pt x="3548" y="1517"/>
                    <a:pt x="3463" y="1549"/>
                    <a:pt x="3446" y="1551"/>
                  </a:cubicBezTo>
                  <a:cubicBezTo>
                    <a:pt x="3402" y="1616"/>
                    <a:pt x="3362" y="1602"/>
                    <a:pt x="3278" y="1611"/>
                  </a:cubicBezTo>
                  <a:cubicBezTo>
                    <a:pt x="3266" y="1615"/>
                    <a:pt x="3249" y="1613"/>
                    <a:pt x="3242" y="1623"/>
                  </a:cubicBezTo>
                  <a:cubicBezTo>
                    <a:pt x="3227" y="1644"/>
                    <a:pt x="3218" y="1695"/>
                    <a:pt x="3218" y="1695"/>
                  </a:cubicBezTo>
                  <a:cubicBezTo>
                    <a:pt x="3214" y="1723"/>
                    <a:pt x="3219" y="1754"/>
                    <a:pt x="3206" y="1779"/>
                  </a:cubicBezTo>
                  <a:cubicBezTo>
                    <a:pt x="3200" y="1790"/>
                    <a:pt x="3182" y="1796"/>
                    <a:pt x="3170" y="1791"/>
                  </a:cubicBezTo>
                  <a:cubicBezTo>
                    <a:pt x="3157" y="1786"/>
                    <a:pt x="3154" y="1767"/>
                    <a:pt x="3146" y="1755"/>
                  </a:cubicBezTo>
                  <a:cubicBezTo>
                    <a:pt x="3142" y="1739"/>
                    <a:pt x="3147" y="1718"/>
                    <a:pt x="3134" y="1707"/>
                  </a:cubicBezTo>
                  <a:cubicBezTo>
                    <a:pt x="3118" y="1694"/>
                    <a:pt x="3092" y="1705"/>
                    <a:pt x="3074" y="1695"/>
                  </a:cubicBezTo>
                  <a:cubicBezTo>
                    <a:pt x="3061" y="1688"/>
                    <a:pt x="3058" y="1671"/>
                    <a:pt x="3050" y="1659"/>
                  </a:cubicBezTo>
                  <a:cubicBezTo>
                    <a:pt x="3054" y="1607"/>
                    <a:pt x="3049" y="1553"/>
                    <a:pt x="3062" y="1503"/>
                  </a:cubicBezTo>
                  <a:cubicBezTo>
                    <a:pt x="3069" y="1475"/>
                    <a:pt x="3094" y="1455"/>
                    <a:pt x="3110" y="1431"/>
                  </a:cubicBezTo>
                  <a:cubicBezTo>
                    <a:pt x="3148" y="1375"/>
                    <a:pt x="3166" y="1341"/>
                    <a:pt x="3182" y="1275"/>
                  </a:cubicBezTo>
                  <a:cubicBezTo>
                    <a:pt x="3178" y="1239"/>
                    <a:pt x="3182" y="1201"/>
                    <a:pt x="3170" y="1167"/>
                  </a:cubicBezTo>
                  <a:cubicBezTo>
                    <a:pt x="3167" y="1158"/>
                    <a:pt x="3075" y="1116"/>
                    <a:pt x="3062" y="1107"/>
                  </a:cubicBezTo>
                  <a:cubicBezTo>
                    <a:pt x="3019" y="1043"/>
                    <a:pt x="2964" y="1047"/>
                    <a:pt x="2894" y="1035"/>
                  </a:cubicBezTo>
                  <a:cubicBezTo>
                    <a:pt x="2838" y="998"/>
                    <a:pt x="2842" y="963"/>
                    <a:pt x="2822" y="903"/>
                  </a:cubicBezTo>
                  <a:cubicBezTo>
                    <a:pt x="2818" y="891"/>
                    <a:pt x="2797" y="897"/>
                    <a:pt x="2786" y="891"/>
                  </a:cubicBezTo>
                  <a:cubicBezTo>
                    <a:pt x="2761" y="877"/>
                    <a:pt x="2741" y="852"/>
                    <a:pt x="2714" y="843"/>
                  </a:cubicBezTo>
                  <a:cubicBezTo>
                    <a:pt x="2690" y="835"/>
                    <a:pt x="2642" y="819"/>
                    <a:pt x="2642" y="819"/>
                  </a:cubicBezTo>
                  <a:cubicBezTo>
                    <a:pt x="2620" y="753"/>
                    <a:pt x="2616" y="726"/>
                    <a:pt x="2558" y="687"/>
                  </a:cubicBezTo>
                  <a:cubicBezTo>
                    <a:pt x="2525" y="588"/>
                    <a:pt x="2597" y="424"/>
                    <a:pt x="2486" y="387"/>
                  </a:cubicBezTo>
                  <a:cubicBezTo>
                    <a:pt x="2466" y="391"/>
                    <a:pt x="2446" y="402"/>
                    <a:pt x="2426" y="399"/>
                  </a:cubicBezTo>
                  <a:cubicBezTo>
                    <a:pt x="2304" y="384"/>
                    <a:pt x="2486" y="351"/>
                    <a:pt x="2342" y="387"/>
                  </a:cubicBezTo>
                  <a:cubicBezTo>
                    <a:pt x="2258" y="443"/>
                    <a:pt x="2286" y="411"/>
                    <a:pt x="2246" y="471"/>
                  </a:cubicBezTo>
                  <a:cubicBezTo>
                    <a:pt x="2234" y="463"/>
                    <a:pt x="2215" y="460"/>
                    <a:pt x="2210" y="447"/>
                  </a:cubicBezTo>
                  <a:cubicBezTo>
                    <a:pt x="2204" y="431"/>
                    <a:pt x="2241" y="383"/>
                    <a:pt x="2246" y="375"/>
                  </a:cubicBezTo>
                  <a:cubicBezTo>
                    <a:pt x="2242" y="359"/>
                    <a:pt x="2250" y="330"/>
                    <a:pt x="2234" y="327"/>
                  </a:cubicBezTo>
                  <a:cubicBezTo>
                    <a:pt x="2097" y="301"/>
                    <a:pt x="2090" y="315"/>
                    <a:pt x="2018" y="363"/>
                  </a:cubicBezTo>
                  <a:cubicBezTo>
                    <a:pt x="2014" y="379"/>
                    <a:pt x="2022" y="411"/>
                    <a:pt x="2006" y="411"/>
                  </a:cubicBezTo>
                  <a:cubicBezTo>
                    <a:pt x="1977" y="411"/>
                    <a:pt x="1958" y="379"/>
                    <a:pt x="1934" y="363"/>
                  </a:cubicBezTo>
                  <a:cubicBezTo>
                    <a:pt x="1923" y="356"/>
                    <a:pt x="1910" y="355"/>
                    <a:pt x="1898" y="351"/>
                  </a:cubicBezTo>
                  <a:cubicBezTo>
                    <a:pt x="1811" y="380"/>
                    <a:pt x="1838" y="434"/>
                    <a:pt x="1814" y="507"/>
                  </a:cubicBezTo>
                  <a:cubicBezTo>
                    <a:pt x="1803" y="541"/>
                    <a:pt x="1781" y="549"/>
                    <a:pt x="1754" y="567"/>
                  </a:cubicBezTo>
                  <a:cubicBezTo>
                    <a:pt x="1758" y="643"/>
                    <a:pt x="1766" y="719"/>
                    <a:pt x="1766" y="795"/>
                  </a:cubicBezTo>
                  <a:cubicBezTo>
                    <a:pt x="1766" y="815"/>
                    <a:pt x="1771" y="844"/>
                    <a:pt x="1754" y="855"/>
                  </a:cubicBezTo>
                  <a:cubicBezTo>
                    <a:pt x="1742" y="863"/>
                    <a:pt x="1740" y="829"/>
                    <a:pt x="1730" y="819"/>
                  </a:cubicBezTo>
                  <a:cubicBezTo>
                    <a:pt x="1720" y="809"/>
                    <a:pt x="1706" y="803"/>
                    <a:pt x="1694" y="795"/>
                  </a:cubicBezTo>
                  <a:cubicBezTo>
                    <a:pt x="1654" y="801"/>
                    <a:pt x="1606" y="794"/>
                    <a:pt x="1574" y="819"/>
                  </a:cubicBezTo>
                  <a:cubicBezTo>
                    <a:pt x="1543" y="844"/>
                    <a:pt x="1526" y="927"/>
                    <a:pt x="1526" y="927"/>
                  </a:cubicBezTo>
                  <a:cubicBezTo>
                    <a:pt x="1530" y="995"/>
                    <a:pt x="1508" y="1070"/>
                    <a:pt x="1538" y="1131"/>
                  </a:cubicBezTo>
                  <a:cubicBezTo>
                    <a:pt x="1552" y="1160"/>
                    <a:pt x="1606" y="1127"/>
                    <a:pt x="1634" y="1143"/>
                  </a:cubicBezTo>
                  <a:cubicBezTo>
                    <a:pt x="1645" y="1149"/>
                    <a:pt x="1625" y="1167"/>
                    <a:pt x="1622" y="1179"/>
                  </a:cubicBezTo>
                  <a:cubicBezTo>
                    <a:pt x="1617" y="1199"/>
                    <a:pt x="1614" y="1219"/>
                    <a:pt x="1610" y="1239"/>
                  </a:cubicBezTo>
                  <a:cubicBezTo>
                    <a:pt x="1570" y="1235"/>
                    <a:pt x="1530" y="1233"/>
                    <a:pt x="1490" y="1227"/>
                  </a:cubicBezTo>
                  <a:cubicBezTo>
                    <a:pt x="1477" y="1225"/>
                    <a:pt x="1463" y="1224"/>
                    <a:pt x="1454" y="1215"/>
                  </a:cubicBezTo>
                  <a:cubicBezTo>
                    <a:pt x="1445" y="1206"/>
                    <a:pt x="1448" y="1190"/>
                    <a:pt x="1442" y="1179"/>
                  </a:cubicBezTo>
                  <a:cubicBezTo>
                    <a:pt x="1424" y="1143"/>
                    <a:pt x="1398" y="1108"/>
                    <a:pt x="1382" y="1071"/>
                  </a:cubicBezTo>
                  <a:cubicBezTo>
                    <a:pt x="1372" y="1048"/>
                    <a:pt x="1366" y="1023"/>
                    <a:pt x="1358" y="999"/>
                  </a:cubicBezTo>
                  <a:cubicBezTo>
                    <a:pt x="1354" y="987"/>
                    <a:pt x="1346" y="963"/>
                    <a:pt x="1346" y="963"/>
                  </a:cubicBezTo>
                  <a:cubicBezTo>
                    <a:pt x="1350" y="935"/>
                    <a:pt x="1343" y="903"/>
                    <a:pt x="1358" y="879"/>
                  </a:cubicBezTo>
                  <a:cubicBezTo>
                    <a:pt x="1367" y="865"/>
                    <a:pt x="1393" y="877"/>
                    <a:pt x="1406" y="867"/>
                  </a:cubicBezTo>
                  <a:cubicBezTo>
                    <a:pt x="1416" y="859"/>
                    <a:pt x="1414" y="843"/>
                    <a:pt x="1418" y="831"/>
                  </a:cubicBezTo>
                  <a:cubicBezTo>
                    <a:pt x="1429" y="743"/>
                    <a:pt x="1422" y="721"/>
                    <a:pt x="1490" y="675"/>
                  </a:cubicBezTo>
                  <a:cubicBezTo>
                    <a:pt x="1518" y="590"/>
                    <a:pt x="1512" y="605"/>
                    <a:pt x="1610" y="591"/>
                  </a:cubicBezTo>
                  <a:cubicBezTo>
                    <a:pt x="1618" y="566"/>
                    <a:pt x="1640" y="545"/>
                    <a:pt x="1646" y="519"/>
                  </a:cubicBezTo>
                  <a:cubicBezTo>
                    <a:pt x="1655" y="480"/>
                    <a:pt x="1654" y="439"/>
                    <a:pt x="1658" y="399"/>
                  </a:cubicBezTo>
                  <a:cubicBezTo>
                    <a:pt x="1654" y="375"/>
                    <a:pt x="1658" y="348"/>
                    <a:pt x="1646" y="327"/>
                  </a:cubicBezTo>
                  <a:cubicBezTo>
                    <a:pt x="1640" y="316"/>
                    <a:pt x="1623" y="315"/>
                    <a:pt x="1610" y="315"/>
                  </a:cubicBezTo>
                  <a:cubicBezTo>
                    <a:pt x="1558" y="315"/>
                    <a:pt x="1506" y="323"/>
                    <a:pt x="1454" y="327"/>
                  </a:cubicBezTo>
                  <a:cubicBezTo>
                    <a:pt x="1442" y="335"/>
                    <a:pt x="1428" y="341"/>
                    <a:pt x="1418" y="351"/>
                  </a:cubicBezTo>
                  <a:cubicBezTo>
                    <a:pt x="1408" y="361"/>
                    <a:pt x="1405" y="378"/>
                    <a:pt x="1394" y="387"/>
                  </a:cubicBezTo>
                  <a:cubicBezTo>
                    <a:pt x="1367" y="409"/>
                    <a:pt x="1308" y="412"/>
                    <a:pt x="1274" y="423"/>
                  </a:cubicBezTo>
                  <a:cubicBezTo>
                    <a:pt x="1236" y="481"/>
                    <a:pt x="1264" y="461"/>
                    <a:pt x="1226" y="423"/>
                  </a:cubicBezTo>
                  <a:cubicBezTo>
                    <a:pt x="1216" y="413"/>
                    <a:pt x="1202" y="407"/>
                    <a:pt x="1190" y="399"/>
                  </a:cubicBezTo>
                  <a:cubicBezTo>
                    <a:pt x="1107" y="454"/>
                    <a:pt x="1127" y="420"/>
                    <a:pt x="1106" y="483"/>
                  </a:cubicBezTo>
                  <a:cubicBezTo>
                    <a:pt x="1110" y="535"/>
                    <a:pt x="1118" y="587"/>
                    <a:pt x="1118" y="639"/>
                  </a:cubicBezTo>
                  <a:cubicBezTo>
                    <a:pt x="1118" y="655"/>
                    <a:pt x="1119" y="677"/>
                    <a:pt x="1106" y="687"/>
                  </a:cubicBezTo>
                  <a:cubicBezTo>
                    <a:pt x="1096" y="695"/>
                    <a:pt x="1082" y="679"/>
                    <a:pt x="1070" y="675"/>
                  </a:cubicBezTo>
                  <a:cubicBezTo>
                    <a:pt x="1040" y="585"/>
                    <a:pt x="1081" y="696"/>
                    <a:pt x="1034" y="603"/>
                  </a:cubicBezTo>
                  <a:cubicBezTo>
                    <a:pt x="1028" y="592"/>
                    <a:pt x="1030" y="577"/>
                    <a:pt x="1022" y="567"/>
                  </a:cubicBezTo>
                  <a:cubicBezTo>
                    <a:pt x="1013" y="556"/>
                    <a:pt x="998" y="551"/>
                    <a:pt x="986" y="543"/>
                  </a:cubicBezTo>
                  <a:cubicBezTo>
                    <a:pt x="962" y="547"/>
                    <a:pt x="938" y="550"/>
                    <a:pt x="914" y="555"/>
                  </a:cubicBezTo>
                  <a:cubicBezTo>
                    <a:pt x="902" y="558"/>
                    <a:pt x="890" y="572"/>
                    <a:pt x="878" y="567"/>
                  </a:cubicBezTo>
                  <a:cubicBezTo>
                    <a:pt x="860" y="560"/>
                    <a:pt x="847" y="510"/>
                    <a:pt x="842" y="495"/>
                  </a:cubicBezTo>
                  <a:cubicBezTo>
                    <a:pt x="838" y="447"/>
                    <a:pt x="858" y="390"/>
                    <a:pt x="830" y="351"/>
                  </a:cubicBezTo>
                  <a:cubicBezTo>
                    <a:pt x="813" y="328"/>
                    <a:pt x="770" y="348"/>
                    <a:pt x="746" y="363"/>
                  </a:cubicBezTo>
                  <a:cubicBezTo>
                    <a:pt x="722" y="378"/>
                    <a:pt x="698" y="435"/>
                    <a:pt x="698" y="435"/>
                  </a:cubicBezTo>
                  <a:cubicBezTo>
                    <a:pt x="694" y="455"/>
                    <a:pt x="693" y="476"/>
                    <a:pt x="686" y="495"/>
                  </a:cubicBezTo>
                  <a:cubicBezTo>
                    <a:pt x="681" y="509"/>
                    <a:pt x="663" y="517"/>
                    <a:pt x="662" y="531"/>
                  </a:cubicBezTo>
                  <a:cubicBezTo>
                    <a:pt x="651" y="655"/>
                    <a:pt x="661" y="779"/>
                    <a:pt x="650" y="903"/>
                  </a:cubicBezTo>
                  <a:cubicBezTo>
                    <a:pt x="649" y="917"/>
                    <a:pt x="632" y="926"/>
                    <a:pt x="626" y="939"/>
                  </a:cubicBezTo>
                  <a:cubicBezTo>
                    <a:pt x="607" y="982"/>
                    <a:pt x="581" y="1038"/>
                    <a:pt x="566" y="1083"/>
                  </a:cubicBezTo>
                  <a:cubicBezTo>
                    <a:pt x="576" y="1153"/>
                    <a:pt x="577" y="1184"/>
                    <a:pt x="614" y="1239"/>
                  </a:cubicBezTo>
                  <a:cubicBezTo>
                    <a:pt x="610" y="1303"/>
                    <a:pt x="616" y="1369"/>
                    <a:pt x="602" y="1431"/>
                  </a:cubicBezTo>
                  <a:cubicBezTo>
                    <a:pt x="599" y="1445"/>
                    <a:pt x="589" y="1404"/>
                    <a:pt x="578" y="1395"/>
                  </a:cubicBezTo>
                  <a:cubicBezTo>
                    <a:pt x="556" y="1376"/>
                    <a:pt x="506" y="1347"/>
                    <a:pt x="506" y="1347"/>
                  </a:cubicBezTo>
                  <a:cubicBezTo>
                    <a:pt x="473" y="1297"/>
                    <a:pt x="440" y="1258"/>
                    <a:pt x="422" y="1203"/>
                  </a:cubicBezTo>
                  <a:cubicBezTo>
                    <a:pt x="418" y="1003"/>
                    <a:pt x="421" y="803"/>
                    <a:pt x="410" y="603"/>
                  </a:cubicBezTo>
                  <a:cubicBezTo>
                    <a:pt x="409" y="578"/>
                    <a:pt x="386" y="531"/>
                    <a:pt x="386" y="531"/>
                  </a:cubicBezTo>
                  <a:cubicBezTo>
                    <a:pt x="376" y="358"/>
                    <a:pt x="365" y="333"/>
                    <a:pt x="386" y="183"/>
                  </a:cubicBezTo>
                  <a:cubicBezTo>
                    <a:pt x="392" y="143"/>
                    <a:pt x="421" y="113"/>
                    <a:pt x="434" y="75"/>
                  </a:cubicBezTo>
                  <a:cubicBezTo>
                    <a:pt x="430" y="63"/>
                    <a:pt x="434" y="44"/>
                    <a:pt x="422" y="39"/>
                  </a:cubicBezTo>
                  <a:cubicBezTo>
                    <a:pt x="375" y="20"/>
                    <a:pt x="370" y="67"/>
                    <a:pt x="350" y="87"/>
                  </a:cubicBezTo>
                  <a:cubicBezTo>
                    <a:pt x="340" y="97"/>
                    <a:pt x="326" y="103"/>
                    <a:pt x="314" y="111"/>
                  </a:cubicBezTo>
                  <a:cubicBezTo>
                    <a:pt x="302" y="103"/>
                    <a:pt x="284" y="100"/>
                    <a:pt x="278" y="87"/>
                  </a:cubicBezTo>
                  <a:cubicBezTo>
                    <a:pt x="267" y="61"/>
                    <a:pt x="286" y="23"/>
                    <a:pt x="266" y="3"/>
                  </a:cubicBezTo>
                  <a:cubicBezTo>
                    <a:pt x="263" y="0"/>
                    <a:pt x="167" y="25"/>
                    <a:pt x="158" y="27"/>
                  </a:cubicBezTo>
                  <a:cubicBezTo>
                    <a:pt x="120" y="84"/>
                    <a:pt x="139" y="49"/>
                    <a:pt x="110" y="135"/>
                  </a:cubicBezTo>
                  <a:cubicBezTo>
                    <a:pt x="106" y="147"/>
                    <a:pt x="109" y="164"/>
                    <a:pt x="98" y="171"/>
                  </a:cubicBezTo>
                  <a:cubicBezTo>
                    <a:pt x="86" y="179"/>
                    <a:pt x="74" y="187"/>
                    <a:pt x="62" y="195"/>
                  </a:cubicBezTo>
                  <a:cubicBezTo>
                    <a:pt x="7" y="278"/>
                    <a:pt x="23" y="240"/>
                    <a:pt x="2" y="303"/>
                  </a:cubicBezTo>
                  <a:cubicBezTo>
                    <a:pt x="6" y="347"/>
                    <a:pt x="0" y="393"/>
                    <a:pt x="14" y="435"/>
                  </a:cubicBezTo>
                  <a:cubicBezTo>
                    <a:pt x="18" y="447"/>
                    <a:pt x="41" y="438"/>
                    <a:pt x="50" y="447"/>
                  </a:cubicBezTo>
                  <a:cubicBezTo>
                    <a:pt x="59" y="456"/>
                    <a:pt x="54" y="473"/>
                    <a:pt x="62" y="483"/>
                  </a:cubicBezTo>
                  <a:cubicBezTo>
                    <a:pt x="88" y="515"/>
                    <a:pt x="103" y="502"/>
                    <a:pt x="134" y="519"/>
                  </a:cubicBezTo>
                  <a:cubicBezTo>
                    <a:pt x="159" y="533"/>
                    <a:pt x="206" y="567"/>
                    <a:pt x="206" y="567"/>
                  </a:cubicBezTo>
                  <a:cubicBezTo>
                    <a:pt x="210" y="579"/>
                    <a:pt x="218" y="590"/>
                    <a:pt x="218" y="603"/>
                  </a:cubicBezTo>
                  <a:cubicBezTo>
                    <a:pt x="218" y="663"/>
                    <a:pt x="233" y="729"/>
                    <a:pt x="206" y="783"/>
                  </a:cubicBezTo>
                  <a:cubicBezTo>
                    <a:pt x="195" y="805"/>
                    <a:pt x="158" y="777"/>
                    <a:pt x="134" y="771"/>
                  </a:cubicBezTo>
                  <a:cubicBezTo>
                    <a:pt x="23" y="743"/>
                    <a:pt x="100" y="747"/>
                    <a:pt x="26" y="747"/>
                  </a:cubicBezTo>
                  <a:lnTo>
                    <a:pt x="14" y="5955"/>
                  </a:lnTo>
                  <a:lnTo>
                    <a:pt x="8" y="5949"/>
                  </a:lnTo>
                </a:path>
              </a:pathLst>
            </a:custGeom>
            <a:solidFill>
              <a:srgbClr val="E0C36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27" name="Freeform 15"/>
            <p:cNvSpPr>
              <a:spLocks/>
            </p:cNvSpPr>
            <p:nvPr/>
          </p:nvSpPr>
          <p:spPr bwMode="auto">
            <a:xfrm>
              <a:off x="121" y="1641"/>
              <a:ext cx="83" cy="157"/>
            </a:xfrm>
            <a:custGeom>
              <a:avLst/>
              <a:gdLst>
                <a:gd name="T0" fmla="*/ 106 w 228"/>
                <a:gd name="T1" fmla="*/ 90 h 380"/>
                <a:gd name="T2" fmla="*/ 90 w 228"/>
                <a:gd name="T3" fmla="*/ 74 h 380"/>
                <a:gd name="T4" fmla="*/ 82 w 228"/>
                <a:gd name="T5" fmla="*/ 46 h 380"/>
                <a:gd name="T6" fmla="*/ 68 w 228"/>
                <a:gd name="T7" fmla="*/ 2 h 380"/>
                <a:gd name="T8" fmla="*/ 44 w 228"/>
                <a:gd name="T9" fmla="*/ 6 h 380"/>
                <a:gd name="T10" fmla="*/ 32 w 228"/>
                <a:gd name="T11" fmla="*/ 30 h 380"/>
                <a:gd name="T12" fmla="*/ 26 w 228"/>
                <a:gd name="T13" fmla="*/ 98 h 380"/>
                <a:gd name="T14" fmla="*/ 14 w 228"/>
                <a:gd name="T15" fmla="*/ 116 h 380"/>
                <a:gd name="T16" fmla="*/ 18 w 228"/>
                <a:gd name="T17" fmla="*/ 184 h 380"/>
                <a:gd name="T18" fmla="*/ 46 w 228"/>
                <a:gd name="T19" fmla="*/ 200 h 380"/>
                <a:gd name="T20" fmla="*/ 58 w 228"/>
                <a:gd name="T21" fmla="*/ 204 h 380"/>
                <a:gd name="T22" fmla="*/ 94 w 228"/>
                <a:gd name="T23" fmla="*/ 224 h 380"/>
                <a:gd name="T24" fmla="*/ 158 w 228"/>
                <a:gd name="T25" fmla="*/ 288 h 380"/>
                <a:gd name="T26" fmla="*/ 184 w 228"/>
                <a:gd name="T27" fmla="*/ 350 h 380"/>
                <a:gd name="T28" fmla="*/ 208 w 228"/>
                <a:gd name="T29" fmla="*/ 380 h 380"/>
                <a:gd name="T30" fmla="*/ 222 w 228"/>
                <a:gd name="T31" fmla="*/ 352 h 380"/>
                <a:gd name="T32" fmla="*/ 200 w 228"/>
                <a:gd name="T33" fmla="*/ 254 h 380"/>
                <a:gd name="T34" fmla="*/ 160 w 228"/>
                <a:gd name="T35" fmla="*/ 214 h 380"/>
                <a:gd name="T36" fmla="*/ 152 w 228"/>
                <a:gd name="T37" fmla="*/ 202 h 380"/>
                <a:gd name="T38" fmla="*/ 150 w 228"/>
                <a:gd name="T39" fmla="*/ 196 h 380"/>
                <a:gd name="T40" fmla="*/ 142 w 228"/>
                <a:gd name="T41" fmla="*/ 184 h 380"/>
                <a:gd name="T42" fmla="*/ 152 w 228"/>
                <a:gd name="T43" fmla="*/ 152 h 380"/>
                <a:gd name="T44" fmla="*/ 166 w 228"/>
                <a:gd name="T45" fmla="*/ 136 h 380"/>
                <a:gd name="T46" fmla="*/ 150 w 228"/>
                <a:gd name="T47" fmla="*/ 78 h 380"/>
                <a:gd name="T48" fmla="*/ 106 w 228"/>
                <a:gd name="T49" fmla="*/ 9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80">
                  <a:moveTo>
                    <a:pt x="106" y="90"/>
                  </a:moveTo>
                  <a:cubicBezTo>
                    <a:pt x="100" y="84"/>
                    <a:pt x="97" y="79"/>
                    <a:pt x="90" y="74"/>
                  </a:cubicBezTo>
                  <a:cubicBezTo>
                    <a:pt x="88" y="61"/>
                    <a:pt x="89" y="56"/>
                    <a:pt x="82" y="46"/>
                  </a:cubicBezTo>
                  <a:cubicBezTo>
                    <a:pt x="80" y="15"/>
                    <a:pt x="90" y="9"/>
                    <a:pt x="68" y="2"/>
                  </a:cubicBezTo>
                  <a:cubicBezTo>
                    <a:pt x="60" y="3"/>
                    <a:pt x="50" y="0"/>
                    <a:pt x="44" y="6"/>
                  </a:cubicBezTo>
                  <a:cubicBezTo>
                    <a:pt x="38" y="12"/>
                    <a:pt x="32" y="30"/>
                    <a:pt x="32" y="30"/>
                  </a:cubicBezTo>
                  <a:cubicBezTo>
                    <a:pt x="33" y="44"/>
                    <a:pt x="44" y="86"/>
                    <a:pt x="26" y="98"/>
                  </a:cubicBezTo>
                  <a:cubicBezTo>
                    <a:pt x="22" y="104"/>
                    <a:pt x="14" y="116"/>
                    <a:pt x="14" y="116"/>
                  </a:cubicBezTo>
                  <a:cubicBezTo>
                    <a:pt x="9" y="136"/>
                    <a:pt x="0" y="169"/>
                    <a:pt x="18" y="184"/>
                  </a:cubicBezTo>
                  <a:cubicBezTo>
                    <a:pt x="25" y="190"/>
                    <a:pt x="37" y="196"/>
                    <a:pt x="46" y="200"/>
                  </a:cubicBezTo>
                  <a:cubicBezTo>
                    <a:pt x="50" y="202"/>
                    <a:pt x="58" y="204"/>
                    <a:pt x="58" y="204"/>
                  </a:cubicBezTo>
                  <a:cubicBezTo>
                    <a:pt x="67" y="213"/>
                    <a:pt x="82" y="220"/>
                    <a:pt x="94" y="224"/>
                  </a:cubicBezTo>
                  <a:cubicBezTo>
                    <a:pt x="111" y="249"/>
                    <a:pt x="141" y="263"/>
                    <a:pt x="158" y="288"/>
                  </a:cubicBezTo>
                  <a:cubicBezTo>
                    <a:pt x="170" y="307"/>
                    <a:pt x="171" y="331"/>
                    <a:pt x="184" y="350"/>
                  </a:cubicBezTo>
                  <a:cubicBezTo>
                    <a:pt x="188" y="367"/>
                    <a:pt x="191" y="374"/>
                    <a:pt x="208" y="380"/>
                  </a:cubicBezTo>
                  <a:cubicBezTo>
                    <a:pt x="219" y="376"/>
                    <a:pt x="219" y="362"/>
                    <a:pt x="222" y="352"/>
                  </a:cubicBezTo>
                  <a:cubicBezTo>
                    <a:pt x="221" y="309"/>
                    <a:pt x="228" y="282"/>
                    <a:pt x="200" y="254"/>
                  </a:cubicBezTo>
                  <a:cubicBezTo>
                    <a:pt x="197" y="245"/>
                    <a:pt x="169" y="220"/>
                    <a:pt x="160" y="214"/>
                  </a:cubicBezTo>
                  <a:cubicBezTo>
                    <a:pt x="157" y="210"/>
                    <a:pt x="154" y="207"/>
                    <a:pt x="152" y="202"/>
                  </a:cubicBezTo>
                  <a:cubicBezTo>
                    <a:pt x="151" y="200"/>
                    <a:pt x="151" y="198"/>
                    <a:pt x="150" y="196"/>
                  </a:cubicBezTo>
                  <a:cubicBezTo>
                    <a:pt x="148" y="192"/>
                    <a:pt x="142" y="184"/>
                    <a:pt x="142" y="184"/>
                  </a:cubicBezTo>
                  <a:cubicBezTo>
                    <a:pt x="143" y="168"/>
                    <a:pt x="140" y="160"/>
                    <a:pt x="152" y="152"/>
                  </a:cubicBezTo>
                  <a:cubicBezTo>
                    <a:pt x="161" y="138"/>
                    <a:pt x="156" y="143"/>
                    <a:pt x="166" y="136"/>
                  </a:cubicBezTo>
                  <a:cubicBezTo>
                    <a:pt x="183" y="110"/>
                    <a:pt x="168" y="90"/>
                    <a:pt x="150" y="78"/>
                  </a:cubicBezTo>
                  <a:cubicBezTo>
                    <a:pt x="132" y="80"/>
                    <a:pt x="122" y="84"/>
                    <a:pt x="106" y="90"/>
                  </a:cubicBezTo>
                  <a:close/>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28" name="Freeform 16"/>
            <p:cNvSpPr>
              <a:spLocks/>
            </p:cNvSpPr>
            <p:nvPr/>
          </p:nvSpPr>
          <p:spPr bwMode="auto">
            <a:xfrm>
              <a:off x="82" y="2092"/>
              <a:ext cx="168" cy="193"/>
            </a:xfrm>
            <a:custGeom>
              <a:avLst/>
              <a:gdLst>
                <a:gd name="T0" fmla="*/ 0 w 456"/>
                <a:gd name="T1" fmla="*/ 106 h 466"/>
                <a:gd name="T2" fmla="*/ 30 w 456"/>
                <a:gd name="T3" fmla="*/ 74 h 466"/>
                <a:gd name="T4" fmla="*/ 26 w 456"/>
                <a:gd name="T5" fmla="*/ 56 h 466"/>
                <a:gd name="T6" fmla="*/ 64 w 456"/>
                <a:gd name="T7" fmla="*/ 50 h 466"/>
                <a:gd name="T8" fmla="*/ 94 w 456"/>
                <a:gd name="T9" fmla="*/ 30 h 466"/>
                <a:gd name="T10" fmla="*/ 126 w 456"/>
                <a:gd name="T11" fmla="*/ 54 h 466"/>
                <a:gd name="T12" fmla="*/ 130 w 456"/>
                <a:gd name="T13" fmla="*/ 66 h 466"/>
                <a:gd name="T14" fmla="*/ 134 w 456"/>
                <a:gd name="T15" fmla="*/ 74 h 466"/>
                <a:gd name="T16" fmla="*/ 138 w 456"/>
                <a:gd name="T17" fmla="*/ 86 h 466"/>
                <a:gd name="T18" fmla="*/ 140 w 456"/>
                <a:gd name="T19" fmla="*/ 208 h 466"/>
                <a:gd name="T20" fmla="*/ 144 w 456"/>
                <a:gd name="T21" fmla="*/ 220 h 466"/>
                <a:gd name="T22" fmla="*/ 180 w 456"/>
                <a:gd name="T23" fmla="*/ 230 h 466"/>
                <a:gd name="T24" fmla="*/ 198 w 456"/>
                <a:gd name="T25" fmla="*/ 218 h 466"/>
                <a:gd name="T26" fmla="*/ 250 w 456"/>
                <a:gd name="T27" fmla="*/ 162 h 466"/>
                <a:gd name="T28" fmla="*/ 272 w 456"/>
                <a:gd name="T29" fmla="*/ 126 h 466"/>
                <a:gd name="T30" fmla="*/ 266 w 456"/>
                <a:gd name="T31" fmla="*/ 124 h 466"/>
                <a:gd name="T32" fmla="*/ 262 w 456"/>
                <a:gd name="T33" fmla="*/ 112 h 466"/>
                <a:gd name="T34" fmla="*/ 294 w 456"/>
                <a:gd name="T35" fmla="*/ 86 h 466"/>
                <a:gd name="T36" fmla="*/ 312 w 456"/>
                <a:gd name="T37" fmla="*/ 72 h 466"/>
                <a:gd name="T38" fmla="*/ 338 w 456"/>
                <a:gd name="T39" fmla="*/ 44 h 466"/>
                <a:gd name="T40" fmla="*/ 380 w 456"/>
                <a:gd name="T41" fmla="*/ 0 h 466"/>
                <a:gd name="T42" fmla="*/ 400 w 456"/>
                <a:gd name="T43" fmla="*/ 2 h 466"/>
                <a:gd name="T44" fmla="*/ 412 w 456"/>
                <a:gd name="T45" fmla="*/ 10 h 466"/>
                <a:gd name="T46" fmla="*/ 422 w 456"/>
                <a:gd name="T47" fmla="*/ 36 h 466"/>
                <a:gd name="T48" fmla="*/ 420 w 456"/>
                <a:gd name="T49" fmla="*/ 72 h 466"/>
                <a:gd name="T50" fmla="*/ 390 w 456"/>
                <a:gd name="T51" fmla="*/ 128 h 466"/>
                <a:gd name="T52" fmla="*/ 418 w 456"/>
                <a:gd name="T53" fmla="*/ 180 h 466"/>
                <a:gd name="T54" fmla="*/ 428 w 456"/>
                <a:gd name="T55" fmla="*/ 192 h 466"/>
                <a:gd name="T56" fmla="*/ 440 w 456"/>
                <a:gd name="T57" fmla="*/ 204 h 466"/>
                <a:gd name="T58" fmla="*/ 446 w 456"/>
                <a:gd name="T59" fmla="*/ 242 h 466"/>
                <a:gd name="T60" fmla="*/ 444 w 456"/>
                <a:gd name="T61" fmla="*/ 276 h 466"/>
                <a:gd name="T62" fmla="*/ 432 w 456"/>
                <a:gd name="T63" fmla="*/ 282 h 466"/>
                <a:gd name="T64" fmla="*/ 386 w 456"/>
                <a:gd name="T65" fmla="*/ 322 h 466"/>
                <a:gd name="T66" fmla="*/ 362 w 456"/>
                <a:gd name="T67" fmla="*/ 338 h 466"/>
                <a:gd name="T68" fmla="*/ 294 w 456"/>
                <a:gd name="T69" fmla="*/ 336 h 466"/>
                <a:gd name="T70" fmla="*/ 280 w 456"/>
                <a:gd name="T71" fmla="*/ 352 h 466"/>
                <a:gd name="T72" fmla="*/ 358 w 456"/>
                <a:gd name="T73" fmla="*/ 388 h 466"/>
                <a:gd name="T74" fmla="*/ 450 w 456"/>
                <a:gd name="T75" fmla="*/ 430 h 466"/>
                <a:gd name="T76" fmla="*/ 418 w 456"/>
                <a:gd name="T77" fmla="*/ 466 h 466"/>
                <a:gd name="T78" fmla="*/ 382 w 456"/>
                <a:gd name="T79" fmla="*/ 464 h 466"/>
                <a:gd name="T80" fmla="*/ 300 w 456"/>
                <a:gd name="T81" fmla="*/ 416 h 466"/>
                <a:gd name="T82" fmla="*/ 242 w 456"/>
                <a:gd name="T83" fmla="*/ 400 h 466"/>
                <a:gd name="T84" fmla="*/ 204 w 456"/>
                <a:gd name="T85" fmla="*/ 402 h 466"/>
                <a:gd name="T86" fmla="*/ 178 w 456"/>
                <a:gd name="T87" fmla="*/ 438 h 466"/>
                <a:gd name="T88" fmla="*/ 152 w 456"/>
                <a:gd name="T89" fmla="*/ 432 h 466"/>
                <a:gd name="T90" fmla="*/ 132 w 456"/>
                <a:gd name="T91" fmla="*/ 428 h 466"/>
                <a:gd name="T92" fmla="*/ 118 w 456"/>
                <a:gd name="T93" fmla="*/ 412 h 466"/>
                <a:gd name="T94" fmla="*/ 80 w 456"/>
                <a:gd name="T95" fmla="*/ 346 h 466"/>
                <a:gd name="T96" fmla="*/ 52 w 456"/>
                <a:gd name="T97" fmla="*/ 332 h 466"/>
                <a:gd name="T98" fmla="*/ 20 w 456"/>
                <a:gd name="T99" fmla="*/ 328 h 466"/>
                <a:gd name="T100" fmla="*/ 4 w 456"/>
                <a:gd name="T101" fmla="*/ 312 h 466"/>
                <a:gd name="T102" fmla="*/ 0 w 456"/>
                <a:gd name="T103" fmla="*/ 10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6" h="466">
                  <a:moveTo>
                    <a:pt x="0" y="106"/>
                  </a:moveTo>
                  <a:cubicBezTo>
                    <a:pt x="11" y="95"/>
                    <a:pt x="25" y="90"/>
                    <a:pt x="30" y="74"/>
                  </a:cubicBezTo>
                  <a:cubicBezTo>
                    <a:pt x="27" y="65"/>
                    <a:pt x="31" y="64"/>
                    <a:pt x="26" y="56"/>
                  </a:cubicBezTo>
                  <a:cubicBezTo>
                    <a:pt x="37" y="55"/>
                    <a:pt x="54" y="56"/>
                    <a:pt x="64" y="50"/>
                  </a:cubicBezTo>
                  <a:cubicBezTo>
                    <a:pt x="74" y="45"/>
                    <a:pt x="84" y="33"/>
                    <a:pt x="94" y="30"/>
                  </a:cubicBezTo>
                  <a:cubicBezTo>
                    <a:pt x="112" y="34"/>
                    <a:pt x="116" y="40"/>
                    <a:pt x="126" y="54"/>
                  </a:cubicBezTo>
                  <a:cubicBezTo>
                    <a:pt x="127" y="58"/>
                    <a:pt x="128" y="62"/>
                    <a:pt x="130" y="66"/>
                  </a:cubicBezTo>
                  <a:cubicBezTo>
                    <a:pt x="131" y="69"/>
                    <a:pt x="133" y="71"/>
                    <a:pt x="134" y="74"/>
                  </a:cubicBezTo>
                  <a:cubicBezTo>
                    <a:pt x="136" y="78"/>
                    <a:pt x="138" y="86"/>
                    <a:pt x="138" y="86"/>
                  </a:cubicBezTo>
                  <a:cubicBezTo>
                    <a:pt x="139" y="127"/>
                    <a:pt x="138" y="167"/>
                    <a:pt x="140" y="208"/>
                  </a:cubicBezTo>
                  <a:cubicBezTo>
                    <a:pt x="140" y="212"/>
                    <a:pt x="144" y="220"/>
                    <a:pt x="144" y="220"/>
                  </a:cubicBezTo>
                  <a:cubicBezTo>
                    <a:pt x="147" y="244"/>
                    <a:pt x="160" y="235"/>
                    <a:pt x="180" y="230"/>
                  </a:cubicBezTo>
                  <a:cubicBezTo>
                    <a:pt x="186" y="224"/>
                    <a:pt x="191" y="223"/>
                    <a:pt x="198" y="218"/>
                  </a:cubicBezTo>
                  <a:cubicBezTo>
                    <a:pt x="213" y="195"/>
                    <a:pt x="227" y="177"/>
                    <a:pt x="250" y="162"/>
                  </a:cubicBezTo>
                  <a:cubicBezTo>
                    <a:pt x="254" y="149"/>
                    <a:pt x="267" y="140"/>
                    <a:pt x="272" y="126"/>
                  </a:cubicBezTo>
                  <a:cubicBezTo>
                    <a:pt x="270" y="125"/>
                    <a:pt x="267" y="126"/>
                    <a:pt x="266" y="124"/>
                  </a:cubicBezTo>
                  <a:cubicBezTo>
                    <a:pt x="264" y="121"/>
                    <a:pt x="262" y="112"/>
                    <a:pt x="262" y="112"/>
                  </a:cubicBezTo>
                  <a:cubicBezTo>
                    <a:pt x="274" y="104"/>
                    <a:pt x="279" y="91"/>
                    <a:pt x="294" y="86"/>
                  </a:cubicBezTo>
                  <a:cubicBezTo>
                    <a:pt x="299" y="81"/>
                    <a:pt x="312" y="72"/>
                    <a:pt x="312" y="72"/>
                  </a:cubicBezTo>
                  <a:cubicBezTo>
                    <a:pt x="319" y="62"/>
                    <a:pt x="330" y="54"/>
                    <a:pt x="338" y="44"/>
                  </a:cubicBezTo>
                  <a:cubicBezTo>
                    <a:pt x="354" y="24"/>
                    <a:pt x="346" y="11"/>
                    <a:pt x="380" y="0"/>
                  </a:cubicBezTo>
                  <a:cubicBezTo>
                    <a:pt x="387" y="1"/>
                    <a:pt x="394" y="0"/>
                    <a:pt x="400" y="2"/>
                  </a:cubicBezTo>
                  <a:cubicBezTo>
                    <a:pt x="405" y="3"/>
                    <a:pt x="412" y="10"/>
                    <a:pt x="412" y="10"/>
                  </a:cubicBezTo>
                  <a:cubicBezTo>
                    <a:pt x="415" y="19"/>
                    <a:pt x="418" y="27"/>
                    <a:pt x="422" y="36"/>
                  </a:cubicBezTo>
                  <a:cubicBezTo>
                    <a:pt x="421" y="48"/>
                    <a:pt x="422" y="60"/>
                    <a:pt x="420" y="72"/>
                  </a:cubicBezTo>
                  <a:cubicBezTo>
                    <a:pt x="417" y="93"/>
                    <a:pt x="396" y="109"/>
                    <a:pt x="390" y="128"/>
                  </a:cubicBezTo>
                  <a:cubicBezTo>
                    <a:pt x="393" y="149"/>
                    <a:pt x="405" y="164"/>
                    <a:pt x="418" y="180"/>
                  </a:cubicBezTo>
                  <a:cubicBezTo>
                    <a:pt x="421" y="184"/>
                    <a:pt x="425" y="188"/>
                    <a:pt x="428" y="192"/>
                  </a:cubicBezTo>
                  <a:cubicBezTo>
                    <a:pt x="432" y="196"/>
                    <a:pt x="440" y="204"/>
                    <a:pt x="440" y="204"/>
                  </a:cubicBezTo>
                  <a:cubicBezTo>
                    <a:pt x="444" y="216"/>
                    <a:pt x="444" y="229"/>
                    <a:pt x="446" y="242"/>
                  </a:cubicBezTo>
                  <a:cubicBezTo>
                    <a:pt x="445" y="253"/>
                    <a:pt x="446" y="265"/>
                    <a:pt x="444" y="276"/>
                  </a:cubicBezTo>
                  <a:cubicBezTo>
                    <a:pt x="443" y="280"/>
                    <a:pt x="435" y="279"/>
                    <a:pt x="432" y="282"/>
                  </a:cubicBezTo>
                  <a:cubicBezTo>
                    <a:pt x="416" y="295"/>
                    <a:pt x="402" y="310"/>
                    <a:pt x="386" y="322"/>
                  </a:cubicBezTo>
                  <a:cubicBezTo>
                    <a:pt x="381" y="332"/>
                    <a:pt x="373" y="334"/>
                    <a:pt x="362" y="338"/>
                  </a:cubicBezTo>
                  <a:cubicBezTo>
                    <a:pt x="339" y="336"/>
                    <a:pt x="317" y="334"/>
                    <a:pt x="294" y="336"/>
                  </a:cubicBezTo>
                  <a:cubicBezTo>
                    <a:pt x="288" y="340"/>
                    <a:pt x="280" y="352"/>
                    <a:pt x="280" y="352"/>
                  </a:cubicBezTo>
                  <a:cubicBezTo>
                    <a:pt x="285" y="397"/>
                    <a:pt x="312" y="386"/>
                    <a:pt x="358" y="388"/>
                  </a:cubicBezTo>
                  <a:cubicBezTo>
                    <a:pt x="391" y="399"/>
                    <a:pt x="416" y="422"/>
                    <a:pt x="450" y="430"/>
                  </a:cubicBezTo>
                  <a:cubicBezTo>
                    <a:pt x="456" y="456"/>
                    <a:pt x="439" y="462"/>
                    <a:pt x="418" y="466"/>
                  </a:cubicBezTo>
                  <a:cubicBezTo>
                    <a:pt x="406" y="465"/>
                    <a:pt x="394" y="466"/>
                    <a:pt x="382" y="464"/>
                  </a:cubicBezTo>
                  <a:cubicBezTo>
                    <a:pt x="351" y="460"/>
                    <a:pt x="328" y="427"/>
                    <a:pt x="300" y="416"/>
                  </a:cubicBezTo>
                  <a:cubicBezTo>
                    <a:pt x="280" y="408"/>
                    <a:pt x="263" y="404"/>
                    <a:pt x="242" y="400"/>
                  </a:cubicBezTo>
                  <a:cubicBezTo>
                    <a:pt x="229" y="401"/>
                    <a:pt x="216" y="400"/>
                    <a:pt x="204" y="402"/>
                  </a:cubicBezTo>
                  <a:cubicBezTo>
                    <a:pt x="189" y="405"/>
                    <a:pt x="192" y="433"/>
                    <a:pt x="178" y="438"/>
                  </a:cubicBezTo>
                  <a:cubicBezTo>
                    <a:pt x="137" y="433"/>
                    <a:pt x="181" y="440"/>
                    <a:pt x="152" y="432"/>
                  </a:cubicBezTo>
                  <a:cubicBezTo>
                    <a:pt x="145" y="430"/>
                    <a:pt x="132" y="428"/>
                    <a:pt x="132" y="428"/>
                  </a:cubicBezTo>
                  <a:cubicBezTo>
                    <a:pt x="126" y="424"/>
                    <a:pt x="118" y="412"/>
                    <a:pt x="118" y="412"/>
                  </a:cubicBezTo>
                  <a:cubicBezTo>
                    <a:pt x="116" y="374"/>
                    <a:pt x="113" y="363"/>
                    <a:pt x="80" y="346"/>
                  </a:cubicBezTo>
                  <a:cubicBezTo>
                    <a:pt x="74" y="337"/>
                    <a:pt x="63" y="334"/>
                    <a:pt x="52" y="332"/>
                  </a:cubicBezTo>
                  <a:cubicBezTo>
                    <a:pt x="41" y="330"/>
                    <a:pt x="20" y="328"/>
                    <a:pt x="20" y="328"/>
                  </a:cubicBezTo>
                  <a:cubicBezTo>
                    <a:pt x="10" y="325"/>
                    <a:pt x="9" y="321"/>
                    <a:pt x="4" y="312"/>
                  </a:cubicBezTo>
                  <a:lnTo>
                    <a:pt x="0" y="106"/>
                  </a:lnTo>
                  <a:close/>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29" name="Freeform 17"/>
            <p:cNvSpPr>
              <a:spLocks/>
            </p:cNvSpPr>
            <p:nvPr/>
          </p:nvSpPr>
          <p:spPr bwMode="auto">
            <a:xfrm>
              <a:off x="82" y="2338"/>
              <a:ext cx="292" cy="105"/>
            </a:xfrm>
            <a:custGeom>
              <a:avLst/>
              <a:gdLst>
                <a:gd name="T0" fmla="*/ 0 w 795"/>
                <a:gd name="T1" fmla="*/ 79 h 253"/>
                <a:gd name="T2" fmla="*/ 18 w 795"/>
                <a:gd name="T3" fmla="*/ 65 h 253"/>
                <a:gd name="T4" fmla="*/ 24 w 795"/>
                <a:gd name="T5" fmla="*/ 61 h 253"/>
                <a:gd name="T6" fmla="*/ 38 w 795"/>
                <a:gd name="T7" fmla="*/ 37 h 253"/>
                <a:gd name="T8" fmla="*/ 86 w 795"/>
                <a:gd name="T9" fmla="*/ 7 h 253"/>
                <a:gd name="T10" fmla="*/ 174 w 795"/>
                <a:gd name="T11" fmla="*/ 33 h 253"/>
                <a:gd name="T12" fmla="*/ 234 w 795"/>
                <a:gd name="T13" fmla="*/ 31 h 253"/>
                <a:gd name="T14" fmla="*/ 238 w 795"/>
                <a:gd name="T15" fmla="*/ 19 h 253"/>
                <a:gd name="T16" fmla="*/ 262 w 795"/>
                <a:gd name="T17" fmla="*/ 3 h 253"/>
                <a:gd name="T18" fmla="*/ 362 w 795"/>
                <a:gd name="T19" fmla="*/ 23 h 253"/>
                <a:gd name="T20" fmla="*/ 416 w 795"/>
                <a:gd name="T21" fmla="*/ 53 h 253"/>
                <a:gd name="T22" fmla="*/ 448 w 795"/>
                <a:gd name="T23" fmla="*/ 59 h 253"/>
                <a:gd name="T24" fmla="*/ 488 w 795"/>
                <a:gd name="T25" fmla="*/ 37 h 253"/>
                <a:gd name="T26" fmla="*/ 550 w 795"/>
                <a:gd name="T27" fmla="*/ 65 h 253"/>
                <a:gd name="T28" fmla="*/ 618 w 795"/>
                <a:gd name="T29" fmla="*/ 51 h 253"/>
                <a:gd name="T30" fmla="*/ 654 w 795"/>
                <a:gd name="T31" fmla="*/ 25 h 253"/>
                <a:gd name="T32" fmla="*/ 738 w 795"/>
                <a:gd name="T33" fmla="*/ 17 h 253"/>
                <a:gd name="T34" fmla="*/ 764 w 795"/>
                <a:gd name="T35" fmla="*/ 29 h 253"/>
                <a:gd name="T36" fmla="*/ 782 w 795"/>
                <a:gd name="T37" fmla="*/ 35 h 253"/>
                <a:gd name="T38" fmla="*/ 794 w 795"/>
                <a:gd name="T39" fmla="*/ 63 h 253"/>
                <a:gd name="T40" fmla="*/ 762 w 795"/>
                <a:gd name="T41" fmla="*/ 127 h 253"/>
                <a:gd name="T42" fmla="*/ 604 w 795"/>
                <a:gd name="T43" fmla="*/ 155 h 253"/>
                <a:gd name="T44" fmla="*/ 562 w 795"/>
                <a:gd name="T45" fmla="*/ 175 h 253"/>
                <a:gd name="T46" fmla="*/ 474 w 795"/>
                <a:gd name="T47" fmla="*/ 153 h 253"/>
                <a:gd name="T48" fmla="*/ 452 w 795"/>
                <a:gd name="T49" fmla="*/ 141 h 253"/>
                <a:gd name="T50" fmla="*/ 440 w 795"/>
                <a:gd name="T51" fmla="*/ 137 h 253"/>
                <a:gd name="T52" fmla="*/ 392 w 795"/>
                <a:gd name="T53" fmla="*/ 149 h 253"/>
                <a:gd name="T54" fmla="*/ 374 w 795"/>
                <a:gd name="T55" fmla="*/ 157 h 253"/>
                <a:gd name="T56" fmla="*/ 368 w 795"/>
                <a:gd name="T57" fmla="*/ 159 h 253"/>
                <a:gd name="T58" fmla="*/ 332 w 795"/>
                <a:gd name="T59" fmla="*/ 151 h 253"/>
                <a:gd name="T60" fmla="*/ 310 w 795"/>
                <a:gd name="T61" fmla="*/ 143 h 253"/>
                <a:gd name="T62" fmla="*/ 284 w 795"/>
                <a:gd name="T63" fmla="*/ 127 h 253"/>
                <a:gd name="T64" fmla="*/ 228 w 795"/>
                <a:gd name="T65" fmla="*/ 97 h 253"/>
                <a:gd name="T66" fmla="*/ 176 w 795"/>
                <a:gd name="T67" fmla="*/ 103 h 253"/>
                <a:gd name="T68" fmla="*/ 100 w 795"/>
                <a:gd name="T69" fmla="*/ 155 h 253"/>
                <a:gd name="T70" fmla="*/ 76 w 795"/>
                <a:gd name="T71" fmla="*/ 173 h 253"/>
                <a:gd name="T72" fmla="*/ 70 w 795"/>
                <a:gd name="T73" fmla="*/ 177 h 253"/>
                <a:gd name="T74" fmla="*/ 40 w 795"/>
                <a:gd name="T75" fmla="*/ 219 h 253"/>
                <a:gd name="T76" fmla="*/ 2 w 795"/>
                <a:gd name="T77" fmla="*/ 253 h 253"/>
                <a:gd name="T78" fmla="*/ 0 w 795"/>
                <a:gd name="T79" fmla="*/ 7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5" h="253">
                  <a:moveTo>
                    <a:pt x="0" y="79"/>
                  </a:moveTo>
                  <a:cubicBezTo>
                    <a:pt x="9" y="70"/>
                    <a:pt x="4" y="75"/>
                    <a:pt x="18" y="65"/>
                  </a:cubicBezTo>
                  <a:cubicBezTo>
                    <a:pt x="20" y="64"/>
                    <a:pt x="24" y="61"/>
                    <a:pt x="24" y="61"/>
                  </a:cubicBezTo>
                  <a:cubicBezTo>
                    <a:pt x="28" y="54"/>
                    <a:pt x="31" y="41"/>
                    <a:pt x="38" y="37"/>
                  </a:cubicBezTo>
                  <a:cubicBezTo>
                    <a:pt x="53" y="27"/>
                    <a:pt x="69" y="13"/>
                    <a:pt x="86" y="7"/>
                  </a:cubicBezTo>
                  <a:cubicBezTo>
                    <a:pt x="126" y="10"/>
                    <a:pt x="140" y="27"/>
                    <a:pt x="174" y="33"/>
                  </a:cubicBezTo>
                  <a:cubicBezTo>
                    <a:pt x="194" y="32"/>
                    <a:pt x="214" y="35"/>
                    <a:pt x="234" y="31"/>
                  </a:cubicBezTo>
                  <a:cubicBezTo>
                    <a:pt x="238" y="30"/>
                    <a:pt x="237" y="23"/>
                    <a:pt x="238" y="19"/>
                  </a:cubicBezTo>
                  <a:cubicBezTo>
                    <a:pt x="239" y="17"/>
                    <a:pt x="259" y="4"/>
                    <a:pt x="262" y="3"/>
                  </a:cubicBezTo>
                  <a:cubicBezTo>
                    <a:pt x="298" y="5"/>
                    <a:pt x="326" y="17"/>
                    <a:pt x="362" y="23"/>
                  </a:cubicBezTo>
                  <a:cubicBezTo>
                    <a:pt x="381" y="32"/>
                    <a:pt x="396" y="46"/>
                    <a:pt x="416" y="53"/>
                  </a:cubicBezTo>
                  <a:cubicBezTo>
                    <a:pt x="429" y="63"/>
                    <a:pt x="430" y="61"/>
                    <a:pt x="448" y="59"/>
                  </a:cubicBezTo>
                  <a:cubicBezTo>
                    <a:pt x="460" y="51"/>
                    <a:pt x="473" y="41"/>
                    <a:pt x="488" y="37"/>
                  </a:cubicBezTo>
                  <a:cubicBezTo>
                    <a:pt x="516" y="40"/>
                    <a:pt x="526" y="59"/>
                    <a:pt x="550" y="65"/>
                  </a:cubicBezTo>
                  <a:cubicBezTo>
                    <a:pt x="569" y="78"/>
                    <a:pt x="598" y="56"/>
                    <a:pt x="618" y="51"/>
                  </a:cubicBezTo>
                  <a:cubicBezTo>
                    <a:pt x="630" y="42"/>
                    <a:pt x="639" y="30"/>
                    <a:pt x="654" y="25"/>
                  </a:cubicBezTo>
                  <a:cubicBezTo>
                    <a:pt x="679" y="0"/>
                    <a:pt x="684" y="16"/>
                    <a:pt x="738" y="17"/>
                  </a:cubicBezTo>
                  <a:cubicBezTo>
                    <a:pt x="748" y="20"/>
                    <a:pt x="754" y="26"/>
                    <a:pt x="764" y="29"/>
                  </a:cubicBezTo>
                  <a:cubicBezTo>
                    <a:pt x="770" y="31"/>
                    <a:pt x="782" y="35"/>
                    <a:pt x="782" y="35"/>
                  </a:cubicBezTo>
                  <a:cubicBezTo>
                    <a:pt x="789" y="44"/>
                    <a:pt x="791" y="52"/>
                    <a:pt x="794" y="63"/>
                  </a:cubicBezTo>
                  <a:cubicBezTo>
                    <a:pt x="792" y="95"/>
                    <a:pt x="795" y="116"/>
                    <a:pt x="762" y="127"/>
                  </a:cubicBezTo>
                  <a:cubicBezTo>
                    <a:pt x="713" y="163"/>
                    <a:pt x="668" y="154"/>
                    <a:pt x="604" y="155"/>
                  </a:cubicBezTo>
                  <a:cubicBezTo>
                    <a:pt x="590" y="162"/>
                    <a:pt x="575" y="166"/>
                    <a:pt x="562" y="175"/>
                  </a:cubicBezTo>
                  <a:cubicBezTo>
                    <a:pt x="529" y="173"/>
                    <a:pt x="505" y="161"/>
                    <a:pt x="474" y="153"/>
                  </a:cubicBezTo>
                  <a:cubicBezTo>
                    <a:pt x="467" y="148"/>
                    <a:pt x="459" y="144"/>
                    <a:pt x="452" y="141"/>
                  </a:cubicBezTo>
                  <a:cubicBezTo>
                    <a:pt x="448" y="139"/>
                    <a:pt x="440" y="137"/>
                    <a:pt x="440" y="137"/>
                  </a:cubicBezTo>
                  <a:cubicBezTo>
                    <a:pt x="412" y="139"/>
                    <a:pt x="410" y="136"/>
                    <a:pt x="392" y="149"/>
                  </a:cubicBezTo>
                  <a:cubicBezTo>
                    <a:pt x="384" y="155"/>
                    <a:pt x="386" y="153"/>
                    <a:pt x="374" y="157"/>
                  </a:cubicBezTo>
                  <a:cubicBezTo>
                    <a:pt x="372" y="158"/>
                    <a:pt x="368" y="159"/>
                    <a:pt x="368" y="159"/>
                  </a:cubicBezTo>
                  <a:cubicBezTo>
                    <a:pt x="351" y="157"/>
                    <a:pt x="347" y="154"/>
                    <a:pt x="332" y="151"/>
                  </a:cubicBezTo>
                  <a:cubicBezTo>
                    <a:pt x="326" y="147"/>
                    <a:pt x="310" y="143"/>
                    <a:pt x="310" y="143"/>
                  </a:cubicBezTo>
                  <a:cubicBezTo>
                    <a:pt x="302" y="137"/>
                    <a:pt x="291" y="133"/>
                    <a:pt x="284" y="127"/>
                  </a:cubicBezTo>
                  <a:cubicBezTo>
                    <a:pt x="266" y="111"/>
                    <a:pt x="253" y="101"/>
                    <a:pt x="228" y="97"/>
                  </a:cubicBezTo>
                  <a:cubicBezTo>
                    <a:pt x="209" y="98"/>
                    <a:pt x="194" y="101"/>
                    <a:pt x="176" y="103"/>
                  </a:cubicBezTo>
                  <a:cubicBezTo>
                    <a:pt x="145" y="113"/>
                    <a:pt x="127" y="137"/>
                    <a:pt x="100" y="155"/>
                  </a:cubicBezTo>
                  <a:cubicBezTo>
                    <a:pt x="94" y="164"/>
                    <a:pt x="85" y="167"/>
                    <a:pt x="76" y="173"/>
                  </a:cubicBezTo>
                  <a:cubicBezTo>
                    <a:pt x="74" y="174"/>
                    <a:pt x="70" y="177"/>
                    <a:pt x="70" y="177"/>
                  </a:cubicBezTo>
                  <a:cubicBezTo>
                    <a:pt x="61" y="191"/>
                    <a:pt x="46" y="202"/>
                    <a:pt x="40" y="219"/>
                  </a:cubicBezTo>
                  <a:cubicBezTo>
                    <a:pt x="36" y="245"/>
                    <a:pt x="28" y="253"/>
                    <a:pt x="2" y="253"/>
                  </a:cubicBezTo>
                  <a:lnTo>
                    <a:pt x="0" y="79"/>
                  </a:lnTo>
                  <a:close/>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30" name="Freeform 18"/>
            <p:cNvSpPr>
              <a:spLocks/>
            </p:cNvSpPr>
            <p:nvPr/>
          </p:nvSpPr>
          <p:spPr bwMode="auto">
            <a:xfrm>
              <a:off x="81" y="2277"/>
              <a:ext cx="403" cy="122"/>
            </a:xfrm>
            <a:custGeom>
              <a:avLst/>
              <a:gdLst>
                <a:gd name="T0" fmla="*/ 0 w 1098"/>
                <a:gd name="T1" fmla="*/ 292 h 292"/>
                <a:gd name="T2" fmla="*/ 51 w 1098"/>
                <a:gd name="T3" fmla="*/ 262 h 292"/>
                <a:gd name="T4" fmla="*/ 123 w 1098"/>
                <a:gd name="T5" fmla="*/ 238 h 292"/>
                <a:gd name="T6" fmla="*/ 174 w 1098"/>
                <a:gd name="T7" fmla="*/ 199 h 292"/>
                <a:gd name="T8" fmla="*/ 369 w 1098"/>
                <a:gd name="T9" fmla="*/ 256 h 292"/>
                <a:gd name="T10" fmla="*/ 630 w 1098"/>
                <a:gd name="T11" fmla="*/ 268 h 292"/>
                <a:gd name="T12" fmla="*/ 747 w 1098"/>
                <a:gd name="T13" fmla="*/ 214 h 292"/>
                <a:gd name="T14" fmla="*/ 657 w 1098"/>
                <a:gd name="T15" fmla="*/ 52 h 292"/>
                <a:gd name="T16" fmla="*/ 747 w 1098"/>
                <a:gd name="T17" fmla="*/ 22 h 292"/>
                <a:gd name="T18" fmla="*/ 795 w 1098"/>
                <a:gd name="T19" fmla="*/ 37 h 292"/>
                <a:gd name="T20" fmla="*/ 861 w 1098"/>
                <a:gd name="T21" fmla="*/ 1 h 292"/>
                <a:gd name="T22" fmla="*/ 891 w 1098"/>
                <a:gd name="T23" fmla="*/ 46 h 292"/>
                <a:gd name="T24" fmla="*/ 942 w 1098"/>
                <a:gd name="T25" fmla="*/ 181 h 292"/>
                <a:gd name="T26" fmla="*/ 1098 w 1098"/>
                <a:gd name="T27" fmla="*/ 286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8" h="292">
                  <a:moveTo>
                    <a:pt x="0" y="292"/>
                  </a:moveTo>
                  <a:cubicBezTo>
                    <a:pt x="8" y="268"/>
                    <a:pt x="33" y="280"/>
                    <a:pt x="51" y="262"/>
                  </a:cubicBezTo>
                  <a:cubicBezTo>
                    <a:pt x="69" y="244"/>
                    <a:pt x="98" y="240"/>
                    <a:pt x="123" y="238"/>
                  </a:cubicBezTo>
                  <a:cubicBezTo>
                    <a:pt x="143" y="233"/>
                    <a:pt x="70" y="203"/>
                    <a:pt x="174" y="199"/>
                  </a:cubicBezTo>
                  <a:cubicBezTo>
                    <a:pt x="215" y="202"/>
                    <a:pt x="293" y="245"/>
                    <a:pt x="369" y="256"/>
                  </a:cubicBezTo>
                  <a:cubicBezTo>
                    <a:pt x="445" y="267"/>
                    <a:pt x="567" y="275"/>
                    <a:pt x="630" y="268"/>
                  </a:cubicBezTo>
                  <a:cubicBezTo>
                    <a:pt x="693" y="261"/>
                    <a:pt x="743" y="250"/>
                    <a:pt x="747" y="214"/>
                  </a:cubicBezTo>
                  <a:cubicBezTo>
                    <a:pt x="739" y="174"/>
                    <a:pt x="657" y="93"/>
                    <a:pt x="657" y="52"/>
                  </a:cubicBezTo>
                  <a:cubicBezTo>
                    <a:pt x="657" y="27"/>
                    <a:pt x="723" y="29"/>
                    <a:pt x="747" y="22"/>
                  </a:cubicBezTo>
                  <a:cubicBezTo>
                    <a:pt x="769" y="15"/>
                    <a:pt x="776" y="40"/>
                    <a:pt x="795" y="37"/>
                  </a:cubicBezTo>
                  <a:cubicBezTo>
                    <a:pt x="814" y="34"/>
                    <a:pt x="845" y="0"/>
                    <a:pt x="861" y="1"/>
                  </a:cubicBezTo>
                  <a:cubicBezTo>
                    <a:pt x="877" y="2"/>
                    <a:pt x="877" y="16"/>
                    <a:pt x="891" y="46"/>
                  </a:cubicBezTo>
                  <a:cubicBezTo>
                    <a:pt x="910" y="75"/>
                    <a:pt x="908" y="141"/>
                    <a:pt x="942" y="181"/>
                  </a:cubicBezTo>
                  <a:cubicBezTo>
                    <a:pt x="976" y="221"/>
                    <a:pt x="1065" y="264"/>
                    <a:pt x="1098" y="286"/>
                  </a:cubicBezTo>
                </a:path>
              </a:pathLst>
            </a:custGeom>
            <a:noFill/>
            <a:ln w="57150" cap="flat" cmpd="sng">
              <a:solidFill>
                <a:schemeClr val="tx1"/>
              </a:solidFill>
              <a:prstDash val="dash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31" name="Freeform 19"/>
            <p:cNvSpPr>
              <a:spLocks/>
            </p:cNvSpPr>
            <p:nvPr/>
          </p:nvSpPr>
          <p:spPr bwMode="auto">
            <a:xfrm>
              <a:off x="3302" y="1557"/>
              <a:ext cx="2426" cy="1886"/>
            </a:xfrm>
            <a:custGeom>
              <a:avLst/>
              <a:gdLst>
                <a:gd name="T0" fmla="*/ 0 w 6600"/>
                <a:gd name="T1" fmla="*/ 4560 h 4560"/>
                <a:gd name="T2" fmla="*/ 6600 w 6600"/>
                <a:gd name="T3" fmla="*/ 4344 h 4560"/>
                <a:gd name="T4" fmla="*/ 5760 w 6600"/>
                <a:gd name="T5" fmla="*/ 3672 h 4560"/>
                <a:gd name="T6" fmla="*/ 5712 w 6600"/>
                <a:gd name="T7" fmla="*/ 2736 h 4560"/>
                <a:gd name="T8" fmla="*/ 5400 w 6600"/>
                <a:gd name="T9" fmla="*/ 2736 h 4560"/>
                <a:gd name="T10" fmla="*/ 5232 w 6600"/>
                <a:gd name="T11" fmla="*/ 0 h 4560"/>
                <a:gd name="T12" fmla="*/ 3648 w 6600"/>
                <a:gd name="T13" fmla="*/ 72 h 4560"/>
              </a:gdLst>
              <a:ahLst/>
              <a:cxnLst>
                <a:cxn ang="0">
                  <a:pos x="T0" y="T1"/>
                </a:cxn>
                <a:cxn ang="0">
                  <a:pos x="T2" y="T3"/>
                </a:cxn>
                <a:cxn ang="0">
                  <a:pos x="T4" y="T5"/>
                </a:cxn>
                <a:cxn ang="0">
                  <a:pos x="T6" y="T7"/>
                </a:cxn>
                <a:cxn ang="0">
                  <a:pos x="T8" y="T9"/>
                </a:cxn>
                <a:cxn ang="0">
                  <a:pos x="T10" y="T11"/>
                </a:cxn>
                <a:cxn ang="0">
                  <a:pos x="T12" y="T13"/>
                </a:cxn>
              </a:cxnLst>
              <a:rect l="0" t="0" r="r" b="b"/>
              <a:pathLst>
                <a:path w="6600" h="4560">
                  <a:moveTo>
                    <a:pt x="0" y="4560"/>
                  </a:moveTo>
                  <a:lnTo>
                    <a:pt x="6600" y="4344"/>
                  </a:lnTo>
                  <a:lnTo>
                    <a:pt x="5760" y="3672"/>
                  </a:lnTo>
                  <a:lnTo>
                    <a:pt x="5712" y="2736"/>
                  </a:lnTo>
                  <a:lnTo>
                    <a:pt x="5400" y="2736"/>
                  </a:lnTo>
                  <a:lnTo>
                    <a:pt x="5232" y="0"/>
                  </a:lnTo>
                  <a:lnTo>
                    <a:pt x="3648" y="72"/>
                  </a:lnTo>
                </a:path>
              </a:pathLst>
            </a:custGeom>
            <a:noFill/>
            <a:ln w="38100" cap="flat" cmpd="sng">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32" name="Freeform 20"/>
            <p:cNvSpPr>
              <a:spLocks/>
            </p:cNvSpPr>
            <p:nvPr/>
          </p:nvSpPr>
          <p:spPr bwMode="auto">
            <a:xfrm>
              <a:off x="3284" y="1339"/>
              <a:ext cx="795" cy="853"/>
            </a:xfrm>
            <a:custGeom>
              <a:avLst/>
              <a:gdLst>
                <a:gd name="T0" fmla="*/ 0 w 2160"/>
                <a:gd name="T1" fmla="*/ 2064 h 2064"/>
                <a:gd name="T2" fmla="*/ 24 w 2160"/>
                <a:gd name="T3" fmla="*/ 672 h 2064"/>
                <a:gd name="T4" fmla="*/ 2160 w 2160"/>
                <a:gd name="T5" fmla="*/ 600 h 2064"/>
                <a:gd name="T6" fmla="*/ 2160 w 2160"/>
                <a:gd name="T7" fmla="*/ 0 h 2064"/>
              </a:gdLst>
              <a:ahLst/>
              <a:cxnLst>
                <a:cxn ang="0">
                  <a:pos x="T0" y="T1"/>
                </a:cxn>
                <a:cxn ang="0">
                  <a:pos x="T2" y="T3"/>
                </a:cxn>
                <a:cxn ang="0">
                  <a:pos x="T4" y="T5"/>
                </a:cxn>
                <a:cxn ang="0">
                  <a:pos x="T6" y="T7"/>
                </a:cxn>
              </a:cxnLst>
              <a:rect l="0" t="0" r="r" b="b"/>
              <a:pathLst>
                <a:path w="2160" h="2064">
                  <a:moveTo>
                    <a:pt x="0" y="2064"/>
                  </a:moveTo>
                  <a:lnTo>
                    <a:pt x="24" y="672"/>
                  </a:lnTo>
                  <a:lnTo>
                    <a:pt x="2160" y="600"/>
                  </a:lnTo>
                  <a:lnTo>
                    <a:pt x="2160" y="0"/>
                  </a:lnTo>
                </a:path>
              </a:pathLst>
            </a:custGeom>
            <a:noFill/>
            <a:ln w="38100" cap="flat" cmpd="sng">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33" name="Freeform 21"/>
            <p:cNvSpPr>
              <a:spLocks/>
            </p:cNvSpPr>
            <p:nvPr/>
          </p:nvSpPr>
          <p:spPr bwMode="auto">
            <a:xfrm>
              <a:off x="4076" y="1277"/>
              <a:ext cx="578" cy="308"/>
            </a:xfrm>
            <a:custGeom>
              <a:avLst/>
              <a:gdLst>
                <a:gd name="T0" fmla="*/ 0 w 1572"/>
                <a:gd name="T1" fmla="*/ 160 h 742"/>
                <a:gd name="T2" fmla="*/ 132 w 1572"/>
                <a:gd name="T3" fmla="*/ 148 h 742"/>
                <a:gd name="T4" fmla="*/ 156 w 1572"/>
                <a:gd name="T5" fmla="*/ 178 h 742"/>
                <a:gd name="T6" fmla="*/ 258 w 1572"/>
                <a:gd name="T7" fmla="*/ 190 h 742"/>
                <a:gd name="T8" fmla="*/ 276 w 1572"/>
                <a:gd name="T9" fmla="*/ 238 h 742"/>
                <a:gd name="T10" fmla="*/ 294 w 1572"/>
                <a:gd name="T11" fmla="*/ 244 h 742"/>
                <a:gd name="T12" fmla="*/ 378 w 1572"/>
                <a:gd name="T13" fmla="*/ 250 h 742"/>
                <a:gd name="T14" fmla="*/ 438 w 1572"/>
                <a:gd name="T15" fmla="*/ 310 h 742"/>
                <a:gd name="T16" fmla="*/ 528 w 1572"/>
                <a:gd name="T17" fmla="*/ 322 h 742"/>
                <a:gd name="T18" fmla="*/ 582 w 1572"/>
                <a:gd name="T19" fmla="*/ 346 h 742"/>
                <a:gd name="T20" fmla="*/ 636 w 1572"/>
                <a:gd name="T21" fmla="*/ 430 h 742"/>
                <a:gd name="T22" fmla="*/ 672 w 1572"/>
                <a:gd name="T23" fmla="*/ 454 h 742"/>
                <a:gd name="T24" fmla="*/ 786 w 1572"/>
                <a:gd name="T25" fmla="*/ 436 h 742"/>
                <a:gd name="T26" fmla="*/ 816 w 1572"/>
                <a:gd name="T27" fmla="*/ 382 h 742"/>
                <a:gd name="T28" fmla="*/ 840 w 1572"/>
                <a:gd name="T29" fmla="*/ 352 h 742"/>
                <a:gd name="T30" fmla="*/ 876 w 1572"/>
                <a:gd name="T31" fmla="*/ 298 h 742"/>
                <a:gd name="T32" fmla="*/ 948 w 1572"/>
                <a:gd name="T33" fmla="*/ 256 h 742"/>
                <a:gd name="T34" fmla="*/ 966 w 1572"/>
                <a:gd name="T35" fmla="*/ 220 h 742"/>
                <a:gd name="T36" fmla="*/ 1002 w 1572"/>
                <a:gd name="T37" fmla="*/ 202 h 742"/>
                <a:gd name="T38" fmla="*/ 1068 w 1572"/>
                <a:gd name="T39" fmla="*/ 136 h 742"/>
                <a:gd name="T40" fmla="*/ 1086 w 1572"/>
                <a:gd name="T41" fmla="*/ 118 h 742"/>
                <a:gd name="T42" fmla="*/ 1278 w 1572"/>
                <a:gd name="T43" fmla="*/ 40 h 742"/>
                <a:gd name="T44" fmla="*/ 1392 w 1572"/>
                <a:gd name="T45" fmla="*/ 16 h 742"/>
                <a:gd name="T46" fmla="*/ 1434 w 1572"/>
                <a:gd name="T47" fmla="*/ 28 h 742"/>
                <a:gd name="T48" fmla="*/ 1434 w 1572"/>
                <a:gd name="T49" fmla="*/ 250 h 742"/>
                <a:gd name="T50" fmla="*/ 1386 w 1572"/>
                <a:gd name="T51" fmla="*/ 322 h 742"/>
                <a:gd name="T52" fmla="*/ 1374 w 1572"/>
                <a:gd name="T53" fmla="*/ 358 h 742"/>
                <a:gd name="T54" fmla="*/ 1380 w 1572"/>
                <a:gd name="T55" fmla="*/ 478 h 742"/>
                <a:gd name="T56" fmla="*/ 1452 w 1572"/>
                <a:gd name="T57" fmla="*/ 520 h 742"/>
                <a:gd name="T58" fmla="*/ 1482 w 1572"/>
                <a:gd name="T59" fmla="*/ 574 h 742"/>
                <a:gd name="T60" fmla="*/ 1512 w 1572"/>
                <a:gd name="T61" fmla="*/ 700 h 742"/>
                <a:gd name="T62" fmla="*/ 1572 w 1572"/>
                <a:gd name="T63" fmla="*/ 742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72" h="742">
                  <a:moveTo>
                    <a:pt x="0" y="160"/>
                  </a:moveTo>
                  <a:cubicBezTo>
                    <a:pt x="51" y="156"/>
                    <a:pt x="86" y="140"/>
                    <a:pt x="132" y="148"/>
                  </a:cubicBezTo>
                  <a:cubicBezTo>
                    <a:pt x="212" y="201"/>
                    <a:pt x="98" y="120"/>
                    <a:pt x="156" y="178"/>
                  </a:cubicBezTo>
                  <a:cubicBezTo>
                    <a:pt x="180" y="202"/>
                    <a:pt x="224" y="188"/>
                    <a:pt x="258" y="190"/>
                  </a:cubicBezTo>
                  <a:cubicBezTo>
                    <a:pt x="267" y="204"/>
                    <a:pt x="267" y="224"/>
                    <a:pt x="276" y="238"/>
                  </a:cubicBezTo>
                  <a:cubicBezTo>
                    <a:pt x="280" y="243"/>
                    <a:pt x="288" y="243"/>
                    <a:pt x="294" y="244"/>
                  </a:cubicBezTo>
                  <a:cubicBezTo>
                    <a:pt x="322" y="247"/>
                    <a:pt x="350" y="248"/>
                    <a:pt x="378" y="250"/>
                  </a:cubicBezTo>
                  <a:cubicBezTo>
                    <a:pt x="409" y="260"/>
                    <a:pt x="414" y="291"/>
                    <a:pt x="438" y="310"/>
                  </a:cubicBezTo>
                  <a:cubicBezTo>
                    <a:pt x="462" y="329"/>
                    <a:pt x="498" y="319"/>
                    <a:pt x="528" y="322"/>
                  </a:cubicBezTo>
                  <a:cubicBezTo>
                    <a:pt x="548" y="329"/>
                    <a:pt x="562" y="339"/>
                    <a:pt x="582" y="346"/>
                  </a:cubicBezTo>
                  <a:cubicBezTo>
                    <a:pt x="599" y="397"/>
                    <a:pt x="586" y="397"/>
                    <a:pt x="636" y="430"/>
                  </a:cubicBezTo>
                  <a:cubicBezTo>
                    <a:pt x="648" y="438"/>
                    <a:pt x="672" y="454"/>
                    <a:pt x="672" y="454"/>
                  </a:cubicBezTo>
                  <a:cubicBezTo>
                    <a:pt x="717" y="450"/>
                    <a:pt x="746" y="449"/>
                    <a:pt x="786" y="436"/>
                  </a:cubicBezTo>
                  <a:cubicBezTo>
                    <a:pt x="801" y="392"/>
                    <a:pt x="789" y="409"/>
                    <a:pt x="816" y="382"/>
                  </a:cubicBezTo>
                  <a:cubicBezTo>
                    <a:pt x="830" y="341"/>
                    <a:pt x="811" y="385"/>
                    <a:pt x="840" y="352"/>
                  </a:cubicBezTo>
                  <a:cubicBezTo>
                    <a:pt x="854" y="336"/>
                    <a:pt x="858" y="310"/>
                    <a:pt x="876" y="298"/>
                  </a:cubicBezTo>
                  <a:cubicBezTo>
                    <a:pt x="901" y="281"/>
                    <a:pt x="924" y="272"/>
                    <a:pt x="948" y="256"/>
                  </a:cubicBezTo>
                  <a:cubicBezTo>
                    <a:pt x="955" y="245"/>
                    <a:pt x="957" y="229"/>
                    <a:pt x="966" y="220"/>
                  </a:cubicBezTo>
                  <a:cubicBezTo>
                    <a:pt x="975" y="211"/>
                    <a:pt x="991" y="209"/>
                    <a:pt x="1002" y="202"/>
                  </a:cubicBezTo>
                  <a:cubicBezTo>
                    <a:pt x="1019" y="176"/>
                    <a:pt x="1046" y="158"/>
                    <a:pt x="1068" y="136"/>
                  </a:cubicBezTo>
                  <a:cubicBezTo>
                    <a:pt x="1074" y="130"/>
                    <a:pt x="1086" y="118"/>
                    <a:pt x="1086" y="118"/>
                  </a:cubicBezTo>
                  <a:cubicBezTo>
                    <a:pt x="1115" y="30"/>
                    <a:pt x="1198" y="44"/>
                    <a:pt x="1278" y="40"/>
                  </a:cubicBezTo>
                  <a:cubicBezTo>
                    <a:pt x="1317" y="27"/>
                    <a:pt x="1352" y="21"/>
                    <a:pt x="1392" y="16"/>
                  </a:cubicBezTo>
                  <a:cubicBezTo>
                    <a:pt x="1415" y="0"/>
                    <a:pt x="1425" y="0"/>
                    <a:pt x="1434" y="28"/>
                  </a:cubicBezTo>
                  <a:cubicBezTo>
                    <a:pt x="1446" y="126"/>
                    <a:pt x="1444" y="88"/>
                    <a:pt x="1434" y="250"/>
                  </a:cubicBezTo>
                  <a:cubicBezTo>
                    <a:pt x="1432" y="282"/>
                    <a:pt x="1398" y="296"/>
                    <a:pt x="1386" y="322"/>
                  </a:cubicBezTo>
                  <a:cubicBezTo>
                    <a:pt x="1381" y="334"/>
                    <a:pt x="1374" y="358"/>
                    <a:pt x="1374" y="358"/>
                  </a:cubicBezTo>
                  <a:cubicBezTo>
                    <a:pt x="1376" y="398"/>
                    <a:pt x="1373" y="439"/>
                    <a:pt x="1380" y="478"/>
                  </a:cubicBezTo>
                  <a:cubicBezTo>
                    <a:pt x="1385" y="505"/>
                    <a:pt x="1452" y="520"/>
                    <a:pt x="1452" y="520"/>
                  </a:cubicBezTo>
                  <a:cubicBezTo>
                    <a:pt x="1480" y="561"/>
                    <a:pt x="1471" y="542"/>
                    <a:pt x="1482" y="574"/>
                  </a:cubicBezTo>
                  <a:cubicBezTo>
                    <a:pt x="1485" y="610"/>
                    <a:pt x="1481" y="669"/>
                    <a:pt x="1512" y="700"/>
                  </a:cubicBezTo>
                  <a:cubicBezTo>
                    <a:pt x="1532" y="720"/>
                    <a:pt x="1558" y="715"/>
                    <a:pt x="1572" y="742"/>
                  </a:cubicBezTo>
                </a:path>
              </a:pathLst>
            </a:custGeom>
            <a:noFill/>
            <a:ln w="38100" cap="flat" cmpd="sng">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34" name="Freeform 22"/>
            <p:cNvSpPr>
              <a:spLocks/>
            </p:cNvSpPr>
            <p:nvPr/>
          </p:nvSpPr>
          <p:spPr bwMode="auto">
            <a:xfrm>
              <a:off x="1829" y="882"/>
              <a:ext cx="1191" cy="20"/>
            </a:xfrm>
            <a:custGeom>
              <a:avLst/>
              <a:gdLst>
                <a:gd name="T0" fmla="*/ 3240 w 3240"/>
                <a:gd name="T1" fmla="*/ 48 h 48"/>
                <a:gd name="T2" fmla="*/ 0 w 3240"/>
                <a:gd name="T3" fmla="*/ 0 h 48"/>
              </a:gdLst>
              <a:ahLst/>
              <a:cxnLst>
                <a:cxn ang="0">
                  <a:pos x="T0" y="T1"/>
                </a:cxn>
                <a:cxn ang="0">
                  <a:pos x="T2" y="T3"/>
                </a:cxn>
              </a:cxnLst>
              <a:rect l="0" t="0" r="r" b="b"/>
              <a:pathLst>
                <a:path w="3240" h="48">
                  <a:moveTo>
                    <a:pt x="3240" y="48"/>
                  </a:moveTo>
                  <a:lnTo>
                    <a:pt x="0" y="0"/>
                  </a:lnTo>
                </a:path>
              </a:pathLst>
            </a:custGeom>
            <a:noFill/>
            <a:ln w="38100" cap="flat" cmpd="sng">
              <a:solidFill>
                <a:schemeClr val="tx1"/>
              </a:solidFill>
              <a:prstDash val="dash"/>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35" name="Line 23"/>
            <p:cNvSpPr>
              <a:spLocks noChangeShapeType="1"/>
            </p:cNvSpPr>
            <p:nvPr/>
          </p:nvSpPr>
          <p:spPr bwMode="auto">
            <a:xfrm flipV="1">
              <a:off x="2120" y="1260"/>
              <a:ext cx="18" cy="932"/>
            </a:xfrm>
            <a:prstGeom prst="line">
              <a:avLst/>
            </a:prstGeom>
            <a:noFill/>
            <a:ln w="381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36" name="Freeform 24"/>
            <p:cNvSpPr>
              <a:spLocks/>
            </p:cNvSpPr>
            <p:nvPr/>
          </p:nvSpPr>
          <p:spPr bwMode="auto">
            <a:xfrm>
              <a:off x="1513" y="3170"/>
              <a:ext cx="89" cy="264"/>
            </a:xfrm>
            <a:custGeom>
              <a:avLst/>
              <a:gdLst>
                <a:gd name="T0" fmla="*/ 235 w 240"/>
                <a:gd name="T1" fmla="*/ 0 h 639"/>
                <a:gd name="T2" fmla="*/ 217 w 240"/>
                <a:gd name="T3" fmla="*/ 366 h 639"/>
                <a:gd name="T4" fmla="*/ 145 w 240"/>
                <a:gd name="T5" fmla="*/ 420 h 639"/>
                <a:gd name="T6" fmla="*/ 79 w 240"/>
                <a:gd name="T7" fmla="*/ 462 h 639"/>
                <a:gd name="T8" fmla="*/ 25 w 240"/>
                <a:gd name="T9" fmla="*/ 510 h 639"/>
                <a:gd name="T10" fmla="*/ 13 w 240"/>
                <a:gd name="T11" fmla="*/ 588 h 639"/>
                <a:gd name="T12" fmla="*/ 1 w 240"/>
                <a:gd name="T13" fmla="*/ 630 h 639"/>
              </a:gdLst>
              <a:ahLst/>
              <a:cxnLst>
                <a:cxn ang="0">
                  <a:pos x="T0" y="T1"/>
                </a:cxn>
                <a:cxn ang="0">
                  <a:pos x="T2" y="T3"/>
                </a:cxn>
                <a:cxn ang="0">
                  <a:pos x="T4" y="T5"/>
                </a:cxn>
                <a:cxn ang="0">
                  <a:pos x="T6" y="T7"/>
                </a:cxn>
                <a:cxn ang="0">
                  <a:pos x="T8" y="T9"/>
                </a:cxn>
                <a:cxn ang="0">
                  <a:pos x="T10" y="T11"/>
                </a:cxn>
                <a:cxn ang="0">
                  <a:pos x="T12" y="T13"/>
                </a:cxn>
              </a:cxnLst>
              <a:rect l="0" t="0" r="r" b="b"/>
              <a:pathLst>
                <a:path w="240" h="639">
                  <a:moveTo>
                    <a:pt x="235" y="0"/>
                  </a:moveTo>
                  <a:cubicBezTo>
                    <a:pt x="198" y="110"/>
                    <a:pt x="240" y="253"/>
                    <a:pt x="217" y="366"/>
                  </a:cubicBezTo>
                  <a:cubicBezTo>
                    <a:pt x="217" y="367"/>
                    <a:pt x="155" y="410"/>
                    <a:pt x="145" y="420"/>
                  </a:cubicBezTo>
                  <a:cubicBezTo>
                    <a:pt x="131" y="461"/>
                    <a:pt x="128" y="456"/>
                    <a:pt x="79" y="462"/>
                  </a:cubicBezTo>
                  <a:cubicBezTo>
                    <a:pt x="41" y="475"/>
                    <a:pt x="37" y="473"/>
                    <a:pt x="25" y="510"/>
                  </a:cubicBezTo>
                  <a:cubicBezTo>
                    <a:pt x="24" y="519"/>
                    <a:pt x="16" y="577"/>
                    <a:pt x="13" y="588"/>
                  </a:cubicBezTo>
                  <a:cubicBezTo>
                    <a:pt x="0" y="639"/>
                    <a:pt x="1" y="609"/>
                    <a:pt x="1" y="630"/>
                  </a:cubicBezTo>
                </a:path>
              </a:pathLst>
            </a:custGeom>
            <a:noFill/>
            <a:ln w="38100" cap="flat" cmpd="sng">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37" name="Freeform 25"/>
            <p:cNvSpPr>
              <a:spLocks/>
            </p:cNvSpPr>
            <p:nvPr/>
          </p:nvSpPr>
          <p:spPr bwMode="auto">
            <a:xfrm>
              <a:off x="2754" y="221"/>
              <a:ext cx="1054" cy="1430"/>
            </a:xfrm>
            <a:custGeom>
              <a:avLst/>
              <a:gdLst>
                <a:gd name="T0" fmla="*/ 2867 w 2867"/>
                <a:gd name="T1" fmla="*/ 183 h 3458"/>
                <a:gd name="T2" fmla="*/ 2851 w 2867"/>
                <a:gd name="T3" fmla="*/ 159 h 3458"/>
                <a:gd name="T4" fmla="*/ 2803 w 2867"/>
                <a:gd name="T5" fmla="*/ 127 h 3458"/>
                <a:gd name="T6" fmla="*/ 2699 w 2867"/>
                <a:gd name="T7" fmla="*/ 47 h 3458"/>
                <a:gd name="T8" fmla="*/ 2355 w 2867"/>
                <a:gd name="T9" fmla="*/ 39 h 3458"/>
                <a:gd name="T10" fmla="*/ 2299 w 2867"/>
                <a:gd name="T11" fmla="*/ 95 h 3458"/>
                <a:gd name="T12" fmla="*/ 2259 w 2867"/>
                <a:gd name="T13" fmla="*/ 151 h 3458"/>
                <a:gd name="T14" fmla="*/ 2131 w 2867"/>
                <a:gd name="T15" fmla="*/ 159 h 3458"/>
                <a:gd name="T16" fmla="*/ 2051 w 2867"/>
                <a:gd name="T17" fmla="*/ 239 h 3458"/>
                <a:gd name="T18" fmla="*/ 2003 w 2867"/>
                <a:gd name="T19" fmla="*/ 271 h 3458"/>
                <a:gd name="T20" fmla="*/ 1939 w 2867"/>
                <a:gd name="T21" fmla="*/ 159 h 3458"/>
                <a:gd name="T22" fmla="*/ 1931 w 2867"/>
                <a:gd name="T23" fmla="*/ 127 h 3458"/>
                <a:gd name="T24" fmla="*/ 1907 w 2867"/>
                <a:gd name="T25" fmla="*/ 111 h 3458"/>
                <a:gd name="T26" fmla="*/ 1883 w 2867"/>
                <a:gd name="T27" fmla="*/ 127 h 3458"/>
                <a:gd name="T28" fmla="*/ 1739 w 2867"/>
                <a:gd name="T29" fmla="*/ 183 h 3458"/>
                <a:gd name="T30" fmla="*/ 1691 w 2867"/>
                <a:gd name="T31" fmla="*/ 247 h 3458"/>
                <a:gd name="T32" fmla="*/ 1683 w 2867"/>
                <a:gd name="T33" fmla="*/ 279 h 3458"/>
                <a:gd name="T34" fmla="*/ 1587 w 2867"/>
                <a:gd name="T35" fmla="*/ 287 h 3458"/>
                <a:gd name="T36" fmla="*/ 1555 w 2867"/>
                <a:gd name="T37" fmla="*/ 439 h 3458"/>
                <a:gd name="T38" fmla="*/ 1507 w 2867"/>
                <a:gd name="T39" fmla="*/ 471 h 3458"/>
                <a:gd name="T40" fmla="*/ 1467 w 2867"/>
                <a:gd name="T41" fmla="*/ 591 h 3458"/>
                <a:gd name="T42" fmla="*/ 1419 w 2867"/>
                <a:gd name="T43" fmla="*/ 631 h 3458"/>
                <a:gd name="T44" fmla="*/ 1379 w 2867"/>
                <a:gd name="T45" fmla="*/ 703 h 3458"/>
                <a:gd name="T46" fmla="*/ 1347 w 2867"/>
                <a:gd name="T47" fmla="*/ 815 h 3458"/>
                <a:gd name="T48" fmla="*/ 1315 w 2867"/>
                <a:gd name="T49" fmla="*/ 863 h 3458"/>
                <a:gd name="T50" fmla="*/ 1259 w 2867"/>
                <a:gd name="T51" fmla="*/ 951 h 3458"/>
                <a:gd name="T52" fmla="*/ 1227 w 2867"/>
                <a:gd name="T53" fmla="*/ 991 h 3458"/>
                <a:gd name="T54" fmla="*/ 1219 w 2867"/>
                <a:gd name="T55" fmla="*/ 1015 h 3458"/>
                <a:gd name="T56" fmla="*/ 1131 w 2867"/>
                <a:gd name="T57" fmla="*/ 1127 h 3458"/>
                <a:gd name="T58" fmla="*/ 931 w 2867"/>
                <a:gd name="T59" fmla="*/ 1311 h 3458"/>
                <a:gd name="T60" fmla="*/ 861 w 2867"/>
                <a:gd name="T61" fmla="*/ 1410 h 3458"/>
                <a:gd name="T62" fmla="*/ 803 w 2867"/>
                <a:gd name="T63" fmla="*/ 1471 h 3458"/>
                <a:gd name="T64" fmla="*/ 795 w 2867"/>
                <a:gd name="T65" fmla="*/ 1551 h 3458"/>
                <a:gd name="T66" fmla="*/ 779 w 2867"/>
                <a:gd name="T67" fmla="*/ 1599 h 3458"/>
                <a:gd name="T68" fmla="*/ 771 w 2867"/>
                <a:gd name="T69" fmla="*/ 1631 h 3458"/>
                <a:gd name="T70" fmla="*/ 755 w 2867"/>
                <a:gd name="T71" fmla="*/ 1735 h 3458"/>
                <a:gd name="T72" fmla="*/ 707 w 2867"/>
                <a:gd name="T73" fmla="*/ 1759 h 3458"/>
                <a:gd name="T74" fmla="*/ 603 w 2867"/>
                <a:gd name="T75" fmla="*/ 1815 h 3458"/>
                <a:gd name="T76" fmla="*/ 549 w 2867"/>
                <a:gd name="T77" fmla="*/ 1857 h 3458"/>
                <a:gd name="T78" fmla="*/ 498 w 2867"/>
                <a:gd name="T79" fmla="*/ 1890 h 3458"/>
                <a:gd name="T80" fmla="*/ 396 w 2867"/>
                <a:gd name="T81" fmla="*/ 1935 h 3458"/>
                <a:gd name="T82" fmla="*/ 273 w 2867"/>
                <a:gd name="T83" fmla="*/ 1977 h 3458"/>
                <a:gd name="T84" fmla="*/ 102 w 2867"/>
                <a:gd name="T85" fmla="*/ 1998 h 3458"/>
                <a:gd name="T86" fmla="*/ 59 w 2867"/>
                <a:gd name="T87" fmla="*/ 2031 h 3458"/>
                <a:gd name="T88" fmla="*/ 59 w 2867"/>
                <a:gd name="T89" fmla="*/ 2127 h 3458"/>
                <a:gd name="T90" fmla="*/ 123 w 2867"/>
                <a:gd name="T91" fmla="*/ 2172 h 3458"/>
                <a:gd name="T92" fmla="*/ 150 w 2867"/>
                <a:gd name="T93" fmla="*/ 2235 h 3458"/>
                <a:gd name="T94" fmla="*/ 123 w 2867"/>
                <a:gd name="T95" fmla="*/ 2343 h 3458"/>
                <a:gd name="T96" fmla="*/ 147 w 2867"/>
                <a:gd name="T97" fmla="*/ 2359 h 3458"/>
                <a:gd name="T98" fmla="*/ 150 w 2867"/>
                <a:gd name="T99" fmla="*/ 2400 h 3458"/>
                <a:gd name="T100" fmla="*/ 165 w 2867"/>
                <a:gd name="T101" fmla="*/ 2448 h 3458"/>
                <a:gd name="T102" fmla="*/ 187 w 2867"/>
                <a:gd name="T103" fmla="*/ 2559 h 3458"/>
                <a:gd name="T104" fmla="*/ 243 w 2867"/>
                <a:gd name="T105" fmla="*/ 2887 h 3458"/>
                <a:gd name="T106" fmla="*/ 300 w 2867"/>
                <a:gd name="T107" fmla="*/ 2916 h 3458"/>
                <a:gd name="T108" fmla="*/ 327 w 2867"/>
                <a:gd name="T109" fmla="*/ 2985 h 3458"/>
                <a:gd name="T110" fmla="*/ 354 w 2867"/>
                <a:gd name="T111" fmla="*/ 3081 h 3458"/>
                <a:gd name="T112" fmla="*/ 426 w 2867"/>
                <a:gd name="T113" fmla="*/ 3153 h 3458"/>
                <a:gd name="T114" fmla="*/ 462 w 2867"/>
                <a:gd name="T115" fmla="*/ 3207 h 3458"/>
                <a:gd name="T116" fmla="*/ 499 w 2867"/>
                <a:gd name="T117" fmla="*/ 3279 h 3458"/>
                <a:gd name="T118" fmla="*/ 523 w 2867"/>
                <a:gd name="T119" fmla="*/ 3399 h 3458"/>
                <a:gd name="T120" fmla="*/ 539 w 2867"/>
                <a:gd name="T121" fmla="*/ 3447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67" h="3458">
                  <a:moveTo>
                    <a:pt x="2867" y="183"/>
                  </a:moveTo>
                  <a:cubicBezTo>
                    <a:pt x="2862" y="175"/>
                    <a:pt x="2858" y="165"/>
                    <a:pt x="2851" y="159"/>
                  </a:cubicBezTo>
                  <a:cubicBezTo>
                    <a:pt x="2837" y="146"/>
                    <a:pt x="2803" y="127"/>
                    <a:pt x="2803" y="127"/>
                  </a:cubicBezTo>
                  <a:cubicBezTo>
                    <a:pt x="2753" y="53"/>
                    <a:pt x="2782" y="59"/>
                    <a:pt x="2699" y="47"/>
                  </a:cubicBezTo>
                  <a:cubicBezTo>
                    <a:pt x="2557" y="0"/>
                    <a:pt x="2668" y="31"/>
                    <a:pt x="2355" y="39"/>
                  </a:cubicBezTo>
                  <a:cubicBezTo>
                    <a:pt x="2322" y="50"/>
                    <a:pt x="2315" y="47"/>
                    <a:pt x="2299" y="95"/>
                  </a:cubicBezTo>
                  <a:cubicBezTo>
                    <a:pt x="2287" y="132"/>
                    <a:pt x="2296" y="147"/>
                    <a:pt x="2259" y="151"/>
                  </a:cubicBezTo>
                  <a:cubicBezTo>
                    <a:pt x="2216" y="155"/>
                    <a:pt x="2174" y="156"/>
                    <a:pt x="2131" y="159"/>
                  </a:cubicBezTo>
                  <a:cubicBezTo>
                    <a:pt x="2073" y="178"/>
                    <a:pt x="2095" y="210"/>
                    <a:pt x="2051" y="239"/>
                  </a:cubicBezTo>
                  <a:cubicBezTo>
                    <a:pt x="2035" y="250"/>
                    <a:pt x="2003" y="271"/>
                    <a:pt x="2003" y="271"/>
                  </a:cubicBezTo>
                  <a:cubicBezTo>
                    <a:pt x="1968" y="248"/>
                    <a:pt x="1949" y="200"/>
                    <a:pt x="1939" y="159"/>
                  </a:cubicBezTo>
                  <a:cubicBezTo>
                    <a:pt x="1936" y="148"/>
                    <a:pt x="1937" y="136"/>
                    <a:pt x="1931" y="127"/>
                  </a:cubicBezTo>
                  <a:cubicBezTo>
                    <a:pt x="1926" y="119"/>
                    <a:pt x="1915" y="116"/>
                    <a:pt x="1907" y="111"/>
                  </a:cubicBezTo>
                  <a:cubicBezTo>
                    <a:pt x="1899" y="116"/>
                    <a:pt x="1889" y="120"/>
                    <a:pt x="1883" y="127"/>
                  </a:cubicBezTo>
                  <a:cubicBezTo>
                    <a:pt x="1813" y="207"/>
                    <a:pt x="1904" y="171"/>
                    <a:pt x="1739" y="183"/>
                  </a:cubicBezTo>
                  <a:cubicBezTo>
                    <a:pt x="1712" y="201"/>
                    <a:pt x="1700" y="215"/>
                    <a:pt x="1691" y="247"/>
                  </a:cubicBezTo>
                  <a:cubicBezTo>
                    <a:pt x="1688" y="258"/>
                    <a:pt x="1693" y="275"/>
                    <a:pt x="1683" y="279"/>
                  </a:cubicBezTo>
                  <a:cubicBezTo>
                    <a:pt x="1653" y="291"/>
                    <a:pt x="1619" y="284"/>
                    <a:pt x="1587" y="287"/>
                  </a:cubicBezTo>
                  <a:cubicBezTo>
                    <a:pt x="1555" y="335"/>
                    <a:pt x="1581" y="403"/>
                    <a:pt x="1555" y="439"/>
                  </a:cubicBezTo>
                  <a:cubicBezTo>
                    <a:pt x="1544" y="455"/>
                    <a:pt x="1507" y="471"/>
                    <a:pt x="1507" y="471"/>
                  </a:cubicBezTo>
                  <a:cubicBezTo>
                    <a:pt x="1483" y="508"/>
                    <a:pt x="1489" y="564"/>
                    <a:pt x="1467" y="591"/>
                  </a:cubicBezTo>
                  <a:cubicBezTo>
                    <a:pt x="1454" y="607"/>
                    <a:pt x="1432" y="615"/>
                    <a:pt x="1419" y="631"/>
                  </a:cubicBezTo>
                  <a:cubicBezTo>
                    <a:pt x="1404" y="649"/>
                    <a:pt x="1389" y="681"/>
                    <a:pt x="1379" y="703"/>
                  </a:cubicBezTo>
                  <a:cubicBezTo>
                    <a:pt x="1364" y="738"/>
                    <a:pt x="1365" y="783"/>
                    <a:pt x="1347" y="815"/>
                  </a:cubicBezTo>
                  <a:cubicBezTo>
                    <a:pt x="1338" y="832"/>
                    <a:pt x="1321" y="845"/>
                    <a:pt x="1315" y="863"/>
                  </a:cubicBezTo>
                  <a:cubicBezTo>
                    <a:pt x="1300" y="907"/>
                    <a:pt x="1298" y="925"/>
                    <a:pt x="1259" y="951"/>
                  </a:cubicBezTo>
                  <a:cubicBezTo>
                    <a:pt x="1239" y="1011"/>
                    <a:pt x="1268" y="939"/>
                    <a:pt x="1227" y="991"/>
                  </a:cubicBezTo>
                  <a:cubicBezTo>
                    <a:pt x="1222" y="998"/>
                    <a:pt x="1223" y="1008"/>
                    <a:pt x="1219" y="1015"/>
                  </a:cubicBezTo>
                  <a:cubicBezTo>
                    <a:pt x="1197" y="1055"/>
                    <a:pt x="1170" y="1101"/>
                    <a:pt x="1131" y="1127"/>
                  </a:cubicBezTo>
                  <a:cubicBezTo>
                    <a:pt x="1078" y="1206"/>
                    <a:pt x="1031" y="1291"/>
                    <a:pt x="931" y="1311"/>
                  </a:cubicBezTo>
                  <a:cubicBezTo>
                    <a:pt x="903" y="1339"/>
                    <a:pt x="886" y="1380"/>
                    <a:pt x="861" y="1410"/>
                  </a:cubicBezTo>
                  <a:cubicBezTo>
                    <a:pt x="844" y="1430"/>
                    <a:pt x="803" y="1471"/>
                    <a:pt x="803" y="1471"/>
                  </a:cubicBezTo>
                  <a:cubicBezTo>
                    <a:pt x="800" y="1498"/>
                    <a:pt x="800" y="1525"/>
                    <a:pt x="795" y="1551"/>
                  </a:cubicBezTo>
                  <a:cubicBezTo>
                    <a:pt x="792" y="1568"/>
                    <a:pt x="783" y="1583"/>
                    <a:pt x="779" y="1599"/>
                  </a:cubicBezTo>
                  <a:cubicBezTo>
                    <a:pt x="776" y="1610"/>
                    <a:pt x="773" y="1620"/>
                    <a:pt x="771" y="1631"/>
                  </a:cubicBezTo>
                  <a:cubicBezTo>
                    <a:pt x="765" y="1666"/>
                    <a:pt x="772" y="1705"/>
                    <a:pt x="755" y="1735"/>
                  </a:cubicBezTo>
                  <a:cubicBezTo>
                    <a:pt x="748" y="1748"/>
                    <a:pt x="719" y="1755"/>
                    <a:pt x="707" y="1759"/>
                  </a:cubicBezTo>
                  <a:cubicBezTo>
                    <a:pt x="678" y="1788"/>
                    <a:pt x="643" y="1805"/>
                    <a:pt x="603" y="1815"/>
                  </a:cubicBezTo>
                  <a:cubicBezTo>
                    <a:pt x="534" y="1861"/>
                    <a:pt x="607" y="1840"/>
                    <a:pt x="549" y="1857"/>
                  </a:cubicBezTo>
                  <a:cubicBezTo>
                    <a:pt x="533" y="1862"/>
                    <a:pt x="498" y="1890"/>
                    <a:pt x="498" y="1890"/>
                  </a:cubicBezTo>
                  <a:cubicBezTo>
                    <a:pt x="470" y="1933"/>
                    <a:pt x="450" y="1927"/>
                    <a:pt x="396" y="1935"/>
                  </a:cubicBezTo>
                  <a:cubicBezTo>
                    <a:pt x="350" y="1950"/>
                    <a:pt x="321" y="1969"/>
                    <a:pt x="273" y="1977"/>
                  </a:cubicBezTo>
                  <a:cubicBezTo>
                    <a:pt x="226" y="1995"/>
                    <a:pt x="138" y="1989"/>
                    <a:pt x="102" y="1998"/>
                  </a:cubicBezTo>
                  <a:cubicBezTo>
                    <a:pt x="66" y="2007"/>
                    <a:pt x="66" y="2010"/>
                    <a:pt x="59" y="2031"/>
                  </a:cubicBezTo>
                  <a:cubicBezTo>
                    <a:pt x="0" y="2051"/>
                    <a:pt x="31" y="2093"/>
                    <a:pt x="59" y="2127"/>
                  </a:cubicBezTo>
                  <a:cubicBezTo>
                    <a:pt x="82" y="2154"/>
                    <a:pt x="92" y="2152"/>
                    <a:pt x="123" y="2172"/>
                  </a:cubicBezTo>
                  <a:cubicBezTo>
                    <a:pt x="126" y="2180"/>
                    <a:pt x="149" y="2227"/>
                    <a:pt x="150" y="2235"/>
                  </a:cubicBezTo>
                  <a:cubicBezTo>
                    <a:pt x="154" y="2278"/>
                    <a:pt x="114" y="2301"/>
                    <a:pt x="123" y="2343"/>
                  </a:cubicBezTo>
                  <a:cubicBezTo>
                    <a:pt x="125" y="2352"/>
                    <a:pt x="140" y="2353"/>
                    <a:pt x="147" y="2359"/>
                  </a:cubicBezTo>
                  <a:cubicBezTo>
                    <a:pt x="156" y="2368"/>
                    <a:pt x="147" y="2385"/>
                    <a:pt x="150" y="2400"/>
                  </a:cubicBezTo>
                  <a:cubicBezTo>
                    <a:pt x="153" y="2415"/>
                    <a:pt x="159" y="2422"/>
                    <a:pt x="165" y="2448"/>
                  </a:cubicBezTo>
                  <a:cubicBezTo>
                    <a:pt x="183" y="2501"/>
                    <a:pt x="198" y="2506"/>
                    <a:pt x="187" y="2559"/>
                  </a:cubicBezTo>
                  <a:cubicBezTo>
                    <a:pt x="182" y="2640"/>
                    <a:pt x="128" y="2858"/>
                    <a:pt x="243" y="2887"/>
                  </a:cubicBezTo>
                  <a:cubicBezTo>
                    <a:pt x="257" y="2951"/>
                    <a:pt x="276" y="2904"/>
                    <a:pt x="300" y="2916"/>
                  </a:cubicBezTo>
                  <a:cubicBezTo>
                    <a:pt x="314" y="2932"/>
                    <a:pt x="318" y="2958"/>
                    <a:pt x="327" y="2985"/>
                  </a:cubicBezTo>
                  <a:cubicBezTo>
                    <a:pt x="355" y="3011"/>
                    <a:pt x="338" y="3053"/>
                    <a:pt x="354" y="3081"/>
                  </a:cubicBezTo>
                  <a:cubicBezTo>
                    <a:pt x="370" y="3109"/>
                    <a:pt x="408" y="3132"/>
                    <a:pt x="426" y="3153"/>
                  </a:cubicBezTo>
                  <a:cubicBezTo>
                    <a:pt x="427" y="3168"/>
                    <a:pt x="460" y="3200"/>
                    <a:pt x="462" y="3207"/>
                  </a:cubicBezTo>
                  <a:cubicBezTo>
                    <a:pt x="467" y="3223"/>
                    <a:pt x="490" y="3265"/>
                    <a:pt x="499" y="3279"/>
                  </a:cubicBezTo>
                  <a:cubicBezTo>
                    <a:pt x="517" y="3305"/>
                    <a:pt x="497" y="3383"/>
                    <a:pt x="523" y="3399"/>
                  </a:cubicBezTo>
                  <a:cubicBezTo>
                    <a:pt x="516" y="3387"/>
                    <a:pt x="550" y="3458"/>
                    <a:pt x="539" y="3447"/>
                  </a:cubicBezTo>
                </a:path>
              </a:pathLst>
            </a:custGeom>
            <a:noFill/>
            <a:ln w="57150" cap="flat" cmpd="sng">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38" name="Freeform 26"/>
            <p:cNvSpPr>
              <a:spLocks/>
            </p:cNvSpPr>
            <p:nvPr/>
          </p:nvSpPr>
          <p:spPr bwMode="auto">
            <a:xfrm>
              <a:off x="1808" y="212"/>
              <a:ext cx="1177" cy="673"/>
            </a:xfrm>
            <a:custGeom>
              <a:avLst/>
              <a:gdLst>
                <a:gd name="T0" fmla="*/ 58 w 3202"/>
                <a:gd name="T1" fmla="*/ 1627 h 1627"/>
                <a:gd name="T2" fmla="*/ 34 w 3202"/>
                <a:gd name="T3" fmla="*/ 1465 h 1627"/>
                <a:gd name="T4" fmla="*/ 16 w 3202"/>
                <a:gd name="T5" fmla="*/ 1429 h 1627"/>
                <a:gd name="T6" fmla="*/ 4 w 3202"/>
                <a:gd name="T7" fmla="*/ 1393 h 1627"/>
                <a:gd name="T8" fmla="*/ 28 w 3202"/>
                <a:gd name="T9" fmla="*/ 1129 h 1627"/>
                <a:gd name="T10" fmla="*/ 52 w 3202"/>
                <a:gd name="T11" fmla="*/ 1047 h 1627"/>
                <a:gd name="T12" fmla="*/ 82 w 3202"/>
                <a:gd name="T13" fmla="*/ 967 h 1627"/>
                <a:gd name="T14" fmla="*/ 112 w 3202"/>
                <a:gd name="T15" fmla="*/ 913 h 1627"/>
                <a:gd name="T16" fmla="*/ 118 w 3202"/>
                <a:gd name="T17" fmla="*/ 853 h 1627"/>
                <a:gd name="T18" fmla="*/ 152 w 3202"/>
                <a:gd name="T19" fmla="*/ 809 h 1627"/>
                <a:gd name="T20" fmla="*/ 222 w 3202"/>
                <a:gd name="T21" fmla="*/ 807 h 1627"/>
                <a:gd name="T22" fmla="*/ 310 w 3202"/>
                <a:gd name="T23" fmla="*/ 721 h 1627"/>
                <a:gd name="T24" fmla="*/ 384 w 3202"/>
                <a:gd name="T25" fmla="*/ 687 h 1627"/>
                <a:gd name="T26" fmla="*/ 526 w 3202"/>
                <a:gd name="T27" fmla="*/ 715 h 1627"/>
                <a:gd name="T28" fmla="*/ 586 w 3202"/>
                <a:gd name="T29" fmla="*/ 611 h 1627"/>
                <a:gd name="T30" fmla="*/ 674 w 3202"/>
                <a:gd name="T31" fmla="*/ 649 h 1627"/>
                <a:gd name="T32" fmla="*/ 744 w 3202"/>
                <a:gd name="T33" fmla="*/ 629 h 1627"/>
                <a:gd name="T34" fmla="*/ 844 w 3202"/>
                <a:gd name="T35" fmla="*/ 655 h 1627"/>
                <a:gd name="T36" fmla="*/ 902 w 3202"/>
                <a:gd name="T37" fmla="*/ 625 h 1627"/>
                <a:gd name="T38" fmla="*/ 1036 w 3202"/>
                <a:gd name="T39" fmla="*/ 679 h 1627"/>
                <a:gd name="T40" fmla="*/ 1132 w 3202"/>
                <a:gd name="T41" fmla="*/ 673 h 1627"/>
                <a:gd name="T42" fmla="*/ 1144 w 3202"/>
                <a:gd name="T43" fmla="*/ 637 h 1627"/>
                <a:gd name="T44" fmla="*/ 1186 w 3202"/>
                <a:gd name="T45" fmla="*/ 571 h 1627"/>
                <a:gd name="T46" fmla="*/ 1312 w 3202"/>
                <a:gd name="T47" fmla="*/ 559 h 1627"/>
                <a:gd name="T48" fmla="*/ 1486 w 3202"/>
                <a:gd name="T49" fmla="*/ 421 h 1627"/>
                <a:gd name="T50" fmla="*/ 1546 w 3202"/>
                <a:gd name="T51" fmla="*/ 367 h 1627"/>
                <a:gd name="T52" fmla="*/ 1588 w 3202"/>
                <a:gd name="T53" fmla="*/ 247 h 1627"/>
                <a:gd name="T54" fmla="*/ 1600 w 3202"/>
                <a:gd name="T55" fmla="*/ 229 h 1627"/>
                <a:gd name="T56" fmla="*/ 1618 w 3202"/>
                <a:gd name="T57" fmla="*/ 217 h 1627"/>
                <a:gd name="T58" fmla="*/ 1624 w 3202"/>
                <a:gd name="T59" fmla="*/ 199 h 1627"/>
                <a:gd name="T60" fmla="*/ 1648 w 3202"/>
                <a:gd name="T61" fmla="*/ 163 h 1627"/>
                <a:gd name="T62" fmla="*/ 1654 w 3202"/>
                <a:gd name="T63" fmla="*/ 103 h 1627"/>
                <a:gd name="T64" fmla="*/ 1732 w 3202"/>
                <a:gd name="T65" fmla="*/ 97 h 1627"/>
                <a:gd name="T66" fmla="*/ 1854 w 3202"/>
                <a:gd name="T67" fmla="*/ 81 h 1627"/>
                <a:gd name="T68" fmla="*/ 1924 w 3202"/>
                <a:gd name="T69" fmla="*/ 115 h 1627"/>
                <a:gd name="T70" fmla="*/ 1972 w 3202"/>
                <a:gd name="T71" fmla="*/ 77 h 1627"/>
                <a:gd name="T72" fmla="*/ 1972 w 3202"/>
                <a:gd name="T73" fmla="*/ 115 h 1627"/>
                <a:gd name="T74" fmla="*/ 2064 w 3202"/>
                <a:gd name="T75" fmla="*/ 103 h 1627"/>
                <a:gd name="T76" fmla="*/ 2152 w 3202"/>
                <a:gd name="T77" fmla="*/ 133 h 1627"/>
                <a:gd name="T78" fmla="*/ 2392 w 3202"/>
                <a:gd name="T79" fmla="*/ 97 h 1627"/>
                <a:gd name="T80" fmla="*/ 2500 w 3202"/>
                <a:gd name="T81" fmla="*/ 67 h 1627"/>
                <a:gd name="T82" fmla="*/ 2534 w 3202"/>
                <a:gd name="T83" fmla="*/ 33 h 1627"/>
                <a:gd name="T84" fmla="*/ 2670 w 3202"/>
                <a:gd name="T85" fmla="*/ 27 h 1627"/>
                <a:gd name="T86" fmla="*/ 2826 w 3202"/>
                <a:gd name="T87" fmla="*/ 59 h 1627"/>
                <a:gd name="T88" fmla="*/ 2974 w 3202"/>
                <a:gd name="T89" fmla="*/ 61 h 1627"/>
                <a:gd name="T90" fmla="*/ 3100 w 3202"/>
                <a:gd name="T91" fmla="*/ 67 h 1627"/>
                <a:gd name="T92" fmla="*/ 3148 w 3202"/>
                <a:gd name="T93" fmla="*/ 25 h 1627"/>
                <a:gd name="T94" fmla="*/ 3184 w 3202"/>
                <a:gd name="T95" fmla="*/ 13 h 1627"/>
                <a:gd name="T96" fmla="*/ 3202 w 3202"/>
                <a:gd name="T97" fmla="*/ 7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02" h="1627">
                  <a:moveTo>
                    <a:pt x="58" y="1627"/>
                  </a:moveTo>
                  <a:cubicBezTo>
                    <a:pt x="40" y="1574"/>
                    <a:pt x="46" y="1520"/>
                    <a:pt x="34" y="1465"/>
                  </a:cubicBezTo>
                  <a:cubicBezTo>
                    <a:pt x="27" y="1432"/>
                    <a:pt x="30" y="1461"/>
                    <a:pt x="16" y="1429"/>
                  </a:cubicBezTo>
                  <a:cubicBezTo>
                    <a:pt x="11" y="1417"/>
                    <a:pt x="4" y="1393"/>
                    <a:pt x="4" y="1393"/>
                  </a:cubicBezTo>
                  <a:cubicBezTo>
                    <a:pt x="7" y="1307"/>
                    <a:pt x="0" y="1213"/>
                    <a:pt x="28" y="1129"/>
                  </a:cubicBezTo>
                  <a:cubicBezTo>
                    <a:pt x="32" y="1071"/>
                    <a:pt x="43" y="1074"/>
                    <a:pt x="52" y="1047"/>
                  </a:cubicBezTo>
                  <a:cubicBezTo>
                    <a:pt x="61" y="1020"/>
                    <a:pt x="72" y="989"/>
                    <a:pt x="82" y="967"/>
                  </a:cubicBezTo>
                  <a:cubicBezTo>
                    <a:pt x="110" y="926"/>
                    <a:pt x="101" y="945"/>
                    <a:pt x="112" y="913"/>
                  </a:cubicBezTo>
                  <a:cubicBezTo>
                    <a:pt x="114" y="893"/>
                    <a:pt x="108" y="870"/>
                    <a:pt x="118" y="853"/>
                  </a:cubicBezTo>
                  <a:cubicBezTo>
                    <a:pt x="126" y="841"/>
                    <a:pt x="136" y="812"/>
                    <a:pt x="152" y="809"/>
                  </a:cubicBezTo>
                  <a:cubicBezTo>
                    <a:pt x="169" y="801"/>
                    <a:pt x="196" y="822"/>
                    <a:pt x="222" y="807"/>
                  </a:cubicBezTo>
                  <a:cubicBezTo>
                    <a:pt x="249" y="780"/>
                    <a:pt x="264" y="722"/>
                    <a:pt x="310" y="721"/>
                  </a:cubicBezTo>
                  <a:cubicBezTo>
                    <a:pt x="338" y="701"/>
                    <a:pt x="348" y="688"/>
                    <a:pt x="384" y="687"/>
                  </a:cubicBezTo>
                  <a:cubicBezTo>
                    <a:pt x="420" y="686"/>
                    <a:pt x="492" y="728"/>
                    <a:pt x="526" y="715"/>
                  </a:cubicBezTo>
                  <a:cubicBezTo>
                    <a:pt x="573" y="699"/>
                    <a:pt x="543" y="625"/>
                    <a:pt x="586" y="611"/>
                  </a:cubicBezTo>
                  <a:cubicBezTo>
                    <a:pt x="611" y="596"/>
                    <a:pt x="631" y="642"/>
                    <a:pt x="674" y="649"/>
                  </a:cubicBezTo>
                  <a:cubicBezTo>
                    <a:pt x="700" y="652"/>
                    <a:pt x="716" y="628"/>
                    <a:pt x="744" y="629"/>
                  </a:cubicBezTo>
                  <a:cubicBezTo>
                    <a:pt x="772" y="630"/>
                    <a:pt x="818" y="656"/>
                    <a:pt x="844" y="655"/>
                  </a:cubicBezTo>
                  <a:cubicBezTo>
                    <a:pt x="862" y="656"/>
                    <a:pt x="902" y="625"/>
                    <a:pt x="902" y="625"/>
                  </a:cubicBezTo>
                  <a:cubicBezTo>
                    <a:pt x="955" y="643"/>
                    <a:pt x="979" y="674"/>
                    <a:pt x="1036" y="679"/>
                  </a:cubicBezTo>
                  <a:cubicBezTo>
                    <a:pt x="1068" y="677"/>
                    <a:pt x="1102" y="685"/>
                    <a:pt x="1132" y="673"/>
                  </a:cubicBezTo>
                  <a:cubicBezTo>
                    <a:pt x="1144" y="668"/>
                    <a:pt x="1140" y="649"/>
                    <a:pt x="1144" y="637"/>
                  </a:cubicBezTo>
                  <a:cubicBezTo>
                    <a:pt x="1153" y="609"/>
                    <a:pt x="1157" y="585"/>
                    <a:pt x="1186" y="571"/>
                  </a:cubicBezTo>
                  <a:cubicBezTo>
                    <a:pt x="1219" y="555"/>
                    <a:pt x="1309" y="559"/>
                    <a:pt x="1312" y="559"/>
                  </a:cubicBezTo>
                  <a:cubicBezTo>
                    <a:pt x="1386" y="534"/>
                    <a:pt x="1423" y="463"/>
                    <a:pt x="1486" y="421"/>
                  </a:cubicBezTo>
                  <a:cubicBezTo>
                    <a:pt x="1500" y="400"/>
                    <a:pt x="1522" y="375"/>
                    <a:pt x="1546" y="367"/>
                  </a:cubicBezTo>
                  <a:cubicBezTo>
                    <a:pt x="1575" y="323"/>
                    <a:pt x="1547" y="274"/>
                    <a:pt x="1588" y="247"/>
                  </a:cubicBezTo>
                  <a:cubicBezTo>
                    <a:pt x="1592" y="241"/>
                    <a:pt x="1595" y="234"/>
                    <a:pt x="1600" y="229"/>
                  </a:cubicBezTo>
                  <a:cubicBezTo>
                    <a:pt x="1605" y="224"/>
                    <a:pt x="1613" y="223"/>
                    <a:pt x="1618" y="217"/>
                  </a:cubicBezTo>
                  <a:cubicBezTo>
                    <a:pt x="1622" y="212"/>
                    <a:pt x="1621" y="205"/>
                    <a:pt x="1624" y="199"/>
                  </a:cubicBezTo>
                  <a:cubicBezTo>
                    <a:pt x="1631" y="186"/>
                    <a:pt x="1648" y="163"/>
                    <a:pt x="1648" y="163"/>
                  </a:cubicBezTo>
                  <a:cubicBezTo>
                    <a:pt x="1650" y="143"/>
                    <a:pt x="1648" y="122"/>
                    <a:pt x="1654" y="103"/>
                  </a:cubicBezTo>
                  <a:cubicBezTo>
                    <a:pt x="1662" y="78"/>
                    <a:pt x="1706" y="94"/>
                    <a:pt x="1732" y="97"/>
                  </a:cubicBezTo>
                  <a:cubicBezTo>
                    <a:pt x="1765" y="98"/>
                    <a:pt x="1814" y="78"/>
                    <a:pt x="1854" y="81"/>
                  </a:cubicBezTo>
                  <a:cubicBezTo>
                    <a:pt x="1886" y="84"/>
                    <a:pt x="1904" y="116"/>
                    <a:pt x="1924" y="115"/>
                  </a:cubicBezTo>
                  <a:cubicBezTo>
                    <a:pt x="1944" y="114"/>
                    <a:pt x="1964" y="77"/>
                    <a:pt x="1972" y="77"/>
                  </a:cubicBezTo>
                  <a:cubicBezTo>
                    <a:pt x="1980" y="77"/>
                    <a:pt x="1957" y="111"/>
                    <a:pt x="1972" y="115"/>
                  </a:cubicBezTo>
                  <a:cubicBezTo>
                    <a:pt x="2028" y="120"/>
                    <a:pt x="2034" y="100"/>
                    <a:pt x="2064" y="103"/>
                  </a:cubicBezTo>
                  <a:cubicBezTo>
                    <a:pt x="2094" y="106"/>
                    <a:pt x="2097" y="134"/>
                    <a:pt x="2152" y="133"/>
                  </a:cubicBezTo>
                  <a:cubicBezTo>
                    <a:pt x="2230" y="131"/>
                    <a:pt x="2314" y="101"/>
                    <a:pt x="2392" y="97"/>
                  </a:cubicBezTo>
                  <a:cubicBezTo>
                    <a:pt x="2424" y="95"/>
                    <a:pt x="2472" y="69"/>
                    <a:pt x="2500" y="67"/>
                  </a:cubicBezTo>
                  <a:cubicBezTo>
                    <a:pt x="2527" y="60"/>
                    <a:pt x="2506" y="40"/>
                    <a:pt x="2534" y="33"/>
                  </a:cubicBezTo>
                  <a:cubicBezTo>
                    <a:pt x="2562" y="26"/>
                    <a:pt x="2621" y="23"/>
                    <a:pt x="2670" y="27"/>
                  </a:cubicBezTo>
                  <a:cubicBezTo>
                    <a:pt x="2750" y="0"/>
                    <a:pt x="2675" y="52"/>
                    <a:pt x="2826" y="59"/>
                  </a:cubicBezTo>
                  <a:cubicBezTo>
                    <a:pt x="2875" y="69"/>
                    <a:pt x="2924" y="56"/>
                    <a:pt x="2974" y="61"/>
                  </a:cubicBezTo>
                  <a:cubicBezTo>
                    <a:pt x="3039" y="83"/>
                    <a:pt x="2997" y="74"/>
                    <a:pt x="3100" y="67"/>
                  </a:cubicBezTo>
                  <a:cubicBezTo>
                    <a:pt x="3119" y="54"/>
                    <a:pt x="3127" y="34"/>
                    <a:pt x="3148" y="25"/>
                  </a:cubicBezTo>
                  <a:cubicBezTo>
                    <a:pt x="3160" y="20"/>
                    <a:pt x="3172" y="17"/>
                    <a:pt x="3184" y="13"/>
                  </a:cubicBezTo>
                  <a:cubicBezTo>
                    <a:pt x="3190" y="11"/>
                    <a:pt x="3202" y="7"/>
                    <a:pt x="3202" y="7"/>
                  </a:cubicBezTo>
                </a:path>
              </a:pathLst>
            </a:custGeom>
            <a:noFill/>
            <a:ln w="38100" cap="flat" cmpd="sng">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39" name="Freeform 27"/>
            <p:cNvSpPr>
              <a:spLocks/>
            </p:cNvSpPr>
            <p:nvPr/>
          </p:nvSpPr>
          <p:spPr bwMode="auto">
            <a:xfrm>
              <a:off x="2989" y="208"/>
              <a:ext cx="324" cy="696"/>
            </a:xfrm>
            <a:custGeom>
              <a:avLst/>
              <a:gdLst>
                <a:gd name="T0" fmla="*/ 0 w 881"/>
                <a:gd name="T1" fmla="*/ 24 h 1686"/>
                <a:gd name="T2" fmla="*/ 120 w 881"/>
                <a:gd name="T3" fmla="*/ 0 h 1686"/>
                <a:gd name="T4" fmla="*/ 168 w 881"/>
                <a:gd name="T5" fmla="*/ 18 h 1686"/>
                <a:gd name="T6" fmla="*/ 174 w 881"/>
                <a:gd name="T7" fmla="*/ 36 h 1686"/>
                <a:gd name="T8" fmla="*/ 210 w 881"/>
                <a:gd name="T9" fmla="*/ 54 h 1686"/>
                <a:gd name="T10" fmla="*/ 252 w 881"/>
                <a:gd name="T11" fmla="*/ 18 h 1686"/>
                <a:gd name="T12" fmla="*/ 342 w 881"/>
                <a:gd name="T13" fmla="*/ 36 h 1686"/>
                <a:gd name="T14" fmla="*/ 378 w 881"/>
                <a:gd name="T15" fmla="*/ 24 h 1686"/>
                <a:gd name="T16" fmla="*/ 396 w 881"/>
                <a:gd name="T17" fmla="*/ 18 h 1686"/>
                <a:gd name="T18" fmla="*/ 450 w 881"/>
                <a:gd name="T19" fmla="*/ 24 h 1686"/>
                <a:gd name="T20" fmla="*/ 522 w 881"/>
                <a:gd name="T21" fmla="*/ 114 h 1686"/>
                <a:gd name="T22" fmla="*/ 744 w 881"/>
                <a:gd name="T23" fmla="*/ 120 h 1686"/>
                <a:gd name="T24" fmla="*/ 786 w 881"/>
                <a:gd name="T25" fmla="*/ 228 h 1686"/>
                <a:gd name="T26" fmla="*/ 810 w 881"/>
                <a:gd name="T27" fmla="*/ 264 h 1686"/>
                <a:gd name="T28" fmla="*/ 846 w 881"/>
                <a:gd name="T29" fmla="*/ 282 h 1686"/>
                <a:gd name="T30" fmla="*/ 876 w 881"/>
                <a:gd name="T31" fmla="*/ 330 h 1686"/>
                <a:gd name="T32" fmla="*/ 822 w 881"/>
                <a:gd name="T33" fmla="*/ 474 h 1686"/>
                <a:gd name="T34" fmla="*/ 780 w 881"/>
                <a:gd name="T35" fmla="*/ 546 h 1686"/>
                <a:gd name="T36" fmla="*/ 774 w 881"/>
                <a:gd name="T37" fmla="*/ 612 h 1686"/>
                <a:gd name="T38" fmla="*/ 702 w 881"/>
                <a:gd name="T39" fmla="*/ 666 h 1686"/>
                <a:gd name="T40" fmla="*/ 630 w 881"/>
                <a:gd name="T41" fmla="*/ 810 h 1686"/>
                <a:gd name="T42" fmla="*/ 606 w 881"/>
                <a:gd name="T43" fmla="*/ 846 h 1686"/>
                <a:gd name="T44" fmla="*/ 594 w 881"/>
                <a:gd name="T45" fmla="*/ 882 h 1686"/>
                <a:gd name="T46" fmla="*/ 588 w 881"/>
                <a:gd name="T47" fmla="*/ 948 h 1686"/>
                <a:gd name="T48" fmla="*/ 570 w 881"/>
                <a:gd name="T49" fmla="*/ 966 h 1686"/>
                <a:gd name="T50" fmla="*/ 558 w 881"/>
                <a:gd name="T51" fmla="*/ 984 h 1686"/>
                <a:gd name="T52" fmla="*/ 522 w 881"/>
                <a:gd name="T53" fmla="*/ 1020 h 1686"/>
                <a:gd name="T54" fmla="*/ 492 w 881"/>
                <a:gd name="T55" fmla="*/ 1092 h 1686"/>
                <a:gd name="T56" fmla="*/ 456 w 881"/>
                <a:gd name="T57" fmla="*/ 1104 h 1686"/>
                <a:gd name="T58" fmla="*/ 402 w 881"/>
                <a:gd name="T59" fmla="*/ 1140 h 1686"/>
                <a:gd name="T60" fmla="*/ 378 w 881"/>
                <a:gd name="T61" fmla="*/ 1176 h 1686"/>
                <a:gd name="T62" fmla="*/ 336 w 881"/>
                <a:gd name="T63" fmla="*/ 1248 h 1686"/>
                <a:gd name="T64" fmla="*/ 258 w 881"/>
                <a:gd name="T65" fmla="*/ 1266 h 1686"/>
                <a:gd name="T66" fmla="*/ 240 w 881"/>
                <a:gd name="T67" fmla="*/ 1278 h 1686"/>
                <a:gd name="T68" fmla="*/ 222 w 881"/>
                <a:gd name="T69" fmla="*/ 1284 h 1686"/>
                <a:gd name="T70" fmla="*/ 186 w 881"/>
                <a:gd name="T71" fmla="*/ 1308 h 1686"/>
                <a:gd name="T72" fmla="*/ 162 w 881"/>
                <a:gd name="T73" fmla="*/ 1338 h 1686"/>
                <a:gd name="T74" fmla="*/ 120 w 881"/>
                <a:gd name="T75" fmla="*/ 1470 h 1686"/>
                <a:gd name="T76" fmla="*/ 78 w 881"/>
                <a:gd name="T77" fmla="*/ 1548 h 1686"/>
                <a:gd name="T78" fmla="*/ 78 w 881"/>
                <a:gd name="T79" fmla="*/ 1686 h 1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81" h="1686">
                  <a:moveTo>
                    <a:pt x="0" y="24"/>
                  </a:moveTo>
                  <a:cubicBezTo>
                    <a:pt x="41" y="10"/>
                    <a:pt x="83" y="24"/>
                    <a:pt x="120" y="0"/>
                  </a:cubicBezTo>
                  <a:cubicBezTo>
                    <a:pt x="136" y="3"/>
                    <a:pt x="156" y="3"/>
                    <a:pt x="168" y="18"/>
                  </a:cubicBezTo>
                  <a:cubicBezTo>
                    <a:pt x="172" y="23"/>
                    <a:pt x="170" y="31"/>
                    <a:pt x="174" y="36"/>
                  </a:cubicBezTo>
                  <a:cubicBezTo>
                    <a:pt x="182" y="47"/>
                    <a:pt x="198" y="50"/>
                    <a:pt x="210" y="54"/>
                  </a:cubicBezTo>
                  <a:cubicBezTo>
                    <a:pt x="234" y="46"/>
                    <a:pt x="244" y="42"/>
                    <a:pt x="252" y="18"/>
                  </a:cubicBezTo>
                  <a:cubicBezTo>
                    <a:pt x="325" y="30"/>
                    <a:pt x="265" y="47"/>
                    <a:pt x="342" y="36"/>
                  </a:cubicBezTo>
                  <a:cubicBezTo>
                    <a:pt x="354" y="32"/>
                    <a:pt x="366" y="28"/>
                    <a:pt x="378" y="24"/>
                  </a:cubicBezTo>
                  <a:cubicBezTo>
                    <a:pt x="384" y="22"/>
                    <a:pt x="396" y="18"/>
                    <a:pt x="396" y="18"/>
                  </a:cubicBezTo>
                  <a:cubicBezTo>
                    <a:pt x="414" y="20"/>
                    <a:pt x="433" y="18"/>
                    <a:pt x="450" y="24"/>
                  </a:cubicBezTo>
                  <a:cubicBezTo>
                    <a:pt x="480" y="35"/>
                    <a:pt x="460" y="111"/>
                    <a:pt x="522" y="114"/>
                  </a:cubicBezTo>
                  <a:cubicBezTo>
                    <a:pt x="596" y="118"/>
                    <a:pt x="670" y="118"/>
                    <a:pt x="744" y="120"/>
                  </a:cubicBezTo>
                  <a:cubicBezTo>
                    <a:pt x="770" y="159"/>
                    <a:pt x="771" y="183"/>
                    <a:pt x="786" y="228"/>
                  </a:cubicBezTo>
                  <a:cubicBezTo>
                    <a:pt x="791" y="242"/>
                    <a:pt x="796" y="259"/>
                    <a:pt x="810" y="264"/>
                  </a:cubicBezTo>
                  <a:cubicBezTo>
                    <a:pt x="835" y="272"/>
                    <a:pt x="823" y="266"/>
                    <a:pt x="846" y="282"/>
                  </a:cubicBezTo>
                  <a:cubicBezTo>
                    <a:pt x="854" y="305"/>
                    <a:pt x="868" y="307"/>
                    <a:pt x="876" y="330"/>
                  </a:cubicBezTo>
                  <a:cubicBezTo>
                    <a:pt x="873" y="378"/>
                    <a:pt x="881" y="454"/>
                    <a:pt x="822" y="474"/>
                  </a:cubicBezTo>
                  <a:cubicBezTo>
                    <a:pt x="805" y="499"/>
                    <a:pt x="789" y="518"/>
                    <a:pt x="780" y="546"/>
                  </a:cubicBezTo>
                  <a:cubicBezTo>
                    <a:pt x="778" y="568"/>
                    <a:pt x="783" y="592"/>
                    <a:pt x="774" y="612"/>
                  </a:cubicBezTo>
                  <a:cubicBezTo>
                    <a:pt x="772" y="617"/>
                    <a:pt x="710" y="660"/>
                    <a:pt x="702" y="666"/>
                  </a:cubicBezTo>
                  <a:cubicBezTo>
                    <a:pt x="671" y="712"/>
                    <a:pt x="656" y="762"/>
                    <a:pt x="630" y="810"/>
                  </a:cubicBezTo>
                  <a:cubicBezTo>
                    <a:pt x="623" y="823"/>
                    <a:pt x="611" y="832"/>
                    <a:pt x="606" y="846"/>
                  </a:cubicBezTo>
                  <a:cubicBezTo>
                    <a:pt x="602" y="858"/>
                    <a:pt x="594" y="882"/>
                    <a:pt x="594" y="882"/>
                  </a:cubicBezTo>
                  <a:cubicBezTo>
                    <a:pt x="592" y="904"/>
                    <a:pt x="594" y="927"/>
                    <a:pt x="588" y="948"/>
                  </a:cubicBezTo>
                  <a:cubicBezTo>
                    <a:pt x="586" y="956"/>
                    <a:pt x="575" y="959"/>
                    <a:pt x="570" y="966"/>
                  </a:cubicBezTo>
                  <a:cubicBezTo>
                    <a:pt x="565" y="972"/>
                    <a:pt x="563" y="979"/>
                    <a:pt x="558" y="984"/>
                  </a:cubicBezTo>
                  <a:cubicBezTo>
                    <a:pt x="547" y="997"/>
                    <a:pt x="534" y="1008"/>
                    <a:pt x="522" y="1020"/>
                  </a:cubicBezTo>
                  <a:cubicBezTo>
                    <a:pt x="503" y="1039"/>
                    <a:pt x="500" y="1068"/>
                    <a:pt x="492" y="1092"/>
                  </a:cubicBezTo>
                  <a:cubicBezTo>
                    <a:pt x="488" y="1104"/>
                    <a:pt x="468" y="1100"/>
                    <a:pt x="456" y="1104"/>
                  </a:cubicBezTo>
                  <a:cubicBezTo>
                    <a:pt x="432" y="1112"/>
                    <a:pt x="420" y="1122"/>
                    <a:pt x="402" y="1140"/>
                  </a:cubicBezTo>
                  <a:cubicBezTo>
                    <a:pt x="388" y="1183"/>
                    <a:pt x="408" y="1131"/>
                    <a:pt x="378" y="1176"/>
                  </a:cubicBezTo>
                  <a:cubicBezTo>
                    <a:pt x="363" y="1198"/>
                    <a:pt x="351" y="1225"/>
                    <a:pt x="336" y="1248"/>
                  </a:cubicBezTo>
                  <a:cubicBezTo>
                    <a:pt x="329" y="1258"/>
                    <a:pt x="265" y="1265"/>
                    <a:pt x="258" y="1266"/>
                  </a:cubicBezTo>
                  <a:cubicBezTo>
                    <a:pt x="252" y="1270"/>
                    <a:pt x="246" y="1275"/>
                    <a:pt x="240" y="1278"/>
                  </a:cubicBezTo>
                  <a:cubicBezTo>
                    <a:pt x="234" y="1281"/>
                    <a:pt x="228" y="1281"/>
                    <a:pt x="222" y="1284"/>
                  </a:cubicBezTo>
                  <a:cubicBezTo>
                    <a:pt x="209" y="1291"/>
                    <a:pt x="186" y="1308"/>
                    <a:pt x="186" y="1308"/>
                  </a:cubicBezTo>
                  <a:cubicBezTo>
                    <a:pt x="160" y="1386"/>
                    <a:pt x="205" y="1262"/>
                    <a:pt x="162" y="1338"/>
                  </a:cubicBezTo>
                  <a:cubicBezTo>
                    <a:pt x="144" y="1369"/>
                    <a:pt x="143" y="1429"/>
                    <a:pt x="120" y="1470"/>
                  </a:cubicBezTo>
                  <a:cubicBezTo>
                    <a:pt x="105" y="1495"/>
                    <a:pt x="78" y="1515"/>
                    <a:pt x="78" y="1548"/>
                  </a:cubicBezTo>
                  <a:cubicBezTo>
                    <a:pt x="78" y="1594"/>
                    <a:pt x="78" y="1640"/>
                    <a:pt x="78" y="1686"/>
                  </a:cubicBezTo>
                </a:path>
              </a:pathLst>
            </a:custGeom>
            <a:noFill/>
            <a:ln w="38100" cap="flat" cmpd="sng">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40" name="Freeform 28"/>
            <p:cNvSpPr>
              <a:spLocks/>
            </p:cNvSpPr>
            <p:nvPr/>
          </p:nvSpPr>
          <p:spPr bwMode="auto">
            <a:xfrm>
              <a:off x="2075" y="1379"/>
              <a:ext cx="323" cy="668"/>
            </a:xfrm>
            <a:custGeom>
              <a:avLst/>
              <a:gdLst>
                <a:gd name="T0" fmla="*/ 0 w 879"/>
                <a:gd name="T1" fmla="*/ 1599 h 1615"/>
                <a:gd name="T2" fmla="*/ 109 w 879"/>
                <a:gd name="T3" fmla="*/ 1608 h 1615"/>
                <a:gd name="T4" fmla="*/ 193 w 879"/>
                <a:gd name="T5" fmla="*/ 1554 h 1615"/>
                <a:gd name="T6" fmla="*/ 183 w 879"/>
                <a:gd name="T7" fmla="*/ 1512 h 1615"/>
                <a:gd name="T8" fmla="*/ 195 w 879"/>
                <a:gd name="T9" fmla="*/ 1476 h 1615"/>
                <a:gd name="T10" fmla="*/ 231 w 879"/>
                <a:gd name="T11" fmla="*/ 1110 h 1615"/>
                <a:gd name="T12" fmla="*/ 435 w 879"/>
                <a:gd name="T13" fmla="*/ 1020 h 1615"/>
                <a:gd name="T14" fmla="*/ 507 w 879"/>
                <a:gd name="T15" fmla="*/ 912 h 1615"/>
                <a:gd name="T16" fmla="*/ 561 w 879"/>
                <a:gd name="T17" fmla="*/ 804 h 1615"/>
                <a:gd name="T18" fmla="*/ 615 w 879"/>
                <a:gd name="T19" fmla="*/ 788 h 1615"/>
                <a:gd name="T20" fmla="*/ 685 w 879"/>
                <a:gd name="T21" fmla="*/ 772 h 1615"/>
                <a:gd name="T22" fmla="*/ 753 w 879"/>
                <a:gd name="T23" fmla="*/ 762 h 1615"/>
                <a:gd name="T24" fmla="*/ 817 w 879"/>
                <a:gd name="T25" fmla="*/ 680 h 1615"/>
                <a:gd name="T26" fmla="*/ 855 w 879"/>
                <a:gd name="T27" fmla="*/ 528 h 1615"/>
                <a:gd name="T28" fmla="*/ 819 w 879"/>
                <a:gd name="T29" fmla="*/ 318 h 1615"/>
                <a:gd name="T30" fmla="*/ 807 w 879"/>
                <a:gd name="T31" fmla="*/ 300 h 1615"/>
                <a:gd name="T32" fmla="*/ 789 w 879"/>
                <a:gd name="T33" fmla="*/ 288 h 1615"/>
                <a:gd name="T34" fmla="*/ 771 w 879"/>
                <a:gd name="T35" fmla="*/ 252 h 1615"/>
                <a:gd name="T36" fmla="*/ 759 w 879"/>
                <a:gd name="T37" fmla="*/ 216 h 1615"/>
                <a:gd name="T38" fmla="*/ 753 w 879"/>
                <a:gd name="T39" fmla="*/ 0 h 1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9" h="1615">
                  <a:moveTo>
                    <a:pt x="0" y="1599"/>
                  </a:moveTo>
                  <a:cubicBezTo>
                    <a:pt x="15" y="1596"/>
                    <a:pt x="77" y="1615"/>
                    <a:pt x="109" y="1608"/>
                  </a:cubicBezTo>
                  <a:cubicBezTo>
                    <a:pt x="141" y="1601"/>
                    <a:pt x="181" y="1570"/>
                    <a:pt x="193" y="1554"/>
                  </a:cubicBezTo>
                  <a:cubicBezTo>
                    <a:pt x="205" y="1538"/>
                    <a:pt x="183" y="1525"/>
                    <a:pt x="183" y="1512"/>
                  </a:cubicBezTo>
                  <a:cubicBezTo>
                    <a:pt x="187" y="1500"/>
                    <a:pt x="195" y="1476"/>
                    <a:pt x="195" y="1476"/>
                  </a:cubicBezTo>
                  <a:cubicBezTo>
                    <a:pt x="185" y="1368"/>
                    <a:pt x="131" y="1176"/>
                    <a:pt x="231" y="1110"/>
                  </a:cubicBezTo>
                  <a:cubicBezTo>
                    <a:pt x="278" y="1039"/>
                    <a:pt x="370" y="1063"/>
                    <a:pt x="435" y="1020"/>
                  </a:cubicBezTo>
                  <a:cubicBezTo>
                    <a:pt x="455" y="990"/>
                    <a:pt x="495" y="947"/>
                    <a:pt x="507" y="912"/>
                  </a:cubicBezTo>
                  <a:cubicBezTo>
                    <a:pt x="520" y="874"/>
                    <a:pt x="538" y="838"/>
                    <a:pt x="561" y="804"/>
                  </a:cubicBezTo>
                  <a:cubicBezTo>
                    <a:pt x="573" y="786"/>
                    <a:pt x="597" y="800"/>
                    <a:pt x="615" y="788"/>
                  </a:cubicBezTo>
                  <a:cubicBezTo>
                    <a:pt x="635" y="782"/>
                    <a:pt x="662" y="776"/>
                    <a:pt x="685" y="772"/>
                  </a:cubicBezTo>
                  <a:cubicBezTo>
                    <a:pt x="708" y="768"/>
                    <a:pt x="731" y="777"/>
                    <a:pt x="753" y="762"/>
                  </a:cubicBezTo>
                  <a:cubicBezTo>
                    <a:pt x="785" y="741"/>
                    <a:pt x="790" y="707"/>
                    <a:pt x="817" y="680"/>
                  </a:cubicBezTo>
                  <a:cubicBezTo>
                    <a:pt x="834" y="630"/>
                    <a:pt x="839" y="577"/>
                    <a:pt x="855" y="528"/>
                  </a:cubicBezTo>
                  <a:cubicBezTo>
                    <a:pt x="853" y="482"/>
                    <a:pt x="879" y="358"/>
                    <a:pt x="819" y="318"/>
                  </a:cubicBezTo>
                  <a:cubicBezTo>
                    <a:pt x="815" y="312"/>
                    <a:pt x="812" y="305"/>
                    <a:pt x="807" y="300"/>
                  </a:cubicBezTo>
                  <a:cubicBezTo>
                    <a:pt x="802" y="295"/>
                    <a:pt x="794" y="294"/>
                    <a:pt x="789" y="288"/>
                  </a:cubicBezTo>
                  <a:cubicBezTo>
                    <a:pt x="781" y="278"/>
                    <a:pt x="776" y="264"/>
                    <a:pt x="771" y="252"/>
                  </a:cubicBezTo>
                  <a:cubicBezTo>
                    <a:pt x="766" y="240"/>
                    <a:pt x="759" y="216"/>
                    <a:pt x="759" y="216"/>
                  </a:cubicBezTo>
                  <a:cubicBezTo>
                    <a:pt x="757" y="144"/>
                    <a:pt x="753" y="0"/>
                    <a:pt x="753" y="0"/>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41" name="Freeform 29"/>
            <p:cNvSpPr>
              <a:spLocks/>
            </p:cNvSpPr>
            <p:nvPr/>
          </p:nvSpPr>
          <p:spPr bwMode="auto">
            <a:xfrm>
              <a:off x="2044" y="1284"/>
              <a:ext cx="592" cy="1223"/>
            </a:xfrm>
            <a:custGeom>
              <a:avLst/>
              <a:gdLst>
                <a:gd name="T0" fmla="*/ 1502 w 1610"/>
                <a:gd name="T1" fmla="*/ 0 h 2956"/>
                <a:gd name="T2" fmla="*/ 1532 w 1610"/>
                <a:gd name="T3" fmla="*/ 84 h 2956"/>
                <a:gd name="T4" fmla="*/ 1550 w 1610"/>
                <a:gd name="T5" fmla="*/ 90 h 2956"/>
                <a:gd name="T6" fmla="*/ 1568 w 1610"/>
                <a:gd name="T7" fmla="*/ 102 h 2956"/>
                <a:gd name="T8" fmla="*/ 1604 w 1610"/>
                <a:gd name="T9" fmla="*/ 162 h 2956"/>
                <a:gd name="T10" fmla="*/ 1526 w 1610"/>
                <a:gd name="T11" fmla="*/ 462 h 2956"/>
                <a:gd name="T12" fmla="*/ 1490 w 1610"/>
                <a:gd name="T13" fmla="*/ 510 h 2956"/>
                <a:gd name="T14" fmla="*/ 1442 w 1610"/>
                <a:gd name="T15" fmla="*/ 552 h 2956"/>
                <a:gd name="T16" fmla="*/ 1406 w 1610"/>
                <a:gd name="T17" fmla="*/ 576 h 2956"/>
                <a:gd name="T18" fmla="*/ 1292 w 1610"/>
                <a:gd name="T19" fmla="*/ 654 h 2956"/>
                <a:gd name="T20" fmla="*/ 1226 w 1610"/>
                <a:gd name="T21" fmla="*/ 720 h 2956"/>
                <a:gd name="T22" fmla="*/ 1172 w 1610"/>
                <a:gd name="T23" fmla="*/ 792 h 2956"/>
                <a:gd name="T24" fmla="*/ 1146 w 1610"/>
                <a:gd name="T25" fmla="*/ 826 h 2956"/>
                <a:gd name="T26" fmla="*/ 1102 w 1610"/>
                <a:gd name="T27" fmla="*/ 886 h 2956"/>
                <a:gd name="T28" fmla="*/ 1064 w 1610"/>
                <a:gd name="T29" fmla="*/ 930 h 2956"/>
                <a:gd name="T30" fmla="*/ 1066 w 1610"/>
                <a:gd name="T31" fmla="*/ 968 h 2956"/>
                <a:gd name="T32" fmla="*/ 1040 w 1610"/>
                <a:gd name="T33" fmla="*/ 1062 h 2956"/>
                <a:gd name="T34" fmla="*/ 1036 w 1610"/>
                <a:gd name="T35" fmla="*/ 1258 h 2956"/>
                <a:gd name="T36" fmla="*/ 988 w 1610"/>
                <a:gd name="T37" fmla="*/ 1356 h 2956"/>
                <a:gd name="T38" fmla="*/ 930 w 1610"/>
                <a:gd name="T39" fmla="*/ 1452 h 2956"/>
                <a:gd name="T40" fmla="*/ 890 w 1610"/>
                <a:gd name="T41" fmla="*/ 1500 h 2956"/>
                <a:gd name="T42" fmla="*/ 848 w 1610"/>
                <a:gd name="T43" fmla="*/ 1572 h 2956"/>
                <a:gd name="T44" fmla="*/ 836 w 1610"/>
                <a:gd name="T45" fmla="*/ 1608 h 2956"/>
                <a:gd name="T46" fmla="*/ 802 w 1610"/>
                <a:gd name="T47" fmla="*/ 1618 h 2956"/>
                <a:gd name="T48" fmla="*/ 758 w 1610"/>
                <a:gd name="T49" fmla="*/ 1644 h 2956"/>
                <a:gd name="T50" fmla="*/ 716 w 1610"/>
                <a:gd name="T51" fmla="*/ 1740 h 2956"/>
                <a:gd name="T52" fmla="*/ 678 w 1610"/>
                <a:gd name="T53" fmla="*/ 1760 h 2956"/>
                <a:gd name="T54" fmla="*/ 578 w 1610"/>
                <a:gd name="T55" fmla="*/ 1818 h 2956"/>
                <a:gd name="T56" fmla="*/ 564 w 1610"/>
                <a:gd name="T57" fmla="*/ 1890 h 2956"/>
                <a:gd name="T58" fmla="*/ 534 w 1610"/>
                <a:gd name="T59" fmla="*/ 1942 h 2956"/>
                <a:gd name="T60" fmla="*/ 470 w 1610"/>
                <a:gd name="T61" fmla="*/ 2016 h 2956"/>
                <a:gd name="T62" fmla="*/ 452 w 1610"/>
                <a:gd name="T63" fmla="*/ 2070 h 2956"/>
                <a:gd name="T64" fmla="*/ 446 w 1610"/>
                <a:gd name="T65" fmla="*/ 2088 h 2956"/>
                <a:gd name="T66" fmla="*/ 410 w 1610"/>
                <a:gd name="T67" fmla="*/ 2182 h 2956"/>
                <a:gd name="T68" fmla="*/ 398 w 1610"/>
                <a:gd name="T69" fmla="*/ 2226 h 2956"/>
                <a:gd name="T70" fmla="*/ 362 w 1610"/>
                <a:gd name="T71" fmla="*/ 2340 h 2956"/>
                <a:gd name="T72" fmla="*/ 306 w 1610"/>
                <a:gd name="T73" fmla="*/ 2446 h 2956"/>
                <a:gd name="T74" fmla="*/ 258 w 1610"/>
                <a:gd name="T75" fmla="*/ 2528 h 2956"/>
                <a:gd name="T76" fmla="*/ 234 w 1610"/>
                <a:gd name="T77" fmla="*/ 2614 h 2956"/>
                <a:gd name="T78" fmla="*/ 168 w 1610"/>
                <a:gd name="T79" fmla="*/ 2704 h 2956"/>
                <a:gd name="T80" fmla="*/ 116 w 1610"/>
                <a:gd name="T81" fmla="*/ 2772 h 2956"/>
                <a:gd name="T82" fmla="*/ 50 w 1610"/>
                <a:gd name="T83" fmla="*/ 2856 h 2956"/>
                <a:gd name="T84" fmla="*/ 26 w 1610"/>
                <a:gd name="T85" fmla="*/ 2892 h 2956"/>
                <a:gd name="T86" fmla="*/ 8 w 1610"/>
                <a:gd name="T87" fmla="*/ 2952 h 2956"/>
                <a:gd name="T88" fmla="*/ 8 w 1610"/>
                <a:gd name="T89" fmla="*/ 2940 h 2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10" h="2956">
                  <a:moveTo>
                    <a:pt x="1502" y="0"/>
                  </a:moveTo>
                  <a:cubicBezTo>
                    <a:pt x="1507" y="25"/>
                    <a:pt x="1510" y="66"/>
                    <a:pt x="1532" y="84"/>
                  </a:cubicBezTo>
                  <a:cubicBezTo>
                    <a:pt x="1537" y="88"/>
                    <a:pt x="1544" y="87"/>
                    <a:pt x="1550" y="90"/>
                  </a:cubicBezTo>
                  <a:cubicBezTo>
                    <a:pt x="1556" y="93"/>
                    <a:pt x="1562" y="97"/>
                    <a:pt x="1568" y="102"/>
                  </a:cubicBezTo>
                  <a:cubicBezTo>
                    <a:pt x="1588" y="119"/>
                    <a:pt x="1596" y="138"/>
                    <a:pt x="1604" y="162"/>
                  </a:cubicBezTo>
                  <a:cubicBezTo>
                    <a:pt x="1599" y="308"/>
                    <a:pt x="1610" y="361"/>
                    <a:pt x="1526" y="462"/>
                  </a:cubicBezTo>
                  <a:cubicBezTo>
                    <a:pt x="1509" y="482"/>
                    <a:pt x="1513" y="495"/>
                    <a:pt x="1490" y="510"/>
                  </a:cubicBezTo>
                  <a:cubicBezTo>
                    <a:pt x="1477" y="529"/>
                    <a:pt x="1460" y="538"/>
                    <a:pt x="1442" y="552"/>
                  </a:cubicBezTo>
                  <a:cubicBezTo>
                    <a:pt x="1431" y="561"/>
                    <a:pt x="1406" y="576"/>
                    <a:pt x="1406" y="576"/>
                  </a:cubicBezTo>
                  <a:cubicBezTo>
                    <a:pt x="1377" y="620"/>
                    <a:pt x="1342" y="637"/>
                    <a:pt x="1292" y="654"/>
                  </a:cubicBezTo>
                  <a:cubicBezTo>
                    <a:pt x="1266" y="663"/>
                    <a:pt x="1243" y="700"/>
                    <a:pt x="1226" y="720"/>
                  </a:cubicBezTo>
                  <a:cubicBezTo>
                    <a:pt x="1207" y="743"/>
                    <a:pt x="1189" y="767"/>
                    <a:pt x="1172" y="792"/>
                  </a:cubicBezTo>
                  <a:cubicBezTo>
                    <a:pt x="1164" y="804"/>
                    <a:pt x="1146" y="826"/>
                    <a:pt x="1146" y="826"/>
                  </a:cubicBezTo>
                  <a:cubicBezTo>
                    <a:pt x="1121" y="864"/>
                    <a:pt x="1146" y="875"/>
                    <a:pt x="1102" y="886"/>
                  </a:cubicBezTo>
                  <a:cubicBezTo>
                    <a:pt x="1083" y="915"/>
                    <a:pt x="1078" y="887"/>
                    <a:pt x="1064" y="930"/>
                  </a:cubicBezTo>
                  <a:cubicBezTo>
                    <a:pt x="1060" y="942"/>
                    <a:pt x="1066" y="968"/>
                    <a:pt x="1066" y="968"/>
                  </a:cubicBezTo>
                  <a:cubicBezTo>
                    <a:pt x="1064" y="990"/>
                    <a:pt x="1047" y="1015"/>
                    <a:pt x="1040" y="1062"/>
                  </a:cubicBezTo>
                  <a:cubicBezTo>
                    <a:pt x="1035" y="1110"/>
                    <a:pt x="1045" y="1209"/>
                    <a:pt x="1036" y="1258"/>
                  </a:cubicBezTo>
                  <a:cubicBezTo>
                    <a:pt x="1033" y="1306"/>
                    <a:pt x="997" y="1324"/>
                    <a:pt x="988" y="1356"/>
                  </a:cubicBezTo>
                  <a:cubicBezTo>
                    <a:pt x="970" y="1388"/>
                    <a:pt x="946" y="1428"/>
                    <a:pt x="930" y="1452"/>
                  </a:cubicBezTo>
                  <a:cubicBezTo>
                    <a:pt x="902" y="1477"/>
                    <a:pt x="920" y="1480"/>
                    <a:pt x="890" y="1500"/>
                  </a:cubicBezTo>
                  <a:cubicBezTo>
                    <a:pt x="874" y="1523"/>
                    <a:pt x="859" y="1547"/>
                    <a:pt x="848" y="1572"/>
                  </a:cubicBezTo>
                  <a:cubicBezTo>
                    <a:pt x="843" y="1584"/>
                    <a:pt x="847" y="1601"/>
                    <a:pt x="836" y="1608"/>
                  </a:cubicBezTo>
                  <a:cubicBezTo>
                    <a:pt x="830" y="1616"/>
                    <a:pt x="815" y="1612"/>
                    <a:pt x="802" y="1618"/>
                  </a:cubicBezTo>
                  <a:cubicBezTo>
                    <a:pt x="789" y="1624"/>
                    <a:pt x="772" y="1624"/>
                    <a:pt x="758" y="1644"/>
                  </a:cubicBezTo>
                  <a:cubicBezTo>
                    <a:pt x="749" y="1680"/>
                    <a:pt x="732" y="1707"/>
                    <a:pt x="716" y="1740"/>
                  </a:cubicBezTo>
                  <a:cubicBezTo>
                    <a:pt x="708" y="1756"/>
                    <a:pt x="693" y="1747"/>
                    <a:pt x="678" y="1760"/>
                  </a:cubicBezTo>
                  <a:cubicBezTo>
                    <a:pt x="636" y="1797"/>
                    <a:pt x="623" y="1788"/>
                    <a:pt x="578" y="1818"/>
                  </a:cubicBezTo>
                  <a:cubicBezTo>
                    <a:pt x="570" y="1830"/>
                    <a:pt x="567" y="1876"/>
                    <a:pt x="564" y="1890"/>
                  </a:cubicBezTo>
                  <a:cubicBezTo>
                    <a:pt x="562" y="1898"/>
                    <a:pt x="538" y="1935"/>
                    <a:pt x="534" y="1942"/>
                  </a:cubicBezTo>
                  <a:cubicBezTo>
                    <a:pt x="515" y="1981"/>
                    <a:pt x="484" y="1974"/>
                    <a:pt x="470" y="2016"/>
                  </a:cubicBezTo>
                  <a:cubicBezTo>
                    <a:pt x="464" y="2034"/>
                    <a:pt x="458" y="2052"/>
                    <a:pt x="452" y="2070"/>
                  </a:cubicBezTo>
                  <a:cubicBezTo>
                    <a:pt x="450" y="2076"/>
                    <a:pt x="446" y="2088"/>
                    <a:pt x="446" y="2088"/>
                  </a:cubicBezTo>
                  <a:cubicBezTo>
                    <a:pt x="445" y="2095"/>
                    <a:pt x="421" y="2162"/>
                    <a:pt x="410" y="2182"/>
                  </a:cubicBezTo>
                  <a:cubicBezTo>
                    <a:pt x="410" y="2182"/>
                    <a:pt x="404" y="2217"/>
                    <a:pt x="398" y="2226"/>
                  </a:cubicBezTo>
                  <a:cubicBezTo>
                    <a:pt x="385" y="2245"/>
                    <a:pt x="366" y="2313"/>
                    <a:pt x="362" y="2340"/>
                  </a:cubicBezTo>
                  <a:cubicBezTo>
                    <a:pt x="355" y="2384"/>
                    <a:pt x="338" y="2414"/>
                    <a:pt x="306" y="2446"/>
                  </a:cubicBezTo>
                  <a:cubicBezTo>
                    <a:pt x="299" y="2474"/>
                    <a:pt x="274" y="2504"/>
                    <a:pt x="258" y="2528"/>
                  </a:cubicBezTo>
                  <a:cubicBezTo>
                    <a:pt x="248" y="2566"/>
                    <a:pt x="244" y="2583"/>
                    <a:pt x="234" y="2614"/>
                  </a:cubicBezTo>
                  <a:cubicBezTo>
                    <a:pt x="222" y="2651"/>
                    <a:pt x="205" y="2692"/>
                    <a:pt x="168" y="2704"/>
                  </a:cubicBezTo>
                  <a:cubicBezTo>
                    <a:pt x="143" y="2729"/>
                    <a:pt x="137" y="2741"/>
                    <a:pt x="116" y="2772"/>
                  </a:cubicBezTo>
                  <a:cubicBezTo>
                    <a:pt x="95" y="2803"/>
                    <a:pt x="87" y="2844"/>
                    <a:pt x="50" y="2856"/>
                  </a:cubicBezTo>
                  <a:cubicBezTo>
                    <a:pt x="42" y="2868"/>
                    <a:pt x="34" y="2880"/>
                    <a:pt x="26" y="2892"/>
                  </a:cubicBezTo>
                  <a:cubicBezTo>
                    <a:pt x="0" y="2932"/>
                    <a:pt x="25" y="2918"/>
                    <a:pt x="8" y="2952"/>
                  </a:cubicBezTo>
                  <a:cubicBezTo>
                    <a:pt x="6" y="2956"/>
                    <a:pt x="8" y="2944"/>
                    <a:pt x="8" y="2940"/>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42" name="Freeform 30"/>
            <p:cNvSpPr>
              <a:spLocks/>
            </p:cNvSpPr>
            <p:nvPr/>
          </p:nvSpPr>
          <p:spPr bwMode="auto">
            <a:xfrm>
              <a:off x="2424" y="1808"/>
              <a:ext cx="53" cy="377"/>
            </a:xfrm>
            <a:custGeom>
              <a:avLst/>
              <a:gdLst>
                <a:gd name="T0" fmla="*/ 0 w 143"/>
                <a:gd name="T1" fmla="*/ 0 h 912"/>
                <a:gd name="T2" fmla="*/ 90 w 143"/>
                <a:gd name="T3" fmla="*/ 72 h 912"/>
                <a:gd name="T4" fmla="*/ 114 w 143"/>
                <a:gd name="T5" fmla="*/ 126 h 912"/>
                <a:gd name="T6" fmla="*/ 72 w 143"/>
                <a:gd name="T7" fmla="*/ 636 h 912"/>
                <a:gd name="T8" fmla="*/ 84 w 143"/>
                <a:gd name="T9" fmla="*/ 912 h 912"/>
              </a:gdLst>
              <a:ahLst/>
              <a:cxnLst>
                <a:cxn ang="0">
                  <a:pos x="T0" y="T1"/>
                </a:cxn>
                <a:cxn ang="0">
                  <a:pos x="T2" y="T3"/>
                </a:cxn>
                <a:cxn ang="0">
                  <a:pos x="T4" y="T5"/>
                </a:cxn>
                <a:cxn ang="0">
                  <a:pos x="T6" y="T7"/>
                </a:cxn>
                <a:cxn ang="0">
                  <a:pos x="T8" y="T9"/>
                </a:cxn>
              </a:cxnLst>
              <a:rect l="0" t="0" r="r" b="b"/>
              <a:pathLst>
                <a:path w="143" h="912">
                  <a:moveTo>
                    <a:pt x="0" y="0"/>
                  </a:moveTo>
                  <a:cubicBezTo>
                    <a:pt x="18" y="54"/>
                    <a:pt x="49" y="45"/>
                    <a:pt x="90" y="72"/>
                  </a:cubicBezTo>
                  <a:cubicBezTo>
                    <a:pt x="101" y="88"/>
                    <a:pt x="114" y="126"/>
                    <a:pt x="114" y="126"/>
                  </a:cubicBezTo>
                  <a:cubicBezTo>
                    <a:pt x="107" y="625"/>
                    <a:pt x="143" y="422"/>
                    <a:pt x="72" y="636"/>
                  </a:cubicBezTo>
                  <a:cubicBezTo>
                    <a:pt x="74" y="725"/>
                    <a:pt x="84" y="822"/>
                    <a:pt x="84" y="912"/>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43" name="Freeform 31"/>
            <p:cNvSpPr>
              <a:spLocks/>
            </p:cNvSpPr>
            <p:nvPr/>
          </p:nvSpPr>
          <p:spPr bwMode="auto">
            <a:xfrm>
              <a:off x="2765" y="1954"/>
              <a:ext cx="70" cy="656"/>
            </a:xfrm>
            <a:custGeom>
              <a:avLst/>
              <a:gdLst>
                <a:gd name="T0" fmla="*/ 109 w 190"/>
                <a:gd name="T1" fmla="*/ 0 h 1587"/>
                <a:gd name="T2" fmla="*/ 76 w 190"/>
                <a:gd name="T3" fmla="*/ 90 h 1587"/>
                <a:gd name="T4" fmla="*/ 103 w 190"/>
                <a:gd name="T5" fmla="*/ 138 h 1587"/>
                <a:gd name="T6" fmla="*/ 82 w 190"/>
                <a:gd name="T7" fmla="*/ 300 h 1587"/>
                <a:gd name="T8" fmla="*/ 70 w 190"/>
                <a:gd name="T9" fmla="*/ 414 h 1587"/>
                <a:gd name="T10" fmla="*/ 58 w 190"/>
                <a:gd name="T11" fmla="*/ 462 h 1587"/>
                <a:gd name="T12" fmla="*/ 28 w 190"/>
                <a:gd name="T13" fmla="*/ 618 h 1587"/>
                <a:gd name="T14" fmla="*/ 4 w 190"/>
                <a:gd name="T15" fmla="*/ 1026 h 1587"/>
                <a:gd name="T16" fmla="*/ 18 w 190"/>
                <a:gd name="T17" fmla="*/ 1052 h 1587"/>
                <a:gd name="T18" fmla="*/ 31 w 190"/>
                <a:gd name="T19" fmla="*/ 1067 h 1587"/>
                <a:gd name="T20" fmla="*/ 40 w 190"/>
                <a:gd name="T21" fmla="*/ 1092 h 1587"/>
                <a:gd name="T22" fmla="*/ 58 w 190"/>
                <a:gd name="T23" fmla="*/ 1164 h 1587"/>
                <a:gd name="T24" fmla="*/ 112 w 190"/>
                <a:gd name="T25" fmla="*/ 1254 h 1587"/>
                <a:gd name="T26" fmla="*/ 121 w 190"/>
                <a:gd name="T27" fmla="*/ 1290 h 1587"/>
                <a:gd name="T28" fmla="*/ 133 w 190"/>
                <a:gd name="T29" fmla="*/ 1314 h 1587"/>
                <a:gd name="T30" fmla="*/ 156 w 190"/>
                <a:gd name="T31" fmla="*/ 1373 h 1587"/>
                <a:gd name="T32" fmla="*/ 154 w 190"/>
                <a:gd name="T33" fmla="*/ 1428 h 1587"/>
                <a:gd name="T34" fmla="*/ 186 w 190"/>
                <a:gd name="T35" fmla="*/ 1458 h 1587"/>
                <a:gd name="T36" fmla="*/ 178 w 190"/>
                <a:gd name="T37" fmla="*/ 1482 h 1587"/>
                <a:gd name="T38" fmla="*/ 162 w 190"/>
                <a:gd name="T39" fmla="*/ 1524 h 1587"/>
                <a:gd name="T40" fmla="*/ 162 w 190"/>
                <a:gd name="T41" fmla="*/ 1587 h 1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0" h="1587">
                  <a:moveTo>
                    <a:pt x="109" y="0"/>
                  </a:moveTo>
                  <a:cubicBezTo>
                    <a:pt x="108" y="15"/>
                    <a:pt x="80" y="40"/>
                    <a:pt x="76" y="90"/>
                  </a:cubicBezTo>
                  <a:cubicBezTo>
                    <a:pt x="75" y="113"/>
                    <a:pt x="102" y="103"/>
                    <a:pt x="103" y="138"/>
                  </a:cubicBezTo>
                  <a:cubicBezTo>
                    <a:pt x="104" y="173"/>
                    <a:pt x="88" y="254"/>
                    <a:pt x="82" y="300"/>
                  </a:cubicBezTo>
                  <a:cubicBezTo>
                    <a:pt x="82" y="433"/>
                    <a:pt x="85" y="359"/>
                    <a:pt x="70" y="414"/>
                  </a:cubicBezTo>
                  <a:cubicBezTo>
                    <a:pt x="66" y="430"/>
                    <a:pt x="58" y="462"/>
                    <a:pt x="58" y="462"/>
                  </a:cubicBezTo>
                  <a:cubicBezTo>
                    <a:pt x="53" y="547"/>
                    <a:pt x="50" y="553"/>
                    <a:pt x="28" y="618"/>
                  </a:cubicBezTo>
                  <a:cubicBezTo>
                    <a:pt x="24" y="742"/>
                    <a:pt x="28" y="904"/>
                    <a:pt x="4" y="1026"/>
                  </a:cubicBezTo>
                  <a:cubicBezTo>
                    <a:pt x="0" y="1034"/>
                    <a:pt x="14" y="1045"/>
                    <a:pt x="18" y="1052"/>
                  </a:cubicBezTo>
                  <a:cubicBezTo>
                    <a:pt x="22" y="1059"/>
                    <a:pt x="27" y="1060"/>
                    <a:pt x="31" y="1067"/>
                  </a:cubicBezTo>
                  <a:cubicBezTo>
                    <a:pt x="35" y="1074"/>
                    <a:pt x="36" y="1076"/>
                    <a:pt x="40" y="1092"/>
                  </a:cubicBezTo>
                  <a:cubicBezTo>
                    <a:pt x="55" y="1136"/>
                    <a:pt x="31" y="1137"/>
                    <a:pt x="58" y="1164"/>
                  </a:cubicBezTo>
                  <a:cubicBezTo>
                    <a:pt x="70" y="1199"/>
                    <a:pt x="101" y="1220"/>
                    <a:pt x="112" y="1254"/>
                  </a:cubicBezTo>
                  <a:cubicBezTo>
                    <a:pt x="116" y="1266"/>
                    <a:pt x="117" y="1278"/>
                    <a:pt x="121" y="1290"/>
                  </a:cubicBezTo>
                  <a:cubicBezTo>
                    <a:pt x="123" y="1296"/>
                    <a:pt x="133" y="1314"/>
                    <a:pt x="133" y="1314"/>
                  </a:cubicBezTo>
                  <a:cubicBezTo>
                    <a:pt x="136" y="1328"/>
                    <a:pt x="152" y="1354"/>
                    <a:pt x="156" y="1373"/>
                  </a:cubicBezTo>
                  <a:cubicBezTo>
                    <a:pt x="160" y="1392"/>
                    <a:pt x="149" y="1414"/>
                    <a:pt x="154" y="1428"/>
                  </a:cubicBezTo>
                  <a:cubicBezTo>
                    <a:pt x="159" y="1442"/>
                    <a:pt x="182" y="1449"/>
                    <a:pt x="186" y="1458"/>
                  </a:cubicBezTo>
                  <a:cubicBezTo>
                    <a:pt x="190" y="1467"/>
                    <a:pt x="182" y="1471"/>
                    <a:pt x="178" y="1482"/>
                  </a:cubicBezTo>
                  <a:cubicBezTo>
                    <a:pt x="178" y="1499"/>
                    <a:pt x="168" y="1506"/>
                    <a:pt x="162" y="1524"/>
                  </a:cubicBezTo>
                  <a:cubicBezTo>
                    <a:pt x="159" y="1541"/>
                    <a:pt x="167" y="1573"/>
                    <a:pt x="162" y="1587"/>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44" name="Freeform 32"/>
            <p:cNvSpPr>
              <a:spLocks/>
            </p:cNvSpPr>
            <p:nvPr/>
          </p:nvSpPr>
          <p:spPr bwMode="auto">
            <a:xfrm>
              <a:off x="1824" y="1697"/>
              <a:ext cx="160" cy="597"/>
            </a:xfrm>
            <a:custGeom>
              <a:avLst/>
              <a:gdLst>
                <a:gd name="T0" fmla="*/ 232 w 435"/>
                <a:gd name="T1" fmla="*/ 0 h 1444"/>
                <a:gd name="T2" fmla="*/ 298 w 435"/>
                <a:gd name="T3" fmla="*/ 60 h 1444"/>
                <a:gd name="T4" fmla="*/ 326 w 435"/>
                <a:gd name="T5" fmla="*/ 80 h 1444"/>
                <a:gd name="T6" fmla="*/ 344 w 435"/>
                <a:gd name="T7" fmla="*/ 100 h 1444"/>
                <a:gd name="T8" fmla="*/ 372 w 435"/>
                <a:gd name="T9" fmla="*/ 156 h 1444"/>
                <a:gd name="T10" fmla="*/ 386 w 435"/>
                <a:gd name="T11" fmla="*/ 252 h 1444"/>
                <a:gd name="T12" fmla="*/ 396 w 435"/>
                <a:gd name="T13" fmla="*/ 312 h 1444"/>
                <a:gd name="T14" fmla="*/ 428 w 435"/>
                <a:gd name="T15" fmla="*/ 372 h 1444"/>
                <a:gd name="T16" fmla="*/ 418 w 435"/>
                <a:gd name="T17" fmla="*/ 428 h 1444"/>
                <a:gd name="T18" fmla="*/ 414 w 435"/>
                <a:gd name="T19" fmla="*/ 532 h 1444"/>
                <a:gd name="T20" fmla="*/ 426 w 435"/>
                <a:gd name="T21" fmla="*/ 568 h 1444"/>
                <a:gd name="T22" fmla="*/ 434 w 435"/>
                <a:gd name="T23" fmla="*/ 692 h 1444"/>
                <a:gd name="T24" fmla="*/ 420 w 435"/>
                <a:gd name="T25" fmla="*/ 826 h 1444"/>
                <a:gd name="T26" fmla="*/ 414 w 435"/>
                <a:gd name="T27" fmla="*/ 844 h 1444"/>
                <a:gd name="T28" fmla="*/ 398 w 435"/>
                <a:gd name="T29" fmla="*/ 978 h 1444"/>
                <a:gd name="T30" fmla="*/ 362 w 435"/>
                <a:gd name="T31" fmla="*/ 1000 h 1444"/>
                <a:gd name="T32" fmla="*/ 346 w 435"/>
                <a:gd name="T33" fmla="*/ 1020 h 1444"/>
                <a:gd name="T34" fmla="*/ 306 w 435"/>
                <a:gd name="T35" fmla="*/ 1036 h 1444"/>
                <a:gd name="T36" fmla="*/ 250 w 435"/>
                <a:gd name="T37" fmla="*/ 1074 h 1444"/>
                <a:gd name="T38" fmla="*/ 174 w 435"/>
                <a:gd name="T39" fmla="*/ 1126 h 1444"/>
                <a:gd name="T40" fmla="*/ 172 w 435"/>
                <a:gd name="T41" fmla="*/ 1206 h 1444"/>
                <a:gd name="T42" fmla="*/ 154 w 435"/>
                <a:gd name="T43" fmla="*/ 1244 h 1444"/>
                <a:gd name="T44" fmla="*/ 84 w 435"/>
                <a:gd name="T45" fmla="*/ 1240 h 1444"/>
                <a:gd name="T46" fmla="*/ 90 w 435"/>
                <a:gd name="T47" fmla="*/ 1276 h 1444"/>
                <a:gd name="T48" fmla="*/ 114 w 435"/>
                <a:gd name="T49" fmla="*/ 1312 h 1444"/>
                <a:gd name="T50" fmla="*/ 0 w 435"/>
                <a:gd name="T51" fmla="*/ 1444 h 1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5" h="1444">
                  <a:moveTo>
                    <a:pt x="232" y="0"/>
                  </a:moveTo>
                  <a:cubicBezTo>
                    <a:pt x="244" y="46"/>
                    <a:pt x="250" y="44"/>
                    <a:pt x="298" y="60"/>
                  </a:cubicBezTo>
                  <a:cubicBezTo>
                    <a:pt x="302" y="66"/>
                    <a:pt x="321" y="75"/>
                    <a:pt x="326" y="80"/>
                  </a:cubicBezTo>
                  <a:cubicBezTo>
                    <a:pt x="331" y="85"/>
                    <a:pt x="339" y="94"/>
                    <a:pt x="344" y="100"/>
                  </a:cubicBezTo>
                  <a:cubicBezTo>
                    <a:pt x="354" y="112"/>
                    <a:pt x="367" y="141"/>
                    <a:pt x="372" y="156"/>
                  </a:cubicBezTo>
                  <a:cubicBezTo>
                    <a:pt x="376" y="180"/>
                    <a:pt x="382" y="226"/>
                    <a:pt x="386" y="252"/>
                  </a:cubicBezTo>
                  <a:cubicBezTo>
                    <a:pt x="390" y="278"/>
                    <a:pt x="389" y="292"/>
                    <a:pt x="396" y="312"/>
                  </a:cubicBezTo>
                  <a:cubicBezTo>
                    <a:pt x="400" y="332"/>
                    <a:pt x="424" y="353"/>
                    <a:pt x="428" y="372"/>
                  </a:cubicBezTo>
                  <a:cubicBezTo>
                    <a:pt x="432" y="391"/>
                    <a:pt x="420" y="401"/>
                    <a:pt x="418" y="428"/>
                  </a:cubicBezTo>
                  <a:cubicBezTo>
                    <a:pt x="416" y="455"/>
                    <a:pt x="413" y="509"/>
                    <a:pt x="414" y="532"/>
                  </a:cubicBezTo>
                  <a:cubicBezTo>
                    <a:pt x="415" y="545"/>
                    <a:pt x="426" y="568"/>
                    <a:pt x="426" y="568"/>
                  </a:cubicBezTo>
                  <a:cubicBezTo>
                    <a:pt x="427" y="594"/>
                    <a:pt x="435" y="649"/>
                    <a:pt x="434" y="692"/>
                  </a:cubicBezTo>
                  <a:cubicBezTo>
                    <a:pt x="433" y="735"/>
                    <a:pt x="423" y="801"/>
                    <a:pt x="420" y="826"/>
                  </a:cubicBezTo>
                  <a:cubicBezTo>
                    <a:pt x="420" y="832"/>
                    <a:pt x="414" y="838"/>
                    <a:pt x="414" y="844"/>
                  </a:cubicBezTo>
                  <a:cubicBezTo>
                    <a:pt x="410" y="890"/>
                    <a:pt x="403" y="932"/>
                    <a:pt x="398" y="978"/>
                  </a:cubicBezTo>
                  <a:cubicBezTo>
                    <a:pt x="396" y="999"/>
                    <a:pt x="362" y="1000"/>
                    <a:pt x="362" y="1000"/>
                  </a:cubicBezTo>
                  <a:cubicBezTo>
                    <a:pt x="358" y="1006"/>
                    <a:pt x="351" y="1015"/>
                    <a:pt x="346" y="1020"/>
                  </a:cubicBezTo>
                  <a:cubicBezTo>
                    <a:pt x="335" y="1029"/>
                    <a:pt x="306" y="1036"/>
                    <a:pt x="306" y="1036"/>
                  </a:cubicBezTo>
                  <a:cubicBezTo>
                    <a:pt x="290" y="1046"/>
                    <a:pt x="272" y="1059"/>
                    <a:pt x="250" y="1074"/>
                  </a:cubicBezTo>
                  <a:cubicBezTo>
                    <a:pt x="228" y="1089"/>
                    <a:pt x="187" y="1104"/>
                    <a:pt x="174" y="1126"/>
                  </a:cubicBezTo>
                  <a:cubicBezTo>
                    <a:pt x="145" y="1152"/>
                    <a:pt x="177" y="1189"/>
                    <a:pt x="172" y="1206"/>
                  </a:cubicBezTo>
                  <a:cubicBezTo>
                    <a:pt x="169" y="1226"/>
                    <a:pt x="169" y="1238"/>
                    <a:pt x="154" y="1244"/>
                  </a:cubicBezTo>
                  <a:cubicBezTo>
                    <a:pt x="152" y="1249"/>
                    <a:pt x="98" y="1238"/>
                    <a:pt x="84" y="1240"/>
                  </a:cubicBezTo>
                  <a:cubicBezTo>
                    <a:pt x="86" y="1252"/>
                    <a:pt x="85" y="1265"/>
                    <a:pt x="90" y="1276"/>
                  </a:cubicBezTo>
                  <a:cubicBezTo>
                    <a:pt x="96" y="1289"/>
                    <a:pt x="114" y="1312"/>
                    <a:pt x="114" y="1312"/>
                  </a:cubicBezTo>
                  <a:cubicBezTo>
                    <a:pt x="107" y="1406"/>
                    <a:pt x="110" y="1444"/>
                    <a:pt x="0" y="1444"/>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45" name="Freeform 33"/>
            <p:cNvSpPr>
              <a:spLocks/>
            </p:cNvSpPr>
            <p:nvPr/>
          </p:nvSpPr>
          <p:spPr bwMode="auto">
            <a:xfrm>
              <a:off x="2269" y="3031"/>
              <a:ext cx="126" cy="286"/>
            </a:xfrm>
            <a:custGeom>
              <a:avLst/>
              <a:gdLst>
                <a:gd name="T0" fmla="*/ 256 w 342"/>
                <a:gd name="T1" fmla="*/ 0 h 694"/>
                <a:gd name="T2" fmla="*/ 232 w 342"/>
                <a:gd name="T3" fmla="*/ 152 h 694"/>
                <a:gd name="T4" fmla="*/ 278 w 342"/>
                <a:gd name="T5" fmla="*/ 196 h 694"/>
                <a:gd name="T6" fmla="*/ 336 w 342"/>
                <a:gd name="T7" fmla="*/ 298 h 694"/>
                <a:gd name="T8" fmla="*/ 312 w 342"/>
                <a:gd name="T9" fmla="*/ 370 h 694"/>
                <a:gd name="T10" fmla="*/ 314 w 342"/>
                <a:gd name="T11" fmla="*/ 410 h 694"/>
                <a:gd name="T12" fmla="*/ 326 w 342"/>
                <a:gd name="T13" fmla="*/ 436 h 694"/>
                <a:gd name="T14" fmla="*/ 246 w 342"/>
                <a:gd name="T15" fmla="*/ 540 h 694"/>
                <a:gd name="T16" fmla="*/ 170 w 342"/>
                <a:gd name="T17" fmla="*/ 532 h 694"/>
                <a:gd name="T18" fmla="*/ 118 w 342"/>
                <a:gd name="T19" fmla="*/ 560 h 694"/>
                <a:gd name="T20" fmla="*/ 52 w 342"/>
                <a:gd name="T21" fmla="*/ 586 h 694"/>
                <a:gd name="T22" fmla="*/ 0 w 342"/>
                <a:gd name="T23" fmla="*/ 69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2" h="694">
                  <a:moveTo>
                    <a:pt x="256" y="0"/>
                  </a:moveTo>
                  <a:cubicBezTo>
                    <a:pt x="260" y="20"/>
                    <a:pt x="219" y="102"/>
                    <a:pt x="232" y="152"/>
                  </a:cubicBezTo>
                  <a:cubicBezTo>
                    <a:pt x="236" y="185"/>
                    <a:pt x="261" y="172"/>
                    <a:pt x="278" y="196"/>
                  </a:cubicBezTo>
                  <a:cubicBezTo>
                    <a:pt x="295" y="220"/>
                    <a:pt x="330" y="269"/>
                    <a:pt x="336" y="298"/>
                  </a:cubicBezTo>
                  <a:cubicBezTo>
                    <a:pt x="342" y="327"/>
                    <a:pt x="316" y="351"/>
                    <a:pt x="312" y="370"/>
                  </a:cubicBezTo>
                  <a:cubicBezTo>
                    <a:pt x="308" y="389"/>
                    <a:pt x="312" y="399"/>
                    <a:pt x="314" y="410"/>
                  </a:cubicBezTo>
                  <a:cubicBezTo>
                    <a:pt x="316" y="421"/>
                    <a:pt x="337" y="414"/>
                    <a:pt x="326" y="436"/>
                  </a:cubicBezTo>
                  <a:cubicBezTo>
                    <a:pt x="310" y="530"/>
                    <a:pt x="272" y="524"/>
                    <a:pt x="246" y="540"/>
                  </a:cubicBezTo>
                  <a:cubicBezTo>
                    <a:pt x="220" y="556"/>
                    <a:pt x="191" y="529"/>
                    <a:pt x="170" y="532"/>
                  </a:cubicBezTo>
                  <a:cubicBezTo>
                    <a:pt x="149" y="535"/>
                    <a:pt x="138" y="551"/>
                    <a:pt x="118" y="560"/>
                  </a:cubicBezTo>
                  <a:cubicBezTo>
                    <a:pt x="106" y="578"/>
                    <a:pt x="61" y="566"/>
                    <a:pt x="52" y="586"/>
                  </a:cubicBezTo>
                  <a:cubicBezTo>
                    <a:pt x="37" y="621"/>
                    <a:pt x="0" y="694"/>
                    <a:pt x="0" y="694"/>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46" name="Freeform 34"/>
            <p:cNvSpPr>
              <a:spLocks/>
            </p:cNvSpPr>
            <p:nvPr/>
          </p:nvSpPr>
          <p:spPr bwMode="auto">
            <a:xfrm>
              <a:off x="2387" y="3208"/>
              <a:ext cx="158" cy="217"/>
            </a:xfrm>
            <a:custGeom>
              <a:avLst/>
              <a:gdLst>
                <a:gd name="T0" fmla="*/ 0 w 428"/>
                <a:gd name="T1" fmla="*/ 0 h 526"/>
                <a:gd name="T2" fmla="*/ 104 w 428"/>
                <a:gd name="T3" fmla="*/ 112 h 526"/>
                <a:gd name="T4" fmla="*/ 154 w 428"/>
                <a:gd name="T5" fmla="*/ 214 h 526"/>
                <a:gd name="T6" fmla="*/ 226 w 428"/>
                <a:gd name="T7" fmla="*/ 296 h 526"/>
                <a:gd name="T8" fmla="*/ 302 w 428"/>
                <a:gd name="T9" fmla="*/ 364 h 526"/>
                <a:gd name="T10" fmla="*/ 338 w 428"/>
                <a:gd name="T11" fmla="*/ 418 h 526"/>
                <a:gd name="T12" fmla="*/ 428 w 428"/>
                <a:gd name="T13" fmla="*/ 526 h 526"/>
              </a:gdLst>
              <a:ahLst/>
              <a:cxnLst>
                <a:cxn ang="0">
                  <a:pos x="T0" y="T1"/>
                </a:cxn>
                <a:cxn ang="0">
                  <a:pos x="T2" y="T3"/>
                </a:cxn>
                <a:cxn ang="0">
                  <a:pos x="T4" y="T5"/>
                </a:cxn>
                <a:cxn ang="0">
                  <a:pos x="T6" y="T7"/>
                </a:cxn>
                <a:cxn ang="0">
                  <a:pos x="T8" y="T9"/>
                </a:cxn>
                <a:cxn ang="0">
                  <a:pos x="T10" y="T11"/>
                </a:cxn>
                <a:cxn ang="0">
                  <a:pos x="T12" y="T13"/>
                </a:cxn>
              </a:cxnLst>
              <a:rect l="0" t="0" r="r" b="b"/>
              <a:pathLst>
                <a:path w="428" h="526">
                  <a:moveTo>
                    <a:pt x="0" y="0"/>
                  </a:moveTo>
                  <a:cubicBezTo>
                    <a:pt x="33" y="49"/>
                    <a:pt x="47" y="87"/>
                    <a:pt x="104" y="112"/>
                  </a:cubicBezTo>
                  <a:cubicBezTo>
                    <a:pt x="139" y="127"/>
                    <a:pt x="154" y="214"/>
                    <a:pt x="154" y="214"/>
                  </a:cubicBezTo>
                  <a:cubicBezTo>
                    <a:pt x="150" y="214"/>
                    <a:pt x="232" y="292"/>
                    <a:pt x="226" y="296"/>
                  </a:cubicBezTo>
                  <a:cubicBezTo>
                    <a:pt x="241" y="331"/>
                    <a:pt x="281" y="332"/>
                    <a:pt x="302" y="364"/>
                  </a:cubicBezTo>
                  <a:cubicBezTo>
                    <a:pt x="314" y="382"/>
                    <a:pt x="328" y="399"/>
                    <a:pt x="338" y="418"/>
                  </a:cubicBezTo>
                  <a:cubicBezTo>
                    <a:pt x="366" y="474"/>
                    <a:pt x="348" y="526"/>
                    <a:pt x="428" y="526"/>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47" name="Freeform 35"/>
            <p:cNvSpPr>
              <a:spLocks/>
            </p:cNvSpPr>
            <p:nvPr/>
          </p:nvSpPr>
          <p:spPr bwMode="auto">
            <a:xfrm>
              <a:off x="2107" y="3536"/>
              <a:ext cx="1105" cy="540"/>
            </a:xfrm>
            <a:custGeom>
              <a:avLst/>
              <a:gdLst>
                <a:gd name="T0" fmla="*/ 71 w 3005"/>
                <a:gd name="T1" fmla="*/ 1228 h 1307"/>
                <a:gd name="T2" fmla="*/ 59 w 3005"/>
                <a:gd name="T3" fmla="*/ 1174 h 1307"/>
                <a:gd name="T4" fmla="*/ 26 w 3005"/>
                <a:gd name="T5" fmla="*/ 1123 h 1307"/>
                <a:gd name="T6" fmla="*/ 56 w 3005"/>
                <a:gd name="T7" fmla="*/ 1045 h 1307"/>
                <a:gd name="T8" fmla="*/ 20 w 3005"/>
                <a:gd name="T9" fmla="*/ 850 h 1307"/>
                <a:gd name="T10" fmla="*/ 47 w 3005"/>
                <a:gd name="T11" fmla="*/ 814 h 1307"/>
                <a:gd name="T12" fmla="*/ 17 w 3005"/>
                <a:gd name="T13" fmla="*/ 655 h 1307"/>
                <a:gd name="T14" fmla="*/ 161 w 3005"/>
                <a:gd name="T15" fmla="*/ 592 h 1307"/>
                <a:gd name="T16" fmla="*/ 251 w 3005"/>
                <a:gd name="T17" fmla="*/ 532 h 1307"/>
                <a:gd name="T18" fmla="*/ 266 w 3005"/>
                <a:gd name="T19" fmla="*/ 472 h 1307"/>
                <a:gd name="T20" fmla="*/ 332 w 3005"/>
                <a:gd name="T21" fmla="*/ 439 h 1307"/>
                <a:gd name="T22" fmla="*/ 374 w 3005"/>
                <a:gd name="T23" fmla="*/ 364 h 1307"/>
                <a:gd name="T24" fmla="*/ 356 w 3005"/>
                <a:gd name="T25" fmla="*/ 268 h 1307"/>
                <a:gd name="T26" fmla="*/ 479 w 3005"/>
                <a:gd name="T27" fmla="*/ 220 h 1307"/>
                <a:gd name="T28" fmla="*/ 518 w 3005"/>
                <a:gd name="T29" fmla="*/ 127 h 1307"/>
                <a:gd name="T30" fmla="*/ 749 w 3005"/>
                <a:gd name="T31" fmla="*/ 10 h 1307"/>
                <a:gd name="T32" fmla="*/ 956 w 3005"/>
                <a:gd name="T33" fmla="*/ 37 h 1307"/>
                <a:gd name="T34" fmla="*/ 1226 w 3005"/>
                <a:gd name="T35" fmla="*/ 46 h 1307"/>
                <a:gd name="T36" fmla="*/ 1376 w 3005"/>
                <a:gd name="T37" fmla="*/ 94 h 1307"/>
                <a:gd name="T38" fmla="*/ 1481 w 3005"/>
                <a:gd name="T39" fmla="*/ 61 h 1307"/>
                <a:gd name="T40" fmla="*/ 1550 w 3005"/>
                <a:gd name="T41" fmla="*/ 91 h 1307"/>
                <a:gd name="T42" fmla="*/ 1604 w 3005"/>
                <a:gd name="T43" fmla="*/ 103 h 1307"/>
                <a:gd name="T44" fmla="*/ 1736 w 3005"/>
                <a:gd name="T45" fmla="*/ 151 h 1307"/>
                <a:gd name="T46" fmla="*/ 1733 w 3005"/>
                <a:gd name="T47" fmla="*/ 307 h 1307"/>
                <a:gd name="T48" fmla="*/ 1790 w 3005"/>
                <a:gd name="T49" fmla="*/ 400 h 1307"/>
                <a:gd name="T50" fmla="*/ 1883 w 3005"/>
                <a:gd name="T51" fmla="*/ 400 h 1307"/>
                <a:gd name="T52" fmla="*/ 1970 w 3005"/>
                <a:gd name="T53" fmla="*/ 352 h 1307"/>
                <a:gd name="T54" fmla="*/ 2078 w 3005"/>
                <a:gd name="T55" fmla="*/ 433 h 1307"/>
                <a:gd name="T56" fmla="*/ 2177 w 3005"/>
                <a:gd name="T57" fmla="*/ 472 h 1307"/>
                <a:gd name="T58" fmla="*/ 2243 w 3005"/>
                <a:gd name="T59" fmla="*/ 562 h 1307"/>
                <a:gd name="T60" fmla="*/ 2219 w 3005"/>
                <a:gd name="T61" fmla="*/ 610 h 1307"/>
                <a:gd name="T62" fmla="*/ 2261 w 3005"/>
                <a:gd name="T63" fmla="*/ 688 h 1307"/>
                <a:gd name="T64" fmla="*/ 2237 w 3005"/>
                <a:gd name="T65" fmla="*/ 730 h 1307"/>
                <a:gd name="T66" fmla="*/ 2282 w 3005"/>
                <a:gd name="T67" fmla="*/ 823 h 1307"/>
                <a:gd name="T68" fmla="*/ 2447 w 3005"/>
                <a:gd name="T69" fmla="*/ 943 h 1307"/>
                <a:gd name="T70" fmla="*/ 2603 w 3005"/>
                <a:gd name="T71" fmla="*/ 1060 h 1307"/>
                <a:gd name="T72" fmla="*/ 2681 w 3005"/>
                <a:gd name="T73" fmla="*/ 1054 h 1307"/>
                <a:gd name="T74" fmla="*/ 2744 w 3005"/>
                <a:gd name="T75" fmla="*/ 1087 h 1307"/>
                <a:gd name="T76" fmla="*/ 2822 w 3005"/>
                <a:gd name="T77" fmla="*/ 1165 h 1307"/>
                <a:gd name="T78" fmla="*/ 2927 w 3005"/>
                <a:gd name="T79" fmla="*/ 1228 h 1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005" h="1307">
                  <a:moveTo>
                    <a:pt x="71" y="1228"/>
                  </a:moveTo>
                  <a:cubicBezTo>
                    <a:pt x="67" y="1216"/>
                    <a:pt x="67" y="1192"/>
                    <a:pt x="59" y="1174"/>
                  </a:cubicBezTo>
                  <a:cubicBezTo>
                    <a:pt x="51" y="1156"/>
                    <a:pt x="26" y="1144"/>
                    <a:pt x="26" y="1123"/>
                  </a:cubicBezTo>
                  <a:cubicBezTo>
                    <a:pt x="26" y="1102"/>
                    <a:pt x="57" y="1090"/>
                    <a:pt x="56" y="1045"/>
                  </a:cubicBezTo>
                  <a:cubicBezTo>
                    <a:pt x="55" y="1000"/>
                    <a:pt x="21" y="888"/>
                    <a:pt x="20" y="850"/>
                  </a:cubicBezTo>
                  <a:cubicBezTo>
                    <a:pt x="19" y="812"/>
                    <a:pt x="47" y="846"/>
                    <a:pt x="47" y="814"/>
                  </a:cubicBezTo>
                  <a:cubicBezTo>
                    <a:pt x="55" y="794"/>
                    <a:pt x="0" y="669"/>
                    <a:pt x="17" y="655"/>
                  </a:cubicBezTo>
                  <a:cubicBezTo>
                    <a:pt x="51" y="627"/>
                    <a:pt x="141" y="632"/>
                    <a:pt x="161" y="592"/>
                  </a:cubicBezTo>
                  <a:cubicBezTo>
                    <a:pt x="181" y="547"/>
                    <a:pt x="223" y="558"/>
                    <a:pt x="251" y="532"/>
                  </a:cubicBezTo>
                  <a:cubicBezTo>
                    <a:pt x="269" y="512"/>
                    <a:pt x="253" y="488"/>
                    <a:pt x="266" y="472"/>
                  </a:cubicBezTo>
                  <a:cubicBezTo>
                    <a:pt x="279" y="456"/>
                    <a:pt x="314" y="457"/>
                    <a:pt x="332" y="439"/>
                  </a:cubicBezTo>
                  <a:cubicBezTo>
                    <a:pt x="348" y="383"/>
                    <a:pt x="370" y="392"/>
                    <a:pt x="374" y="364"/>
                  </a:cubicBezTo>
                  <a:cubicBezTo>
                    <a:pt x="378" y="336"/>
                    <a:pt x="339" y="292"/>
                    <a:pt x="356" y="268"/>
                  </a:cubicBezTo>
                  <a:cubicBezTo>
                    <a:pt x="377" y="254"/>
                    <a:pt x="457" y="232"/>
                    <a:pt x="479" y="220"/>
                  </a:cubicBezTo>
                  <a:cubicBezTo>
                    <a:pt x="512" y="202"/>
                    <a:pt x="482" y="139"/>
                    <a:pt x="518" y="127"/>
                  </a:cubicBezTo>
                  <a:cubicBezTo>
                    <a:pt x="647" y="84"/>
                    <a:pt x="594" y="26"/>
                    <a:pt x="749" y="10"/>
                  </a:cubicBezTo>
                  <a:cubicBezTo>
                    <a:pt x="845" y="0"/>
                    <a:pt x="860" y="43"/>
                    <a:pt x="956" y="37"/>
                  </a:cubicBezTo>
                  <a:cubicBezTo>
                    <a:pt x="1044" y="32"/>
                    <a:pt x="1156" y="36"/>
                    <a:pt x="1226" y="46"/>
                  </a:cubicBezTo>
                  <a:cubicBezTo>
                    <a:pt x="1296" y="56"/>
                    <a:pt x="1334" y="92"/>
                    <a:pt x="1376" y="94"/>
                  </a:cubicBezTo>
                  <a:cubicBezTo>
                    <a:pt x="1418" y="96"/>
                    <a:pt x="1452" y="62"/>
                    <a:pt x="1481" y="61"/>
                  </a:cubicBezTo>
                  <a:cubicBezTo>
                    <a:pt x="1510" y="60"/>
                    <a:pt x="1530" y="84"/>
                    <a:pt x="1550" y="91"/>
                  </a:cubicBezTo>
                  <a:cubicBezTo>
                    <a:pt x="1570" y="98"/>
                    <a:pt x="1573" y="93"/>
                    <a:pt x="1604" y="103"/>
                  </a:cubicBezTo>
                  <a:cubicBezTo>
                    <a:pt x="1635" y="113"/>
                    <a:pt x="1715" y="117"/>
                    <a:pt x="1736" y="151"/>
                  </a:cubicBezTo>
                  <a:cubicBezTo>
                    <a:pt x="1742" y="199"/>
                    <a:pt x="1716" y="262"/>
                    <a:pt x="1733" y="307"/>
                  </a:cubicBezTo>
                  <a:cubicBezTo>
                    <a:pt x="1750" y="342"/>
                    <a:pt x="1765" y="384"/>
                    <a:pt x="1790" y="400"/>
                  </a:cubicBezTo>
                  <a:cubicBezTo>
                    <a:pt x="1815" y="416"/>
                    <a:pt x="1853" y="408"/>
                    <a:pt x="1883" y="400"/>
                  </a:cubicBezTo>
                  <a:cubicBezTo>
                    <a:pt x="1927" y="413"/>
                    <a:pt x="1919" y="343"/>
                    <a:pt x="1970" y="352"/>
                  </a:cubicBezTo>
                  <a:cubicBezTo>
                    <a:pt x="2003" y="358"/>
                    <a:pt x="2043" y="413"/>
                    <a:pt x="2078" y="433"/>
                  </a:cubicBezTo>
                  <a:cubicBezTo>
                    <a:pt x="2113" y="453"/>
                    <a:pt x="2149" y="450"/>
                    <a:pt x="2177" y="472"/>
                  </a:cubicBezTo>
                  <a:cubicBezTo>
                    <a:pt x="2203" y="511"/>
                    <a:pt x="2236" y="515"/>
                    <a:pt x="2243" y="562"/>
                  </a:cubicBezTo>
                  <a:cubicBezTo>
                    <a:pt x="2253" y="588"/>
                    <a:pt x="2216" y="589"/>
                    <a:pt x="2219" y="610"/>
                  </a:cubicBezTo>
                  <a:cubicBezTo>
                    <a:pt x="2222" y="631"/>
                    <a:pt x="2258" y="668"/>
                    <a:pt x="2261" y="688"/>
                  </a:cubicBezTo>
                  <a:cubicBezTo>
                    <a:pt x="2264" y="708"/>
                    <a:pt x="2234" y="708"/>
                    <a:pt x="2237" y="730"/>
                  </a:cubicBezTo>
                  <a:cubicBezTo>
                    <a:pt x="2240" y="752"/>
                    <a:pt x="2247" y="788"/>
                    <a:pt x="2282" y="823"/>
                  </a:cubicBezTo>
                  <a:cubicBezTo>
                    <a:pt x="2367" y="876"/>
                    <a:pt x="2359" y="899"/>
                    <a:pt x="2447" y="943"/>
                  </a:cubicBezTo>
                  <a:cubicBezTo>
                    <a:pt x="2514" y="977"/>
                    <a:pt x="2543" y="1010"/>
                    <a:pt x="2603" y="1060"/>
                  </a:cubicBezTo>
                  <a:cubicBezTo>
                    <a:pt x="2620" y="1074"/>
                    <a:pt x="2663" y="1041"/>
                    <a:pt x="2681" y="1054"/>
                  </a:cubicBezTo>
                  <a:cubicBezTo>
                    <a:pt x="2705" y="1071"/>
                    <a:pt x="2721" y="1067"/>
                    <a:pt x="2744" y="1087"/>
                  </a:cubicBezTo>
                  <a:cubicBezTo>
                    <a:pt x="2763" y="1104"/>
                    <a:pt x="2802" y="1149"/>
                    <a:pt x="2822" y="1165"/>
                  </a:cubicBezTo>
                  <a:cubicBezTo>
                    <a:pt x="3005" y="1307"/>
                    <a:pt x="2930" y="1219"/>
                    <a:pt x="2927" y="1228"/>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48" name="Freeform 36"/>
            <p:cNvSpPr>
              <a:spLocks/>
            </p:cNvSpPr>
            <p:nvPr/>
          </p:nvSpPr>
          <p:spPr bwMode="auto">
            <a:xfrm>
              <a:off x="2590" y="2242"/>
              <a:ext cx="1383" cy="821"/>
            </a:xfrm>
            <a:custGeom>
              <a:avLst/>
              <a:gdLst>
                <a:gd name="T0" fmla="*/ 0 w 3762"/>
                <a:gd name="T1" fmla="*/ 1944 h 1985"/>
                <a:gd name="T2" fmla="*/ 60 w 3762"/>
                <a:gd name="T3" fmla="*/ 1985 h 1985"/>
                <a:gd name="T4" fmla="*/ 134 w 3762"/>
                <a:gd name="T5" fmla="*/ 1944 h 1985"/>
                <a:gd name="T6" fmla="*/ 156 w 3762"/>
                <a:gd name="T7" fmla="*/ 1848 h 1985"/>
                <a:gd name="T8" fmla="*/ 143 w 3762"/>
                <a:gd name="T9" fmla="*/ 1727 h 1985"/>
                <a:gd name="T10" fmla="*/ 219 w 3762"/>
                <a:gd name="T11" fmla="*/ 1577 h 1985"/>
                <a:gd name="T12" fmla="*/ 324 w 3762"/>
                <a:gd name="T13" fmla="*/ 1548 h 1985"/>
                <a:gd name="T14" fmla="*/ 416 w 3762"/>
                <a:gd name="T15" fmla="*/ 1506 h 1985"/>
                <a:gd name="T16" fmla="*/ 443 w 3762"/>
                <a:gd name="T17" fmla="*/ 1485 h 1985"/>
                <a:gd name="T18" fmla="*/ 486 w 3762"/>
                <a:gd name="T19" fmla="*/ 1440 h 1985"/>
                <a:gd name="T20" fmla="*/ 522 w 3762"/>
                <a:gd name="T21" fmla="*/ 1386 h 1985"/>
                <a:gd name="T22" fmla="*/ 582 w 3762"/>
                <a:gd name="T23" fmla="*/ 1331 h 1985"/>
                <a:gd name="T24" fmla="*/ 707 w 3762"/>
                <a:gd name="T25" fmla="*/ 1260 h 1985"/>
                <a:gd name="T26" fmla="*/ 744 w 3762"/>
                <a:gd name="T27" fmla="*/ 1223 h 1985"/>
                <a:gd name="T28" fmla="*/ 770 w 3762"/>
                <a:gd name="T29" fmla="*/ 1200 h 1985"/>
                <a:gd name="T30" fmla="*/ 791 w 3762"/>
                <a:gd name="T31" fmla="*/ 1173 h 1985"/>
                <a:gd name="T32" fmla="*/ 812 w 3762"/>
                <a:gd name="T33" fmla="*/ 1152 h 1985"/>
                <a:gd name="T34" fmla="*/ 858 w 3762"/>
                <a:gd name="T35" fmla="*/ 1098 h 1985"/>
                <a:gd name="T36" fmla="*/ 918 w 3762"/>
                <a:gd name="T37" fmla="*/ 998 h 1985"/>
                <a:gd name="T38" fmla="*/ 972 w 3762"/>
                <a:gd name="T39" fmla="*/ 920 h 1985"/>
                <a:gd name="T40" fmla="*/ 1052 w 3762"/>
                <a:gd name="T41" fmla="*/ 855 h 1985"/>
                <a:gd name="T42" fmla="*/ 1146 w 3762"/>
                <a:gd name="T43" fmla="*/ 819 h 1985"/>
                <a:gd name="T44" fmla="*/ 1163 w 3762"/>
                <a:gd name="T45" fmla="*/ 708 h 1985"/>
                <a:gd name="T46" fmla="*/ 1170 w 3762"/>
                <a:gd name="T47" fmla="*/ 653 h 1985"/>
                <a:gd name="T48" fmla="*/ 1178 w 3762"/>
                <a:gd name="T49" fmla="*/ 596 h 1985"/>
                <a:gd name="T50" fmla="*/ 1224 w 3762"/>
                <a:gd name="T51" fmla="*/ 473 h 1985"/>
                <a:gd name="T52" fmla="*/ 1323 w 3762"/>
                <a:gd name="T53" fmla="*/ 380 h 1985"/>
                <a:gd name="T54" fmla="*/ 1427 w 3762"/>
                <a:gd name="T55" fmla="*/ 237 h 1985"/>
                <a:gd name="T56" fmla="*/ 1512 w 3762"/>
                <a:gd name="T57" fmla="*/ 188 h 1985"/>
                <a:gd name="T58" fmla="*/ 1557 w 3762"/>
                <a:gd name="T59" fmla="*/ 135 h 1985"/>
                <a:gd name="T60" fmla="*/ 1556 w 3762"/>
                <a:gd name="T61" fmla="*/ 51 h 1985"/>
                <a:gd name="T62" fmla="*/ 1584 w 3762"/>
                <a:gd name="T63" fmla="*/ 0 h 1985"/>
                <a:gd name="T64" fmla="*/ 1674 w 3762"/>
                <a:gd name="T65" fmla="*/ 36 h 1985"/>
                <a:gd name="T66" fmla="*/ 1766 w 3762"/>
                <a:gd name="T67" fmla="*/ 195 h 1985"/>
                <a:gd name="T68" fmla="*/ 1875 w 3762"/>
                <a:gd name="T69" fmla="*/ 215 h 1985"/>
                <a:gd name="T70" fmla="*/ 1953 w 3762"/>
                <a:gd name="T71" fmla="*/ 296 h 1985"/>
                <a:gd name="T72" fmla="*/ 2118 w 3762"/>
                <a:gd name="T73" fmla="*/ 360 h 1985"/>
                <a:gd name="T74" fmla="*/ 2256 w 3762"/>
                <a:gd name="T75" fmla="*/ 348 h 1985"/>
                <a:gd name="T76" fmla="*/ 2322 w 3762"/>
                <a:gd name="T77" fmla="*/ 378 h 1985"/>
                <a:gd name="T78" fmla="*/ 2346 w 3762"/>
                <a:gd name="T79" fmla="*/ 405 h 1985"/>
                <a:gd name="T80" fmla="*/ 2532 w 3762"/>
                <a:gd name="T81" fmla="*/ 417 h 1985"/>
                <a:gd name="T82" fmla="*/ 2628 w 3762"/>
                <a:gd name="T83" fmla="*/ 420 h 1985"/>
                <a:gd name="T84" fmla="*/ 2697 w 3762"/>
                <a:gd name="T85" fmla="*/ 441 h 1985"/>
                <a:gd name="T86" fmla="*/ 2769 w 3762"/>
                <a:gd name="T87" fmla="*/ 495 h 1985"/>
                <a:gd name="T88" fmla="*/ 2817 w 3762"/>
                <a:gd name="T89" fmla="*/ 582 h 1985"/>
                <a:gd name="T90" fmla="*/ 2907 w 3762"/>
                <a:gd name="T91" fmla="*/ 726 h 1985"/>
                <a:gd name="T92" fmla="*/ 3102 w 3762"/>
                <a:gd name="T93" fmla="*/ 843 h 1985"/>
                <a:gd name="T94" fmla="*/ 3351 w 3762"/>
                <a:gd name="T95" fmla="*/ 777 h 1985"/>
                <a:gd name="T96" fmla="*/ 3519 w 3762"/>
                <a:gd name="T97" fmla="*/ 786 h 1985"/>
                <a:gd name="T98" fmla="*/ 3762 w 3762"/>
                <a:gd name="T99" fmla="*/ 684 h 1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762" h="1985">
                  <a:moveTo>
                    <a:pt x="0" y="1944"/>
                  </a:moveTo>
                  <a:cubicBezTo>
                    <a:pt x="10" y="1944"/>
                    <a:pt x="38" y="1985"/>
                    <a:pt x="60" y="1985"/>
                  </a:cubicBezTo>
                  <a:cubicBezTo>
                    <a:pt x="82" y="1985"/>
                    <a:pt x="118" y="1967"/>
                    <a:pt x="134" y="1944"/>
                  </a:cubicBezTo>
                  <a:cubicBezTo>
                    <a:pt x="158" y="1928"/>
                    <a:pt x="155" y="1884"/>
                    <a:pt x="156" y="1848"/>
                  </a:cubicBezTo>
                  <a:cubicBezTo>
                    <a:pt x="157" y="1812"/>
                    <a:pt x="133" y="1772"/>
                    <a:pt x="143" y="1727"/>
                  </a:cubicBezTo>
                  <a:cubicBezTo>
                    <a:pt x="153" y="1682"/>
                    <a:pt x="189" y="1607"/>
                    <a:pt x="219" y="1577"/>
                  </a:cubicBezTo>
                  <a:cubicBezTo>
                    <a:pt x="267" y="1547"/>
                    <a:pt x="270" y="1566"/>
                    <a:pt x="324" y="1548"/>
                  </a:cubicBezTo>
                  <a:cubicBezTo>
                    <a:pt x="365" y="1534"/>
                    <a:pt x="380" y="1530"/>
                    <a:pt x="416" y="1506"/>
                  </a:cubicBezTo>
                  <a:cubicBezTo>
                    <a:pt x="434" y="1494"/>
                    <a:pt x="431" y="1496"/>
                    <a:pt x="443" y="1485"/>
                  </a:cubicBezTo>
                  <a:cubicBezTo>
                    <a:pt x="455" y="1474"/>
                    <a:pt x="473" y="1456"/>
                    <a:pt x="486" y="1440"/>
                  </a:cubicBezTo>
                  <a:cubicBezTo>
                    <a:pt x="498" y="1422"/>
                    <a:pt x="512" y="1405"/>
                    <a:pt x="522" y="1386"/>
                  </a:cubicBezTo>
                  <a:cubicBezTo>
                    <a:pt x="530" y="1369"/>
                    <a:pt x="570" y="1346"/>
                    <a:pt x="582" y="1331"/>
                  </a:cubicBezTo>
                  <a:cubicBezTo>
                    <a:pt x="613" y="1291"/>
                    <a:pt x="679" y="1302"/>
                    <a:pt x="707" y="1260"/>
                  </a:cubicBezTo>
                  <a:cubicBezTo>
                    <a:pt x="719" y="1242"/>
                    <a:pt x="729" y="1238"/>
                    <a:pt x="744" y="1223"/>
                  </a:cubicBezTo>
                  <a:cubicBezTo>
                    <a:pt x="758" y="1208"/>
                    <a:pt x="762" y="1208"/>
                    <a:pt x="770" y="1200"/>
                  </a:cubicBezTo>
                  <a:cubicBezTo>
                    <a:pt x="778" y="1192"/>
                    <a:pt x="784" y="1181"/>
                    <a:pt x="791" y="1173"/>
                  </a:cubicBezTo>
                  <a:cubicBezTo>
                    <a:pt x="803" y="1155"/>
                    <a:pt x="795" y="1166"/>
                    <a:pt x="812" y="1152"/>
                  </a:cubicBezTo>
                  <a:cubicBezTo>
                    <a:pt x="827" y="1140"/>
                    <a:pt x="847" y="1113"/>
                    <a:pt x="858" y="1098"/>
                  </a:cubicBezTo>
                  <a:cubicBezTo>
                    <a:pt x="880" y="1067"/>
                    <a:pt x="906" y="1034"/>
                    <a:pt x="918" y="998"/>
                  </a:cubicBezTo>
                  <a:cubicBezTo>
                    <a:pt x="932" y="957"/>
                    <a:pt x="948" y="956"/>
                    <a:pt x="972" y="920"/>
                  </a:cubicBezTo>
                  <a:cubicBezTo>
                    <a:pt x="996" y="884"/>
                    <a:pt x="1016" y="879"/>
                    <a:pt x="1052" y="855"/>
                  </a:cubicBezTo>
                  <a:cubicBezTo>
                    <a:pt x="1070" y="843"/>
                    <a:pt x="1146" y="819"/>
                    <a:pt x="1146" y="819"/>
                  </a:cubicBezTo>
                  <a:cubicBezTo>
                    <a:pt x="1163" y="807"/>
                    <a:pt x="1159" y="736"/>
                    <a:pt x="1163" y="708"/>
                  </a:cubicBezTo>
                  <a:cubicBezTo>
                    <a:pt x="1167" y="680"/>
                    <a:pt x="1168" y="672"/>
                    <a:pt x="1170" y="653"/>
                  </a:cubicBezTo>
                  <a:cubicBezTo>
                    <a:pt x="1170" y="657"/>
                    <a:pt x="1176" y="594"/>
                    <a:pt x="1178" y="596"/>
                  </a:cubicBezTo>
                  <a:cubicBezTo>
                    <a:pt x="1175" y="597"/>
                    <a:pt x="1171" y="508"/>
                    <a:pt x="1224" y="473"/>
                  </a:cubicBezTo>
                  <a:cubicBezTo>
                    <a:pt x="1236" y="430"/>
                    <a:pt x="1289" y="419"/>
                    <a:pt x="1323" y="380"/>
                  </a:cubicBezTo>
                  <a:cubicBezTo>
                    <a:pt x="1357" y="341"/>
                    <a:pt x="1396" y="269"/>
                    <a:pt x="1427" y="237"/>
                  </a:cubicBezTo>
                  <a:cubicBezTo>
                    <a:pt x="1455" y="181"/>
                    <a:pt x="1490" y="205"/>
                    <a:pt x="1512" y="188"/>
                  </a:cubicBezTo>
                  <a:cubicBezTo>
                    <a:pt x="1534" y="171"/>
                    <a:pt x="1550" y="158"/>
                    <a:pt x="1557" y="135"/>
                  </a:cubicBezTo>
                  <a:cubicBezTo>
                    <a:pt x="1564" y="112"/>
                    <a:pt x="1552" y="73"/>
                    <a:pt x="1556" y="51"/>
                  </a:cubicBezTo>
                  <a:cubicBezTo>
                    <a:pt x="1560" y="29"/>
                    <a:pt x="1564" y="2"/>
                    <a:pt x="1584" y="0"/>
                  </a:cubicBezTo>
                  <a:cubicBezTo>
                    <a:pt x="1614" y="6"/>
                    <a:pt x="1657" y="11"/>
                    <a:pt x="1674" y="36"/>
                  </a:cubicBezTo>
                  <a:cubicBezTo>
                    <a:pt x="1708" y="87"/>
                    <a:pt x="1697" y="152"/>
                    <a:pt x="1766" y="195"/>
                  </a:cubicBezTo>
                  <a:cubicBezTo>
                    <a:pt x="1798" y="229"/>
                    <a:pt x="1815" y="200"/>
                    <a:pt x="1875" y="215"/>
                  </a:cubicBezTo>
                  <a:cubicBezTo>
                    <a:pt x="1906" y="232"/>
                    <a:pt x="1913" y="272"/>
                    <a:pt x="1953" y="296"/>
                  </a:cubicBezTo>
                  <a:cubicBezTo>
                    <a:pt x="1993" y="320"/>
                    <a:pt x="2068" y="351"/>
                    <a:pt x="2118" y="360"/>
                  </a:cubicBezTo>
                  <a:cubicBezTo>
                    <a:pt x="2165" y="376"/>
                    <a:pt x="2212" y="326"/>
                    <a:pt x="2256" y="348"/>
                  </a:cubicBezTo>
                  <a:cubicBezTo>
                    <a:pt x="2279" y="359"/>
                    <a:pt x="2304" y="360"/>
                    <a:pt x="2322" y="378"/>
                  </a:cubicBezTo>
                  <a:cubicBezTo>
                    <a:pt x="2328" y="396"/>
                    <a:pt x="2328" y="399"/>
                    <a:pt x="2346" y="405"/>
                  </a:cubicBezTo>
                  <a:cubicBezTo>
                    <a:pt x="2420" y="432"/>
                    <a:pt x="2457" y="392"/>
                    <a:pt x="2532" y="417"/>
                  </a:cubicBezTo>
                  <a:cubicBezTo>
                    <a:pt x="2556" y="435"/>
                    <a:pt x="2602" y="405"/>
                    <a:pt x="2628" y="420"/>
                  </a:cubicBezTo>
                  <a:cubicBezTo>
                    <a:pt x="2644" y="429"/>
                    <a:pt x="2681" y="430"/>
                    <a:pt x="2697" y="441"/>
                  </a:cubicBezTo>
                  <a:cubicBezTo>
                    <a:pt x="2718" y="455"/>
                    <a:pt x="2748" y="481"/>
                    <a:pt x="2769" y="495"/>
                  </a:cubicBezTo>
                  <a:cubicBezTo>
                    <a:pt x="2785" y="506"/>
                    <a:pt x="2800" y="573"/>
                    <a:pt x="2817" y="582"/>
                  </a:cubicBezTo>
                  <a:cubicBezTo>
                    <a:pt x="2846" y="603"/>
                    <a:pt x="2860" y="683"/>
                    <a:pt x="2907" y="726"/>
                  </a:cubicBezTo>
                  <a:cubicBezTo>
                    <a:pt x="2954" y="769"/>
                    <a:pt x="3028" y="835"/>
                    <a:pt x="3102" y="843"/>
                  </a:cubicBezTo>
                  <a:cubicBezTo>
                    <a:pt x="3204" y="853"/>
                    <a:pt x="3249" y="771"/>
                    <a:pt x="3351" y="777"/>
                  </a:cubicBezTo>
                  <a:cubicBezTo>
                    <a:pt x="3430" y="782"/>
                    <a:pt x="3451" y="801"/>
                    <a:pt x="3519" y="786"/>
                  </a:cubicBezTo>
                  <a:cubicBezTo>
                    <a:pt x="3587" y="771"/>
                    <a:pt x="3712" y="705"/>
                    <a:pt x="3762" y="684"/>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49" name="Freeform 37"/>
            <p:cNvSpPr>
              <a:spLocks/>
            </p:cNvSpPr>
            <p:nvPr/>
          </p:nvSpPr>
          <p:spPr bwMode="auto">
            <a:xfrm>
              <a:off x="2503" y="3141"/>
              <a:ext cx="939" cy="153"/>
            </a:xfrm>
            <a:custGeom>
              <a:avLst/>
              <a:gdLst>
                <a:gd name="T0" fmla="*/ 87 w 2556"/>
                <a:gd name="T1" fmla="*/ 68 h 371"/>
                <a:gd name="T2" fmla="*/ 186 w 2556"/>
                <a:gd name="T3" fmla="*/ 80 h 371"/>
                <a:gd name="T4" fmla="*/ 330 w 2556"/>
                <a:gd name="T5" fmla="*/ 65 h 371"/>
                <a:gd name="T6" fmla="*/ 459 w 2556"/>
                <a:gd name="T7" fmla="*/ 95 h 371"/>
                <a:gd name="T8" fmla="*/ 573 w 2556"/>
                <a:gd name="T9" fmla="*/ 59 h 371"/>
                <a:gd name="T10" fmla="*/ 1203 w 2556"/>
                <a:gd name="T11" fmla="*/ 41 h 371"/>
                <a:gd name="T12" fmla="*/ 1323 w 2556"/>
                <a:gd name="T13" fmla="*/ 26 h 371"/>
                <a:gd name="T14" fmla="*/ 1446 w 2556"/>
                <a:gd name="T15" fmla="*/ 11 h 371"/>
                <a:gd name="T16" fmla="*/ 1644 w 2556"/>
                <a:gd name="T17" fmla="*/ 14 h 371"/>
                <a:gd name="T18" fmla="*/ 1722 w 2556"/>
                <a:gd name="T19" fmla="*/ 32 h 371"/>
                <a:gd name="T20" fmla="*/ 1857 w 2556"/>
                <a:gd name="T21" fmla="*/ 38 h 371"/>
                <a:gd name="T22" fmla="*/ 1914 w 2556"/>
                <a:gd name="T23" fmla="*/ 56 h 371"/>
                <a:gd name="T24" fmla="*/ 2022 w 2556"/>
                <a:gd name="T25" fmla="*/ 116 h 371"/>
                <a:gd name="T26" fmla="*/ 2178 w 2556"/>
                <a:gd name="T27" fmla="*/ 110 h 371"/>
                <a:gd name="T28" fmla="*/ 2229 w 2556"/>
                <a:gd name="T29" fmla="*/ 149 h 371"/>
                <a:gd name="T30" fmla="*/ 2283 w 2556"/>
                <a:gd name="T31" fmla="*/ 167 h 371"/>
                <a:gd name="T32" fmla="*/ 2376 w 2556"/>
                <a:gd name="T33" fmla="*/ 254 h 371"/>
                <a:gd name="T34" fmla="*/ 2412 w 2556"/>
                <a:gd name="T35" fmla="*/ 323 h 371"/>
                <a:gd name="T36" fmla="*/ 2481 w 2556"/>
                <a:gd name="T37" fmla="*/ 362 h 371"/>
                <a:gd name="T38" fmla="*/ 2556 w 2556"/>
                <a:gd name="T39"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56" h="371">
                  <a:moveTo>
                    <a:pt x="87" y="68"/>
                  </a:moveTo>
                  <a:cubicBezTo>
                    <a:pt x="103" y="67"/>
                    <a:pt x="0" y="85"/>
                    <a:pt x="186" y="80"/>
                  </a:cubicBezTo>
                  <a:cubicBezTo>
                    <a:pt x="226" y="80"/>
                    <a:pt x="285" y="63"/>
                    <a:pt x="330" y="65"/>
                  </a:cubicBezTo>
                  <a:cubicBezTo>
                    <a:pt x="375" y="67"/>
                    <a:pt x="419" y="96"/>
                    <a:pt x="459" y="95"/>
                  </a:cubicBezTo>
                  <a:cubicBezTo>
                    <a:pt x="499" y="94"/>
                    <a:pt x="449" y="68"/>
                    <a:pt x="573" y="59"/>
                  </a:cubicBezTo>
                  <a:cubicBezTo>
                    <a:pt x="697" y="50"/>
                    <a:pt x="1078" y="47"/>
                    <a:pt x="1203" y="41"/>
                  </a:cubicBezTo>
                  <a:cubicBezTo>
                    <a:pt x="1254" y="38"/>
                    <a:pt x="1280" y="48"/>
                    <a:pt x="1323" y="26"/>
                  </a:cubicBezTo>
                  <a:cubicBezTo>
                    <a:pt x="1360" y="8"/>
                    <a:pt x="1412" y="18"/>
                    <a:pt x="1446" y="11"/>
                  </a:cubicBezTo>
                  <a:cubicBezTo>
                    <a:pt x="1518" y="17"/>
                    <a:pt x="1573" y="0"/>
                    <a:pt x="1644" y="14"/>
                  </a:cubicBezTo>
                  <a:cubicBezTo>
                    <a:pt x="1665" y="18"/>
                    <a:pt x="1700" y="30"/>
                    <a:pt x="1722" y="32"/>
                  </a:cubicBezTo>
                  <a:cubicBezTo>
                    <a:pt x="1782" y="37"/>
                    <a:pt x="1797" y="44"/>
                    <a:pt x="1857" y="38"/>
                  </a:cubicBezTo>
                  <a:cubicBezTo>
                    <a:pt x="1889" y="36"/>
                    <a:pt x="1887" y="43"/>
                    <a:pt x="1914" y="56"/>
                  </a:cubicBezTo>
                  <a:cubicBezTo>
                    <a:pt x="1941" y="69"/>
                    <a:pt x="1978" y="107"/>
                    <a:pt x="2022" y="116"/>
                  </a:cubicBezTo>
                  <a:cubicBezTo>
                    <a:pt x="2066" y="139"/>
                    <a:pt x="2144" y="105"/>
                    <a:pt x="2178" y="110"/>
                  </a:cubicBezTo>
                  <a:cubicBezTo>
                    <a:pt x="2212" y="115"/>
                    <a:pt x="2212" y="140"/>
                    <a:pt x="2229" y="149"/>
                  </a:cubicBezTo>
                  <a:cubicBezTo>
                    <a:pt x="2240" y="165"/>
                    <a:pt x="2265" y="161"/>
                    <a:pt x="2283" y="167"/>
                  </a:cubicBezTo>
                  <a:cubicBezTo>
                    <a:pt x="2301" y="187"/>
                    <a:pt x="2355" y="228"/>
                    <a:pt x="2376" y="254"/>
                  </a:cubicBezTo>
                  <a:cubicBezTo>
                    <a:pt x="2397" y="280"/>
                    <a:pt x="2395" y="305"/>
                    <a:pt x="2412" y="323"/>
                  </a:cubicBezTo>
                  <a:cubicBezTo>
                    <a:pt x="2430" y="335"/>
                    <a:pt x="2459" y="362"/>
                    <a:pt x="2481" y="362"/>
                  </a:cubicBezTo>
                  <a:cubicBezTo>
                    <a:pt x="2517" y="362"/>
                    <a:pt x="2520" y="371"/>
                    <a:pt x="2556" y="371"/>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50" name="Freeform 38"/>
            <p:cNvSpPr>
              <a:spLocks/>
            </p:cNvSpPr>
            <p:nvPr/>
          </p:nvSpPr>
          <p:spPr bwMode="auto">
            <a:xfrm>
              <a:off x="2640" y="3157"/>
              <a:ext cx="219" cy="246"/>
            </a:xfrm>
            <a:custGeom>
              <a:avLst/>
              <a:gdLst>
                <a:gd name="T0" fmla="*/ 0 w 594"/>
                <a:gd name="T1" fmla="*/ 594 h 594"/>
                <a:gd name="T2" fmla="*/ 111 w 594"/>
                <a:gd name="T3" fmla="*/ 510 h 594"/>
                <a:gd name="T4" fmla="*/ 129 w 594"/>
                <a:gd name="T5" fmla="*/ 450 h 594"/>
                <a:gd name="T6" fmla="*/ 144 w 594"/>
                <a:gd name="T7" fmla="*/ 390 h 594"/>
                <a:gd name="T8" fmla="*/ 270 w 594"/>
                <a:gd name="T9" fmla="*/ 306 h 594"/>
                <a:gd name="T10" fmla="*/ 405 w 594"/>
                <a:gd name="T11" fmla="*/ 222 h 594"/>
                <a:gd name="T12" fmla="*/ 468 w 594"/>
                <a:gd name="T13" fmla="*/ 144 h 594"/>
                <a:gd name="T14" fmla="*/ 486 w 594"/>
                <a:gd name="T15" fmla="*/ 108 h 594"/>
                <a:gd name="T16" fmla="*/ 540 w 594"/>
                <a:gd name="T17" fmla="*/ 72 h 594"/>
                <a:gd name="T18" fmla="*/ 594 w 594"/>
                <a:gd name="T19" fmla="*/ 0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4" h="594">
                  <a:moveTo>
                    <a:pt x="0" y="594"/>
                  </a:moveTo>
                  <a:cubicBezTo>
                    <a:pt x="12" y="558"/>
                    <a:pt x="90" y="542"/>
                    <a:pt x="111" y="510"/>
                  </a:cubicBezTo>
                  <a:cubicBezTo>
                    <a:pt x="123" y="492"/>
                    <a:pt x="119" y="469"/>
                    <a:pt x="129" y="450"/>
                  </a:cubicBezTo>
                  <a:cubicBezTo>
                    <a:pt x="137" y="433"/>
                    <a:pt x="131" y="403"/>
                    <a:pt x="144" y="390"/>
                  </a:cubicBezTo>
                  <a:cubicBezTo>
                    <a:pt x="206" y="328"/>
                    <a:pt x="202" y="329"/>
                    <a:pt x="270" y="306"/>
                  </a:cubicBezTo>
                  <a:cubicBezTo>
                    <a:pt x="282" y="270"/>
                    <a:pt x="393" y="258"/>
                    <a:pt x="405" y="222"/>
                  </a:cubicBezTo>
                  <a:cubicBezTo>
                    <a:pt x="405" y="222"/>
                    <a:pt x="462" y="159"/>
                    <a:pt x="468" y="144"/>
                  </a:cubicBezTo>
                  <a:cubicBezTo>
                    <a:pt x="462" y="150"/>
                    <a:pt x="450" y="114"/>
                    <a:pt x="486" y="108"/>
                  </a:cubicBezTo>
                  <a:cubicBezTo>
                    <a:pt x="504" y="96"/>
                    <a:pt x="525" y="87"/>
                    <a:pt x="540" y="72"/>
                  </a:cubicBezTo>
                  <a:cubicBezTo>
                    <a:pt x="561" y="51"/>
                    <a:pt x="573" y="21"/>
                    <a:pt x="594" y="0"/>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51" name="Freeform 39"/>
            <p:cNvSpPr>
              <a:spLocks/>
            </p:cNvSpPr>
            <p:nvPr/>
          </p:nvSpPr>
          <p:spPr bwMode="auto">
            <a:xfrm>
              <a:off x="2104" y="2270"/>
              <a:ext cx="392" cy="523"/>
            </a:xfrm>
            <a:custGeom>
              <a:avLst/>
              <a:gdLst>
                <a:gd name="T0" fmla="*/ 1046 w 1065"/>
                <a:gd name="T1" fmla="*/ 0 h 1266"/>
                <a:gd name="T2" fmla="*/ 1056 w 1065"/>
                <a:gd name="T3" fmla="*/ 72 h 1266"/>
                <a:gd name="T4" fmla="*/ 1010 w 1065"/>
                <a:gd name="T5" fmla="*/ 186 h 1266"/>
                <a:gd name="T6" fmla="*/ 1018 w 1065"/>
                <a:gd name="T7" fmla="*/ 282 h 1266"/>
                <a:gd name="T8" fmla="*/ 994 w 1065"/>
                <a:gd name="T9" fmla="*/ 396 h 1266"/>
                <a:gd name="T10" fmla="*/ 1008 w 1065"/>
                <a:gd name="T11" fmla="*/ 562 h 1266"/>
                <a:gd name="T12" fmla="*/ 956 w 1065"/>
                <a:gd name="T13" fmla="*/ 602 h 1266"/>
                <a:gd name="T14" fmla="*/ 900 w 1065"/>
                <a:gd name="T15" fmla="*/ 598 h 1266"/>
                <a:gd name="T16" fmla="*/ 786 w 1065"/>
                <a:gd name="T17" fmla="*/ 620 h 1266"/>
                <a:gd name="T18" fmla="*/ 752 w 1065"/>
                <a:gd name="T19" fmla="*/ 674 h 1266"/>
                <a:gd name="T20" fmla="*/ 666 w 1065"/>
                <a:gd name="T21" fmla="*/ 796 h 1266"/>
                <a:gd name="T22" fmla="*/ 612 w 1065"/>
                <a:gd name="T23" fmla="*/ 1084 h 1266"/>
                <a:gd name="T24" fmla="*/ 598 w 1065"/>
                <a:gd name="T25" fmla="*/ 1120 h 1266"/>
                <a:gd name="T26" fmla="*/ 574 w 1065"/>
                <a:gd name="T27" fmla="*/ 1162 h 1266"/>
                <a:gd name="T28" fmla="*/ 526 w 1065"/>
                <a:gd name="T29" fmla="*/ 1208 h 1266"/>
                <a:gd name="T30" fmla="*/ 472 w 1065"/>
                <a:gd name="T31" fmla="*/ 1246 h 1266"/>
                <a:gd name="T32" fmla="*/ 412 w 1065"/>
                <a:gd name="T33" fmla="*/ 1226 h 1266"/>
                <a:gd name="T34" fmla="*/ 350 w 1065"/>
                <a:gd name="T35" fmla="*/ 1246 h 1266"/>
                <a:gd name="T36" fmla="*/ 200 w 1065"/>
                <a:gd name="T37" fmla="*/ 1220 h 1266"/>
                <a:gd name="T38" fmla="*/ 108 w 1065"/>
                <a:gd name="T39" fmla="*/ 1264 h 1266"/>
                <a:gd name="T40" fmla="*/ 62 w 1065"/>
                <a:gd name="T41" fmla="*/ 1234 h 1266"/>
                <a:gd name="T42" fmla="*/ 0 w 1065"/>
                <a:gd name="T43" fmla="*/ 1228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65" h="1266">
                  <a:moveTo>
                    <a:pt x="1046" y="0"/>
                  </a:moveTo>
                  <a:cubicBezTo>
                    <a:pt x="1045" y="12"/>
                    <a:pt x="1065" y="6"/>
                    <a:pt x="1056" y="72"/>
                  </a:cubicBezTo>
                  <a:cubicBezTo>
                    <a:pt x="1050" y="103"/>
                    <a:pt x="1016" y="151"/>
                    <a:pt x="1010" y="186"/>
                  </a:cubicBezTo>
                  <a:cubicBezTo>
                    <a:pt x="1004" y="221"/>
                    <a:pt x="1021" y="247"/>
                    <a:pt x="1018" y="282"/>
                  </a:cubicBezTo>
                  <a:cubicBezTo>
                    <a:pt x="1015" y="317"/>
                    <a:pt x="996" y="349"/>
                    <a:pt x="994" y="396"/>
                  </a:cubicBezTo>
                  <a:cubicBezTo>
                    <a:pt x="992" y="443"/>
                    <a:pt x="1014" y="528"/>
                    <a:pt x="1008" y="562"/>
                  </a:cubicBezTo>
                  <a:cubicBezTo>
                    <a:pt x="995" y="642"/>
                    <a:pt x="974" y="596"/>
                    <a:pt x="956" y="602"/>
                  </a:cubicBezTo>
                  <a:cubicBezTo>
                    <a:pt x="938" y="608"/>
                    <a:pt x="928" y="595"/>
                    <a:pt x="900" y="598"/>
                  </a:cubicBezTo>
                  <a:cubicBezTo>
                    <a:pt x="865" y="611"/>
                    <a:pt x="811" y="607"/>
                    <a:pt x="786" y="620"/>
                  </a:cubicBezTo>
                  <a:cubicBezTo>
                    <a:pt x="761" y="633"/>
                    <a:pt x="772" y="645"/>
                    <a:pt x="752" y="674"/>
                  </a:cubicBezTo>
                  <a:cubicBezTo>
                    <a:pt x="740" y="709"/>
                    <a:pt x="670" y="761"/>
                    <a:pt x="666" y="796"/>
                  </a:cubicBezTo>
                  <a:cubicBezTo>
                    <a:pt x="661" y="839"/>
                    <a:pt x="687" y="1024"/>
                    <a:pt x="612" y="1084"/>
                  </a:cubicBezTo>
                  <a:cubicBezTo>
                    <a:pt x="597" y="1096"/>
                    <a:pt x="615" y="1112"/>
                    <a:pt x="598" y="1120"/>
                  </a:cubicBezTo>
                  <a:cubicBezTo>
                    <a:pt x="586" y="1133"/>
                    <a:pt x="586" y="1147"/>
                    <a:pt x="574" y="1162"/>
                  </a:cubicBezTo>
                  <a:cubicBezTo>
                    <a:pt x="562" y="1177"/>
                    <a:pt x="543" y="1194"/>
                    <a:pt x="526" y="1208"/>
                  </a:cubicBezTo>
                  <a:cubicBezTo>
                    <a:pt x="509" y="1222"/>
                    <a:pt x="491" y="1243"/>
                    <a:pt x="472" y="1246"/>
                  </a:cubicBezTo>
                  <a:cubicBezTo>
                    <a:pt x="470" y="1244"/>
                    <a:pt x="432" y="1226"/>
                    <a:pt x="412" y="1226"/>
                  </a:cubicBezTo>
                  <a:cubicBezTo>
                    <a:pt x="392" y="1226"/>
                    <a:pt x="385" y="1247"/>
                    <a:pt x="350" y="1246"/>
                  </a:cubicBezTo>
                  <a:cubicBezTo>
                    <a:pt x="315" y="1245"/>
                    <a:pt x="240" y="1217"/>
                    <a:pt x="200" y="1220"/>
                  </a:cubicBezTo>
                  <a:cubicBezTo>
                    <a:pt x="160" y="1223"/>
                    <a:pt x="131" y="1262"/>
                    <a:pt x="108" y="1264"/>
                  </a:cubicBezTo>
                  <a:cubicBezTo>
                    <a:pt x="85" y="1266"/>
                    <a:pt x="80" y="1240"/>
                    <a:pt x="62" y="1234"/>
                  </a:cubicBezTo>
                  <a:cubicBezTo>
                    <a:pt x="44" y="1228"/>
                    <a:pt x="13" y="1229"/>
                    <a:pt x="0" y="1228"/>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52" name="Freeform 40"/>
            <p:cNvSpPr>
              <a:spLocks/>
            </p:cNvSpPr>
            <p:nvPr/>
          </p:nvSpPr>
          <p:spPr bwMode="auto">
            <a:xfrm>
              <a:off x="2787" y="1905"/>
              <a:ext cx="151" cy="154"/>
            </a:xfrm>
            <a:custGeom>
              <a:avLst/>
              <a:gdLst>
                <a:gd name="T0" fmla="*/ 0 w 411"/>
                <a:gd name="T1" fmla="*/ 0 h 373"/>
                <a:gd name="T2" fmla="*/ 54 w 411"/>
                <a:gd name="T3" fmla="*/ 75 h 373"/>
                <a:gd name="T4" fmla="*/ 57 w 411"/>
                <a:gd name="T5" fmla="*/ 141 h 373"/>
                <a:gd name="T6" fmla="*/ 87 w 411"/>
                <a:gd name="T7" fmla="*/ 186 h 373"/>
                <a:gd name="T8" fmla="*/ 246 w 411"/>
                <a:gd name="T9" fmla="*/ 237 h 373"/>
                <a:gd name="T10" fmla="*/ 282 w 411"/>
                <a:gd name="T11" fmla="*/ 300 h 373"/>
                <a:gd name="T12" fmla="*/ 330 w 411"/>
                <a:gd name="T13" fmla="*/ 318 h 373"/>
                <a:gd name="T14" fmla="*/ 411 w 411"/>
                <a:gd name="T15" fmla="*/ 366 h 3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1" h="373">
                  <a:moveTo>
                    <a:pt x="0" y="0"/>
                  </a:moveTo>
                  <a:cubicBezTo>
                    <a:pt x="5" y="14"/>
                    <a:pt x="45" y="52"/>
                    <a:pt x="54" y="75"/>
                  </a:cubicBezTo>
                  <a:cubicBezTo>
                    <a:pt x="63" y="98"/>
                    <a:pt x="52" y="123"/>
                    <a:pt x="57" y="141"/>
                  </a:cubicBezTo>
                  <a:cubicBezTo>
                    <a:pt x="66" y="157"/>
                    <a:pt x="56" y="170"/>
                    <a:pt x="87" y="186"/>
                  </a:cubicBezTo>
                  <a:cubicBezTo>
                    <a:pt x="118" y="202"/>
                    <a:pt x="214" y="218"/>
                    <a:pt x="246" y="237"/>
                  </a:cubicBezTo>
                  <a:cubicBezTo>
                    <a:pt x="278" y="256"/>
                    <a:pt x="268" y="287"/>
                    <a:pt x="282" y="300"/>
                  </a:cubicBezTo>
                  <a:cubicBezTo>
                    <a:pt x="296" y="313"/>
                    <a:pt x="309" y="307"/>
                    <a:pt x="330" y="318"/>
                  </a:cubicBezTo>
                  <a:cubicBezTo>
                    <a:pt x="367" y="373"/>
                    <a:pt x="411" y="295"/>
                    <a:pt x="411" y="366"/>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53" name="Freeform 41"/>
            <p:cNvSpPr>
              <a:spLocks/>
            </p:cNvSpPr>
            <p:nvPr/>
          </p:nvSpPr>
          <p:spPr bwMode="auto">
            <a:xfrm>
              <a:off x="2098" y="2270"/>
              <a:ext cx="389" cy="348"/>
            </a:xfrm>
            <a:custGeom>
              <a:avLst/>
              <a:gdLst>
                <a:gd name="T0" fmla="*/ 1061 w 1061"/>
                <a:gd name="T1" fmla="*/ 0 h 842"/>
                <a:gd name="T2" fmla="*/ 1039 w 1061"/>
                <a:gd name="T3" fmla="*/ 74 h 842"/>
                <a:gd name="T4" fmla="*/ 955 w 1061"/>
                <a:gd name="T5" fmla="*/ 130 h 842"/>
                <a:gd name="T6" fmla="*/ 925 w 1061"/>
                <a:gd name="T7" fmla="*/ 150 h 842"/>
                <a:gd name="T8" fmla="*/ 907 w 1061"/>
                <a:gd name="T9" fmla="*/ 162 h 842"/>
                <a:gd name="T10" fmla="*/ 891 w 1061"/>
                <a:gd name="T11" fmla="*/ 176 h 842"/>
                <a:gd name="T12" fmla="*/ 869 w 1061"/>
                <a:gd name="T13" fmla="*/ 194 h 842"/>
                <a:gd name="T14" fmla="*/ 833 w 1061"/>
                <a:gd name="T15" fmla="*/ 220 h 842"/>
                <a:gd name="T16" fmla="*/ 813 w 1061"/>
                <a:gd name="T17" fmla="*/ 238 h 842"/>
                <a:gd name="T18" fmla="*/ 791 w 1061"/>
                <a:gd name="T19" fmla="*/ 268 h 842"/>
                <a:gd name="T20" fmla="*/ 785 w 1061"/>
                <a:gd name="T21" fmla="*/ 274 h 842"/>
                <a:gd name="T22" fmla="*/ 749 w 1061"/>
                <a:gd name="T23" fmla="*/ 312 h 842"/>
                <a:gd name="T24" fmla="*/ 735 w 1061"/>
                <a:gd name="T25" fmla="*/ 326 h 842"/>
                <a:gd name="T26" fmla="*/ 691 w 1061"/>
                <a:gd name="T27" fmla="*/ 396 h 842"/>
                <a:gd name="T28" fmla="*/ 677 w 1061"/>
                <a:gd name="T29" fmla="*/ 412 h 842"/>
                <a:gd name="T30" fmla="*/ 665 w 1061"/>
                <a:gd name="T31" fmla="*/ 416 h 842"/>
                <a:gd name="T32" fmla="*/ 643 w 1061"/>
                <a:gd name="T33" fmla="*/ 442 h 842"/>
                <a:gd name="T34" fmla="*/ 595 w 1061"/>
                <a:gd name="T35" fmla="*/ 474 h 842"/>
                <a:gd name="T36" fmla="*/ 577 w 1061"/>
                <a:gd name="T37" fmla="*/ 532 h 842"/>
                <a:gd name="T38" fmla="*/ 573 w 1061"/>
                <a:gd name="T39" fmla="*/ 552 h 842"/>
                <a:gd name="T40" fmla="*/ 569 w 1061"/>
                <a:gd name="T41" fmla="*/ 564 h 842"/>
                <a:gd name="T42" fmla="*/ 539 w 1061"/>
                <a:gd name="T43" fmla="*/ 642 h 842"/>
                <a:gd name="T44" fmla="*/ 517 w 1061"/>
                <a:gd name="T45" fmla="*/ 680 h 842"/>
                <a:gd name="T46" fmla="*/ 477 w 1061"/>
                <a:gd name="T47" fmla="*/ 704 h 842"/>
                <a:gd name="T48" fmla="*/ 453 w 1061"/>
                <a:gd name="T49" fmla="*/ 720 h 842"/>
                <a:gd name="T50" fmla="*/ 429 w 1061"/>
                <a:gd name="T51" fmla="*/ 762 h 842"/>
                <a:gd name="T52" fmla="*/ 373 w 1061"/>
                <a:gd name="T53" fmla="*/ 798 h 842"/>
                <a:gd name="T54" fmla="*/ 267 w 1061"/>
                <a:gd name="T55" fmla="*/ 812 h 842"/>
                <a:gd name="T56" fmla="*/ 221 w 1061"/>
                <a:gd name="T57" fmla="*/ 842 h 842"/>
                <a:gd name="T58" fmla="*/ 155 w 1061"/>
                <a:gd name="T59" fmla="*/ 820 h 842"/>
                <a:gd name="T60" fmla="*/ 71 w 1061"/>
                <a:gd name="T61" fmla="*/ 806 h 842"/>
                <a:gd name="T62" fmla="*/ 9 w 1061"/>
                <a:gd name="T63" fmla="*/ 812 h 842"/>
                <a:gd name="T64" fmla="*/ 1 w 1061"/>
                <a:gd name="T65" fmla="*/ 808 h 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1" h="842">
                  <a:moveTo>
                    <a:pt x="1061" y="0"/>
                  </a:moveTo>
                  <a:cubicBezTo>
                    <a:pt x="1056" y="15"/>
                    <a:pt x="1051" y="66"/>
                    <a:pt x="1039" y="74"/>
                  </a:cubicBezTo>
                  <a:cubicBezTo>
                    <a:pt x="1020" y="102"/>
                    <a:pt x="982" y="112"/>
                    <a:pt x="955" y="130"/>
                  </a:cubicBezTo>
                  <a:cubicBezTo>
                    <a:pt x="945" y="137"/>
                    <a:pt x="935" y="142"/>
                    <a:pt x="925" y="150"/>
                  </a:cubicBezTo>
                  <a:cubicBezTo>
                    <a:pt x="919" y="154"/>
                    <a:pt x="907" y="162"/>
                    <a:pt x="907" y="162"/>
                  </a:cubicBezTo>
                  <a:cubicBezTo>
                    <a:pt x="903" y="168"/>
                    <a:pt x="891" y="176"/>
                    <a:pt x="891" y="176"/>
                  </a:cubicBezTo>
                  <a:cubicBezTo>
                    <a:pt x="886" y="184"/>
                    <a:pt x="878" y="191"/>
                    <a:pt x="869" y="194"/>
                  </a:cubicBezTo>
                  <a:cubicBezTo>
                    <a:pt x="858" y="205"/>
                    <a:pt x="846" y="212"/>
                    <a:pt x="833" y="220"/>
                  </a:cubicBezTo>
                  <a:cubicBezTo>
                    <a:pt x="828" y="227"/>
                    <a:pt x="820" y="233"/>
                    <a:pt x="813" y="238"/>
                  </a:cubicBezTo>
                  <a:cubicBezTo>
                    <a:pt x="809" y="249"/>
                    <a:pt x="799" y="260"/>
                    <a:pt x="791" y="268"/>
                  </a:cubicBezTo>
                  <a:cubicBezTo>
                    <a:pt x="789" y="270"/>
                    <a:pt x="785" y="274"/>
                    <a:pt x="785" y="274"/>
                  </a:cubicBezTo>
                  <a:cubicBezTo>
                    <a:pt x="780" y="288"/>
                    <a:pt x="761" y="304"/>
                    <a:pt x="749" y="312"/>
                  </a:cubicBezTo>
                  <a:cubicBezTo>
                    <a:pt x="740" y="326"/>
                    <a:pt x="746" y="322"/>
                    <a:pt x="735" y="326"/>
                  </a:cubicBezTo>
                  <a:cubicBezTo>
                    <a:pt x="715" y="346"/>
                    <a:pt x="704" y="372"/>
                    <a:pt x="691" y="396"/>
                  </a:cubicBezTo>
                  <a:cubicBezTo>
                    <a:pt x="687" y="403"/>
                    <a:pt x="684" y="409"/>
                    <a:pt x="677" y="412"/>
                  </a:cubicBezTo>
                  <a:cubicBezTo>
                    <a:pt x="673" y="414"/>
                    <a:pt x="665" y="416"/>
                    <a:pt x="665" y="416"/>
                  </a:cubicBezTo>
                  <a:cubicBezTo>
                    <a:pt x="661" y="423"/>
                    <a:pt x="650" y="439"/>
                    <a:pt x="643" y="442"/>
                  </a:cubicBezTo>
                  <a:cubicBezTo>
                    <a:pt x="625" y="450"/>
                    <a:pt x="605" y="454"/>
                    <a:pt x="595" y="474"/>
                  </a:cubicBezTo>
                  <a:cubicBezTo>
                    <a:pt x="587" y="490"/>
                    <a:pt x="580" y="514"/>
                    <a:pt x="577" y="532"/>
                  </a:cubicBezTo>
                  <a:cubicBezTo>
                    <a:pt x="576" y="539"/>
                    <a:pt x="575" y="546"/>
                    <a:pt x="573" y="552"/>
                  </a:cubicBezTo>
                  <a:cubicBezTo>
                    <a:pt x="572" y="556"/>
                    <a:pt x="569" y="564"/>
                    <a:pt x="569" y="564"/>
                  </a:cubicBezTo>
                  <a:cubicBezTo>
                    <a:pt x="565" y="592"/>
                    <a:pt x="554" y="619"/>
                    <a:pt x="539" y="642"/>
                  </a:cubicBezTo>
                  <a:cubicBezTo>
                    <a:pt x="536" y="658"/>
                    <a:pt x="531" y="671"/>
                    <a:pt x="517" y="680"/>
                  </a:cubicBezTo>
                  <a:cubicBezTo>
                    <a:pt x="506" y="697"/>
                    <a:pt x="492" y="694"/>
                    <a:pt x="477" y="704"/>
                  </a:cubicBezTo>
                  <a:cubicBezTo>
                    <a:pt x="468" y="710"/>
                    <a:pt x="463" y="717"/>
                    <a:pt x="453" y="720"/>
                  </a:cubicBezTo>
                  <a:cubicBezTo>
                    <a:pt x="444" y="734"/>
                    <a:pt x="439" y="749"/>
                    <a:pt x="429" y="762"/>
                  </a:cubicBezTo>
                  <a:cubicBezTo>
                    <a:pt x="422" y="791"/>
                    <a:pt x="399" y="795"/>
                    <a:pt x="373" y="798"/>
                  </a:cubicBezTo>
                  <a:cubicBezTo>
                    <a:pt x="338" y="810"/>
                    <a:pt x="305" y="809"/>
                    <a:pt x="267" y="812"/>
                  </a:cubicBezTo>
                  <a:cubicBezTo>
                    <a:pt x="244" y="818"/>
                    <a:pt x="238" y="830"/>
                    <a:pt x="221" y="842"/>
                  </a:cubicBezTo>
                  <a:cubicBezTo>
                    <a:pt x="186" y="839"/>
                    <a:pt x="184" y="827"/>
                    <a:pt x="155" y="820"/>
                  </a:cubicBezTo>
                  <a:cubicBezTo>
                    <a:pt x="127" y="813"/>
                    <a:pt x="100" y="808"/>
                    <a:pt x="71" y="806"/>
                  </a:cubicBezTo>
                  <a:cubicBezTo>
                    <a:pt x="48" y="807"/>
                    <a:pt x="30" y="808"/>
                    <a:pt x="9" y="812"/>
                  </a:cubicBezTo>
                  <a:cubicBezTo>
                    <a:pt x="0" y="810"/>
                    <a:pt x="1" y="813"/>
                    <a:pt x="1" y="808"/>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54" name="Freeform 42"/>
            <p:cNvSpPr>
              <a:spLocks/>
            </p:cNvSpPr>
            <p:nvPr/>
          </p:nvSpPr>
          <p:spPr bwMode="auto">
            <a:xfrm>
              <a:off x="1925" y="2521"/>
              <a:ext cx="536" cy="1023"/>
            </a:xfrm>
            <a:custGeom>
              <a:avLst/>
              <a:gdLst>
                <a:gd name="T0" fmla="*/ 1460 w 1460"/>
                <a:gd name="T1" fmla="*/ 0 h 2475"/>
                <a:gd name="T2" fmla="*/ 1420 w 1460"/>
                <a:gd name="T3" fmla="*/ 180 h 2475"/>
                <a:gd name="T4" fmla="*/ 1440 w 1460"/>
                <a:gd name="T5" fmla="*/ 308 h 2475"/>
                <a:gd name="T6" fmla="*/ 1426 w 1460"/>
                <a:gd name="T7" fmla="*/ 596 h 2475"/>
                <a:gd name="T8" fmla="*/ 1390 w 1460"/>
                <a:gd name="T9" fmla="*/ 722 h 2475"/>
                <a:gd name="T10" fmla="*/ 1414 w 1460"/>
                <a:gd name="T11" fmla="*/ 850 h 2475"/>
                <a:gd name="T12" fmla="*/ 1330 w 1460"/>
                <a:gd name="T13" fmla="*/ 1016 h 2475"/>
                <a:gd name="T14" fmla="*/ 1288 w 1460"/>
                <a:gd name="T15" fmla="*/ 1098 h 2475"/>
                <a:gd name="T16" fmla="*/ 1296 w 1460"/>
                <a:gd name="T17" fmla="*/ 1202 h 2475"/>
                <a:gd name="T18" fmla="*/ 1194 w 1460"/>
                <a:gd name="T19" fmla="*/ 1232 h 2475"/>
                <a:gd name="T20" fmla="*/ 1032 w 1460"/>
                <a:gd name="T21" fmla="*/ 1236 h 2475"/>
                <a:gd name="T22" fmla="*/ 974 w 1460"/>
                <a:gd name="T23" fmla="*/ 1286 h 2475"/>
                <a:gd name="T24" fmla="*/ 958 w 1460"/>
                <a:gd name="T25" fmla="*/ 1342 h 2475"/>
                <a:gd name="T26" fmla="*/ 924 w 1460"/>
                <a:gd name="T27" fmla="*/ 1416 h 2475"/>
                <a:gd name="T28" fmla="*/ 906 w 1460"/>
                <a:gd name="T29" fmla="*/ 1504 h 2475"/>
                <a:gd name="T30" fmla="*/ 876 w 1460"/>
                <a:gd name="T31" fmla="*/ 1572 h 2475"/>
                <a:gd name="T32" fmla="*/ 900 w 1460"/>
                <a:gd name="T33" fmla="*/ 1632 h 2475"/>
                <a:gd name="T34" fmla="*/ 848 w 1460"/>
                <a:gd name="T35" fmla="*/ 1696 h 2475"/>
                <a:gd name="T36" fmla="*/ 810 w 1460"/>
                <a:gd name="T37" fmla="*/ 1750 h 2475"/>
                <a:gd name="T38" fmla="*/ 722 w 1460"/>
                <a:gd name="T39" fmla="*/ 1854 h 2475"/>
                <a:gd name="T40" fmla="*/ 640 w 1460"/>
                <a:gd name="T41" fmla="*/ 1910 h 2475"/>
                <a:gd name="T42" fmla="*/ 472 w 1460"/>
                <a:gd name="T43" fmla="*/ 2080 h 2475"/>
                <a:gd name="T44" fmla="*/ 382 w 1460"/>
                <a:gd name="T45" fmla="*/ 2170 h 2475"/>
                <a:gd name="T46" fmla="*/ 346 w 1460"/>
                <a:gd name="T47" fmla="*/ 2224 h 2475"/>
                <a:gd name="T48" fmla="*/ 346 w 1460"/>
                <a:gd name="T49" fmla="*/ 2258 h 2475"/>
                <a:gd name="T50" fmla="*/ 342 w 1460"/>
                <a:gd name="T51" fmla="*/ 2300 h 2475"/>
                <a:gd name="T52" fmla="*/ 256 w 1460"/>
                <a:gd name="T53" fmla="*/ 2322 h 2475"/>
                <a:gd name="T54" fmla="*/ 170 w 1460"/>
                <a:gd name="T55" fmla="*/ 2398 h 2475"/>
                <a:gd name="T56" fmla="*/ 96 w 1460"/>
                <a:gd name="T57" fmla="*/ 2414 h 2475"/>
                <a:gd name="T58" fmla="*/ 0 w 1460"/>
                <a:gd name="T59" fmla="*/ 2460 h 2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0" h="2475">
                  <a:moveTo>
                    <a:pt x="1460" y="0"/>
                  </a:moveTo>
                  <a:cubicBezTo>
                    <a:pt x="1447" y="92"/>
                    <a:pt x="1442" y="92"/>
                    <a:pt x="1420" y="180"/>
                  </a:cubicBezTo>
                  <a:cubicBezTo>
                    <a:pt x="1412" y="239"/>
                    <a:pt x="1439" y="239"/>
                    <a:pt x="1440" y="308"/>
                  </a:cubicBezTo>
                  <a:cubicBezTo>
                    <a:pt x="1441" y="377"/>
                    <a:pt x="1434" y="527"/>
                    <a:pt x="1426" y="596"/>
                  </a:cubicBezTo>
                  <a:cubicBezTo>
                    <a:pt x="1418" y="665"/>
                    <a:pt x="1392" y="680"/>
                    <a:pt x="1390" y="722"/>
                  </a:cubicBezTo>
                  <a:cubicBezTo>
                    <a:pt x="1388" y="764"/>
                    <a:pt x="1424" y="801"/>
                    <a:pt x="1414" y="850"/>
                  </a:cubicBezTo>
                  <a:cubicBezTo>
                    <a:pt x="1404" y="899"/>
                    <a:pt x="1351" y="975"/>
                    <a:pt x="1330" y="1016"/>
                  </a:cubicBezTo>
                  <a:cubicBezTo>
                    <a:pt x="1330" y="1012"/>
                    <a:pt x="1294" y="1067"/>
                    <a:pt x="1288" y="1098"/>
                  </a:cubicBezTo>
                  <a:cubicBezTo>
                    <a:pt x="1282" y="1129"/>
                    <a:pt x="1312" y="1180"/>
                    <a:pt x="1296" y="1202"/>
                  </a:cubicBezTo>
                  <a:cubicBezTo>
                    <a:pt x="1280" y="1224"/>
                    <a:pt x="1238" y="1226"/>
                    <a:pt x="1194" y="1232"/>
                  </a:cubicBezTo>
                  <a:cubicBezTo>
                    <a:pt x="1188" y="1250"/>
                    <a:pt x="1051" y="1233"/>
                    <a:pt x="1032" y="1236"/>
                  </a:cubicBezTo>
                  <a:cubicBezTo>
                    <a:pt x="999" y="1235"/>
                    <a:pt x="986" y="1268"/>
                    <a:pt x="974" y="1286"/>
                  </a:cubicBezTo>
                  <a:cubicBezTo>
                    <a:pt x="962" y="1304"/>
                    <a:pt x="966" y="1320"/>
                    <a:pt x="958" y="1342"/>
                  </a:cubicBezTo>
                  <a:cubicBezTo>
                    <a:pt x="946" y="1360"/>
                    <a:pt x="933" y="1396"/>
                    <a:pt x="924" y="1416"/>
                  </a:cubicBezTo>
                  <a:cubicBezTo>
                    <a:pt x="909" y="1451"/>
                    <a:pt x="906" y="1504"/>
                    <a:pt x="906" y="1504"/>
                  </a:cubicBezTo>
                  <a:cubicBezTo>
                    <a:pt x="902" y="1532"/>
                    <a:pt x="877" y="1551"/>
                    <a:pt x="876" y="1572"/>
                  </a:cubicBezTo>
                  <a:cubicBezTo>
                    <a:pt x="875" y="1593"/>
                    <a:pt x="905" y="1611"/>
                    <a:pt x="900" y="1632"/>
                  </a:cubicBezTo>
                  <a:cubicBezTo>
                    <a:pt x="892" y="1652"/>
                    <a:pt x="863" y="1681"/>
                    <a:pt x="848" y="1696"/>
                  </a:cubicBezTo>
                  <a:cubicBezTo>
                    <a:pt x="833" y="1711"/>
                    <a:pt x="824" y="1733"/>
                    <a:pt x="810" y="1750"/>
                  </a:cubicBezTo>
                  <a:cubicBezTo>
                    <a:pt x="767" y="1802"/>
                    <a:pt x="775" y="1819"/>
                    <a:pt x="722" y="1854"/>
                  </a:cubicBezTo>
                  <a:cubicBezTo>
                    <a:pt x="703" y="1870"/>
                    <a:pt x="682" y="1872"/>
                    <a:pt x="640" y="1910"/>
                  </a:cubicBezTo>
                  <a:cubicBezTo>
                    <a:pt x="598" y="1948"/>
                    <a:pt x="515" y="2037"/>
                    <a:pt x="472" y="2080"/>
                  </a:cubicBezTo>
                  <a:cubicBezTo>
                    <a:pt x="376" y="2224"/>
                    <a:pt x="502" y="2050"/>
                    <a:pt x="382" y="2170"/>
                  </a:cubicBezTo>
                  <a:cubicBezTo>
                    <a:pt x="367" y="2185"/>
                    <a:pt x="361" y="2209"/>
                    <a:pt x="346" y="2224"/>
                  </a:cubicBezTo>
                  <a:cubicBezTo>
                    <a:pt x="331" y="2239"/>
                    <a:pt x="363" y="2244"/>
                    <a:pt x="346" y="2258"/>
                  </a:cubicBezTo>
                  <a:cubicBezTo>
                    <a:pt x="336" y="2264"/>
                    <a:pt x="357" y="2289"/>
                    <a:pt x="342" y="2300"/>
                  </a:cubicBezTo>
                  <a:cubicBezTo>
                    <a:pt x="327" y="2311"/>
                    <a:pt x="285" y="2306"/>
                    <a:pt x="256" y="2322"/>
                  </a:cubicBezTo>
                  <a:cubicBezTo>
                    <a:pt x="227" y="2338"/>
                    <a:pt x="197" y="2383"/>
                    <a:pt x="170" y="2398"/>
                  </a:cubicBezTo>
                  <a:cubicBezTo>
                    <a:pt x="143" y="2413"/>
                    <a:pt x="124" y="2404"/>
                    <a:pt x="96" y="2414"/>
                  </a:cubicBezTo>
                  <a:cubicBezTo>
                    <a:pt x="55" y="2475"/>
                    <a:pt x="6" y="2466"/>
                    <a:pt x="0" y="2460"/>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55" name="Freeform 43"/>
            <p:cNvSpPr>
              <a:spLocks/>
            </p:cNvSpPr>
            <p:nvPr/>
          </p:nvSpPr>
          <p:spPr bwMode="auto">
            <a:xfrm>
              <a:off x="2485" y="1571"/>
              <a:ext cx="453" cy="704"/>
            </a:xfrm>
            <a:custGeom>
              <a:avLst/>
              <a:gdLst>
                <a:gd name="T0" fmla="*/ 6 w 1233"/>
                <a:gd name="T1" fmla="*/ 1704 h 1704"/>
                <a:gd name="T2" fmla="*/ 154 w 1233"/>
                <a:gd name="T3" fmla="*/ 1628 h 1704"/>
                <a:gd name="T4" fmla="*/ 173 w 1233"/>
                <a:gd name="T5" fmla="*/ 1573 h 1704"/>
                <a:gd name="T6" fmla="*/ 200 w 1233"/>
                <a:gd name="T7" fmla="*/ 1472 h 1704"/>
                <a:gd name="T8" fmla="*/ 255 w 1233"/>
                <a:gd name="T9" fmla="*/ 1436 h 1704"/>
                <a:gd name="T10" fmla="*/ 282 w 1233"/>
                <a:gd name="T11" fmla="*/ 1381 h 1704"/>
                <a:gd name="T12" fmla="*/ 339 w 1233"/>
                <a:gd name="T13" fmla="*/ 1317 h 1704"/>
                <a:gd name="T14" fmla="*/ 401 w 1233"/>
                <a:gd name="T15" fmla="*/ 1262 h 1704"/>
                <a:gd name="T16" fmla="*/ 468 w 1233"/>
                <a:gd name="T17" fmla="*/ 1191 h 1704"/>
                <a:gd name="T18" fmla="*/ 511 w 1233"/>
                <a:gd name="T19" fmla="*/ 1106 h 1704"/>
                <a:gd name="T20" fmla="*/ 567 w 1233"/>
                <a:gd name="T21" fmla="*/ 1092 h 1704"/>
                <a:gd name="T22" fmla="*/ 615 w 1233"/>
                <a:gd name="T23" fmla="*/ 1026 h 1704"/>
                <a:gd name="T24" fmla="*/ 657 w 1233"/>
                <a:gd name="T25" fmla="*/ 999 h 1704"/>
                <a:gd name="T26" fmla="*/ 777 w 1233"/>
                <a:gd name="T27" fmla="*/ 864 h 1704"/>
                <a:gd name="T28" fmla="*/ 843 w 1233"/>
                <a:gd name="T29" fmla="*/ 792 h 1704"/>
                <a:gd name="T30" fmla="*/ 858 w 1233"/>
                <a:gd name="T31" fmla="*/ 759 h 1704"/>
                <a:gd name="T32" fmla="*/ 913 w 1233"/>
                <a:gd name="T33" fmla="*/ 677 h 1704"/>
                <a:gd name="T34" fmla="*/ 932 w 1233"/>
                <a:gd name="T35" fmla="*/ 649 h 1704"/>
                <a:gd name="T36" fmla="*/ 950 w 1233"/>
                <a:gd name="T37" fmla="*/ 594 h 1704"/>
                <a:gd name="T38" fmla="*/ 968 w 1233"/>
                <a:gd name="T39" fmla="*/ 567 h 1704"/>
                <a:gd name="T40" fmla="*/ 1005 w 1233"/>
                <a:gd name="T41" fmla="*/ 494 h 1704"/>
                <a:gd name="T42" fmla="*/ 1060 w 1233"/>
                <a:gd name="T43" fmla="*/ 421 h 1704"/>
                <a:gd name="T44" fmla="*/ 1124 w 1233"/>
                <a:gd name="T45" fmla="*/ 311 h 1704"/>
                <a:gd name="T46" fmla="*/ 1188 w 1233"/>
                <a:gd name="T47" fmla="*/ 256 h 1704"/>
                <a:gd name="T48" fmla="*/ 1233 w 1233"/>
                <a:gd name="T49" fmla="*/ 183 h 1704"/>
                <a:gd name="T50" fmla="*/ 1169 w 1233"/>
                <a:gd name="T51" fmla="*/ 0 h 1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33" h="1704">
                  <a:moveTo>
                    <a:pt x="6" y="1704"/>
                  </a:moveTo>
                  <a:cubicBezTo>
                    <a:pt x="0" y="1692"/>
                    <a:pt x="131" y="1696"/>
                    <a:pt x="154" y="1628"/>
                  </a:cubicBezTo>
                  <a:cubicBezTo>
                    <a:pt x="160" y="1610"/>
                    <a:pt x="173" y="1573"/>
                    <a:pt x="173" y="1573"/>
                  </a:cubicBezTo>
                  <a:cubicBezTo>
                    <a:pt x="177" y="1542"/>
                    <a:pt x="172" y="1497"/>
                    <a:pt x="200" y="1472"/>
                  </a:cubicBezTo>
                  <a:cubicBezTo>
                    <a:pt x="216" y="1458"/>
                    <a:pt x="255" y="1436"/>
                    <a:pt x="255" y="1436"/>
                  </a:cubicBezTo>
                  <a:cubicBezTo>
                    <a:pt x="284" y="1345"/>
                    <a:pt x="240" y="1475"/>
                    <a:pt x="282" y="1381"/>
                  </a:cubicBezTo>
                  <a:cubicBezTo>
                    <a:pt x="295" y="1352"/>
                    <a:pt x="316" y="1341"/>
                    <a:pt x="339" y="1317"/>
                  </a:cubicBezTo>
                  <a:cubicBezTo>
                    <a:pt x="360" y="1296"/>
                    <a:pt x="401" y="1262"/>
                    <a:pt x="401" y="1262"/>
                  </a:cubicBezTo>
                  <a:cubicBezTo>
                    <a:pt x="424" y="1240"/>
                    <a:pt x="450" y="1218"/>
                    <a:pt x="468" y="1191"/>
                  </a:cubicBezTo>
                  <a:cubicBezTo>
                    <a:pt x="482" y="1149"/>
                    <a:pt x="462" y="1115"/>
                    <a:pt x="511" y="1106"/>
                  </a:cubicBezTo>
                  <a:cubicBezTo>
                    <a:pt x="535" y="1101"/>
                    <a:pt x="543" y="1095"/>
                    <a:pt x="567" y="1092"/>
                  </a:cubicBezTo>
                  <a:cubicBezTo>
                    <a:pt x="576" y="1086"/>
                    <a:pt x="607" y="1033"/>
                    <a:pt x="615" y="1026"/>
                  </a:cubicBezTo>
                  <a:cubicBezTo>
                    <a:pt x="631" y="1012"/>
                    <a:pt x="657" y="999"/>
                    <a:pt x="657" y="999"/>
                  </a:cubicBezTo>
                  <a:cubicBezTo>
                    <a:pt x="681" y="968"/>
                    <a:pt x="746" y="899"/>
                    <a:pt x="777" y="864"/>
                  </a:cubicBezTo>
                  <a:cubicBezTo>
                    <a:pt x="808" y="829"/>
                    <a:pt x="830" y="809"/>
                    <a:pt x="843" y="792"/>
                  </a:cubicBezTo>
                  <a:cubicBezTo>
                    <a:pt x="881" y="756"/>
                    <a:pt x="842" y="808"/>
                    <a:pt x="858" y="759"/>
                  </a:cubicBezTo>
                  <a:cubicBezTo>
                    <a:pt x="868" y="728"/>
                    <a:pt x="895" y="704"/>
                    <a:pt x="913" y="677"/>
                  </a:cubicBezTo>
                  <a:cubicBezTo>
                    <a:pt x="919" y="668"/>
                    <a:pt x="932" y="649"/>
                    <a:pt x="932" y="649"/>
                  </a:cubicBezTo>
                  <a:cubicBezTo>
                    <a:pt x="938" y="631"/>
                    <a:pt x="939" y="610"/>
                    <a:pt x="950" y="594"/>
                  </a:cubicBezTo>
                  <a:cubicBezTo>
                    <a:pt x="956" y="585"/>
                    <a:pt x="964" y="577"/>
                    <a:pt x="968" y="567"/>
                  </a:cubicBezTo>
                  <a:cubicBezTo>
                    <a:pt x="1001" y="492"/>
                    <a:pt x="967" y="530"/>
                    <a:pt x="1005" y="494"/>
                  </a:cubicBezTo>
                  <a:cubicBezTo>
                    <a:pt x="1017" y="457"/>
                    <a:pt x="1027" y="442"/>
                    <a:pt x="1060" y="421"/>
                  </a:cubicBezTo>
                  <a:cubicBezTo>
                    <a:pt x="1072" y="373"/>
                    <a:pt x="1096" y="350"/>
                    <a:pt x="1124" y="311"/>
                  </a:cubicBezTo>
                  <a:cubicBezTo>
                    <a:pt x="1138" y="270"/>
                    <a:pt x="1152" y="279"/>
                    <a:pt x="1188" y="256"/>
                  </a:cubicBezTo>
                  <a:cubicBezTo>
                    <a:pt x="1198" y="226"/>
                    <a:pt x="1215" y="210"/>
                    <a:pt x="1233" y="183"/>
                  </a:cubicBezTo>
                  <a:cubicBezTo>
                    <a:pt x="1225" y="93"/>
                    <a:pt x="1229" y="60"/>
                    <a:pt x="1169" y="0"/>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56" name="Freeform 44"/>
            <p:cNvSpPr>
              <a:spLocks/>
            </p:cNvSpPr>
            <p:nvPr/>
          </p:nvSpPr>
          <p:spPr bwMode="auto">
            <a:xfrm>
              <a:off x="78" y="570"/>
              <a:ext cx="346" cy="1065"/>
            </a:xfrm>
            <a:custGeom>
              <a:avLst/>
              <a:gdLst>
                <a:gd name="T0" fmla="*/ 60 w 942"/>
                <a:gd name="T1" fmla="*/ 29 h 2573"/>
                <a:gd name="T2" fmla="*/ 186 w 942"/>
                <a:gd name="T3" fmla="*/ 5 h 2573"/>
                <a:gd name="T4" fmla="*/ 228 w 942"/>
                <a:gd name="T5" fmla="*/ 59 h 2573"/>
                <a:gd name="T6" fmla="*/ 384 w 942"/>
                <a:gd name="T7" fmla="*/ 77 h 2573"/>
                <a:gd name="T8" fmla="*/ 432 w 942"/>
                <a:gd name="T9" fmla="*/ 173 h 2573"/>
                <a:gd name="T10" fmla="*/ 474 w 942"/>
                <a:gd name="T11" fmla="*/ 215 h 2573"/>
                <a:gd name="T12" fmla="*/ 474 w 942"/>
                <a:gd name="T13" fmla="*/ 251 h 2573"/>
                <a:gd name="T14" fmla="*/ 522 w 942"/>
                <a:gd name="T15" fmla="*/ 299 h 2573"/>
                <a:gd name="T16" fmla="*/ 516 w 942"/>
                <a:gd name="T17" fmla="*/ 353 h 2573"/>
                <a:gd name="T18" fmla="*/ 426 w 942"/>
                <a:gd name="T19" fmla="*/ 455 h 2573"/>
                <a:gd name="T20" fmla="*/ 426 w 942"/>
                <a:gd name="T21" fmla="*/ 581 h 2573"/>
                <a:gd name="T22" fmla="*/ 498 w 942"/>
                <a:gd name="T23" fmla="*/ 647 h 2573"/>
                <a:gd name="T24" fmla="*/ 504 w 942"/>
                <a:gd name="T25" fmla="*/ 761 h 2573"/>
                <a:gd name="T26" fmla="*/ 480 w 942"/>
                <a:gd name="T27" fmla="*/ 851 h 2573"/>
                <a:gd name="T28" fmla="*/ 480 w 942"/>
                <a:gd name="T29" fmla="*/ 911 h 2573"/>
                <a:gd name="T30" fmla="*/ 564 w 942"/>
                <a:gd name="T31" fmla="*/ 959 h 2573"/>
                <a:gd name="T32" fmla="*/ 558 w 942"/>
                <a:gd name="T33" fmla="*/ 1043 h 2573"/>
                <a:gd name="T34" fmla="*/ 768 w 942"/>
                <a:gd name="T35" fmla="*/ 1229 h 2573"/>
                <a:gd name="T36" fmla="*/ 816 w 942"/>
                <a:gd name="T37" fmla="*/ 1409 h 2573"/>
                <a:gd name="T38" fmla="*/ 828 w 942"/>
                <a:gd name="T39" fmla="*/ 1505 h 2573"/>
                <a:gd name="T40" fmla="*/ 882 w 942"/>
                <a:gd name="T41" fmla="*/ 1613 h 2573"/>
                <a:gd name="T42" fmla="*/ 858 w 942"/>
                <a:gd name="T43" fmla="*/ 1763 h 2573"/>
                <a:gd name="T44" fmla="*/ 912 w 942"/>
                <a:gd name="T45" fmla="*/ 1829 h 2573"/>
                <a:gd name="T46" fmla="*/ 936 w 942"/>
                <a:gd name="T47" fmla="*/ 1973 h 2573"/>
                <a:gd name="T48" fmla="*/ 876 w 942"/>
                <a:gd name="T49" fmla="*/ 2237 h 2573"/>
                <a:gd name="T50" fmla="*/ 792 w 942"/>
                <a:gd name="T51" fmla="*/ 2333 h 2573"/>
                <a:gd name="T52" fmla="*/ 660 w 942"/>
                <a:gd name="T53" fmla="*/ 2339 h 2573"/>
                <a:gd name="T54" fmla="*/ 582 w 942"/>
                <a:gd name="T55" fmla="*/ 2423 h 2573"/>
                <a:gd name="T56" fmla="*/ 486 w 942"/>
                <a:gd name="T57" fmla="*/ 2387 h 2573"/>
                <a:gd name="T58" fmla="*/ 426 w 942"/>
                <a:gd name="T59" fmla="*/ 2417 h 2573"/>
                <a:gd name="T60" fmla="*/ 318 w 942"/>
                <a:gd name="T61" fmla="*/ 2297 h 2573"/>
                <a:gd name="T62" fmla="*/ 198 w 942"/>
                <a:gd name="T63" fmla="*/ 2327 h 2573"/>
                <a:gd name="T64" fmla="*/ 0 w 942"/>
                <a:gd name="T65" fmla="*/ 2573 h 2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2" h="2573">
                  <a:moveTo>
                    <a:pt x="60" y="29"/>
                  </a:moveTo>
                  <a:cubicBezTo>
                    <a:pt x="109" y="14"/>
                    <a:pt x="158" y="0"/>
                    <a:pt x="186" y="5"/>
                  </a:cubicBezTo>
                  <a:cubicBezTo>
                    <a:pt x="214" y="10"/>
                    <a:pt x="195" y="47"/>
                    <a:pt x="228" y="59"/>
                  </a:cubicBezTo>
                  <a:cubicBezTo>
                    <a:pt x="261" y="71"/>
                    <a:pt x="350" y="58"/>
                    <a:pt x="384" y="77"/>
                  </a:cubicBezTo>
                  <a:cubicBezTo>
                    <a:pt x="418" y="96"/>
                    <a:pt x="417" y="150"/>
                    <a:pt x="432" y="173"/>
                  </a:cubicBezTo>
                  <a:cubicBezTo>
                    <a:pt x="447" y="196"/>
                    <a:pt x="467" y="202"/>
                    <a:pt x="474" y="215"/>
                  </a:cubicBezTo>
                  <a:cubicBezTo>
                    <a:pt x="481" y="228"/>
                    <a:pt x="466" y="237"/>
                    <a:pt x="474" y="251"/>
                  </a:cubicBezTo>
                  <a:cubicBezTo>
                    <a:pt x="482" y="265"/>
                    <a:pt x="515" y="282"/>
                    <a:pt x="522" y="299"/>
                  </a:cubicBezTo>
                  <a:cubicBezTo>
                    <a:pt x="529" y="316"/>
                    <a:pt x="532" y="327"/>
                    <a:pt x="516" y="353"/>
                  </a:cubicBezTo>
                  <a:cubicBezTo>
                    <a:pt x="500" y="379"/>
                    <a:pt x="441" y="417"/>
                    <a:pt x="426" y="455"/>
                  </a:cubicBezTo>
                  <a:cubicBezTo>
                    <a:pt x="411" y="493"/>
                    <a:pt x="414" y="549"/>
                    <a:pt x="426" y="581"/>
                  </a:cubicBezTo>
                  <a:cubicBezTo>
                    <a:pt x="438" y="613"/>
                    <a:pt x="485" y="617"/>
                    <a:pt x="498" y="647"/>
                  </a:cubicBezTo>
                  <a:cubicBezTo>
                    <a:pt x="511" y="677"/>
                    <a:pt x="507" y="727"/>
                    <a:pt x="504" y="761"/>
                  </a:cubicBezTo>
                  <a:cubicBezTo>
                    <a:pt x="501" y="795"/>
                    <a:pt x="484" y="826"/>
                    <a:pt x="480" y="851"/>
                  </a:cubicBezTo>
                  <a:cubicBezTo>
                    <a:pt x="476" y="876"/>
                    <a:pt x="466" y="893"/>
                    <a:pt x="480" y="911"/>
                  </a:cubicBezTo>
                  <a:cubicBezTo>
                    <a:pt x="494" y="929"/>
                    <a:pt x="551" y="937"/>
                    <a:pt x="564" y="959"/>
                  </a:cubicBezTo>
                  <a:cubicBezTo>
                    <a:pt x="577" y="981"/>
                    <a:pt x="524" y="998"/>
                    <a:pt x="558" y="1043"/>
                  </a:cubicBezTo>
                  <a:cubicBezTo>
                    <a:pt x="592" y="1088"/>
                    <a:pt x="725" y="1168"/>
                    <a:pt x="768" y="1229"/>
                  </a:cubicBezTo>
                  <a:cubicBezTo>
                    <a:pt x="811" y="1290"/>
                    <a:pt x="806" y="1363"/>
                    <a:pt x="816" y="1409"/>
                  </a:cubicBezTo>
                  <a:cubicBezTo>
                    <a:pt x="826" y="1455"/>
                    <a:pt x="817" y="1471"/>
                    <a:pt x="828" y="1505"/>
                  </a:cubicBezTo>
                  <a:cubicBezTo>
                    <a:pt x="839" y="1539"/>
                    <a:pt x="877" y="1570"/>
                    <a:pt x="882" y="1613"/>
                  </a:cubicBezTo>
                  <a:cubicBezTo>
                    <a:pt x="887" y="1656"/>
                    <a:pt x="853" y="1727"/>
                    <a:pt x="858" y="1763"/>
                  </a:cubicBezTo>
                  <a:cubicBezTo>
                    <a:pt x="863" y="1799"/>
                    <a:pt x="899" y="1794"/>
                    <a:pt x="912" y="1829"/>
                  </a:cubicBezTo>
                  <a:cubicBezTo>
                    <a:pt x="925" y="1864"/>
                    <a:pt x="942" y="1905"/>
                    <a:pt x="936" y="1973"/>
                  </a:cubicBezTo>
                  <a:cubicBezTo>
                    <a:pt x="930" y="2041"/>
                    <a:pt x="900" y="2177"/>
                    <a:pt x="876" y="2237"/>
                  </a:cubicBezTo>
                  <a:cubicBezTo>
                    <a:pt x="852" y="2297"/>
                    <a:pt x="828" y="2316"/>
                    <a:pt x="792" y="2333"/>
                  </a:cubicBezTo>
                  <a:cubicBezTo>
                    <a:pt x="756" y="2350"/>
                    <a:pt x="695" y="2324"/>
                    <a:pt x="660" y="2339"/>
                  </a:cubicBezTo>
                  <a:cubicBezTo>
                    <a:pt x="625" y="2354"/>
                    <a:pt x="611" y="2415"/>
                    <a:pt x="582" y="2423"/>
                  </a:cubicBezTo>
                  <a:cubicBezTo>
                    <a:pt x="553" y="2431"/>
                    <a:pt x="512" y="2388"/>
                    <a:pt x="486" y="2387"/>
                  </a:cubicBezTo>
                  <a:cubicBezTo>
                    <a:pt x="460" y="2386"/>
                    <a:pt x="454" y="2432"/>
                    <a:pt x="426" y="2417"/>
                  </a:cubicBezTo>
                  <a:cubicBezTo>
                    <a:pt x="398" y="2402"/>
                    <a:pt x="356" y="2312"/>
                    <a:pt x="318" y="2297"/>
                  </a:cubicBezTo>
                  <a:cubicBezTo>
                    <a:pt x="280" y="2282"/>
                    <a:pt x="251" y="2281"/>
                    <a:pt x="198" y="2327"/>
                  </a:cubicBezTo>
                  <a:cubicBezTo>
                    <a:pt x="145" y="2373"/>
                    <a:pt x="22" y="2533"/>
                    <a:pt x="0" y="2573"/>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57" name="Freeform 45"/>
            <p:cNvSpPr>
              <a:spLocks/>
            </p:cNvSpPr>
            <p:nvPr/>
          </p:nvSpPr>
          <p:spPr bwMode="auto">
            <a:xfrm>
              <a:off x="82" y="181"/>
              <a:ext cx="1762" cy="1156"/>
            </a:xfrm>
            <a:custGeom>
              <a:avLst/>
              <a:gdLst>
                <a:gd name="T0" fmla="*/ 84 w 4793"/>
                <a:gd name="T1" fmla="*/ 557 h 2796"/>
                <a:gd name="T2" fmla="*/ 378 w 4793"/>
                <a:gd name="T3" fmla="*/ 713 h 2796"/>
                <a:gd name="T4" fmla="*/ 774 w 4793"/>
                <a:gd name="T5" fmla="*/ 665 h 2796"/>
                <a:gd name="T6" fmla="*/ 954 w 4793"/>
                <a:gd name="T7" fmla="*/ 659 h 2796"/>
                <a:gd name="T8" fmla="*/ 1104 w 4793"/>
                <a:gd name="T9" fmla="*/ 707 h 2796"/>
                <a:gd name="T10" fmla="*/ 1224 w 4793"/>
                <a:gd name="T11" fmla="*/ 821 h 2796"/>
                <a:gd name="T12" fmla="*/ 1368 w 4793"/>
                <a:gd name="T13" fmla="*/ 755 h 2796"/>
                <a:gd name="T14" fmla="*/ 1530 w 4793"/>
                <a:gd name="T15" fmla="*/ 623 h 2796"/>
                <a:gd name="T16" fmla="*/ 1662 w 4793"/>
                <a:gd name="T17" fmla="*/ 437 h 2796"/>
                <a:gd name="T18" fmla="*/ 1770 w 4793"/>
                <a:gd name="T19" fmla="*/ 413 h 2796"/>
                <a:gd name="T20" fmla="*/ 2034 w 4793"/>
                <a:gd name="T21" fmla="*/ 257 h 2796"/>
                <a:gd name="T22" fmla="*/ 2160 w 4793"/>
                <a:gd name="T23" fmla="*/ 149 h 2796"/>
                <a:gd name="T24" fmla="*/ 2292 w 4793"/>
                <a:gd name="T25" fmla="*/ 47 h 2796"/>
                <a:gd name="T26" fmla="*/ 2448 w 4793"/>
                <a:gd name="T27" fmla="*/ 29 h 2796"/>
                <a:gd name="T28" fmla="*/ 2532 w 4793"/>
                <a:gd name="T29" fmla="*/ 365 h 2796"/>
                <a:gd name="T30" fmla="*/ 2670 w 4793"/>
                <a:gd name="T31" fmla="*/ 479 h 2796"/>
                <a:gd name="T32" fmla="*/ 2790 w 4793"/>
                <a:gd name="T33" fmla="*/ 587 h 2796"/>
                <a:gd name="T34" fmla="*/ 3108 w 4793"/>
                <a:gd name="T35" fmla="*/ 527 h 2796"/>
                <a:gd name="T36" fmla="*/ 3342 w 4793"/>
                <a:gd name="T37" fmla="*/ 443 h 2796"/>
                <a:gd name="T38" fmla="*/ 3522 w 4793"/>
                <a:gd name="T39" fmla="*/ 491 h 2796"/>
                <a:gd name="T40" fmla="*/ 3678 w 4793"/>
                <a:gd name="T41" fmla="*/ 461 h 2796"/>
                <a:gd name="T42" fmla="*/ 3774 w 4793"/>
                <a:gd name="T43" fmla="*/ 533 h 2796"/>
                <a:gd name="T44" fmla="*/ 3876 w 4793"/>
                <a:gd name="T45" fmla="*/ 677 h 2796"/>
                <a:gd name="T46" fmla="*/ 4026 w 4793"/>
                <a:gd name="T47" fmla="*/ 707 h 2796"/>
                <a:gd name="T48" fmla="*/ 4176 w 4793"/>
                <a:gd name="T49" fmla="*/ 761 h 2796"/>
                <a:gd name="T50" fmla="*/ 4464 w 4793"/>
                <a:gd name="T51" fmla="*/ 791 h 2796"/>
                <a:gd name="T52" fmla="*/ 4692 w 4793"/>
                <a:gd name="T53" fmla="*/ 827 h 2796"/>
                <a:gd name="T54" fmla="*/ 4680 w 4793"/>
                <a:gd name="T55" fmla="*/ 1199 h 2796"/>
                <a:gd name="T56" fmla="*/ 4692 w 4793"/>
                <a:gd name="T57" fmla="*/ 1565 h 2796"/>
                <a:gd name="T58" fmla="*/ 4716 w 4793"/>
                <a:gd name="T59" fmla="*/ 1739 h 2796"/>
                <a:gd name="T60" fmla="*/ 4710 w 4793"/>
                <a:gd name="T61" fmla="*/ 1823 h 2796"/>
                <a:gd name="T62" fmla="*/ 4680 w 4793"/>
                <a:gd name="T63" fmla="*/ 1931 h 2796"/>
                <a:gd name="T64" fmla="*/ 4782 w 4793"/>
                <a:gd name="T65" fmla="*/ 2315 h 2796"/>
                <a:gd name="T66" fmla="*/ 4662 w 4793"/>
                <a:gd name="T67" fmla="*/ 2339 h 2796"/>
                <a:gd name="T68" fmla="*/ 4554 w 4793"/>
                <a:gd name="T69" fmla="*/ 2405 h 2796"/>
                <a:gd name="T70" fmla="*/ 4362 w 4793"/>
                <a:gd name="T71" fmla="*/ 2441 h 2796"/>
                <a:gd name="T72" fmla="*/ 4086 w 4793"/>
                <a:gd name="T73" fmla="*/ 2489 h 2796"/>
                <a:gd name="T74" fmla="*/ 3948 w 4793"/>
                <a:gd name="T75" fmla="*/ 2561 h 2796"/>
                <a:gd name="T76" fmla="*/ 3720 w 4793"/>
                <a:gd name="T77" fmla="*/ 2681 h 2796"/>
                <a:gd name="T78" fmla="*/ 3576 w 4793"/>
                <a:gd name="T79" fmla="*/ 2759 h 2796"/>
                <a:gd name="T80" fmla="*/ 3318 w 4793"/>
                <a:gd name="T81" fmla="*/ 2705 h 2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93" h="2796">
                  <a:moveTo>
                    <a:pt x="0" y="545"/>
                  </a:moveTo>
                  <a:cubicBezTo>
                    <a:pt x="27" y="539"/>
                    <a:pt x="54" y="533"/>
                    <a:pt x="84" y="557"/>
                  </a:cubicBezTo>
                  <a:cubicBezTo>
                    <a:pt x="114" y="581"/>
                    <a:pt x="131" y="663"/>
                    <a:pt x="180" y="689"/>
                  </a:cubicBezTo>
                  <a:cubicBezTo>
                    <a:pt x="229" y="715"/>
                    <a:pt x="289" y="709"/>
                    <a:pt x="378" y="713"/>
                  </a:cubicBezTo>
                  <a:cubicBezTo>
                    <a:pt x="467" y="717"/>
                    <a:pt x="648" y="721"/>
                    <a:pt x="714" y="713"/>
                  </a:cubicBezTo>
                  <a:cubicBezTo>
                    <a:pt x="780" y="705"/>
                    <a:pt x="742" y="670"/>
                    <a:pt x="774" y="665"/>
                  </a:cubicBezTo>
                  <a:cubicBezTo>
                    <a:pt x="806" y="660"/>
                    <a:pt x="876" y="684"/>
                    <a:pt x="906" y="683"/>
                  </a:cubicBezTo>
                  <a:cubicBezTo>
                    <a:pt x="936" y="682"/>
                    <a:pt x="932" y="652"/>
                    <a:pt x="954" y="659"/>
                  </a:cubicBezTo>
                  <a:cubicBezTo>
                    <a:pt x="976" y="666"/>
                    <a:pt x="1013" y="717"/>
                    <a:pt x="1038" y="725"/>
                  </a:cubicBezTo>
                  <a:cubicBezTo>
                    <a:pt x="1063" y="733"/>
                    <a:pt x="1088" y="693"/>
                    <a:pt x="1104" y="707"/>
                  </a:cubicBezTo>
                  <a:cubicBezTo>
                    <a:pt x="1120" y="721"/>
                    <a:pt x="1114" y="790"/>
                    <a:pt x="1134" y="809"/>
                  </a:cubicBezTo>
                  <a:cubicBezTo>
                    <a:pt x="1154" y="828"/>
                    <a:pt x="1205" y="835"/>
                    <a:pt x="1224" y="821"/>
                  </a:cubicBezTo>
                  <a:cubicBezTo>
                    <a:pt x="1243" y="807"/>
                    <a:pt x="1224" y="736"/>
                    <a:pt x="1248" y="725"/>
                  </a:cubicBezTo>
                  <a:cubicBezTo>
                    <a:pt x="1272" y="714"/>
                    <a:pt x="1334" y="768"/>
                    <a:pt x="1368" y="755"/>
                  </a:cubicBezTo>
                  <a:cubicBezTo>
                    <a:pt x="1402" y="742"/>
                    <a:pt x="1425" y="669"/>
                    <a:pt x="1452" y="647"/>
                  </a:cubicBezTo>
                  <a:cubicBezTo>
                    <a:pt x="1479" y="625"/>
                    <a:pt x="1503" y="656"/>
                    <a:pt x="1530" y="623"/>
                  </a:cubicBezTo>
                  <a:cubicBezTo>
                    <a:pt x="1557" y="590"/>
                    <a:pt x="1592" y="480"/>
                    <a:pt x="1614" y="449"/>
                  </a:cubicBezTo>
                  <a:cubicBezTo>
                    <a:pt x="1636" y="418"/>
                    <a:pt x="1653" y="449"/>
                    <a:pt x="1662" y="437"/>
                  </a:cubicBezTo>
                  <a:cubicBezTo>
                    <a:pt x="1671" y="425"/>
                    <a:pt x="1650" y="381"/>
                    <a:pt x="1668" y="377"/>
                  </a:cubicBezTo>
                  <a:cubicBezTo>
                    <a:pt x="1686" y="373"/>
                    <a:pt x="1711" y="424"/>
                    <a:pt x="1770" y="413"/>
                  </a:cubicBezTo>
                  <a:cubicBezTo>
                    <a:pt x="1829" y="402"/>
                    <a:pt x="1978" y="337"/>
                    <a:pt x="2022" y="311"/>
                  </a:cubicBezTo>
                  <a:cubicBezTo>
                    <a:pt x="2066" y="285"/>
                    <a:pt x="2020" y="265"/>
                    <a:pt x="2034" y="257"/>
                  </a:cubicBezTo>
                  <a:cubicBezTo>
                    <a:pt x="2048" y="249"/>
                    <a:pt x="2085" y="281"/>
                    <a:pt x="2106" y="263"/>
                  </a:cubicBezTo>
                  <a:cubicBezTo>
                    <a:pt x="2127" y="245"/>
                    <a:pt x="2133" y="174"/>
                    <a:pt x="2160" y="149"/>
                  </a:cubicBezTo>
                  <a:cubicBezTo>
                    <a:pt x="2187" y="124"/>
                    <a:pt x="2246" y="130"/>
                    <a:pt x="2268" y="113"/>
                  </a:cubicBezTo>
                  <a:cubicBezTo>
                    <a:pt x="2290" y="96"/>
                    <a:pt x="2269" y="55"/>
                    <a:pt x="2292" y="47"/>
                  </a:cubicBezTo>
                  <a:cubicBezTo>
                    <a:pt x="2315" y="39"/>
                    <a:pt x="2380" y="68"/>
                    <a:pt x="2406" y="65"/>
                  </a:cubicBezTo>
                  <a:cubicBezTo>
                    <a:pt x="2432" y="62"/>
                    <a:pt x="2424" y="0"/>
                    <a:pt x="2448" y="29"/>
                  </a:cubicBezTo>
                  <a:cubicBezTo>
                    <a:pt x="2472" y="58"/>
                    <a:pt x="2536" y="183"/>
                    <a:pt x="2550" y="239"/>
                  </a:cubicBezTo>
                  <a:cubicBezTo>
                    <a:pt x="2564" y="295"/>
                    <a:pt x="2513" y="332"/>
                    <a:pt x="2532" y="365"/>
                  </a:cubicBezTo>
                  <a:cubicBezTo>
                    <a:pt x="2551" y="398"/>
                    <a:pt x="2641" y="418"/>
                    <a:pt x="2664" y="437"/>
                  </a:cubicBezTo>
                  <a:cubicBezTo>
                    <a:pt x="2687" y="456"/>
                    <a:pt x="2659" y="472"/>
                    <a:pt x="2670" y="479"/>
                  </a:cubicBezTo>
                  <a:cubicBezTo>
                    <a:pt x="2681" y="486"/>
                    <a:pt x="2710" y="461"/>
                    <a:pt x="2730" y="479"/>
                  </a:cubicBezTo>
                  <a:cubicBezTo>
                    <a:pt x="2750" y="497"/>
                    <a:pt x="2758" y="577"/>
                    <a:pt x="2790" y="587"/>
                  </a:cubicBezTo>
                  <a:cubicBezTo>
                    <a:pt x="2822" y="597"/>
                    <a:pt x="2869" y="549"/>
                    <a:pt x="2922" y="539"/>
                  </a:cubicBezTo>
                  <a:cubicBezTo>
                    <a:pt x="2975" y="529"/>
                    <a:pt x="3064" y="524"/>
                    <a:pt x="3108" y="527"/>
                  </a:cubicBezTo>
                  <a:cubicBezTo>
                    <a:pt x="3152" y="530"/>
                    <a:pt x="3147" y="571"/>
                    <a:pt x="3186" y="557"/>
                  </a:cubicBezTo>
                  <a:cubicBezTo>
                    <a:pt x="3225" y="543"/>
                    <a:pt x="3294" y="463"/>
                    <a:pt x="3342" y="443"/>
                  </a:cubicBezTo>
                  <a:cubicBezTo>
                    <a:pt x="3390" y="423"/>
                    <a:pt x="3444" y="429"/>
                    <a:pt x="3474" y="437"/>
                  </a:cubicBezTo>
                  <a:cubicBezTo>
                    <a:pt x="3504" y="445"/>
                    <a:pt x="3504" y="497"/>
                    <a:pt x="3522" y="491"/>
                  </a:cubicBezTo>
                  <a:cubicBezTo>
                    <a:pt x="3540" y="485"/>
                    <a:pt x="3556" y="406"/>
                    <a:pt x="3582" y="401"/>
                  </a:cubicBezTo>
                  <a:cubicBezTo>
                    <a:pt x="3608" y="396"/>
                    <a:pt x="3664" y="439"/>
                    <a:pt x="3678" y="461"/>
                  </a:cubicBezTo>
                  <a:cubicBezTo>
                    <a:pt x="3692" y="483"/>
                    <a:pt x="3650" y="521"/>
                    <a:pt x="3666" y="533"/>
                  </a:cubicBezTo>
                  <a:cubicBezTo>
                    <a:pt x="3682" y="545"/>
                    <a:pt x="3748" y="510"/>
                    <a:pt x="3774" y="533"/>
                  </a:cubicBezTo>
                  <a:cubicBezTo>
                    <a:pt x="3800" y="556"/>
                    <a:pt x="3805" y="647"/>
                    <a:pt x="3822" y="671"/>
                  </a:cubicBezTo>
                  <a:cubicBezTo>
                    <a:pt x="3839" y="695"/>
                    <a:pt x="3856" y="665"/>
                    <a:pt x="3876" y="677"/>
                  </a:cubicBezTo>
                  <a:cubicBezTo>
                    <a:pt x="3896" y="689"/>
                    <a:pt x="3917" y="738"/>
                    <a:pt x="3942" y="743"/>
                  </a:cubicBezTo>
                  <a:cubicBezTo>
                    <a:pt x="3967" y="748"/>
                    <a:pt x="3996" y="700"/>
                    <a:pt x="4026" y="707"/>
                  </a:cubicBezTo>
                  <a:cubicBezTo>
                    <a:pt x="4056" y="714"/>
                    <a:pt x="4097" y="776"/>
                    <a:pt x="4122" y="785"/>
                  </a:cubicBezTo>
                  <a:cubicBezTo>
                    <a:pt x="4147" y="794"/>
                    <a:pt x="4156" y="755"/>
                    <a:pt x="4176" y="761"/>
                  </a:cubicBezTo>
                  <a:cubicBezTo>
                    <a:pt x="4196" y="767"/>
                    <a:pt x="4194" y="816"/>
                    <a:pt x="4242" y="821"/>
                  </a:cubicBezTo>
                  <a:cubicBezTo>
                    <a:pt x="4290" y="826"/>
                    <a:pt x="4413" y="797"/>
                    <a:pt x="4464" y="791"/>
                  </a:cubicBezTo>
                  <a:cubicBezTo>
                    <a:pt x="4515" y="785"/>
                    <a:pt x="4510" y="779"/>
                    <a:pt x="4548" y="785"/>
                  </a:cubicBezTo>
                  <a:cubicBezTo>
                    <a:pt x="4586" y="791"/>
                    <a:pt x="4662" y="784"/>
                    <a:pt x="4692" y="827"/>
                  </a:cubicBezTo>
                  <a:cubicBezTo>
                    <a:pt x="4722" y="870"/>
                    <a:pt x="4730" y="981"/>
                    <a:pt x="4728" y="1043"/>
                  </a:cubicBezTo>
                  <a:cubicBezTo>
                    <a:pt x="4726" y="1105"/>
                    <a:pt x="4696" y="1138"/>
                    <a:pt x="4680" y="1199"/>
                  </a:cubicBezTo>
                  <a:cubicBezTo>
                    <a:pt x="4664" y="1260"/>
                    <a:pt x="4630" y="1348"/>
                    <a:pt x="4632" y="1409"/>
                  </a:cubicBezTo>
                  <a:cubicBezTo>
                    <a:pt x="4634" y="1470"/>
                    <a:pt x="4683" y="1517"/>
                    <a:pt x="4692" y="1565"/>
                  </a:cubicBezTo>
                  <a:cubicBezTo>
                    <a:pt x="4701" y="1613"/>
                    <a:pt x="4682" y="1668"/>
                    <a:pt x="4686" y="1697"/>
                  </a:cubicBezTo>
                  <a:cubicBezTo>
                    <a:pt x="4690" y="1726"/>
                    <a:pt x="4715" y="1724"/>
                    <a:pt x="4716" y="1739"/>
                  </a:cubicBezTo>
                  <a:cubicBezTo>
                    <a:pt x="4717" y="1754"/>
                    <a:pt x="4693" y="1773"/>
                    <a:pt x="4692" y="1787"/>
                  </a:cubicBezTo>
                  <a:cubicBezTo>
                    <a:pt x="4691" y="1801"/>
                    <a:pt x="4714" y="1807"/>
                    <a:pt x="4710" y="1823"/>
                  </a:cubicBezTo>
                  <a:cubicBezTo>
                    <a:pt x="4706" y="1839"/>
                    <a:pt x="4673" y="1865"/>
                    <a:pt x="4668" y="1883"/>
                  </a:cubicBezTo>
                  <a:cubicBezTo>
                    <a:pt x="4663" y="1901"/>
                    <a:pt x="4662" y="1910"/>
                    <a:pt x="4680" y="1931"/>
                  </a:cubicBezTo>
                  <a:cubicBezTo>
                    <a:pt x="4698" y="1952"/>
                    <a:pt x="4759" y="1945"/>
                    <a:pt x="4776" y="2009"/>
                  </a:cubicBezTo>
                  <a:cubicBezTo>
                    <a:pt x="4793" y="2073"/>
                    <a:pt x="4787" y="2260"/>
                    <a:pt x="4782" y="2315"/>
                  </a:cubicBezTo>
                  <a:cubicBezTo>
                    <a:pt x="4777" y="2370"/>
                    <a:pt x="4766" y="2335"/>
                    <a:pt x="4746" y="2339"/>
                  </a:cubicBezTo>
                  <a:cubicBezTo>
                    <a:pt x="4726" y="2343"/>
                    <a:pt x="4682" y="2328"/>
                    <a:pt x="4662" y="2339"/>
                  </a:cubicBezTo>
                  <a:cubicBezTo>
                    <a:pt x="4642" y="2350"/>
                    <a:pt x="4644" y="2394"/>
                    <a:pt x="4626" y="2405"/>
                  </a:cubicBezTo>
                  <a:cubicBezTo>
                    <a:pt x="4608" y="2416"/>
                    <a:pt x="4578" y="2397"/>
                    <a:pt x="4554" y="2405"/>
                  </a:cubicBezTo>
                  <a:cubicBezTo>
                    <a:pt x="4530" y="2413"/>
                    <a:pt x="4514" y="2447"/>
                    <a:pt x="4482" y="2453"/>
                  </a:cubicBezTo>
                  <a:cubicBezTo>
                    <a:pt x="4450" y="2459"/>
                    <a:pt x="4410" y="2429"/>
                    <a:pt x="4362" y="2441"/>
                  </a:cubicBezTo>
                  <a:cubicBezTo>
                    <a:pt x="4314" y="2453"/>
                    <a:pt x="4240" y="2517"/>
                    <a:pt x="4194" y="2525"/>
                  </a:cubicBezTo>
                  <a:cubicBezTo>
                    <a:pt x="4148" y="2533"/>
                    <a:pt x="4121" y="2480"/>
                    <a:pt x="4086" y="2489"/>
                  </a:cubicBezTo>
                  <a:cubicBezTo>
                    <a:pt x="4051" y="2498"/>
                    <a:pt x="4007" y="2567"/>
                    <a:pt x="3984" y="2579"/>
                  </a:cubicBezTo>
                  <a:cubicBezTo>
                    <a:pt x="3961" y="2591"/>
                    <a:pt x="3974" y="2543"/>
                    <a:pt x="3948" y="2561"/>
                  </a:cubicBezTo>
                  <a:cubicBezTo>
                    <a:pt x="3922" y="2579"/>
                    <a:pt x="3866" y="2667"/>
                    <a:pt x="3828" y="2687"/>
                  </a:cubicBezTo>
                  <a:cubicBezTo>
                    <a:pt x="3790" y="2707"/>
                    <a:pt x="3742" y="2665"/>
                    <a:pt x="3720" y="2681"/>
                  </a:cubicBezTo>
                  <a:cubicBezTo>
                    <a:pt x="3698" y="2697"/>
                    <a:pt x="3720" y="2770"/>
                    <a:pt x="3696" y="2783"/>
                  </a:cubicBezTo>
                  <a:cubicBezTo>
                    <a:pt x="3672" y="2796"/>
                    <a:pt x="3624" y="2763"/>
                    <a:pt x="3576" y="2759"/>
                  </a:cubicBezTo>
                  <a:cubicBezTo>
                    <a:pt x="3528" y="2755"/>
                    <a:pt x="3451" y="2768"/>
                    <a:pt x="3408" y="2759"/>
                  </a:cubicBezTo>
                  <a:cubicBezTo>
                    <a:pt x="3365" y="2750"/>
                    <a:pt x="3297" y="2714"/>
                    <a:pt x="3318" y="2705"/>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58" name="Freeform 46"/>
            <p:cNvSpPr>
              <a:spLocks/>
            </p:cNvSpPr>
            <p:nvPr/>
          </p:nvSpPr>
          <p:spPr bwMode="auto">
            <a:xfrm>
              <a:off x="267" y="515"/>
              <a:ext cx="270" cy="203"/>
            </a:xfrm>
            <a:custGeom>
              <a:avLst/>
              <a:gdLst>
                <a:gd name="T0" fmla="*/ 0 w 735"/>
                <a:gd name="T1" fmla="*/ 486 h 491"/>
                <a:gd name="T2" fmla="*/ 120 w 735"/>
                <a:gd name="T3" fmla="*/ 468 h 491"/>
                <a:gd name="T4" fmla="*/ 192 w 735"/>
                <a:gd name="T5" fmla="*/ 348 h 491"/>
                <a:gd name="T6" fmla="*/ 288 w 735"/>
                <a:gd name="T7" fmla="*/ 348 h 491"/>
                <a:gd name="T8" fmla="*/ 324 w 735"/>
                <a:gd name="T9" fmla="*/ 234 h 491"/>
                <a:gd name="T10" fmla="*/ 420 w 735"/>
                <a:gd name="T11" fmla="*/ 222 h 491"/>
                <a:gd name="T12" fmla="*/ 480 w 735"/>
                <a:gd name="T13" fmla="*/ 96 h 491"/>
                <a:gd name="T14" fmla="*/ 594 w 735"/>
                <a:gd name="T15" fmla="*/ 108 h 491"/>
                <a:gd name="T16" fmla="*/ 714 w 735"/>
                <a:gd name="T17" fmla="*/ 108 h 491"/>
                <a:gd name="T18" fmla="*/ 720 w 735"/>
                <a:gd name="T19" fmla="*/ 0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5" h="491">
                  <a:moveTo>
                    <a:pt x="0" y="486"/>
                  </a:moveTo>
                  <a:cubicBezTo>
                    <a:pt x="44" y="488"/>
                    <a:pt x="88" y="491"/>
                    <a:pt x="120" y="468"/>
                  </a:cubicBezTo>
                  <a:cubicBezTo>
                    <a:pt x="152" y="445"/>
                    <a:pt x="164" y="368"/>
                    <a:pt x="192" y="348"/>
                  </a:cubicBezTo>
                  <a:cubicBezTo>
                    <a:pt x="220" y="328"/>
                    <a:pt x="266" y="367"/>
                    <a:pt x="288" y="348"/>
                  </a:cubicBezTo>
                  <a:cubicBezTo>
                    <a:pt x="310" y="329"/>
                    <a:pt x="302" y="255"/>
                    <a:pt x="324" y="234"/>
                  </a:cubicBezTo>
                  <a:cubicBezTo>
                    <a:pt x="346" y="213"/>
                    <a:pt x="394" y="245"/>
                    <a:pt x="420" y="222"/>
                  </a:cubicBezTo>
                  <a:cubicBezTo>
                    <a:pt x="446" y="199"/>
                    <a:pt x="451" y="115"/>
                    <a:pt x="480" y="96"/>
                  </a:cubicBezTo>
                  <a:cubicBezTo>
                    <a:pt x="509" y="77"/>
                    <a:pt x="555" y="106"/>
                    <a:pt x="594" y="108"/>
                  </a:cubicBezTo>
                  <a:cubicBezTo>
                    <a:pt x="633" y="110"/>
                    <a:pt x="693" y="126"/>
                    <a:pt x="714" y="108"/>
                  </a:cubicBezTo>
                  <a:cubicBezTo>
                    <a:pt x="735" y="90"/>
                    <a:pt x="727" y="45"/>
                    <a:pt x="720" y="0"/>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59" name="Freeform 47"/>
            <p:cNvSpPr>
              <a:spLocks/>
            </p:cNvSpPr>
            <p:nvPr/>
          </p:nvSpPr>
          <p:spPr bwMode="auto">
            <a:xfrm>
              <a:off x="466" y="555"/>
              <a:ext cx="245" cy="697"/>
            </a:xfrm>
            <a:custGeom>
              <a:avLst/>
              <a:gdLst>
                <a:gd name="T0" fmla="*/ 1 w 667"/>
                <a:gd name="T1" fmla="*/ 0 h 1686"/>
                <a:gd name="T2" fmla="*/ 7 w 667"/>
                <a:gd name="T3" fmla="*/ 162 h 1686"/>
                <a:gd name="T4" fmla="*/ 43 w 667"/>
                <a:gd name="T5" fmla="*/ 186 h 1686"/>
                <a:gd name="T6" fmla="*/ 31 w 667"/>
                <a:gd name="T7" fmla="*/ 246 h 1686"/>
                <a:gd name="T8" fmla="*/ 91 w 667"/>
                <a:gd name="T9" fmla="*/ 408 h 1686"/>
                <a:gd name="T10" fmla="*/ 157 w 667"/>
                <a:gd name="T11" fmla="*/ 420 h 1686"/>
                <a:gd name="T12" fmla="*/ 115 w 667"/>
                <a:gd name="T13" fmla="*/ 516 h 1686"/>
                <a:gd name="T14" fmla="*/ 163 w 667"/>
                <a:gd name="T15" fmla="*/ 630 h 1686"/>
                <a:gd name="T16" fmla="*/ 121 w 667"/>
                <a:gd name="T17" fmla="*/ 780 h 1686"/>
                <a:gd name="T18" fmla="*/ 157 w 667"/>
                <a:gd name="T19" fmla="*/ 876 h 1686"/>
                <a:gd name="T20" fmla="*/ 229 w 667"/>
                <a:gd name="T21" fmla="*/ 876 h 1686"/>
                <a:gd name="T22" fmla="*/ 229 w 667"/>
                <a:gd name="T23" fmla="*/ 936 h 1686"/>
                <a:gd name="T24" fmla="*/ 223 w 667"/>
                <a:gd name="T25" fmla="*/ 1080 h 1686"/>
                <a:gd name="T26" fmla="*/ 265 w 667"/>
                <a:gd name="T27" fmla="*/ 1218 h 1686"/>
                <a:gd name="T28" fmla="*/ 355 w 667"/>
                <a:gd name="T29" fmla="*/ 1326 h 1686"/>
                <a:gd name="T30" fmla="*/ 451 w 667"/>
                <a:gd name="T31" fmla="*/ 1548 h 1686"/>
                <a:gd name="T32" fmla="*/ 559 w 667"/>
                <a:gd name="T33" fmla="*/ 1662 h 1686"/>
                <a:gd name="T34" fmla="*/ 667 w 667"/>
                <a:gd name="T35" fmla="*/ 1686 h 1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7" h="1686">
                  <a:moveTo>
                    <a:pt x="1" y="0"/>
                  </a:moveTo>
                  <a:cubicBezTo>
                    <a:pt x="0" y="65"/>
                    <a:pt x="0" y="131"/>
                    <a:pt x="7" y="162"/>
                  </a:cubicBezTo>
                  <a:cubicBezTo>
                    <a:pt x="14" y="193"/>
                    <a:pt x="39" y="172"/>
                    <a:pt x="43" y="186"/>
                  </a:cubicBezTo>
                  <a:cubicBezTo>
                    <a:pt x="47" y="200"/>
                    <a:pt x="23" y="209"/>
                    <a:pt x="31" y="246"/>
                  </a:cubicBezTo>
                  <a:cubicBezTo>
                    <a:pt x="39" y="283"/>
                    <a:pt x="70" y="379"/>
                    <a:pt x="91" y="408"/>
                  </a:cubicBezTo>
                  <a:cubicBezTo>
                    <a:pt x="112" y="437"/>
                    <a:pt x="153" y="402"/>
                    <a:pt x="157" y="420"/>
                  </a:cubicBezTo>
                  <a:cubicBezTo>
                    <a:pt x="161" y="438"/>
                    <a:pt x="114" y="481"/>
                    <a:pt x="115" y="516"/>
                  </a:cubicBezTo>
                  <a:cubicBezTo>
                    <a:pt x="116" y="551"/>
                    <a:pt x="162" y="586"/>
                    <a:pt x="163" y="630"/>
                  </a:cubicBezTo>
                  <a:cubicBezTo>
                    <a:pt x="164" y="674"/>
                    <a:pt x="122" y="739"/>
                    <a:pt x="121" y="780"/>
                  </a:cubicBezTo>
                  <a:cubicBezTo>
                    <a:pt x="120" y="821"/>
                    <a:pt x="139" y="860"/>
                    <a:pt x="157" y="876"/>
                  </a:cubicBezTo>
                  <a:cubicBezTo>
                    <a:pt x="175" y="892"/>
                    <a:pt x="217" y="866"/>
                    <a:pt x="229" y="876"/>
                  </a:cubicBezTo>
                  <a:cubicBezTo>
                    <a:pt x="241" y="886"/>
                    <a:pt x="230" y="902"/>
                    <a:pt x="229" y="936"/>
                  </a:cubicBezTo>
                  <a:cubicBezTo>
                    <a:pt x="228" y="970"/>
                    <a:pt x="217" y="1033"/>
                    <a:pt x="223" y="1080"/>
                  </a:cubicBezTo>
                  <a:cubicBezTo>
                    <a:pt x="229" y="1127"/>
                    <a:pt x="243" y="1177"/>
                    <a:pt x="265" y="1218"/>
                  </a:cubicBezTo>
                  <a:cubicBezTo>
                    <a:pt x="287" y="1259"/>
                    <a:pt x="324" y="1271"/>
                    <a:pt x="355" y="1326"/>
                  </a:cubicBezTo>
                  <a:cubicBezTo>
                    <a:pt x="386" y="1381"/>
                    <a:pt x="417" y="1492"/>
                    <a:pt x="451" y="1548"/>
                  </a:cubicBezTo>
                  <a:cubicBezTo>
                    <a:pt x="485" y="1604"/>
                    <a:pt x="523" y="1639"/>
                    <a:pt x="559" y="1662"/>
                  </a:cubicBezTo>
                  <a:cubicBezTo>
                    <a:pt x="595" y="1685"/>
                    <a:pt x="654" y="1682"/>
                    <a:pt x="667" y="1686"/>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60" name="Freeform 48"/>
            <p:cNvSpPr>
              <a:spLocks/>
            </p:cNvSpPr>
            <p:nvPr/>
          </p:nvSpPr>
          <p:spPr bwMode="auto">
            <a:xfrm>
              <a:off x="400" y="1493"/>
              <a:ext cx="147" cy="687"/>
            </a:xfrm>
            <a:custGeom>
              <a:avLst/>
              <a:gdLst>
                <a:gd name="T0" fmla="*/ 404 w 404"/>
                <a:gd name="T1" fmla="*/ 1660 h 1660"/>
                <a:gd name="T2" fmla="*/ 248 w 404"/>
                <a:gd name="T3" fmla="*/ 1354 h 1660"/>
                <a:gd name="T4" fmla="*/ 170 w 404"/>
                <a:gd name="T5" fmla="*/ 1318 h 1660"/>
                <a:gd name="T6" fmla="*/ 116 w 404"/>
                <a:gd name="T7" fmla="*/ 1198 h 1660"/>
                <a:gd name="T8" fmla="*/ 98 w 404"/>
                <a:gd name="T9" fmla="*/ 1162 h 1660"/>
                <a:gd name="T10" fmla="*/ 152 w 404"/>
                <a:gd name="T11" fmla="*/ 1072 h 1660"/>
                <a:gd name="T12" fmla="*/ 152 w 404"/>
                <a:gd name="T13" fmla="*/ 1012 h 1660"/>
                <a:gd name="T14" fmla="*/ 224 w 404"/>
                <a:gd name="T15" fmla="*/ 916 h 1660"/>
                <a:gd name="T16" fmla="*/ 218 w 404"/>
                <a:gd name="T17" fmla="*/ 748 h 1660"/>
                <a:gd name="T18" fmla="*/ 164 w 404"/>
                <a:gd name="T19" fmla="*/ 658 h 1660"/>
                <a:gd name="T20" fmla="*/ 188 w 404"/>
                <a:gd name="T21" fmla="*/ 598 h 1660"/>
                <a:gd name="T22" fmla="*/ 182 w 404"/>
                <a:gd name="T23" fmla="*/ 544 h 1660"/>
                <a:gd name="T24" fmla="*/ 230 w 404"/>
                <a:gd name="T25" fmla="*/ 442 h 1660"/>
                <a:gd name="T26" fmla="*/ 230 w 404"/>
                <a:gd name="T27" fmla="*/ 322 h 1660"/>
                <a:gd name="T28" fmla="*/ 134 w 404"/>
                <a:gd name="T29" fmla="*/ 256 h 1660"/>
                <a:gd name="T30" fmla="*/ 140 w 404"/>
                <a:gd name="T31" fmla="*/ 82 h 1660"/>
                <a:gd name="T32" fmla="*/ 0 w 404"/>
                <a:gd name="T33" fmla="*/ 0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4" h="1660">
                  <a:moveTo>
                    <a:pt x="404" y="1660"/>
                  </a:moveTo>
                  <a:cubicBezTo>
                    <a:pt x="345" y="1535"/>
                    <a:pt x="287" y="1411"/>
                    <a:pt x="248" y="1354"/>
                  </a:cubicBezTo>
                  <a:cubicBezTo>
                    <a:pt x="209" y="1297"/>
                    <a:pt x="192" y="1344"/>
                    <a:pt x="170" y="1318"/>
                  </a:cubicBezTo>
                  <a:cubicBezTo>
                    <a:pt x="148" y="1292"/>
                    <a:pt x="128" y="1224"/>
                    <a:pt x="116" y="1198"/>
                  </a:cubicBezTo>
                  <a:cubicBezTo>
                    <a:pt x="104" y="1172"/>
                    <a:pt x="92" y="1183"/>
                    <a:pt x="98" y="1162"/>
                  </a:cubicBezTo>
                  <a:cubicBezTo>
                    <a:pt x="104" y="1141"/>
                    <a:pt x="143" y="1097"/>
                    <a:pt x="152" y="1072"/>
                  </a:cubicBezTo>
                  <a:cubicBezTo>
                    <a:pt x="161" y="1047"/>
                    <a:pt x="140" y="1038"/>
                    <a:pt x="152" y="1012"/>
                  </a:cubicBezTo>
                  <a:cubicBezTo>
                    <a:pt x="164" y="986"/>
                    <a:pt x="213" y="960"/>
                    <a:pt x="224" y="916"/>
                  </a:cubicBezTo>
                  <a:cubicBezTo>
                    <a:pt x="235" y="872"/>
                    <a:pt x="228" y="791"/>
                    <a:pt x="218" y="748"/>
                  </a:cubicBezTo>
                  <a:cubicBezTo>
                    <a:pt x="208" y="705"/>
                    <a:pt x="169" y="683"/>
                    <a:pt x="164" y="658"/>
                  </a:cubicBezTo>
                  <a:cubicBezTo>
                    <a:pt x="159" y="633"/>
                    <a:pt x="185" y="617"/>
                    <a:pt x="188" y="598"/>
                  </a:cubicBezTo>
                  <a:cubicBezTo>
                    <a:pt x="191" y="579"/>
                    <a:pt x="175" y="570"/>
                    <a:pt x="182" y="544"/>
                  </a:cubicBezTo>
                  <a:cubicBezTo>
                    <a:pt x="189" y="518"/>
                    <a:pt x="222" y="479"/>
                    <a:pt x="230" y="442"/>
                  </a:cubicBezTo>
                  <a:cubicBezTo>
                    <a:pt x="238" y="405"/>
                    <a:pt x="246" y="353"/>
                    <a:pt x="230" y="322"/>
                  </a:cubicBezTo>
                  <a:cubicBezTo>
                    <a:pt x="214" y="291"/>
                    <a:pt x="149" y="296"/>
                    <a:pt x="134" y="256"/>
                  </a:cubicBezTo>
                  <a:cubicBezTo>
                    <a:pt x="119" y="216"/>
                    <a:pt x="162" y="125"/>
                    <a:pt x="140" y="82"/>
                  </a:cubicBezTo>
                  <a:cubicBezTo>
                    <a:pt x="118" y="39"/>
                    <a:pt x="29" y="17"/>
                    <a:pt x="0" y="0"/>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61" name="Freeform 49"/>
            <p:cNvSpPr>
              <a:spLocks/>
            </p:cNvSpPr>
            <p:nvPr/>
          </p:nvSpPr>
          <p:spPr bwMode="auto">
            <a:xfrm>
              <a:off x="247" y="1528"/>
              <a:ext cx="335" cy="1000"/>
            </a:xfrm>
            <a:custGeom>
              <a:avLst/>
              <a:gdLst>
                <a:gd name="T0" fmla="*/ 883 w 910"/>
                <a:gd name="T1" fmla="*/ 2418 h 2418"/>
                <a:gd name="T2" fmla="*/ 907 w 910"/>
                <a:gd name="T3" fmla="*/ 2256 h 2418"/>
                <a:gd name="T4" fmla="*/ 871 w 910"/>
                <a:gd name="T5" fmla="*/ 2178 h 2418"/>
                <a:gd name="T6" fmla="*/ 895 w 910"/>
                <a:gd name="T7" fmla="*/ 2046 h 2418"/>
                <a:gd name="T8" fmla="*/ 895 w 910"/>
                <a:gd name="T9" fmla="*/ 2004 h 2418"/>
                <a:gd name="T10" fmla="*/ 805 w 910"/>
                <a:gd name="T11" fmla="*/ 1920 h 2418"/>
                <a:gd name="T12" fmla="*/ 745 w 910"/>
                <a:gd name="T13" fmla="*/ 1920 h 2418"/>
                <a:gd name="T14" fmla="*/ 667 w 910"/>
                <a:gd name="T15" fmla="*/ 1896 h 2418"/>
                <a:gd name="T16" fmla="*/ 583 w 910"/>
                <a:gd name="T17" fmla="*/ 1902 h 2418"/>
                <a:gd name="T18" fmla="*/ 541 w 910"/>
                <a:gd name="T19" fmla="*/ 1824 h 2418"/>
                <a:gd name="T20" fmla="*/ 541 w 910"/>
                <a:gd name="T21" fmla="*/ 1782 h 2418"/>
                <a:gd name="T22" fmla="*/ 481 w 910"/>
                <a:gd name="T23" fmla="*/ 1740 h 2418"/>
                <a:gd name="T24" fmla="*/ 463 w 910"/>
                <a:gd name="T25" fmla="*/ 1686 h 2418"/>
                <a:gd name="T26" fmla="*/ 463 w 910"/>
                <a:gd name="T27" fmla="*/ 1626 h 2418"/>
                <a:gd name="T28" fmla="*/ 385 w 910"/>
                <a:gd name="T29" fmla="*/ 1584 h 2418"/>
                <a:gd name="T30" fmla="*/ 283 w 910"/>
                <a:gd name="T31" fmla="*/ 1638 h 2418"/>
                <a:gd name="T32" fmla="*/ 211 w 910"/>
                <a:gd name="T33" fmla="*/ 1614 h 2418"/>
                <a:gd name="T34" fmla="*/ 181 w 910"/>
                <a:gd name="T35" fmla="*/ 1590 h 2418"/>
                <a:gd name="T36" fmla="*/ 157 w 910"/>
                <a:gd name="T37" fmla="*/ 1524 h 2418"/>
                <a:gd name="T38" fmla="*/ 109 w 910"/>
                <a:gd name="T39" fmla="*/ 1470 h 2418"/>
                <a:gd name="T40" fmla="*/ 79 w 910"/>
                <a:gd name="T41" fmla="*/ 1302 h 2418"/>
                <a:gd name="T42" fmla="*/ 85 w 910"/>
                <a:gd name="T43" fmla="*/ 1200 h 2418"/>
                <a:gd name="T44" fmla="*/ 85 w 910"/>
                <a:gd name="T45" fmla="*/ 1128 h 2418"/>
                <a:gd name="T46" fmla="*/ 31 w 910"/>
                <a:gd name="T47" fmla="*/ 1050 h 2418"/>
                <a:gd name="T48" fmla="*/ 7 w 910"/>
                <a:gd name="T49" fmla="*/ 942 h 2418"/>
                <a:gd name="T50" fmla="*/ 13 w 910"/>
                <a:gd name="T51" fmla="*/ 876 h 2418"/>
                <a:gd name="T52" fmla="*/ 85 w 910"/>
                <a:gd name="T53" fmla="*/ 822 h 2418"/>
                <a:gd name="T54" fmla="*/ 85 w 910"/>
                <a:gd name="T55" fmla="*/ 744 h 2418"/>
                <a:gd name="T56" fmla="*/ 193 w 910"/>
                <a:gd name="T57" fmla="*/ 612 h 2418"/>
                <a:gd name="T58" fmla="*/ 193 w 910"/>
                <a:gd name="T59" fmla="*/ 540 h 2418"/>
                <a:gd name="T60" fmla="*/ 277 w 910"/>
                <a:gd name="T61" fmla="*/ 342 h 2418"/>
                <a:gd name="T62" fmla="*/ 331 w 910"/>
                <a:gd name="T63" fmla="*/ 246 h 2418"/>
                <a:gd name="T64" fmla="*/ 355 w 910"/>
                <a:gd name="T65" fmla="*/ 108 h 2418"/>
                <a:gd name="T66" fmla="*/ 331 w 910"/>
                <a:gd name="T67" fmla="*/ 0 h 2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0" h="2418">
                  <a:moveTo>
                    <a:pt x="883" y="2418"/>
                  </a:moveTo>
                  <a:cubicBezTo>
                    <a:pt x="896" y="2357"/>
                    <a:pt x="909" y="2296"/>
                    <a:pt x="907" y="2256"/>
                  </a:cubicBezTo>
                  <a:cubicBezTo>
                    <a:pt x="905" y="2216"/>
                    <a:pt x="873" y="2213"/>
                    <a:pt x="871" y="2178"/>
                  </a:cubicBezTo>
                  <a:cubicBezTo>
                    <a:pt x="869" y="2143"/>
                    <a:pt x="891" y="2075"/>
                    <a:pt x="895" y="2046"/>
                  </a:cubicBezTo>
                  <a:cubicBezTo>
                    <a:pt x="899" y="2017"/>
                    <a:pt x="910" y="2025"/>
                    <a:pt x="895" y="2004"/>
                  </a:cubicBezTo>
                  <a:cubicBezTo>
                    <a:pt x="880" y="1983"/>
                    <a:pt x="830" y="1934"/>
                    <a:pt x="805" y="1920"/>
                  </a:cubicBezTo>
                  <a:cubicBezTo>
                    <a:pt x="780" y="1906"/>
                    <a:pt x="768" y="1924"/>
                    <a:pt x="745" y="1920"/>
                  </a:cubicBezTo>
                  <a:cubicBezTo>
                    <a:pt x="722" y="1916"/>
                    <a:pt x="694" y="1899"/>
                    <a:pt x="667" y="1896"/>
                  </a:cubicBezTo>
                  <a:cubicBezTo>
                    <a:pt x="640" y="1893"/>
                    <a:pt x="604" y="1914"/>
                    <a:pt x="583" y="1902"/>
                  </a:cubicBezTo>
                  <a:cubicBezTo>
                    <a:pt x="562" y="1890"/>
                    <a:pt x="548" y="1844"/>
                    <a:pt x="541" y="1824"/>
                  </a:cubicBezTo>
                  <a:cubicBezTo>
                    <a:pt x="534" y="1804"/>
                    <a:pt x="551" y="1796"/>
                    <a:pt x="541" y="1782"/>
                  </a:cubicBezTo>
                  <a:cubicBezTo>
                    <a:pt x="531" y="1768"/>
                    <a:pt x="494" y="1756"/>
                    <a:pt x="481" y="1740"/>
                  </a:cubicBezTo>
                  <a:cubicBezTo>
                    <a:pt x="468" y="1724"/>
                    <a:pt x="466" y="1705"/>
                    <a:pt x="463" y="1686"/>
                  </a:cubicBezTo>
                  <a:cubicBezTo>
                    <a:pt x="460" y="1667"/>
                    <a:pt x="476" y="1643"/>
                    <a:pt x="463" y="1626"/>
                  </a:cubicBezTo>
                  <a:cubicBezTo>
                    <a:pt x="450" y="1609"/>
                    <a:pt x="415" y="1582"/>
                    <a:pt x="385" y="1584"/>
                  </a:cubicBezTo>
                  <a:cubicBezTo>
                    <a:pt x="355" y="1586"/>
                    <a:pt x="312" y="1633"/>
                    <a:pt x="283" y="1638"/>
                  </a:cubicBezTo>
                  <a:cubicBezTo>
                    <a:pt x="254" y="1643"/>
                    <a:pt x="228" y="1622"/>
                    <a:pt x="211" y="1614"/>
                  </a:cubicBezTo>
                  <a:cubicBezTo>
                    <a:pt x="194" y="1606"/>
                    <a:pt x="190" y="1605"/>
                    <a:pt x="181" y="1590"/>
                  </a:cubicBezTo>
                  <a:cubicBezTo>
                    <a:pt x="172" y="1575"/>
                    <a:pt x="169" y="1544"/>
                    <a:pt x="157" y="1524"/>
                  </a:cubicBezTo>
                  <a:cubicBezTo>
                    <a:pt x="145" y="1504"/>
                    <a:pt x="122" y="1507"/>
                    <a:pt x="109" y="1470"/>
                  </a:cubicBezTo>
                  <a:cubicBezTo>
                    <a:pt x="96" y="1433"/>
                    <a:pt x="83" y="1347"/>
                    <a:pt x="79" y="1302"/>
                  </a:cubicBezTo>
                  <a:cubicBezTo>
                    <a:pt x="75" y="1257"/>
                    <a:pt x="84" y="1229"/>
                    <a:pt x="85" y="1200"/>
                  </a:cubicBezTo>
                  <a:cubicBezTo>
                    <a:pt x="86" y="1171"/>
                    <a:pt x="94" y="1153"/>
                    <a:pt x="85" y="1128"/>
                  </a:cubicBezTo>
                  <a:cubicBezTo>
                    <a:pt x="76" y="1103"/>
                    <a:pt x="44" y="1081"/>
                    <a:pt x="31" y="1050"/>
                  </a:cubicBezTo>
                  <a:cubicBezTo>
                    <a:pt x="18" y="1019"/>
                    <a:pt x="10" y="971"/>
                    <a:pt x="7" y="942"/>
                  </a:cubicBezTo>
                  <a:cubicBezTo>
                    <a:pt x="4" y="913"/>
                    <a:pt x="0" y="896"/>
                    <a:pt x="13" y="876"/>
                  </a:cubicBezTo>
                  <a:cubicBezTo>
                    <a:pt x="26" y="856"/>
                    <a:pt x="73" y="844"/>
                    <a:pt x="85" y="822"/>
                  </a:cubicBezTo>
                  <a:cubicBezTo>
                    <a:pt x="97" y="800"/>
                    <a:pt x="67" y="779"/>
                    <a:pt x="85" y="744"/>
                  </a:cubicBezTo>
                  <a:cubicBezTo>
                    <a:pt x="103" y="709"/>
                    <a:pt x="175" y="646"/>
                    <a:pt x="193" y="612"/>
                  </a:cubicBezTo>
                  <a:cubicBezTo>
                    <a:pt x="211" y="578"/>
                    <a:pt x="179" y="585"/>
                    <a:pt x="193" y="540"/>
                  </a:cubicBezTo>
                  <a:cubicBezTo>
                    <a:pt x="207" y="495"/>
                    <a:pt x="254" y="391"/>
                    <a:pt x="277" y="342"/>
                  </a:cubicBezTo>
                  <a:cubicBezTo>
                    <a:pt x="300" y="293"/>
                    <a:pt x="318" y="285"/>
                    <a:pt x="331" y="246"/>
                  </a:cubicBezTo>
                  <a:cubicBezTo>
                    <a:pt x="344" y="207"/>
                    <a:pt x="355" y="149"/>
                    <a:pt x="355" y="108"/>
                  </a:cubicBezTo>
                  <a:cubicBezTo>
                    <a:pt x="355" y="67"/>
                    <a:pt x="331" y="3"/>
                    <a:pt x="331" y="0"/>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3362" name="Group 50"/>
            <p:cNvGrpSpPr>
              <a:grpSpLocks/>
            </p:cNvGrpSpPr>
            <p:nvPr/>
          </p:nvGrpSpPr>
          <p:grpSpPr bwMode="auto">
            <a:xfrm>
              <a:off x="493" y="1658"/>
              <a:ext cx="113" cy="100"/>
              <a:chOff x="9055" y="10044"/>
              <a:chExt cx="234" cy="189"/>
            </a:xfrm>
          </p:grpSpPr>
          <p:sp>
            <p:nvSpPr>
              <p:cNvPr id="13363" name="AutoShape 51"/>
              <p:cNvSpPr>
                <a:spLocks noChangeArrowheads="1"/>
              </p:cNvSpPr>
              <p:nvPr/>
            </p:nvSpPr>
            <p:spPr bwMode="auto">
              <a:xfrm rot="-5400000">
                <a:off x="9013" y="10159"/>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64" name="AutoShape 52"/>
              <p:cNvSpPr>
                <a:spLocks noChangeArrowheads="1"/>
              </p:cNvSpPr>
              <p:nvPr/>
            </p:nvSpPr>
            <p:spPr bwMode="auto">
              <a:xfrm rot="-5400000">
                <a:off x="9045" y="10159"/>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65" name="AutoShape 53"/>
              <p:cNvSpPr>
                <a:spLocks noChangeArrowheads="1"/>
              </p:cNvSpPr>
              <p:nvPr/>
            </p:nvSpPr>
            <p:spPr bwMode="auto">
              <a:xfrm rot="-5400000">
                <a:off x="9079" y="10157"/>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66" name="AutoShape 54"/>
              <p:cNvSpPr>
                <a:spLocks noChangeArrowheads="1"/>
              </p:cNvSpPr>
              <p:nvPr/>
            </p:nvSpPr>
            <p:spPr bwMode="auto">
              <a:xfrm rot="-5400000">
                <a:off x="9137" y="10137"/>
                <a:ext cx="74" cy="30"/>
              </a:xfrm>
              <a:prstGeom prst="homePlate">
                <a:avLst>
                  <a:gd name="adj" fmla="val 112702"/>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67" name="AutoShape 55"/>
              <p:cNvSpPr>
                <a:spLocks noChangeArrowheads="1"/>
              </p:cNvSpPr>
              <p:nvPr/>
            </p:nvSpPr>
            <p:spPr bwMode="auto">
              <a:xfrm rot="-5400000">
                <a:off x="9149" y="10157"/>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68" name="AutoShape 56"/>
              <p:cNvSpPr>
                <a:spLocks noChangeArrowheads="1"/>
              </p:cNvSpPr>
              <p:nvPr/>
            </p:nvSpPr>
            <p:spPr bwMode="auto">
              <a:xfrm rot="-5400000">
                <a:off x="9183" y="10155"/>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69" name="AutoShape 57"/>
              <p:cNvSpPr>
                <a:spLocks noChangeArrowheads="1"/>
              </p:cNvSpPr>
              <p:nvPr/>
            </p:nvSpPr>
            <p:spPr bwMode="auto">
              <a:xfrm rot="-5400000">
                <a:off x="9215" y="10155"/>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70" name="AutoShape 58"/>
              <p:cNvSpPr>
                <a:spLocks noChangeArrowheads="1"/>
              </p:cNvSpPr>
              <p:nvPr/>
            </p:nvSpPr>
            <p:spPr bwMode="auto">
              <a:xfrm>
                <a:off x="9227" y="10047"/>
                <a:ext cx="56" cy="56"/>
              </a:xfrm>
              <a:prstGeom prst="doubleWave">
                <a:avLst>
                  <a:gd name="adj1" fmla="val 6500"/>
                  <a:gd name="adj2" fmla="val 0"/>
                </a:avLst>
              </a:prstGeom>
              <a:solidFill>
                <a:schemeClr val="tx1"/>
              </a:solidFill>
              <a:ln w="1905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71" name="Line 59"/>
              <p:cNvSpPr>
                <a:spLocks noChangeShapeType="1"/>
              </p:cNvSpPr>
              <p:nvPr/>
            </p:nvSpPr>
            <p:spPr bwMode="auto">
              <a:xfrm>
                <a:off x="9224" y="10044"/>
                <a:ext cx="1" cy="17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3372" name="Oval 60"/>
            <p:cNvSpPr>
              <a:spLocks noChangeArrowheads="1"/>
            </p:cNvSpPr>
            <p:nvPr/>
          </p:nvSpPr>
          <p:spPr bwMode="auto">
            <a:xfrm>
              <a:off x="503" y="1629"/>
              <a:ext cx="33" cy="37"/>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73" name="Oval 61"/>
            <p:cNvSpPr>
              <a:spLocks noChangeArrowheads="1"/>
            </p:cNvSpPr>
            <p:nvPr/>
          </p:nvSpPr>
          <p:spPr bwMode="auto">
            <a:xfrm>
              <a:off x="119" y="1855"/>
              <a:ext cx="34" cy="3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74" name="Oval 62"/>
            <p:cNvSpPr>
              <a:spLocks noChangeArrowheads="1"/>
            </p:cNvSpPr>
            <p:nvPr/>
          </p:nvSpPr>
          <p:spPr bwMode="auto">
            <a:xfrm>
              <a:off x="1136" y="1855"/>
              <a:ext cx="33" cy="3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75" name="Freeform 63"/>
            <p:cNvSpPr>
              <a:spLocks/>
            </p:cNvSpPr>
            <p:nvPr/>
          </p:nvSpPr>
          <p:spPr bwMode="auto">
            <a:xfrm>
              <a:off x="999" y="310"/>
              <a:ext cx="2327" cy="1477"/>
            </a:xfrm>
            <a:custGeom>
              <a:avLst/>
              <a:gdLst>
                <a:gd name="T0" fmla="*/ 6312 w 6329"/>
                <a:gd name="T1" fmla="*/ 160 h 3571"/>
                <a:gd name="T2" fmla="*/ 6208 w 6329"/>
                <a:gd name="T3" fmla="*/ 352 h 3571"/>
                <a:gd name="T4" fmla="*/ 6056 w 6329"/>
                <a:gd name="T5" fmla="*/ 616 h 3571"/>
                <a:gd name="T6" fmla="*/ 5912 w 6329"/>
                <a:gd name="T7" fmla="*/ 848 h 3571"/>
                <a:gd name="T8" fmla="*/ 5760 w 6329"/>
                <a:gd name="T9" fmla="*/ 1032 h 3571"/>
                <a:gd name="T10" fmla="*/ 5576 w 6329"/>
                <a:gd name="T11" fmla="*/ 1192 h 3571"/>
                <a:gd name="T12" fmla="*/ 5480 w 6329"/>
                <a:gd name="T13" fmla="*/ 1424 h 3571"/>
                <a:gd name="T14" fmla="*/ 5432 w 6329"/>
                <a:gd name="T15" fmla="*/ 1536 h 3571"/>
                <a:gd name="T16" fmla="*/ 5312 w 6329"/>
                <a:gd name="T17" fmla="*/ 1624 h 3571"/>
                <a:gd name="T18" fmla="*/ 5184 w 6329"/>
                <a:gd name="T19" fmla="*/ 1688 h 3571"/>
                <a:gd name="T20" fmla="*/ 4960 w 6329"/>
                <a:gd name="T21" fmla="*/ 1752 h 3571"/>
                <a:gd name="T22" fmla="*/ 4800 w 6329"/>
                <a:gd name="T23" fmla="*/ 1800 h 3571"/>
                <a:gd name="T24" fmla="*/ 4720 w 6329"/>
                <a:gd name="T25" fmla="*/ 1912 h 3571"/>
                <a:gd name="T26" fmla="*/ 4664 w 6329"/>
                <a:gd name="T27" fmla="*/ 2040 h 3571"/>
                <a:gd name="T28" fmla="*/ 4432 w 6329"/>
                <a:gd name="T29" fmla="*/ 2272 h 3571"/>
                <a:gd name="T30" fmla="*/ 4208 w 6329"/>
                <a:gd name="T31" fmla="*/ 2432 h 3571"/>
                <a:gd name="T32" fmla="*/ 4016 w 6329"/>
                <a:gd name="T33" fmla="*/ 2448 h 3571"/>
                <a:gd name="T34" fmla="*/ 3944 w 6329"/>
                <a:gd name="T35" fmla="*/ 2568 h 3571"/>
                <a:gd name="T36" fmla="*/ 3816 w 6329"/>
                <a:gd name="T37" fmla="*/ 2528 h 3571"/>
                <a:gd name="T38" fmla="*/ 3608 w 6329"/>
                <a:gd name="T39" fmla="*/ 2528 h 3571"/>
                <a:gd name="T40" fmla="*/ 3456 w 6329"/>
                <a:gd name="T41" fmla="*/ 2592 h 3571"/>
                <a:gd name="T42" fmla="*/ 3304 w 6329"/>
                <a:gd name="T43" fmla="*/ 2536 h 3571"/>
                <a:gd name="T44" fmla="*/ 3160 w 6329"/>
                <a:gd name="T45" fmla="*/ 2504 h 3571"/>
                <a:gd name="T46" fmla="*/ 2952 w 6329"/>
                <a:gd name="T47" fmla="*/ 2480 h 3571"/>
                <a:gd name="T48" fmla="*/ 2824 w 6329"/>
                <a:gd name="T49" fmla="*/ 2496 h 3571"/>
                <a:gd name="T50" fmla="*/ 2648 w 6329"/>
                <a:gd name="T51" fmla="*/ 2592 h 3571"/>
                <a:gd name="T52" fmla="*/ 2528 w 6329"/>
                <a:gd name="T53" fmla="*/ 2752 h 3571"/>
                <a:gd name="T54" fmla="*/ 2328 w 6329"/>
                <a:gd name="T55" fmla="*/ 2856 h 3571"/>
                <a:gd name="T56" fmla="*/ 2192 w 6329"/>
                <a:gd name="T57" fmla="*/ 2880 h 3571"/>
                <a:gd name="T58" fmla="*/ 1928 w 6329"/>
                <a:gd name="T59" fmla="*/ 2968 h 3571"/>
                <a:gd name="T60" fmla="*/ 1760 w 6329"/>
                <a:gd name="T61" fmla="*/ 2968 h 3571"/>
                <a:gd name="T62" fmla="*/ 1648 w 6329"/>
                <a:gd name="T63" fmla="*/ 3128 h 3571"/>
                <a:gd name="T64" fmla="*/ 1488 w 6329"/>
                <a:gd name="T65" fmla="*/ 3336 h 3571"/>
                <a:gd name="T66" fmla="*/ 1312 w 6329"/>
                <a:gd name="T67" fmla="*/ 3408 h 3571"/>
                <a:gd name="T68" fmla="*/ 1152 w 6329"/>
                <a:gd name="T69" fmla="*/ 3472 h 3571"/>
                <a:gd name="T70" fmla="*/ 888 w 6329"/>
                <a:gd name="T71" fmla="*/ 3560 h 3571"/>
                <a:gd name="T72" fmla="*/ 720 w 6329"/>
                <a:gd name="T73" fmla="*/ 3496 h 3571"/>
                <a:gd name="T74" fmla="*/ 584 w 6329"/>
                <a:gd name="T75" fmla="*/ 3440 h 3571"/>
                <a:gd name="T76" fmla="*/ 280 w 6329"/>
                <a:gd name="T77" fmla="*/ 3296 h 3571"/>
                <a:gd name="T78" fmla="*/ 0 w 6329"/>
                <a:gd name="T79" fmla="*/ 3112 h 3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329" h="3571">
                  <a:moveTo>
                    <a:pt x="6328" y="0"/>
                  </a:moveTo>
                  <a:cubicBezTo>
                    <a:pt x="6328" y="60"/>
                    <a:pt x="6329" y="120"/>
                    <a:pt x="6312" y="160"/>
                  </a:cubicBezTo>
                  <a:cubicBezTo>
                    <a:pt x="6295" y="200"/>
                    <a:pt x="6241" y="208"/>
                    <a:pt x="6224" y="240"/>
                  </a:cubicBezTo>
                  <a:cubicBezTo>
                    <a:pt x="6207" y="272"/>
                    <a:pt x="6229" y="315"/>
                    <a:pt x="6208" y="352"/>
                  </a:cubicBezTo>
                  <a:cubicBezTo>
                    <a:pt x="6187" y="389"/>
                    <a:pt x="6121" y="420"/>
                    <a:pt x="6096" y="464"/>
                  </a:cubicBezTo>
                  <a:cubicBezTo>
                    <a:pt x="6071" y="508"/>
                    <a:pt x="6072" y="569"/>
                    <a:pt x="6056" y="616"/>
                  </a:cubicBezTo>
                  <a:cubicBezTo>
                    <a:pt x="6040" y="663"/>
                    <a:pt x="6024" y="705"/>
                    <a:pt x="6000" y="744"/>
                  </a:cubicBezTo>
                  <a:cubicBezTo>
                    <a:pt x="5976" y="783"/>
                    <a:pt x="5940" y="815"/>
                    <a:pt x="5912" y="848"/>
                  </a:cubicBezTo>
                  <a:cubicBezTo>
                    <a:pt x="5884" y="881"/>
                    <a:pt x="5857" y="913"/>
                    <a:pt x="5832" y="944"/>
                  </a:cubicBezTo>
                  <a:cubicBezTo>
                    <a:pt x="5807" y="975"/>
                    <a:pt x="5791" y="1016"/>
                    <a:pt x="5760" y="1032"/>
                  </a:cubicBezTo>
                  <a:cubicBezTo>
                    <a:pt x="5729" y="1048"/>
                    <a:pt x="5679" y="1013"/>
                    <a:pt x="5648" y="1040"/>
                  </a:cubicBezTo>
                  <a:cubicBezTo>
                    <a:pt x="5617" y="1067"/>
                    <a:pt x="5597" y="1144"/>
                    <a:pt x="5576" y="1192"/>
                  </a:cubicBezTo>
                  <a:cubicBezTo>
                    <a:pt x="5555" y="1240"/>
                    <a:pt x="5536" y="1289"/>
                    <a:pt x="5520" y="1328"/>
                  </a:cubicBezTo>
                  <a:cubicBezTo>
                    <a:pt x="5504" y="1367"/>
                    <a:pt x="5485" y="1397"/>
                    <a:pt x="5480" y="1424"/>
                  </a:cubicBezTo>
                  <a:cubicBezTo>
                    <a:pt x="5475" y="1451"/>
                    <a:pt x="5496" y="1469"/>
                    <a:pt x="5488" y="1488"/>
                  </a:cubicBezTo>
                  <a:cubicBezTo>
                    <a:pt x="5480" y="1507"/>
                    <a:pt x="5449" y="1521"/>
                    <a:pt x="5432" y="1536"/>
                  </a:cubicBezTo>
                  <a:cubicBezTo>
                    <a:pt x="5415" y="1551"/>
                    <a:pt x="5404" y="1561"/>
                    <a:pt x="5384" y="1576"/>
                  </a:cubicBezTo>
                  <a:cubicBezTo>
                    <a:pt x="5364" y="1591"/>
                    <a:pt x="5339" y="1612"/>
                    <a:pt x="5312" y="1624"/>
                  </a:cubicBezTo>
                  <a:cubicBezTo>
                    <a:pt x="5285" y="1636"/>
                    <a:pt x="5245" y="1637"/>
                    <a:pt x="5224" y="1648"/>
                  </a:cubicBezTo>
                  <a:cubicBezTo>
                    <a:pt x="5203" y="1659"/>
                    <a:pt x="5205" y="1681"/>
                    <a:pt x="5184" y="1688"/>
                  </a:cubicBezTo>
                  <a:cubicBezTo>
                    <a:pt x="5163" y="1695"/>
                    <a:pt x="5133" y="1677"/>
                    <a:pt x="5096" y="1688"/>
                  </a:cubicBezTo>
                  <a:cubicBezTo>
                    <a:pt x="5059" y="1699"/>
                    <a:pt x="4993" y="1740"/>
                    <a:pt x="4960" y="1752"/>
                  </a:cubicBezTo>
                  <a:cubicBezTo>
                    <a:pt x="4927" y="1764"/>
                    <a:pt x="4923" y="1752"/>
                    <a:pt x="4896" y="1760"/>
                  </a:cubicBezTo>
                  <a:cubicBezTo>
                    <a:pt x="4869" y="1768"/>
                    <a:pt x="4820" y="1779"/>
                    <a:pt x="4800" y="1800"/>
                  </a:cubicBezTo>
                  <a:cubicBezTo>
                    <a:pt x="4780" y="1821"/>
                    <a:pt x="4789" y="1869"/>
                    <a:pt x="4776" y="1888"/>
                  </a:cubicBezTo>
                  <a:cubicBezTo>
                    <a:pt x="4763" y="1907"/>
                    <a:pt x="4739" y="1903"/>
                    <a:pt x="4720" y="1912"/>
                  </a:cubicBezTo>
                  <a:cubicBezTo>
                    <a:pt x="4701" y="1921"/>
                    <a:pt x="4673" y="1923"/>
                    <a:pt x="4664" y="1944"/>
                  </a:cubicBezTo>
                  <a:cubicBezTo>
                    <a:pt x="4655" y="1965"/>
                    <a:pt x="4695" y="2005"/>
                    <a:pt x="4664" y="2040"/>
                  </a:cubicBezTo>
                  <a:cubicBezTo>
                    <a:pt x="4633" y="2075"/>
                    <a:pt x="4519" y="2113"/>
                    <a:pt x="4480" y="2152"/>
                  </a:cubicBezTo>
                  <a:cubicBezTo>
                    <a:pt x="4441" y="2191"/>
                    <a:pt x="4455" y="2237"/>
                    <a:pt x="4432" y="2272"/>
                  </a:cubicBezTo>
                  <a:cubicBezTo>
                    <a:pt x="4409" y="2307"/>
                    <a:pt x="4381" y="2333"/>
                    <a:pt x="4344" y="2360"/>
                  </a:cubicBezTo>
                  <a:cubicBezTo>
                    <a:pt x="4307" y="2387"/>
                    <a:pt x="4249" y="2420"/>
                    <a:pt x="4208" y="2432"/>
                  </a:cubicBezTo>
                  <a:cubicBezTo>
                    <a:pt x="4167" y="2444"/>
                    <a:pt x="4128" y="2429"/>
                    <a:pt x="4096" y="2432"/>
                  </a:cubicBezTo>
                  <a:cubicBezTo>
                    <a:pt x="4064" y="2435"/>
                    <a:pt x="4033" y="2432"/>
                    <a:pt x="4016" y="2448"/>
                  </a:cubicBezTo>
                  <a:cubicBezTo>
                    <a:pt x="3999" y="2464"/>
                    <a:pt x="4004" y="2508"/>
                    <a:pt x="3992" y="2528"/>
                  </a:cubicBezTo>
                  <a:cubicBezTo>
                    <a:pt x="3980" y="2548"/>
                    <a:pt x="3961" y="2561"/>
                    <a:pt x="3944" y="2568"/>
                  </a:cubicBezTo>
                  <a:cubicBezTo>
                    <a:pt x="3927" y="2575"/>
                    <a:pt x="3909" y="2575"/>
                    <a:pt x="3888" y="2568"/>
                  </a:cubicBezTo>
                  <a:cubicBezTo>
                    <a:pt x="3867" y="2561"/>
                    <a:pt x="3851" y="2527"/>
                    <a:pt x="3816" y="2528"/>
                  </a:cubicBezTo>
                  <a:cubicBezTo>
                    <a:pt x="3781" y="2529"/>
                    <a:pt x="3715" y="2576"/>
                    <a:pt x="3680" y="2576"/>
                  </a:cubicBezTo>
                  <a:cubicBezTo>
                    <a:pt x="3645" y="2576"/>
                    <a:pt x="3635" y="2532"/>
                    <a:pt x="3608" y="2528"/>
                  </a:cubicBezTo>
                  <a:cubicBezTo>
                    <a:pt x="3581" y="2524"/>
                    <a:pt x="3545" y="2541"/>
                    <a:pt x="3520" y="2552"/>
                  </a:cubicBezTo>
                  <a:cubicBezTo>
                    <a:pt x="3495" y="2563"/>
                    <a:pt x="3484" y="2596"/>
                    <a:pt x="3456" y="2592"/>
                  </a:cubicBezTo>
                  <a:cubicBezTo>
                    <a:pt x="3428" y="2588"/>
                    <a:pt x="3377" y="2537"/>
                    <a:pt x="3352" y="2528"/>
                  </a:cubicBezTo>
                  <a:cubicBezTo>
                    <a:pt x="3327" y="2519"/>
                    <a:pt x="3324" y="2540"/>
                    <a:pt x="3304" y="2536"/>
                  </a:cubicBezTo>
                  <a:cubicBezTo>
                    <a:pt x="3284" y="2532"/>
                    <a:pt x="3256" y="2509"/>
                    <a:pt x="3232" y="2504"/>
                  </a:cubicBezTo>
                  <a:cubicBezTo>
                    <a:pt x="3208" y="2499"/>
                    <a:pt x="3187" y="2507"/>
                    <a:pt x="3160" y="2504"/>
                  </a:cubicBezTo>
                  <a:cubicBezTo>
                    <a:pt x="3133" y="2501"/>
                    <a:pt x="3107" y="2492"/>
                    <a:pt x="3072" y="2488"/>
                  </a:cubicBezTo>
                  <a:cubicBezTo>
                    <a:pt x="3037" y="2484"/>
                    <a:pt x="2984" y="2479"/>
                    <a:pt x="2952" y="2480"/>
                  </a:cubicBezTo>
                  <a:cubicBezTo>
                    <a:pt x="2920" y="2481"/>
                    <a:pt x="2901" y="2493"/>
                    <a:pt x="2880" y="2496"/>
                  </a:cubicBezTo>
                  <a:cubicBezTo>
                    <a:pt x="2859" y="2499"/>
                    <a:pt x="2847" y="2487"/>
                    <a:pt x="2824" y="2496"/>
                  </a:cubicBezTo>
                  <a:cubicBezTo>
                    <a:pt x="2801" y="2505"/>
                    <a:pt x="2773" y="2536"/>
                    <a:pt x="2744" y="2552"/>
                  </a:cubicBezTo>
                  <a:cubicBezTo>
                    <a:pt x="2715" y="2568"/>
                    <a:pt x="2664" y="2569"/>
                    <a:pt x="2648" y="2592"/>
                  </a:cubicBezTo>
                  <a:cubicBezTo>
                    <a:pt x="2632" y="2615"/>
                    <a:pt x="2668" y="2661"/>
                    <a:pt x="2648" y="2688"/>
                  </a:cubicBezTo>
                  <a:cubicBezTo>
                    <a:pt x="2628" y="2715"/>
                    <a:pt x="2568" y="2736"/>
                    <a:pt x="2528" y="2752"/>
                  </a:cubicBezTo>
                  <a:cubicBezTo>
                    <a:pt x="2488" y="2768"/>
                    <a:pt x="2441" y="2767"/>
                    <a:pt x="2408" y="2784"/>
                  </a:cubicBezTo>
                  <a:cubicBezTo>
                    <a:pt x="2375" y="2801"/>
                    <a:pt x="2352" y="2840"/>
                    <a:pt x="2328" y="2856"/>
                  </a:cubicBezTo>
                  <a:cubicBezTo>
                    <a:pt x="2304" y="2872"/>
                    <a:pt x="2287" y="2876"/>
                    <a:pt x="2264" y="2880"/>
                  </a:cubicBezTo>
                  <a:cubicBezTo>
                    <a:pt x="2241" y="2884"/>
                    <a:pt x="2228" y="2865"/>
                    <a:pt x="2192" y="2880"/>
                  </a:cubicBezTo>
                  <a:cubicBezTo>
                    <a:pt x="2156" y="2895"/>
                    <a:pt x="2092" y="2953"/>
                    <a:pt x="2048" y="2968"/>
                  </a:cubicBezTo>
                  <a:cubicBezTo>
                    <a:pt x="2004" y="2983"/>
                    <a:pt x="1955" y="2973"/>
                    <a:pt x="1928" y="2968"/>
                  </a:cubicBezTo>
                  <a:cubicBezTo>
                    <a:pt x="1901" y="2963"/>
                    <a:pt x="1916" y="2936"/>
                    <a:pt x="1888" y="2936"/>
                  </a:cubicBezTo>
                  <a:cubicBezTo>
                    <a:pt x="1860" y="2936"/>
                    <a:pt x="1791" y="2948"/>
                    <a:pt x="1760" y="2968"/>
                  </a:cubicBezTo>
                  <a:cubicBezTo>
                    <a:pt x="1729" y="2988"/>
                    <a:pt x="1723" y="3029"/>
                    <a:pt x="1704" y="3056"/>
                  </a:cubicBezTo>
                  <a:cubicBezTo>
                    <a:pt x="1685" y="3083"/>
                    <a:pt x="1672" y="3100"/>
                    <a:pt x="1648" y="3128"/>
                  </a:cubicBezTo>
                  <a:cubicBezTo>
                    <a:pt x="1624" y="3156"/>
                    <a:pt x="1587" y="3189"/>
                    <a:pt x="1560" y="3224"/>
                  </a:cubicBezTo>
                  <a:cubicBezTo>
                    <a:pt x="1533" y="3259"/>
                    <a:pt x="1517" y="3311"/>
                    <a:pt x="1488" y="3336"/>
                  </a:cubicBezTo>
                  <a:cubicBezTo>
                    <a:pt x="1459" y="3361"/>
                    <a:pt x="1413" y="3364"/>
                    <a:pt x="1384" y="3376"/>
                  </a:cubicBezTo>
                  <a:cubicBezTo>
                    <a:pt x="1355" y="3388"/>
                    <a:pt x="1338" y="3392"/>
                    <a:pt x="1312" y="3408"/>
                  </a:cubicBezTo>
                  <a:cubicBezTo>
                    <a:pt x="1286" y="3424"/>
                    <a:pt x="1251" y="3461"/>
                    <a:pt x="1224" y="3472"/>
                  </a:cubicBezTo>
                  <a:cubicBezTo>
                    <a:pt x="1197" y="3483"/>
                    <a:pt x="1175" y="3461"/>
                    <a:pt x="1152" y="3472"/>
                  </a:cubicBezTo>
                  <a:cubicBezTo>
                    <a:pt x="1129" y="3483"/>
                    <a:pt x="1132" y="3521"/>
                    <a:pt x="1088" y="3536"/>
                  </a:cubicBezTo>
                  <a:cubicBezTo>
                    <a:pt x="1044" y="3551"/>
                    <a:pt x="933" y="3556"/>
                    <a:pt x="888" y="3560"/>
                  </a:cubicBezTo>
                  <a:cubicBezTo>
                    <a:pt x="843" y="3564"/>
                    <a:pt x="844" y="3571"/>
                    <a:pt x="816" y="3560"/>
                  </a:cubicBezTo>
                  <a:cubicBezTo>
                    <a:pt x="788" y="3549"/>
                    <a:pt x="744" y="3509"/>
                    <a:pt x="720" y="3496"/>
                  </a:cubicBezTo>
                  <a:cubicBezTo>
                    <a:pt x="696" y="3483"/>
                    <a:pt x="695" y="3489"/>
                    <a:pt x="672" y="3480"/>
                  </a:cubicBezTo>
                  <a:cubicBezTo>
                    <a:pt x="649" y="3471"/>
                    <a:pt x="608" y="3459"/>
                    <a:pt x="584" y="3440"/>
                  </a:cubicBezTo>
                  <a:cubicBezTo>
                    <a:pt x="560" y="3421"/>
                    <a:pt x="579" y="3392"/>
                    <a:pt x="528" y="3368"/>
                  </a:cubicBezTo>
                  <a:cubicBezTo>
                    <a:pt x="477" y="3344"/>
                    <a:pt x="360" y="3328"/>
                    <a:pt x="280" y="3296"/>
                  </a:cubicBezTo>
                  <a:cubicBezTo>
                    <a:pt x="200" y="3264"/>
                    <a:pt x="95" y="3207"/>
                    <a:pt x="48" y="3176"/>
                  </a:cubicBezTo>
                  <a:cubicBezTo>
                    <a:pt x="1" y="3145"/>
                    <a:pt x="10" y="3125"/>
                    <a:pt x="0" y="3112"/>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76" name="Freeform 64"/>
            <p:cNvSpPr>
              <a:spLocks/>
            </p:cNvSpPr>
            <p:nvPr/>
          </p:nvSpPr>
          <p:spPr bwMode="auto">
            <a:xfrm>
              <a:off x="663" y="2384"/>
              <a:ext cx="164" cy="208"/>
            </a:xfrm>
            <a:custGeom>
              <a:avLst/>
              <a:gdLst>
                <a:gd name="T0" fmla="*/ 299 w 447"/>
                <a:gd name="T1" fmla="*/ 0 h 502"/>
                <a:gd name="T2" fmla="*/ 219 w 447"/>
                <a:gd name="T3" fmla="*/ 176 h 502"/>
                <a:gd name="T4" fmla="*/ 139 w 447"/>
                <a:gd name="T5" fmla="*/ 168 h 502"/>
                <a:gd name="T6" fmla="*/ 91 w 447"/>
                <a:gd name="T7" fmla="*/ 136 h 502"/>
                <a:gd name="T8" fmla="*/ 75 w 447"/>
                <a:gd name="T9" fmla="*/ 240 h 502"/>
                <a:gd name="T10" fmla="*/ 203 w 447"/>
                <a:gd name="T11" fmla="*/ 248 h 502"/>
                <a:gd name="T12" fmla="*/ 267 w 447"/>
                <a:gd name="T13" fmla="*/ 336 h 502"/>
                <a:gd name="T14" fmla="*/ 331 w 447"/>
                <a:gd name="T15" fmla="*/ 480 h 502"/>
                <a:gd name="T16" fmla="*/ 387 w 447"/>
                <a:gd name="T17" fmla="*/ 336 h 502"/>
                <a:gd name="T18" fmla="*/ 427 w 447"/>
                <a:gd name="T19" fmla="*/ 448 h 502"/>
                <a:gd name="T20" fmla="*/ 427 w 447"/>
                <a:gd name="T21" fmla="*/ 296 h 502"/>
                <a:gd name="T22" fmla="*/ 363 w 447"/>
                <a:gd name="T23" fmla="*/ 256 h 502"/>
                <a:gd name="T24" fmla="*/ 371 w 447"/>
                <a:gd name="T25" fmla="*/ 152 h 502"/>
                <a:gd name="T26" fmla="*/ 363 w 447"/>
                <a:gd name="T27" fmla="*/ 48 h 502"/>
                <a:gd name="T28" fmla="*/ 299 w 447"/>
                <a:gd name="T29" fmla="*/ 0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7" h="502">
                  <a:moveTo>
                    <a:pt x="299" y="0"/>
                  </a:moveTo>
                  <a:cubicBezTo>
                    <a:pt x="215" y="17"/>
                    <a:pt x="225" y="77"/>
                    <a:pt x="219" y="176"/>
                  </a:cubicBezTo>
                  <a:cubicBezTo>
                    <a:pt x="192" y="173"/>
                    <a:pt x="165" y="176"/>
                    <a:pt x="139" y="168"/>
                  </a:cubicBezTo>
                  <a:cubicBezTo>
                    <a:pt x="121" y="162"/>
                    <a:pt x="91" y="136"/>
                    <a:pt x="91" y="136"/>
                  </a:cubicBezTo>
                  <a:cubicBezTo>
                    <a:pt x="64" y="154"/>
                    <a:pt x="0" y="187"/>
                    <a:pt x="75" y="240"/>
                  </a:cubicBezTo>
                  <a:cubicBezTo>
                    <a:pt x="110" y="265"/>
                    <a:pt x="160" y="245"/>
                    <a:pt x="203" y="248"/>
                  </a:cubicBezTo>
                  <a:cubicBezTo>
                    <a:pt x="211" y="358"/>
                    <a:pt x="185" y="391"/>
                    <a:pt x="267" y="336"/>
                  </a:cubicBezTo>
                  <a:cubicBezTo>
                    <a:pt x="316" y="410"/>
                    <a:pt x="219" y="502"/>
                    <a:pt x="331" y="480"/>
                  </a:cubicBezTo>
                  <a:cubicBezTo>
                    <a:pt x="336" y="397"/>
                    <a:pt x="300" y="307"/>
                    <a:pt x="387" y="336"/>
                  </a:cubicBezTo>
                  <a:cubicBezTo>
                    <a:pt x="402" y="382"/>
                    <a:pt x="362" y="470"/>
                    <a:pt x="427" y="448"/>
                  </a:cubicBezTo>
                  <a:cubicBezTo>
                    <a:pt x="447" y="389"/>
                    <a:pt x="444" y="406"/>
                    <a:pt x="427" y="296"/>
                  </a:cubicBezTo>
                  <a:cubicBezTo>
                    <a:pt x="423" y="271"/>
                    <a:pt x="363" y="256"/>
                    <a:pt x="363" y="256"/>
                  </a:cubicBezTo>
                  <a:cubicBezTo>
                    <a:pt x="352" y="223"/>
                    <a:pt x="371" y="152"/>
                    <a:pt x="371" y="152"/>
                  </a:cubicBezTo>
                  <a:cubicBezTo>
                    <a:pt x="368" y="117"/>
                    <a:pt x="372" y="82"/>
                    <a:pt x="363" y="48"/>
                  </a:cubicBezTo>
                  <a:cubicBezTo>
                    <a:pt x="359" y="31"/>
                    <a:pt x="267" y="0"/>
                    <a:pt x="299" y="0"/>
                  </a:cubicBezTo>
                  <a:close/>
                </a:path>
              </a:pathLst>
            </a:custGeom>
            <a:solidFill>
              <a:srgbClr val="00CC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77" name="Freeform 65"/>
            <p:cNvSpPr>
              <a:spLocks/>
            </p:cNvSpPr>
            <p:nvPr/>
          </p:nvSpPr>
          <p:spPr bwMode="auto">
            <a:xfrm>
              <a:off x="591" y="1588"/>
              <a:ext cx="408" cy="803"/>
            </a:xfrm>
            <a:custGeom>
              <a:avLst/>
              <a:gdLst>
                <a:gd name="T0" fmla="*/ 496 w 1112"/>
                <a:gd name="T1" fmla="*/ 1940 h 1940"/>
                <a:gd name="T2" fmla="*/ 481 w 1112"/>
                <a:gd name="T3" fmla="*/ 1894 h 1940"/>
                <a:gd name="T4" fmla="*/ 457 w 1112"/>
                <a:gd name="T5" fmla="*/ 1867 h 1940"/>
                <a:gd name="T6" fmla="*/ 422 w 1112"/>
                <a:gd name="T7" fmla="*/ 1832 h 1940"/>
                <a:gd name="T8" fmla="*/ 412 w 1112"/>
                <a:gd name="T9" fmla="*/ 1802 h 1940"/>
                <a:gd name="T10" fmla="*/ 383 w 1112"/>
                <a:gd name="T11" fmla="*/ 1790 h 1940"/>
                <a:gd name="T12" fmla="*/ 370 w 1112"/>
                <a:gd name="T13" fmla="*/ 1757 h 1940"/>
                <a:gd name="T14" fmla="*/ 427 w 1112"/>
                <a:gd name="T15" fmla="*/ 1687 h 1940"/>
                <a:gd name="T16" fmla="*/ 496 w 1112"/>
                <a:gd name="T17" fmla="*/ 1652 h 1940"/>
                <a:gd name="T18" fmla="*/ 533 w 1112"/>
                <a:gd name="T19" fmla="*/ 1570 h 1940"/>
                <a:gd name="T20" fmla="*/ 526 w 1112"/>
                <a:gd name="T21" fmla="*/ 1445 h 1940"/>
                <a:gd name="T22" fmla="*/ 490 w 1112"/>
                <a:gd name="T23" fmla="*/ 1382 h 1940"/>
                <a:gd name="T24" fmla="*/ 478 w 1112"/>
                <a:gd name="T25" fmla="*/ 1370 h 1940"/>
                <a:gd name="T26" fmla="*/ 455 w 1112"/>
                <a:gd name="T27" fmla="*/ 1357 h 1940"/>
                <a:gd name="T28" fmla="*/ 432 w 1112"/>
                <a:gd name="T29" fmla="*/ 1332 h 1940"/>
                <a:gd name="T30" fmla="*/ 365 w 1112"/>
                <a:gd name="T31" fmla="*/ 1286 h 1940"/>
                <a:gd name="T32" fmla="*/ 288 w 1112"/>
                <a:gd name="T33" fmla="*/ 1260 h 1940"/>
                <a:gd name="T34" fmla="*/ 256 w 1112"/>
                <a:gd name="T35" fmla="*/ 1180 h 1940"/>
                <a:gd name="T36" fmla="*/ 169 w 1112"/>
                <a:gd name="T37" fmla="*/ 1207 h 1940"/>
                <a:gd name="T38" fmla="*/ 104 w 1112"/>
                <a:gd name="T39" fmla="*/ 1172 h 1940"/>
                <a:gd name="T40" fmla="*/ 79 w 1112"/>
                <a:gd name="T41" fmla="*/ 1087 h 1940"/>
                <a:gd name="T42" fmla="*/ 31 w 1112"/>
                <a:gd name="T43" fmla="*/ 1019 h 1940"/>
                <a:gd name="T44" fmla="*/ 7 w 1112"/>
                <a:gd name="T45" fmla="*/ 943 h 1940"/>
                <a:gd name="T46" fmla="*/ 70 w 1112"/>
                <a:gd name="T47" fmla="*/ 829 h 1940"/>
                <a:gd name="T48" fmla="*/ 144 w 1112"/>
                <a:gd name="T49" fmla="*/ 764 h 1940"/>
                <a:gd name="T50" fmla="*/ 184 w 1112"/>
                <a:gd name="T51" fmla="*/ 704 h 1940"/>
                <a:gd name="T52" fmla="*/ 248 w 1112"/>
                <a:gd name="T53" fmla="*/ 646 h 1940"/>
                <a:gd name="T54" fmla="*/ 312 w 1112"/>
                <a:gd name="T55" fmla="*/ 572 h 1940"/>
                <a:gd name="T56" fmla="*/ 376 w 1112"/>
                <a:gd name="T57" fmla="*/ 428 h 1940"/>
                <a:gd name="T58" fmla="*/ 408 w 1112"/>
                <a:gd name="T59" fmla="*/ 316 h 1940"/>
                <a:gd name="T60" fmla="*/ 455 w 1112"/>
                <a:gd name="T61" fmla="*/ 182 h 1940"/>
                <a:gd name="T62" fmla="*/ 576 w 1112"/>
                <a:gd name="T63" fmla="*/ 164 h 1940"/>
                <a:gd name="T64" fmla="*/ 704 w 1112"/>
                <a:gd name="T65" fmla="*/ 204 h 1940"/>
                <a:gd name="T66" fmla="*/ 784 w 1112"/>
                <a:gd name="T67" fmla="*/ 116 h 1940"/>
                <a:gd name="T68" fmla="*/ 888 w 1112"/>
                <a:gd name="T69" fmla="*/ 116 h 1940"/>
                <a:gd name="T70" fmla="*/ 994 w 1112"/>
                <a:gd name="T71" fmla="*/ 46 h 1940"/>
                <a:gd name="T72" fmla="*/ 1008 w 1112"/>
                <a:gd name="T73" fmla="*/ 20 h 1940"/>
                <a:gd name="T74" fmla="*/ 1069 w 1112"/>
                <a:gd name="T75" fmla="*/ 2 h 1940"/>
                <a:gd name="T76" fmla="*/ 1084 w 1112"/>
                <a:gd name="T77" fmla="*/ 5 h 1940"/>
                <a:gd name="T78" fmla="*/ 1112 w 1112"/>
                <a:gd name="T79" fmla="*/ 17 h 1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12" h="1940">
                  <a:moveTo>
                    <a:pt x="496" y="1940"/>
                  </a:moveTo>
                  <a:cubicBezTo>
                    <a:pt x="493" y="1932"/>
                    <a:pt x="487" y="1906"/>
                    <a:pt x="481" y="1894"/>
                  </a:cubicBezTo>
                  <a:cubicBezTo>
                    <a:pt x="475" y="1882"/>
                    <a:pt x="467" y="1877"/>
                    <a:pt x="457" y="1867"/>
                  </a:cubicBezTo>
                  <a:cubicBezTo>
                    <a:pt x="447" y="1857"/>
                    <a:pt x="429" y="1843"/>
                    <a:pt x="422" y="1832"/>
                  </a:cubicBezTo>
                  <a:cubicBezTo>
                    <a:pt x="415" y="1821"/>
                    <a:pt x="418" y="1809"/>
                    <a:pt x="412" y="1802"/>
                  </a:cubicBezTo>
                  <a:cubicBezTo>
                    <a:pt x="406" y="1795"/>
                    <a:pt x="390" y="1798"/>
                    <a:pt x="383" y="1790"/>
                  </a:cubicBezTo>
                  <a:cubicBezTo>
                    <a:pt x="376" y="1782"/>
                    <a:pt x="363" y="1774"/>
                    <a:pt x="370" y="1757"/>
                  </a:cubicBezTo>
                  <a:cubicBezTo>
                    <a:pt x="377" y="1740"/>
                    <a:pt x="406" y="1704"/>
                    <a:pt x="427" y="1687"/>
                  </a:cubicBezTo>
                  <a:cubicBezTo>
                    <a:pt x="448" y="1670"/>
                    <a:pt x="478" y="1671"/>
                    <a:pt x="496" y="1652"/>
                  </a:cubicBezTo>
                  <a:cubicBezTo>
                    <a:pt x="514" y="1633"/>
                    <a:pt x="528" y="1604"/>
                    <a:pt x="533" y="1570"/>
                  </a:cubicBezTo>
                  <a:cubicBezTo>
                    <a:pt x="538" y="1536"/>
                    <a:pt x="533" y="1476"/>
                    <a:pt x="526" y="1445"/>
                  </a:cubicBezTo>
                  <a:cubicBezTo>
                    <a:pt x="519" y="1414"/>
                    <a:pt x="498" y="1394"/>
                    <a:pt x="490" y="1382"/>
                  </a:cubicBezTo>
                  <a:cubicBezTo>
                    <a:pt x="482" y="1370"/>
                    <a:pt x="484" y="1374"/>
                    <a:pt x="478" y="1370"/>
                  </a:cubicBezTo>
                  <a:cubicBezTo>
                    <a:pt x="472" y="1366"/>
                    <a:pt x="463" y="1363"/>
                    <a:pt x="455" y="1357"/>
                  </a:cubicBezTo>
                  <a:cubicBezTo>
                    <a:pt x="447" y="1351"/>
                    <a:pt x="447" y="1344"/>
                    <a:pt x="432" y="1332"/>
                  </a:cubicBezTo>
                  <a:cubicBezTo>
                    <a:pt x="417" y="1320"/>
                    <a:pt x="389" y="1298"/>
                    <a:pt x="365" y="1286"/>
                  </a:cubicBezTo>
                  <a:cubicBezTo>
                    <a:pt x="341" y="1274"/>
                    <a:pt x="306" y="1278"/>
                    <a:pt x="288" y="1260"/>
                  </a:cubicBezTo>
                  <a:cubicBezTo>
                    <a:pt x="270" y="1242"/>
                    <a:pt x="276" y="1189"/>
                    <a:pt x="256" y="1180"/>
                  </a:cubicBezTo>
                  <a:cubicBezTo>
                    <a:pt x="236" y="1171"/>
                    <a:pt x="194" y="1208"/>
                    <a:pt x="169" y="1207"/>
                  </a:cubicBezTo>
                  <a:cubicBezTo>
                    <a:pt x="144" y="1206"/>
                    <a:pt x="119" y="1192"/>
                    <a:pt x="104" y="1172"/>
                  </a:cubicBezTo>
                  <a:cubicBezTo>
                    <a:pt x="89" y="1152"/>
                    <a:pt x="91" y="1112"/>
                    <a:pt x="79" y="1087"/>
                  </a:cubicBezTo>
                  <a:cubicBezTo>
                    <a:pt x="67" y="1062"/>
                    <a:pt x="43" y="1043"/>
                    <a:pt x="31" y="1019"/>
                  </a:cubicBezTo>
                  <a:cubicBezTo>
                    <a:pt x="19" y="995"/>
                    <a:pt x="0" y="975"/>
                    <a:pt x="7" y="943"/>
                  </a:cubicBezTo>
                  <a:cubicBezTo>
                    <a:pt x="14" y="911"/>
                    <a:pt x="47" y="859"/>
                    <a:pt x="70" y="829"/>
                  </a:cubicBezTo>
                  <a:cubicBezTo>
                    <a:pt x="93" y="799"/>
                    <a:pt x="125" y="785"/>
                    <a:pt x="144" y="764"/>
                  </a:cubicBezTo>
                  <a:cubicBezTo>
                    <a:pt x="163" y="743"/>
                    <a:pt x="167" y="724"/>
                    <a:pt x="184" y="704"/>
                  </a:cubicBezTo>
                  <a:cubicBezTo>
                    <a:pt x="201" y="684"/>
                    <a:pt x="227" y="668"/>
                    <a:pt x="248" y="646"/>
                  </a:cubicBezTo>
                  <a:cubicBezTo>
                    <a:pt x="269" y="624"/>
                    <a:pt x="291" y="608"/>
                    <a:pt x="312" y="572"/>
                  </a:cubicBezTo>
                  <a:cubicBezTo>
                    <a:pt x="333" y="536"/>
                    <a:pt x="360" y="471"/>
                    <a:pt x="376" y="428"/>
                  </a:cubicBezTo>
                  <a:cubicBezTo>
                    <a:pt x="392" y="385"/>
                    <a:pt x="395" y="357"/>
                    <a:pt x="408" y="316"/>
                  </a:cubicBezTo>
                  <a:cubicBezTo>
                    <a:pt x="421" y="275"/>
                    <a:pt x="427" y="207"/>
                    <a:pt x="455" y="182"/>
                  </a:cubicBezTo>
                  <a:cubicBezTo>
                    <a:pt x="483" y="157"/>
                    <a:pt x="535" y="160"/>
                    <a:pt x="576" y="164"/>
                  </a:cubicBezTo>
                  <a:cubicBezTo>
                    <a:pt x="617" y="168"/>
                    <a:pt x="669" y="212"/>
                    <a:pt x="704" y="204"/>
                  </a:cubicBezTo>
                  <a:cubicBezTo>
                    <a:pt x="739" y="196"/>
                    <a:pt x="753" y="131"/>
                    <a:pt x="784" y="116"/>
                  </a:cubicBezTo>
                  <a:cubicBezTo>
                    <a:pt x="815" y="101"/>
                    <a:pt x="853" y="128"/>
                    <a:pt x="888" y="116"/>
                  </a:cubicBezTo>
                  <a:cubicBezTo>
                    <a:pt x="923" y="104"/>
                    <a:pt x="974" y="62"/>
                    <a:pt x="994" y="46"/>
                  </a:cubicBezTo>
                  <a:cubicBezTo>
                    <a:pt x="1014" y="30"/>
                    <a:pt x="996" y="27"/>
                    <a:pt x="1008" y="20"/>
                  </a:cubicBezTo>
                  <a:cubicBezTo>
                    <a:pt x="1020" y="13"/>
                    <a:pt x="1056" y="4"/>
                    <a:pt x="1069" y="2"/>
                  </a:cubicBezTo>
                  <a:cubicBezTo>
                    <a:pt x="1082" y="0"/>
                    <a:pt x="1077" y="3"/>
                    <a:pt x="1084" y="5"/>
                  </a:cubicBezTo>
                  <a:cubicBezTo>
                    <a:pt x="1091" y="7"/>
                    <a:pt x="1106" y="15"/>
                    <a:pt x="1112" y="17"/>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78" name="Freeform 66"/>
            <p:cNvSpPr>
              <a:spLocks/>
            </p:cNvSpPr>
            <p:nvPr/>
          </p:nvSpPr>
          <p:spPr bwMode="auto">
            <a:xfrm>
              <a:off x="986" y="1744"/>
              <a:ext cx="459" cy="542"/>
            </a:xfrm>
            <a:custGeom>
              <a:avLst/>
              <a:gdLst>
                <a:gd name="T0" fmla="*/ 1242 w 1246"/>
                <a:gd name="T1" fmla="*/ 0 h 1314"/>
                <a:gd name="T2" fmla="*/ 1236 w 1246"/>
                <a:gd name="T3" fmla="*/ 90 h 1314"/>
                <a:gd name="T4" fmla="*/ 1182 w 1246"/>
                <a:gd name="T5" fmla="*/ 156 h 1314"/>
                <a:gd name="T6" fmla="*/ 1152 w 1246"/>
                <a:gd name="T7" fmla="*/ 288 h 1314"/>
                <a:gd name="T8" fmla="*/ 1068 w 1246"/>
                <a:gd name="T9" fmla="*/ 408 h 1314"/>
                <a:gd name="T10" fmla="*/ 1032 w 1246"/>
                <a:gd name="T11" fmla="*/ 432 h 1314"/>
                <a:gd name="T12" fmla="*/ 1068 w 1246"/>
                <a:gd name="T13" fmla="*/ 552 h 1314"/>
                <a:gd name="T14" fmla="*/ 1020 w 1246"/>
                <a:gd name="T15" fmla="*/ 600 h 1314"/>
                <a:gd name="T16" fmla="*/ 954 w 1246"/>
                <a:gd name="T17" fmla="*/ 642 h 1314"/>
                <a:gd name="T18" fmla="*/ 954 w 1246"/>
                <a:gd name="T19" fmla="*/ 762 h 1314"/>
                <a:gd name="T20" fmla="*/ 876 w 1246"/>
                <a:gd name="T21" fmla="*/ 858 h 1314"/>
                <a:gd name="T22" fmla="*/ 870 w 1246"/>
                <a:gd name="T23" fmla="*/ 966 h 1314"/>
                <a:gd name="T24" fmla="*/ 804 w 1246"/>
                <a:gd name="T25" fmla="*/ 1020 h 1314"/>
                <a:gd name="T26" fmla="*/ 774 w 1246"/>
                <a:gd name="T27" fmla="*/ 1080 h 1314"/>
                <a:gd name="T28" fmla="*/ 786 w 1246"/>
                <a:gd name="T29" fmla="*/ 1122 h 1314"/>
                <a:gd name="T30" fmla="*/ 708 w 1246"/>
                <a:gd name="T31" fmla="*/ 1218 h 1314"/>
                <a:gd name="T32" fmla="*/ 636 w 1246"/>
                <a:gd name="T33" fmla="*/ 1230 h 1314"/>
                <a:gd name="T34" fmla="*/ 570 w 1246"/>
                <a:gd name="T35" fmla="*/ 1230 h 1314"/>
                <a:gd name="T36" fmla="*/ 534 w 1246"/>
                <a:gd name="T37" fmla="*/ 1290 h 1314"/>
                <a:gd name="T38" fmla="*/ 486 w 1246"/>
                <a:gd name="T39" fmla="*/ 1308 h 1314"/>
                <a:gd name="T40" fmla="*/ 438 w 1246"/>
                <a:gd name="T41" fmla="*/ 1296 h 1314"/>
                <a:gd name="T42" fmla="*/ 432 w 1246"/>
                <a:gd name="T43" fmla="*/ 1200 h 1314"/>
                <a:gd name="T44" fmla="*/ 342 w 1246"/>
                <a:gd name="T45" fmla="*/ 1152 h 1314"/>
                <a:gd name="T46" fmla="*/ 288 w 1246"/>
                <a:gd name="T47" fmla="*/ 1176 h 1314"/>
                <a:gd name="T48" fmla="*/ 234 w 1246"/>
                <a:gd name="T49" fmla="*/ 1176 h 1314"/>
                <a:gd name="T50" fmla="*/ 204 w 1246"/>
                <a:gd name="T51" fmla="*/ 1116 h 1314"/>
                <a:gd name="T52" fmla="*/ 78 w 1246"/>
                <a:gd name="T53" fmla="*/ 1080 h 1314"/>
                <a:gd name="T54" fmla="*/ 54 w 1246"/>
                <a:gd name="T55" fmla="*/ 984 h 1314"/>
                <a:gd name="T56" fmla="*/ 12 w 1246"/>
                <a:gd name="T57" fmla="*/ 954 h 1314"/>
                <a:gd name="T58" fmla="*/ 0 w 1246"/>
                <a:gd name="T59" fmla="*/ 888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6" h="1314">
                  <a:moveTo>
                    <a:pt x="1242" y="0"/>
                  </a:moveTo>
                  <a:cubicBezTo>
                    <a:pt x="1244" y="32"/>
                    <a:pt x="1246" y="64"/>
                    <a:pt x="1236" y="90"/>
                  </a:cubicBezTo>
                  <a:cubicBezTo>
                    <a:pt x="1226" y="116"/>
                    <a:pt x="1196" y="123"/>
                    <a:pt x="1182" y="156"/>
                  </a:cubicBezTo>
                  <a:cubicBezTo>
                    <a:pt x="1168" y="189"/>
                    <a:pt x="1171" y="246"/>
                    <a:pt x="1152" y="288"/>
                  </a:cubicBezTo>
                  <a:cubicBezTo>
                    <a:pt x="1133" y="330"/>
                    <a:pt x="1088" y="384"/>
                    <a:pt x="1068" y="408"/>
                  </a:cubicBezTo>
                  <a:cubicBezTo>
                    <a:pt x="1048" y="432"/>
                    <a:pt x="1032" y="408"/>
                    <a:pt x="1032" y="432"/>
                  </a:cubicBezTo>
                  <a:cubicBezTo>
                    <a:pt x="1032" y="456"/>
                    <a:pt x="1070" y="524"/>
                    <a:pt x="1068" y="552"/>
                  </a:cubicBezTo>
                  <a:cubicBezTo>
                    <a:pt x="1066" y="580"/>
                    <a:pt x="1039" y="585"/>
                    <a:pt x="1020" y="600"/>
                  </a:cubicBezTo>
                  <a:cubicBezTo>
                    <a:pt x="1001" y="615"/>
                    <a:pt x="965" y="615"/>
                    <a:pt x="954" y="642"/>
                  </a:cubicBezTo>
                  <a:cubicBezTo>
                    <a:pt x="943" y="669"/>
                    <a:pt x="967" y="726"/>
                    <a:pt x="954" y="762"/>
                  </a:cubicBezTo>
                  <a:cubicBezTo>
                    <a:pt x="941" y="798"/>
                    <a:pt x="890" y="824"/>
                    <a:pt x="876" y="858"/>
                  </a:cubicBezTo>
                  <a:cubicBezTo>
                    <a:pt x="862" y="892"/>
                    <a:pt x="882" y="939"/>
                    <a:pt x="870" y="966"/>
                  </a:cubicBezTo>
                  <a:cubicBezTo>
                    <a:pt x="858" y="993"/>
                    <a:pt x="820" y="1001"/>
                    <a:pt x="804" y="1020"/>
                  </a:cubicBezTo>
                  <a:cubicBezTo>
                    <a:pt x="788" y="1039"/>
                    <a:pt x="777" y="1063"/>
                    <a:pt x="774" y="1080"/>
                  </a:cubicBezTo>
                  <a:cubicBezTo>
                    <a:pt x="771" y="1097"/>
                    <a:pt x="797" y="1099"/>
                    <a:pt x="786" y="1122"/>
                  </a:cubicBezTo>
                  <a:cubicBezTo>
                    <a:pt x="775" y="1145"/>
                    <a:pt x="733" y="1200"/>
                    <a:pt x="708" y="1218"/>
                  </a:cubicBezTo>
                  <a:cubicBezTo>
                    <a:pt x="683" y="1236"/>
                    <a:pt x="659" y="1228"/>
                    <a:pt x="636" y="1230"/>
                  </a:cubicBezTo>
                  <a:cubicBezTo>
                    <a:pt x="613" y="1232"/>
                    <a:pt x="587" y="1220"/>
                    <a:pt x="570" y="1230"/>
                  </a:cubicBezTo>
                  <a:cubicBezTo>
                    <a:pt x="553" y="1240"/>
                    <a:pt x="548" y="1277"/>
                    <a:pt x="534" y="1290"/>
                  </a:cubicBezTo>
                  <a:cubicBezTo>
                    <a:pt x="520" y="1303"/>
                    <a:pt x="502" y="1307"/>
                    <a:pt x="486" y="1308"/>
                  </a:cubicBezTo>
                  <a:cubicBezTo>
                    <a:pt x="470" y="1309"/>
                    <a:pt x="447" y="1314"/>
                    <a:pt x="438" y="1296"/>
                  </a:cubicBezTo>
                  <a:cubicBezTo>
                    <a:pt x="429" y="1278"/>
                    <a:pt x="448" y="1224"/>
                    <a:pt x="432" y="1200"/>
                  </a:cubicBezTo>
                  <a:cubicBezTo>
                    <a:pt x="416" y="1176"/>
                    <a:pt x="366" y="1156"/>
                    <a:pt x="342" y="1152"/>
                  </a:cubicBezTo>
                  <a:cubicBezTo>
                    <a:pt x="318" y="1148"/>
                    <a:pt x="306" y="1172"/>
                    <a:pt x="288" y="1176"/>
                  </a:cubicBezTo>
                  <a:cubicBezTo>
                    <a:pt x="270" y="1180"/>
                    <a:pt x="248" y="1186"/>
                    <a:pt x="234" y="1176"/>
                  </a:cubicBezTo>
                  <a:cubicBezTo>
                    <a:pt x="220" y="1166"/>
                    <a:pt x="230" y="1132"/>
                    <a:pt x="204" y="1116"/>
                  </a:cubicBezTo>
                  <a:cubicBezTo>
                    <a:pt x="178" y="1100"/>
                    <a:pt x="103" y="1102"/>
                    <a:pt x="78" y="1080"/>
                  </a:cubicBezTo>
                  <a:cubicBezTo>
                    <a:pt x="53" y="1058"/>
                    <a:pt x="65" y="1005"/>
                    <a:pt x="54" y="984"/>
                  </a:cubicBezTo>
                  <a:cubicBezTo>
                    <a:pt x="43" y="963"/>
                    <a:pt x="21" y="970"/>
                    <a:pt x="12" y="954"/>
                  </a:cubicBezTo>
                  <a:cubicBezTo>
                    <a:pt x="3" y="938"/>
                    <a:pt x="1" y="913"/>
                    <a:pt x="0" y="888"/>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79" name="Freeform 67"/>
            <p:cNvSpPr>
              <a:spLocks/>
            </p:cNvSpPr>
            <p:nvPr/>
          </p:nvSpPr>
          <p:spPr bwMode="auto">
            <a:xfrm>
              <a:off x="949" y="1746"/>
              <a:ext cx="300" cy="315"/>
            </a:xfrm>
            <a:custGeom>
              <a:avLst/>
              <a:gdLst>
                <a:gd name="T0" fmla="*/ 817 w 817"/>
                <a:gd name="T1" fmla="*/ 0 h 762"/>
                <a:gd name="T2" fmla="*/ 775 w 817"/>
                <a:gd name="T3" fmla="*/ 66 h 762"/>
                <a:gd name="T4" fmla="*/ 661 w 817"/>
                <a:gd name="T5" fmla="*/ 84 h 762"/>
                <a:gd name="T6" fmla="*/ 625 w 817"/>
                <a:gd name="T7" fmla="*/ 144 h 762"/>
                <a:gd name="T8" fmla="*/ 475 w 817"/>
                <a:gd name="T9" fmla="*/ 156 h 762"/>
                <a:gd name="T10" fmla="*/ 325 w 817"/>
                <a:gd name="T11" fmla="*/ 210 h 762"/>
                <a:gd name="T12" fmla="*/ 325 w 817"/>
                <a:gd name="T13" fmla="*/ 258 h 762"/>
                <a:gd name="T14" fmla="*/ 157 w 817"/>
                <a:gd name="T15" fmla="*/ 336 h 762"/>
                <a:gd name="T16" fmla="*/ 61 w 817"/>
                <a:gd name="T17" fmla="*/ 450 h 762"/>
                <a:gd name="T18" fmla="*/ 43 w 817"/>
                <a:gd name="T19" fmla="*/ 570 h 762"/>
                <a:gd name="T20" fmla="*/ 7 w 817"/>
                <a:gd name="T21" fmla="*/ 654 h 762"/>
                <a:gd name="T22" fmla="*/ 1 w 817"/>
                <a:gd name="T23" fmla="*/ 762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7" h="762">
                  <a:moveTo>
                    <a:pt x="817" y="0"/>
                  </a:moveTo>
                  <a:cubicBezTo>
                    <a:pt x="809" y="26"/>
                    <a:pt x="801" y="52"/>
                    <a:pt x="775" y="66"/>
                  </a:cubicBezTo>
                  <a:cubicBezTo>
                    <a:pt x="749" y="80"/>
                    <a:pt x="686" y="71"/>
                    <a:pt x="661" y="84"/>
                  </a:cubicBezTo>
                  <a:cubicBezTo>
                    <a:pt x="636" y="97"/>
                    <a:pt x="656" y="132"/>
                    <a:pt x="625" y="144"/>
                  </a:cubicBezTo>
                  <a:cubicBezTo>
                    <a:pt x="594" y="156"/>
                    <a:pt x="525" y="145"/>
                    <a:pt x="475" y="156"/>
                  </a:cubicBezTo>
                  <a:cubicBezTo>
                    <a:pt x="425" y="167"/>
                    <a:pt x="350" y="193"/>
                    <a:pt x="325" y="210"/>
                  </a:cubicBezTo>
                  <a:cubicBezTo>
                    <a:pt x="300" y="227"/>
                    <a:pt x="353" y="237"/>
                    <a:pt x="325" y="258"/>
                  </a:cubicBezTo>
                  <a:cubicBezTo>
                    <a:pt x="297" y="279"/>
                    <a:pt x="201" y="304"/>
                    <a:pt x="157" y="336"/>
                  </a:cubicBezTo>
                  <a:cubicBezTo>
                    <a:pt x="113" y="368"/>
                    <a:pt x="80" y="411"/>
                    <a:pt x="61" y="450"/>
                  </a:cubicBezTo>
                  <a:cubicBezTo>
                    <a:pt x="42" y="489"/>
                    <a:pt x="52" y="536"/>
                    <a:pt x="43" y="570"/>
                  </a:cubicBezTo>
                  <a:cubicBezTo>
                    <a:pt x="34" y="604"/>
                    <a:pt x="14" y="622"/>
                    <a:pt x="7" y="654"/>
                  </a:cubicBezTo>
                  <a:cubicBezTo>
                    <a:pt x="0" y="686"/>
                    <a:pt x="0" y="724"/>
                    <a:pt x="1" y="762"/>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80" name="Freeform 68"/>
            <p:cNvSpPr>
              <a:spLocks/>
            </p:cNvSpPr>
            <p:nvPr/>
          </p:nvSpPr>
          <p:spPr bwMode="auto">
            <a:xfrm>
              <a:off x="1055" y="1808"/>
              <a:ext cx="121" cy="275"/>
            </a:xfrm>
            <a:custGeom>
              <a:avLst/>
              <a:gdLst>
                <a:gd name="T0" fmla="*/ 318 w 329"/>
                <a:gd name="T1" fmla="*/ 0 h 666"/>
                <a:gd name="T2" fmla="*/ 318 w 329"/>
                <a:gd name="T3" fmla="*/ 174 h 666"/>
                <a:gd name="T4" fmla="*/ 252 w 329"/>
                <a:gd name="T5" fmla="*/ 270 h 666"/>
                <a:gd name="T6" fmla="*/ 186 w 329"/>
                <a:gd name="T7" fmla="*/ 408 h 666"/>
                <a:gd name="T8" fmla="*/ 114 w 329"/>
                <a:gd name="T9" fmla="*/ 468 h 666"/>
                <a:gd name="T10" fmla="*/ 54 w 329"/>
                <a:gd name="T11" fmla="*/ 504 h 666"/>
                <a:gd name="T12" fmla="*/ 54 w 329"/>
                <a:gd name="T13" fmla="*/ 564 h 666"/>
                <a:gd name="T14" fmla="*/ 0 w 329"/>
                <a:gd name="T15" fmla="*/ 666 h 6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666">
                  <a:moveTo>
                    <a:pt x="318" y="0"/>
                  </a:moveTo>
                  <a:cubicBezTo>
                    <a:pt x="323" y="64"/>
                    <a:pt x="329" y="129"/>
                    <a:pt x="318" y="174"/>
                  </a:cubicBezTo>
                  <a:cubicBezTo>
                    <a:pt x="307" y="219"/>
                    <a:pt x="274" y="231"/>
                    <a:pt x="252" y="270"/>
                  </a:cubicBezTo>
                  <a:cubicBezTo>
                    <a:pt x="230" y="309"/>
                    <a:pt x="209" y="375"/>
                    <a:pt x="186" y="408"/>
                  </a:cubicBezTo>
                  <a:cubicBezTo>
                    <a:pt x="163" y="441"/>
                    <a:pt x="136" y="452"/>
                    <a:pt x="114" y="468"/>
                  </a:cubicBezTo>
                  <a:cubicBezTo>
                    <a:pt x="92" y="484"/>
                    <a:pt x="64" y="488"/>
                    <a:pt x="54" y="504"/>
                  </a:cubicBezTo>
                  <a:cubicBezTo>
                    <a:pt x="44" y="520"/>
                    <a:pt x="63" y="537"/>
                    <a:pt x="54" y="564"/>
                  </a:cubicBezTo>
                  <a:cubicBezTo>
                    <a:pt x="45" y="591"/>
                    <a:pt x="22" y="628"/>
                    <a:pt x="0" y="666"/>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81" name="Freeform 69"/>
            <p:cNvSpPr>
              <a:spLocks/>
            </p:cNvSpPr>
            <p:nvPr/>
          </p:nvSpPr>
          <p:spPr bwMode="auto">
            <a:xfrm>
              <a:off x="746" y="3152"/>
              <a:ext cx="177" cy="883"/>
            </a:xfrm>
            <a:custGeom>
              <a:avLst/>
              <a:gdLst>
                <a:gd name="T0" fmla="*/ 195 w 483"/>
                <a:gd name="T1" fmla="*/ 2137 h 2137"/>
                <a:gd name="T2" fmla="*/ 139 w 483"/>
                <a:gd name="T3" fmla="*/ 2025 h 2137"/>
                <a:gd name="T4" fmla="*/ 59 w 483"/>
                <a:gd name="T5" fmla="*/ 1969 h 2137"/>
                <a:gd name="T6" fmla="*/ 59 w 483"/>
                <a:gd name="T7" fmla="*/ 1849 h 2137"/>
                <a:gd name="T8" fmla="*/ 3 w 483"/>
                <a:gd name="T9" fmla="*/ 1729 h 2137"/>
                <a:gd name="T10" fmla="*/ 75 w 483"/>
                <a:gd name="T11" fmla="*/ 1625 h 2137"/>
                <a:gd name="T12" fmla="*/ 99 w 483"/>
                <a:gd name="T13" fmla="*/ 1489 h 2137"/>
                <a:gd name="T14" fmla="*/ 171 w 483"/>
                <a:gd name="T15" fmla="*/ 1433 h 2137"/>
                <a:gd name="T16" fmla="*/ 179 w 483"/>
                <a:gd name="T17" fmla="*/ 1345 h 2137"/>
                <a:gd name="T18" fmla="*/ 331 w 483"/>
                <a:gd name="T19" fmla="*/ 1249 h 2137"/>
                <a:gd name="T20" fmla="*/ 307 w 483"/>
                <a:gd name="T21" fmla="*/ 985 h 2137"/>
                <a:gd name="T22" fmla="*/ 315 w 483"/>
                <a:gd name="T23" fmla="*/ 793 h 2137"/>
                <a:gd name="T24" fmla="*/ 243 w 483"/>
                <a:gd name="T25" fmla="*/ 793 h 2137"/>
                <a:gd name="T26" fmla="*/ 147 w 483"/>
                <a:gd name="T27" fmla="*/ 681 h 2137"/>
                <a:gd name="T28" fmla="*/ 219 w 483"/>
                <a:gd name="T29" fmla="*/ 409 h 2137"/>
                <a:gd name="T30" fmla="*/ 323 w 483"/>
                <a:gd name="T31" fmla="*/ 321 h 2137"/>
                <a:gd name="T32" fmla="*/ 331 w 483"/>
                <a:gd name="T33" fmla="*/ 49 h 2137"/>
                <a:gd name="T34" fmla="*/ 403 w 483"/>
                <a:gd name="T35" fmla="*/ 25 h 2137"/>
                <a:gd name="T36" fmla="*/ 483 w 483"/>
                <a:gd name="T37" fmla="*/ 97 h 2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3" h="2137">
                  <a:moveTo>
                    <a:pt x="195" y="2137"/>
                  </a:moveTo>
                  <a:cubicBezTo>
                    <a:pt x="178" y="2095"/>
                    <a:pt x="162" y="2053"/>
                    <a:pt x="139" y="2025"/>
                  </a:cubicBezTo>
                  <a:cubicBezTo>
                    <a:pt x="116" y="1997"/>
                    <a:pt x="72" y="1998"/>
                    <a:pt x="59" y="1969"/>
                  </a:cubicBezTo>
                  <a:cubicBezTo>
                    <a:pt x="46" y="1940"/>
                    <a:pt x="68" y="1889"/>
                    <a:pt x="59" y="1849"/>
                  </a:cubicBezTo>
                  <a:cubicBezTo>
                    <a:pt x="50" y="1809"/>
                    <a:pt x="0" y="1766"/>
                    <a:pt x="3" y="1729"/>
                  </a:cubicBezTo>
                  <a:cubicBezTo>
                    <a:pt x="6" y="1692"/>
                    <a:pt x="59" y="1665"/>
                    <a:pt x="75" y="1625"/>
                  </a:cubicBezTo>
                  <a:cubicBezTo>
                    <a:pt x="91" y="1585"/>
                    <a:pt x="83" y="1521"/>
                    <a:pt x="99" y="1489"/>
                  </a:cubicBezTo>
                  <a:cubicBezTo>
                    <a:pt x="115" y="1457"/>
                    <a:pt x="158" y="1457"/>
                    <a:pt x="171" y="1433"/>
                  </a:cubicBezTo>
                  <a:cubicBezTo>
                    <a:pt x="184" y="1409"/>
                    <a:pt x="152" y="1376"/>
                    <a:pt x="179" y="1345"/>
                  </a:cubicBezTo>
                  <a:cubicBezTo>
                    <a:pt x="206" y="1314"/>
                    <a:pt x="310" y="1309"/>
                    <a:pt x="331" y="1249"/>
                  </a:cubicBezTo>
                  <a:cubicBezTo>
                    <a:pt x="352" y="1189"/>
                    <a:pt x="310" y="1061"/>
                    <a:pt x="307" y="985"/>
                  </a:cubicBezTo>
                  <a:cubicBezTo>
                    <a:pt x="304" y="909"/>
                    <a:pt x="326" y="825"/>
                    <a:pt x="315" y="793"/>
                  </a:cubicBezTo>
                  <a:cubicBezTo>
                    <a:pt x="304" y="761"/>
                    <a:pt x="271" y="812"/>
                    <a:pt x="243" y="793"/>
                  </a:cubicBezTo>
                  <a:cubicBezTo>
                    <a:pt x="215" y="774"/>
                    <a:pt x="151" y="745"/>
                    <a:pt x="147" y="681"/>
                  </a:cubicBezTo>
                  <a:cubicBezTo>
                    <a:pt x="143" y="617"/>
                    <a:pt x="190" y="469"/>
                    <a:pt x="219" y="409"/>
                  </a:cubicBezTo>
                  <a:cubicBezTo>
                    <a:pt x="248" y="349"/>
                    <a:pt x="304" y="381"/>
                    <a:pt x="323" y="321"/>
                  </a:cubicBezTo>
                  <a:cubicBezTo>
                    <a:pt x="342" y="261"/>
                    <a:pt x="318" y="98"/>
                    <a:pt x="331" y="49"/>
                  </a:cubicBezTo>
                  <a:cubicBezTo>
                    <a:pt x="344" y="0"/>
                    <a:pt x="378" y="17"/>
                    <a:pt x="403" y="25"/>
                  </a:cubicBezTo>
                  <a:cubicBezTo>
                    <a:pt x="428" y="33"/>
                    <a:pt x="455" y="65"/>
                    <a:pt x="483" y="97"/>
                  </a:cubicBezTo>
                </a:path>
              </a:pathLst>
            </a:custGeom>
            <a:noFill/>
            <a:ln w="28575" cmpd="sng">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82" name="Freeform 70"/>
            <p:cNvSpPr>
              <a:spLocks/>
            </p:cNvSpPr>
            <p:nvPr/>
          </p:nvSpPr>
          <p:spPr bwMode="auto">
            <a:xfrm>
              <a:off x="1223" y="2091"/>
              <a:ext cx="518" cy="1531"/>
            </a:xfrm>
            <a:custGeom>
              <a:avLst/>
              <a:gdLst>
                <a:gd name="T0" fmla="*/ 1182 w 1408"/>
                <a:gd name="T1" fmla="*/ 0 h 3700"/>
                <a:gd name="T2" fmla="*/ 1072 w 1408"/>
                <a:gd name="T3" fmla="*/ 164 h 3700"/>
                <a:gd name="T4" fmla="*/ 1080 w 1408"/>
                <a:gd name="T5" fmla="*/ 276 h 3700"/>
                <a:gd name="T6" fmla="*/ 1152 w 1408"/>
                <a:gd name="T7" fmla="*/ 380 h 3700"/>
                <a:gd name="T8" fmla="*/ 1104 w 1408"/>
                <a:gd name="T9" fmla="*/ 500 h 3700"/>
                <a:gd name="T10" fmla="*/ 1152 w 1408"/>
                <a:gd name="T11" fmla="*/ 660 h 3700"/>
                <a:gd name="T12" fmla="*/ 1184 w 1408"/>
                <a:gd name="T13" fmla="*/ 700 h 3700"/>
                <a:gd name="T14" fmla="*/ 1216 w 1408"/>
                <a:gd name="T15" fmla="*/ 868 h 3700"/>
                <a:gd name="T16" fmla="*/ 1272 w 1408"/>
                <a:gd name="T17" fmla="*/ 996 h 3700"/>
                <a:gd name="T18" fmla="*/ 1296 w 1408"/>
                <a:gd name="T19" fmla="*/ 1156 h 3700"/>
                <a:gd name="T20" fmla="*/ 1322 w 1408"/>
                <a:gd name="T21" fmla="*/ 1268 h 3700"/>
                <a:gd name="T22" fmla="*/ 1400 w 1408"/>
                <a:gd name="T23" fmla="*/ 1372 h 3700"/>
                <a:gd name="T24" fmla="*/ 1368 w 1408"/>
                <a:gd name="T25" fmla="*/ 1572 h 3700"/>
                <a:gd name="T26" fmla="*/ 1344 w 1408"/>
                <a:gd name="T27" fmla="*/ 1636 h 3700"/>
                <a:gd name="T28" fmla="*/ 1352 w 1408"/>
                <a:gd name="T29" fmla="*/ 1708 h 3700"/>
                <a:gd name="T30" fmla="*/ 1232 w 1408"/>
                <a:gd name="T31" fmla="*/ 1900 h 3700"/>
                <a:gd name="T32" fmla="*/ 1144 w 1408"/>
                <a:gd name="T33" fmla="*/ 1916 h 3700"/>
                <a:gd name="T34" fmla="*/ 1072 w 1408"/>
                <a:gd name="T35" fmla="*/ 1996 h 3700"/>
                <a:gd name="T36" fmla="*/ 1088 w 1408"/>
                <a:gd name="T37" fmla="*/ 2068 h 3700"/>
                <a:gd name="T38" fmla="*/ 1120 w 1408"/>
                <a:gd name="T39" fmla="*/ 2180 h 3700"/>
                <a:gd name="T40" fmla="*/ 1048 w 1408"/>
                <a:gd name="T41" fmla="*/ 2292 h 3700"/>
                <a:gd name="T42" fmla="*/ 1048 w 1408"/>
                <a:gd name="T43" fmla="*/ 2428 h 3700"/>
                <a:gd name="T44" fmla="*/ 1112 w 1408"/>
                <a:gd name="T45" fmla="*/ 2500 h 3700"/>
                <a:gd name="T46" fmla="*/ 1048 w 1408"/>
                <a:gd name="T47" fmla="*/ 2620 h 3700"/>
                <a:gd name="T48" fmla="*/ 1064 w 1408"/>
                <a:gd name="T49" fmla="*/ 2908 h 3700"/>
                <a:gd name="T50" fmla="*/ 1072 w 1408"/>
                <a:gd name="T51" fmla="*/ 2996 h 3700"/>
                <a:gd name="T52" fmla="*/ 1016 w 1408"/>
                <a:gd name="T53" fmla="*/ 2996 h 3700"/>
                <a:gd name="T54" fmla="*/ 984 w 1408"/>
                <a:gd name="T55" fmla="*/ 3076 h 3700"/>
                <a:gd name="T56" fmla="*/ 920 w 1408"/>
                <a:gd name="T57" fmla="*/ 3076 h 3700"/>
                <a:gd name="T58" fmla="*/ 840 w 1408"/>
                <a:gd name="T59" fmla="*/ 3212 h 3700"/>
                <a:gd name="T60" fmla="*/ 752 w 1408"/>
                <a:gd name="T61" fmla="*/ 3300 h 3700"/>
                <a:gd name="T62" fmla="*/ 664 w 1408"/>
                <a:gd name="T63" fmla="*/ 3324 h 3700"/>
                <a:gd name="T64" fmla="*/ 560 w 1408"/>
                <a:gd name="T65" fmla="*/ 3380 h 3700"/>
                <a:gd name="T66" fmla="*/ 560 w 1408"/>
                <a:gd name="T67" fmla="*/ 3436 h 3700"/>
                <a:gd name="T68" fmla="*/ 448 w 1408"/>
                <a:gd name="T69" fmla="*/ 3428 h 3700"/>
                <a:gd name="T70" fmla="*/ 384 w 1408"/>
                <a:gd name="T71" fmla="*/ 3588 h 3700"/>
                <a:gd name="T72" fmla="*/ 208 w 1408"/>
                <a:gd name="T73" fmla="*/ 3620 h 3700"/>
                <a:gd name="T74" fmla="*/ 88 w 1408"/>
                <a:gd name="T75" fmla="*/ 3604 h 3700"/>
                <a:gd name="T76" fmla="*/ 0 w 1408"/>
                <a:gd name="T77" fmla="*/ 3700 h 3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08" h="3700">
                  <a:moveTo>
                    <a:pt x="1182" y="0"/>
                  </a:moveTo>
                  <a:cubicBezTo>
                    <a:pt x="1164" y="28"/>
                    <a:pt x="1089" y="118"/>
                    <a:pt x="1072" y="164"/>
                  </a:cubicBezTo>
                  <a:cubicBezTo>
                    <a:pt x="1055" y="210"/>
                    <a:pt x="1067" y="240"/>
                    <a:pt x="1080" y="276"/>
                  </a:cubicBezTo>
                  <a:cubicBezTo>
                    <a:pt x="1093" y="312"/>
                    <a:pt x="1148" y="343"/>
                    <a:pt x="1152" y="380"/>
                  </a:cubicBezTo>
                  <a:cubicBezTo>
                    <a:pt x="1156" y="417"/>
                    <a:pt x="1104" y="453"/>
                    <a:pt x="1104" y="500"/>
                  </a:cubicBezTo>
                  <a:cubicBezTo>
                    <a:pt x="1104" y="547"/>
                    <a:pt x="1139" y="627"/>
                    <a:pt x="1152" y="660"/>
                  </a:cubicBezTo>
                  <a:cubicBezTo>
                    <a:pt x="1165" y="693"/>
                    <a:pt x="1173" y="665"/>
                    <a:pt x="1184" y="700"/>
                  </a:cubicBezTo>
                  <a:cubicBezTo>
                    <a:pt x="1195" y="735"/>
                    <a:pt x="1201" y="819"/>
                    <a:pt x="1216" y="868"/>
                  </a:cubicBezTo>
                  <a:cubicBezTo>
                    <a:pt x="1231" y="917"/>
                    <a:pt x="1259" y="948"/>
                    <a:pt x="1272" y="996"/>
                  </a:cubicBezTo>
                  <a:cubicBezTo>
                    <a:pt x="1285" y="1044"/>
                    <a:pt x="1288" y="1111"/>
                    <a:pt x="1296" y="1156"/>
                  </a:cubicBezTo>
                  <a:cubicBezTo>
                    <a:pt x="1304" y="1201"/>
                    <a:pt x="1305" y="1232"/>
                    <a:pt x="1322" y="1268"/>
                  </a:cubicBezTo>
                  <a:cubicBezTo>
                    <a:pt x="1339" y="1304"/>
                    <a:pt x="1392" y="1321"/>
                    <a:pt x="1400" y="1372"/>
                  </a:cubicBezTo>
                  <a:cubicBezTo>
                    <a:pt x="1408" y="1423"/>
                    <a:pt x="1377" y="1528"/>
                    <a:pt x="1368" y="1572"/>
                  </a:cubicBezTo>
                  <a:cubicBezTo>
                    <a:pt x="1359" y="1616"/>
                    <a:pt x="1347" y="1613"/>
                    <a:pt x="1344" y="1636"/>
                  </a:cubicBezTo>
                  <a:cubicBezTo>
                    <a:pt x="1341" y="1659"/>
                    <a:pt x="1371" y="1664"/>
                    <a:pt x="1352" y="1708"/>
                  </a:cubicBezTo>
                  <a:cubicBezTo>
                    <a:pt x="1333" y="1752"/>
                    <a:pt x="1267" y="1865"/>
                    <a:pt x="1232" y="1900"/>
                  </a:cubicBezTo>
                  <a:cubicBezTo>
                    <a:pt x="1197" y="1935"/>
                    <a:pt x="1170" y="1900"/>
                    <a:pt x="1144" y="1916"/>
                  </a:cubicBezTo>
                  <a:cubicBezTo>
                    <a:pt x="1118" y="1932"/>
                    <a:pt x="1081" y="1971"/>
                    <a:pt x="1072" y="1996"/>
                  </a:cubicBezTo>
                  <a:cubicBezTo>
                    <a:pt x="1063" y="2021"/>
                    <a:pt x="1080" y="2037"/>
                    <a:pt x="1088" y="2068"/>
                  </a:cubicBezTo>
                  <a:cubicBezTo>
                    <a:pt x="1096" y="2099"/>
                    <a:pt x="1127" y="2143"/>
                    <a:pt x="1120" y="2180"/>
                  </a:cubicBezTo>
                  <a:cubicBezTo>
                    <a:pt x="1113" y="2217"/>
                    <a:pt x="1060" y="2251"/>
                    <a:pt x="1048" y="2292"/>
                  </a:cubicBezTo>
                  <a:cubicBezTo>
                    <a:pt x="1036" y="2333"/>
                    <a:pt x="1037" y="2393"/>
                    <a:pt x="1048" y="2428"/>
                  </a:cubicBezTo>
                  <a:cubicBezTo>
                    <a:pt x="1059" y="2463"/>
                    <a:pt x="1112" y="2468"/>
                    <a:pt x="1112" y="2500"/>
                  </a:cubicBezTo>
                  <a:cubicBezTo>
                    <a:pt x="1112" y="2532"/>
                    <a:pt x="1056" y="2552"/>
                    <a:pt x="1048" y="2620"/>
                  </a:cubicBezTo>
                  <a:cubicBezTo>
                    <a:pt x="1040" y="2688"/>
                    <a:pt x="1060" y="2845"/>
                    <a:pt x="1064" y="2908"/>
                  </a:cubicBezTo>
                  <a:cubicBezTo>
                    <a:pt x="1068" y="2971"/>
                    <a:pt x="1080" y="2981"/>
                    <a:pt x="1072" y="2996"/>
                  </a:cubicBezTo>
                  <a:cubicBezTo>
                    <a:pt x="1064" y="3011"/>
                    <a:pt x="1031" y="2983"/>
                    <a:pt x="1016" y="2996"/>
                  </a:cubicBezTo>
                  <a:cubicBezTo>
                    <a:pt x="1001" y="3009"/>
                    <a:pt x="1000" y="3063"/>
                    <a:pt x="984" y="3076"/>
                  </a:cubicBezTo>
                  <a:cubicBezTo>
                    <a:pt x="968" y="3089"/>
                    <a:pt x="944" y="3053"/>
                    <a:pt x="920" y="3076"/>
                  </a:cubicBezTo>
                  <a:cubicBezTo>
                    <a:pt x="896" y="3099"/>
                    <a:pt x="868" y="3175"/>
                    <a:pt x="840" y="3212"/>
                  </a:cubicBezTo>
                  <a:cubicBezTo>
                    <a:pt x="812" y="3249"/>
                    <a:pt x="781" y="3281"/>
                    <a:pt x="752" y="3300"/>
                  </a:cubicBezTo>
                  <a:cubicBezTo>
                    <a:pt x="723" y="3319"/>
                    <a:pt x="696" y="3311"/>
                    <a:pt x="664" y="3324"/>
                  </a:cubicBezTo>
                  <a:cubicBezTo>
                    <a:pt x="632" y="3337"/>
                    <a:pt x="577" y="3361"/>
                    <a:pt x="560" y="3380"/>
                  </a:cubicBezTo>
                  <a:cubicBezTo>
                    <a:pt x="543" y="3399"/>
                    <a:pt x="579" y="3428"/>
                    <a:pt x="560" y="3436"/>
                  </a:cubicBezTo>
                  <a:cubicBezTo>
                    <a:pt x="541" y="3444"/>
                    <a:pt x="477" y="3403"/>
                    <a:pt x="448" y="3428"/>
                  </a:cubicBezTo>
                  <a:cubicBezTo>
                    <a:pt x="419" y="3453"/>
                    <a:pt x="424" y="3556"/>
                    <a:pt x="384" y="3588"/>
                  </a:cubicBezTo>
                  <a:cubicBezTo>
                    <a:pt x="344" y="3620"/>
                    <a:pt x="257" y="3617"/>
                    <a:pt x="208" y="3620"/>
                  </a:cubicBezTo>
                  <a:cubicBezTo>
                    <a:pt x="159" y="3623"/>
                    <a:pt x="123" y="3591"/>
                    <a:pt x="88" y="3604"/>
                  </a:cubicBezTo>
                  <a:cubicBezTo>
                    <a:pt x="53" y="3617"/>
                    <a:pt x="16" y="3687"/>
                    <a:pt x="0" y="3700"/>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83" name="Freeform 71"/>
            <p:cNvSpPr>
              <a:spLocks/>
            </p:cNvSpPr>
            <p:nvPr/>
          </p:nvSpPr>
          <p:spPr bwMode="auto">
            <a:xfrm>
              <a:off x="1056" y="2805"/>
              <a:ext cx="476" cy="630"/>
            </a:xfrm>
            <a:custGeom>
              <a:avLst/>
              <a:gdLst>
                <a:gd name="T0" fmla="*/ 0 w 1296"/>
                <a:gd name="T1" fmla="*/ 0 h 1525"/>
                <a:gd name="T2" fmla="*/ 64 w 1296"/>
                <a:gd name="T3" fmla="*/ 184 h 1525"/>
                <a:gd name="T4" fmla="*/ 16 w 1296"/>
                <a:gd name="T5" fmla="*/ 304 h 1525"/>
                <a:gd name="T6" fmla="*/ 32 w 1296"/>
                <a:gd name="T7" fmla="*/ 504 h 1525"/>
                <a:gd name="T8" fmla="*/ 96 w 1296"/>
                <a:gd name="T9" fmla="*/ 600 h 1525"/>
                <a:gd name="T10" fmla="*/ 96 w 1296"/>
                <a:gd name="T11" fmla="*/ 752 h 1525"/>
                <a:gd name="T12" fmla="*/ 288 w 1296"/>
                <a:gd name="T13" fmla="*/ 840 h 1525"/>
                <a:gd name="T14" fmla="*/ 448 w 1296"/>
                <a:gd name="T15" fmla="*/ 952 h 1525"/>
                <a:gd name="T16" fmla="*/ 480 w 1296"/>
                <a:gd name="T17" fmla="*/ 1040 h 1525"/>
                <a:gd name="T18" fmla="*/ 664 w 1296"/>
                <a:gd name="T19" fmla="*/ 1184 h 1525"/>
                <a:gd name="T20" fmla="*/ 744 w 1296"/>
                <a:gd name="T21" fmla="*/ 1184 h 1525"/>
                <a:gd name="T22" fmla="*/ 896 w 1296"/>
                <a:gd name="T23" fmla="*/ 1232 h 1525"/>
                <a:gd name="T24" fmla="*/ 936 w 1296"/>
                <a:gd name="T25" fmla="*/ 1336 h 1525"/>
                <a:gd name="T26" fmla="*/ 1064 w 1296"/>
                <a:gd name="T27" fmla="*/ 1384 h 1525"/>
                <a:gd name="T28" fmla="*/ 1120 w 1296"/>
                <a:gd name="T29" fmla="*/ 1504 h 1525"/>
                <a:gd name="T30" fmla="*/ 1296 w 1296"/>
                <a:gd name="T31" fmla="*/ 1512 h 1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6" h="1525">
                  <a:moveTo>
                    <a:pt x="0" y="0"/>
                  </a:moveTo>
                  <a:cubicBezTo>
                    <a:pt x="30" y="66"/>
                    <a:pt x="61" y="133"/>
                    <a:pt x="64" y="184"/>
                  </a:cubicBezTo>
                  <a:cubicBezTo>
                    <a:pt x="67" y="235"/>
                    <a:pt x="21" y="251"/>
                    <a:pt x="16" y="304"/>
                  </a:cubicBezTo>
                  <a:cubicBezTo>
                    <a:pt x="11" y="357"/>
                    <a:pt x="19" y="455"/>
                    <a:pt x="32" y="504"/>
                  </a:cubicBezTo>
                  <a:cubicBezTo>
                    <a:pt x="45" y="553"/>
                    <a:pt x="85" y="559"/>
                    <a:pt x="96" y="600"/>
                  </a:cubicBezTo>
                  <a:cubicBezTo>
                    <a:pt x="107" y="641"/>
                    <a:pt x="64" y="712"/>
                    <a:pt x="96" y="752"/>
                  </a:cubicBezTo>
                  <a:cubicBezTo>
                    <a:pt x="128" y="792"/>
                    <a:pt x="229" y="807"/>
                    <a:pt x="288" y="840"/>
                  </a:cubicBezTo>
                  <a:cubicBezTo>
                    <a:pt x="347" y="873"/>
                    <a:pt x="416" y="919"/>
                    <a:pt x="448" y="952"/>
                  </a:cubicBezTo>
                  <a:cubicBezTo>
                    <a:pt x="480" y="985"/>
                    <a:pt x="444" y="1001"/>
                    <a:pt x="480" y="1040"/>
                  </a:cubicBezTo>
                  <a:cubicBezTo>
                    <a:pt x="516" y="1079"/>
                    <a:pt x="620" y="1160"/>
                    <a:pt x="664" y="1184"/>
                  </a:cubicBezTo>
                  <a:cubicBezTo>
                    <a:pt x="708" y="1208"/>
                    <a:pt x="705" y="1176"/>
                    <a:pt x="744" y="1184"/>
                  </a:cubicBezTo>
                  <a:cubicBezTo>
                    <a:pt x="783" y="1192"/>
                    <a:pt x="864" y="1207"/>
                    <a:pt x="896" y="1232"/>
                  </a:cubicBezTo>
                  <a:cubicBezTo>
                    <a:pt x="928" y="1257"/>
                    <a:pt x="908" y="1311"/>
                    <a:pt x="936" y="1336"/>
                  </a:cubicBezTo>
                  <a:cubicBezTo>
                    <a:pt x="964" y="1361"/>
                    <a:pt x="1033" y="1356"/>
                    <a:pt x="1064" y="1384"/>
                  </a:cubicBezTo>
                  <a:cubicBezTo>
                    <a:pt x="1095" y="1412"/>
                    <a:pt x="1081" y="1483"/>
                    <a:pt x="1120" y="1504"/>
                  </a:cubicBezTo>
                  <a:cubicBezTo>
                    <a:pt x="1159" y="1525"/>
                    <a:pt x="1275" y="1513"/>
                    <a:pt x="1296" y="1512"/>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84" name="Freeform 72"/>
            <p:cNvSpPr>
              <a:spLocks/>
            </p:cNvSpPr>
            <p:nvPr/>
          </p:nvSpPr>
          <p:spPr bwMode="auto">
            <a:xfrm>
              <a:off x="578" y="3503"/>
              <a:ext cx="88" cy="325"/>
            </a:xfrm>
            <a:custGeom>
              <a:avLst/>
              <a:gdLst>
                <a:gd name="T0" fmla="*/ 146 w 239"/>
                <a:gd name="T1" fmla="*/ 15 h 785"/>
                <a:gd name="T2" fmla="*/ 76 w 239"/>
                <a:gd name="T3" fmla="*/ 7 h 785"/>
                <a:gd name="T4" fmla="*/ 48 w 239"/>
                <a:gd name="T5" fmla="*/ 3 h 785"/>
                <a:gd name="T6" fmla="*/ 36 w 239"/>
                <a:gd name="T7" fmla="*/ 17 h 785"/>
                <a:gd name="T8" fmla="*/ 44 w 239"/>
                <a:gd name="T9" fmla="*/ 49 h 785"/>
                <a:gd name="T10" fmla="*/ 52 w 239"/>
                <a:gd name="T11" fmla="*/ 77 h 785"/>
                <a:gd name="T12" fmla="*/ 50 w 239"/>
                <a:gd name="T13" fmla="*/ 131 h 785"/>
                <a:gd name="T14" fmla="*/ 8 w 239"/>
                <a:gd name="T15" fmla="*/ 209 h 785"/>
                <a:gd name="T16" fmla="*/ 22 w 239"/>
                <a:gd name="T17" fmla="*/ 323 h 785"/>
                <a:gd name="T18" fmla="*/ 18 w 239"/>
                <a:gd name="T19" fmla="*/ 329 h 785"/>
                <a:gd name="T20" fmla="*/ 22 w 239"/>
                <a:gd name="T21" fmla="*/ 341 h 785"/>
                <a:gd name="T22" fmla="*/ 48 w 239"/>
                <a:gd name="T23" fmla="*/ 495 h 785"/>
                <a:gd name="T24" fmla="*/ 60 w 239"/>
                <a:gd name="T25" fmla="*/ 511 h 785"/>
                <a:gd name="T26" fmla="*/ 88 w 239"/>
                <a:gd name="T27" fmla="*/ 539 h 785"/>
                <a:gd name="T28" fmla="*/ 108 w 239"/>
                <a:gd name="T29" fmla="*/ 563 h 785"/>
                <a:gd name="T30" fmla="*/ 130 w 239"/>
                <a:gd name="T31" fmla="*/ 607 h 785"/>
                <a:gd name="T32" fmla="*/ 154 w 239"/>
                <a:gd name="T33" fmla="*/ 629 h 785"/>
                <a:gd name="T34" fmla="*/ 164 w 239"/>
                <a:gd name="T35" fmla="*/ 673 h 785"/>
                <a:gd name="T36" fmla="*/ 170 w 239"/>
                <a:gd name="T37" fmla="*/ 691 h 785"/>
                <a:gd name="T38" fmla="*/ 172 w 239"/>
                <a:gd name="T39" fmla="*/ 697 h 785"/>
                <a:gd name="T40" fmla="*/ 182 w 239"/>
                <a:gd name="T41" fmla="*/ 759 h 785"/>
                <a:gd name="T42" fmla="*/ 190 w 239"/>
                <a:gd name="T43" fmla="*/ 777 h 785"/>
                <a:gd name="T44" fmla="*/ 202 w 239"/>
                <a:gd name="T45" fmla="*/ 785 h 785"/>
                <a:gd name="T46" fmla="*/ 222 w 239"/>
                <a:gd name="T47" fmla="*/ 779 h 785"/>
                <a:gd name="T48" fmla="*/ 232 w 239"/>
                <a:gd name="T49" fmla="*/ 767 h 785"/>
                <a:gd name="T50" fmla="*/ 238 w 239"/>
                <a:gd name="T51" fmla="*/ 749 h 785"/>
                <a:gd name="T52" fmla="*/ 234 w 239"/>
                <a:gd name="T53" fmla="*/ 705 h 785"/>
                <a:gd name="T54" fmla="*/ 224 w 239"/>
                <a:gd name="T55" fmla="*/ 683 h 785"/>
                <a:gd name="T56" fmla="*/ 218 w 239"/>
                <a:gd name="T57" fmla="*/ 659 h 785"/>
                <a:gd name="T58" fmla="*/ 214 w 239"/>
                <a:gd name="T59" fmla="*/ 647 h 785"/>
                <a:gd name="T60" fmla="*/ 220 w 239"/>
                <a:gd name="T61" fmla="*/ 585 h 785"/>
                <a:gd name="T62" fmla="*/ 210 w 239"/>
                <a:gd name="T63" fmla="*/ 577 h 785"/>
                <a:gd name="T64" fmla="*/ 202 w 239"/>
                <a:gd name="T65" fmla="*/ 565 h 785"/>
                <a:gd name="T66" fmla="*/ 174 w 239"/>
                <a:gd name="T67" fmla="*/ 555 h 785"/>
                <a:gd name="T68" fmla="*/ 116 w 239"/>
                <a:gd name="T69" fmla="*/ 447 h 785"/>
                <a:gd name="T70" fmla="*/ 118 w 239"/>
                <a:gd name="T71" fmla="*/ 423 h 785"/>
                <a:gd name="T72" fmla="*/ 160 w 239"/>
                <a:gd name="T73" fmla="*/ 397 h 785"/>
                <a:gd name="T74" fmla="*/ 154 w 239"/>
                <a:gd name="T75" fmla="*/ 345 h 785"/>
                <a:gd name="T76" fmla="*/ 150 w 239"/>
                <a:gd name="T77" fmla="*/ 339 h 785"/>
                <a:gd name="T78" fmla="*/ 144 w 239"/>
                <a:gd name="T79" fmla="*/ 337 h 785"/>
                <a:gd name="T80" fmla="*/ 136 w 239"/>
                <a:gd name="T81" fmla="*/ 325 h 785"/>
                <a:gd name="T82" fmla="*/ 162 w 239"/>
                <a:gd name="T83" fmla="*/ 287 h 785"/>
                <a:gd name="T84" fmla="*/ 116 w 239"/>
                <a:gd name="T85" fmla="*/ 221 h 785"/>
                <a:gd name="T86" fmla="*/ 98 w 239"/>
                <a:gd name="T87" fmla="*/ 199 h 785"/>
                <a:gd name="T88" fmla="*/ 116 w 239"/>
                <a:gd name="T89" fmla="*/ 189 h 785"/>
                <a:gd name="T90" fmla="*/ 182 w 239"/>
                <a:gd name="T91" fmla="*/ 191 h 785"/>
                <a:gd name="T92" fmla="*/ 180 w 239"/>
                <a:gd name="T93" fmla="*/ 151 h 785"/>
                <a:gd name="T94" fmla="*/ 156 w 239"/>
                <a:gd name="T95" fmla="*/ 139 h 785"/>
                <a:gd name="T96" fmla="*/ 138 w 239"/>
                <a:gd name="T97" fmla="*/ 127 h 785"/>
                <a:gd name="T98" fmla="*/ 126 w 239"/>
                <a:gd name="T99" fmla="*/ 109 h 785"/>
                <a:gd name="T100" fmla="*/ 148 w 239"/>
                <a:gd name="T101" fmla="*/ 37 h 785"/>
                <a:gd name="T102" fmla="*/ 146 w 239"/>
                <a:gd name="T103" fmla="*/ 15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9" h="785">
                  <a:moveTo>
                    <a:pt x="146" y="15"/>
                  </a:moveTo>
                  <a:cubicBezTo>
                    <a:pt x="116" y="5"/>
                    <a:pt x="123" y="9"/>
                    <a:pt x="76" y="7"/>
                  </a:cubicBezTo>
                  <a:cubicBezTo>
                    <a:pt x="65" y="0"/>
                    <a:pt x="63" y="1"/>
                    <a:pt x="48" y="3"/>
                  </a:cubicBezTo>
                  <a:cubicBezTo>
                    <a:pt x="40" y="6"/>
                    <a:pt x="39" y="9"/>
                    <a:pt x="36" y="17"/>
                  </a:cubicBezTo>
                  <a:cubicBezTo>
                    <a:pt x="38" y="32"/>
                    <a:pt x="36" y="38"/>
                    <a:pt x="44" y="49"/>
                  </a:cubicBezTo>
                  <a:cubicBezTo>
                    <a:pt x="46" y="58"/>
                    <a:pt x="49" y="68"/>
                    <a:pt x="52" y="77"/>
                  </a:cubicBezTo>
                  <a:cubicBezTo>
                    <a:pt x="51" y="95"/>
                    <a:pt x="52" y="113"/>
                    <a:pt x="50" y="131"/>
                  </a:cubicBezTo>
                  <a:cubicBezTo>
                    <a:pt x="47" y="162"/>
                    <a:pt x="17" y="181"/>
                    <a:pt x="8" y="209"/>
                  </a:cubicBezTo>
                  <a:cubicBezTo>
                    <a:pt x="9" y="241"/>
                    <a:pt x="2" y="293"/>
                    <a:pt x="22" y="323"/>
                  </a:cubicBezTo>
                  <a:cubicBezTo>
                    <a:pt x="21" y="325"/>
                    <a:pt x="18" y="327"/>
                    <a:pt x="18" y="329"/>
                  </a:cubicBezTo>
                  <a:cubicBezTo>
                    <a:pt x="18" y="333"/>
                    <a:pt x="22" y="341"/>
                    <a:pt x="22" y="341"/>
                  </a:cubicBezTo>
                  <a:cubicBezTo>
                    <a:pt x="23" y="383"/>
                    <a:pt x="0" y="463"/>
                    <a:pt x="48" y="495"/>
                  </a:cubicBezTo>
                  <a:cubicBezTo>
                    <a:pt x="53" y="502"/>
                    <a:pt x="53" y="506"/>
                    <a:pt x="60" y="511"/>
                  </a:cubicBezTo>
                  <a:cubicBezTo>
                    <a:pt x="68" y="523"/>
                    <a:pt x="79" y="529"/>
                    <a:pt x="88" y="539"/>
                  </a:cubicBezTo>
                  <a:cubicBezTo>
                    <a:pt x="95" y="547"/>
                    <a:pt x="101" y="556"/>
                    <a:pt x="108" y="563"/>
                  </a:cubicBezTo>
                  <a:cubicBezTo>
                    <a:pt x="110" y="570"/>
                    <a:pt x="124" y="603"/>
                    <a:pt x="130" y="607"/>
                  </a:cubicBezTo>
                  <a:cubicBezTo>
                    <a:pt x="136" y="616"/>
                    <a:pt x="145" y="624"/>
                    <a:pt x="154" y="629"/>
                  </a:cubicBezTo>
                  <a:cubicBezTo>
                    <a:pt x="158" y="644"/>
                    <a:pt x="159" y="659"/>
                    <a:pt x="164" y="673"/>
                  </a:cubicBezTo>
                  <a:cubicBezTo>
                    <a:pt x="166" y="679"/>
                    <a:pt x="168" y="685"/>
                    <a:pt x="170" y="691"/>
                  </a:cubicBezTo>
                  <a:cubicBezTo>
                    <a:pt x="171" y="693"/>
                    <a:pt x="172" y="697"/>
                    <a:pt x="172" y="697"/>
                  </a:cubicBezTo>
                  <a:cubicBezTo>
                    <a:pt x="174" y="719"/>
                    <a:pt x="176" y="738"/>
                    <a:pt x="182" y="759"/>
                  </a:cubicBezTo>
                  <a:cubicBezTo>
                    <a:pt x="183" y="763"/>
                    <a:pt x="186" y="773"/>
                    <a:pt x="190" y="777"/>
                  </a:cubicBezTo>
                  <a:cubicBezTo>
                    <a:pt x="194" y="780"/>
                    <a:pt x="202" y="785"/>
                    <a:pt x="202" y="785"/>
                  </a:cubicBezTo>
                  <a:cubicBezTo>
                    <a:pt x="209" y="783"/>
                    <a:pt x="222" y="779"/>
                    <a:pt x="222" y="779"/>
                  </a:cubicBezTo>
                  <a:cubicBezTo>
                    <a:pt x="225" y="775"/>
                    <a:pt x="229" y="772"/>
                    <a:pt x="232" y="767"/>
                  </a:cubicBezTo>
                  <a:cubicBezTo>
                    <a:pt x="235" y="761"/>
                    <a:pt x="238" y="749"/>
                    <a:pt x="238" y="749"/>
                  </a:cubicBezTo>
                  <a:cubicBezTo>
                    <a:pt x="237" y="724"/>
                    <a:pt x="239" y="722"/>
                    <a:pt x="234" y="705"/>
                  </a:cubicBezTo>
                  <a:cubicBezTo>
                    <a:pt x="232" y="697"/>
                    <a:pt x="224" y="683"/>
                    <a:pt x="224" y="683"/>
                  </a:cubicBezTo>
                  <a:cubicBezTo>
                    <a:pt x="220" y="644"/>
                    <a:pt x="226" y="677"/>
                    <a:pt x="218" y="659"/>
                  </a:cubicBezTo>
                  <a:cubicBezTo>
                    <a:pt x="216" y="655"/>
                    <a:pt x="214" y="647"/>
                    <a:pt x="214" y="647"/>
                  </a:cubicBezTo>
                  <a:cubicBezTo>
                    <a:pt x="215" y="624"/>
                    <a:pt x="213" y="606"/>
                    <a:pt x="220" y="585"/>
                  </a:cubicBezTo>
                  <a:cubicBezTo>
                    <a:pt x="215" y="570"/>
                    <a:pt x="223" y="588"/>
                    <a:pt x="210" y="577"/>
                  </a:cubicBezTo>
                  <a:cubicBezTo>
                    <a:pt x="206" y="574"/>
                    <a:pt x="206" y="568"/>
                    <a:pt x="202" y="565"/>
                  </a:cubicBezTo>
                  <a:cubicBezTo>
                    <a:pt x="193" y="559"/>
                    <a:pt x="184" y="557"/>
                    <a:pt x="174" y="555"/>
                  </a:cubicBezTo>
                  <a:cubicBezTo>
                    <a:pt x="142" y="534"/>
                    <a:pt x="141" y="472"/>
                    <a:pt x="116" y="447"/>
                  </a:cubicBezTo>
                  <a:cubicBezTo>
                    <a:pt x="117" y="439"/>
                    <a:pt x="116" y="431"/>
                    <a:pt x="118" y="423"/>
                  </a:cubicBezTo>
                  <a:cubicBezTo>
                    <a:pt x="121" y="411"/>
                    <a:pt x="151" y="403"/>
                    <a:pt x="160" y="397"/>
                  </a:cubicBezTo>
                  <a:cubicBezTo>
                    <a:pt x="166" y="380"/>
                    <a:pt x="171" y="356"/>
                    <a:pt x="154" y="345"/>
                  </a:cubicBezTo>
                  <a:cubicBezTo>
                    <a:pt x="153" y="343"/>
                    <a:pt x="152" y="341"/>
                    <a:pt x="150" y="339"/>
                  </a:cubicBezTo>
                  <a:cubicBezTo>
                    <a:pt x="148" y="338"/>
                    <a:pt x="145" y="338"/>
                    <a:pt x="144" y="337"/>
                  </a:cubicBezTo>
                  <a:cubicBezTo>
                    <a:pt x="141" y="334"/>
                    <a:pt x="136" y="325"/>
                    <a:pt x="136" y="325"/>
                  </a:cubicBezTo>
                  <a:cubicBezTo>
                    <a:pt x="139" y="311"/>
                    <a:pt x="150" y="295"/>
                    <a:pt x="162" y="287"/>
                  </a:cubicBezTo>
                  <a:cubicBezTo>
                    <a:pt x="171" y="261"/>
                    <a:pt x="140" y="229"/>
                    <a:pt x="116" y="221"/>
                  </a:cubicBezTo>
                  <a:cubicBezTo>
                    <a:pt x="108" y="213"/>
                    <a:pt x="102" y="210"/>
                    <a:pt x="98" y="199"/>
                  </a:cubicBezTo>
                  <a:cubicBezTo>
                    <a:pt x="103" y="191"/>
                    <a:pt x="107" y="191"/>
                    <a:pt x="116" y="189"/>
                  </a:cubicBezTo>
                  <a:cubicBezTo>
                    <a:pt x="146" y="191"/>
                    <a:pt x="149" y="193"/>
                    <a:pt x="182" y="191"/>
                  </a:cubicBezTo>
                  <a:cubicBezTo>
                    <a:pt x="201" y="185"/>
                    <a:pt x="192" y="161"/>
                    <a:pt x="180" y="151"/>
                  </a:cubicBezTo>
                  <a:cubicBezTo>
                    <a:pt x="170" y="143"/>
                    <a:pt x="167" y="143"/>
                    <a:pt x="156" y="139"/>
                  </a:cubicBezTo>
                  <a:cubicBezTo>
                    <a:pt x="149" y="137"/>
                    <a:pt x="138" y="127"/>
                    <a:pt x="138" y="127"/>
                  </a:cubicBezTo>
                  <a:cubicBezTo>
                    <a:pt x="134" y="121"/>
                    <a:pt x="126" y="109"/>
                    <a:pt x="126" y="109"/>
                  </a:cubicBezTo>
                  <a:cubicBezTo>
                    <a:pt x="119" y="80"/>
                    <a:pt x="124" y="53"/>
                    <a:pt x="148" y="37"/>
                  </a:cubicBezTo>
                  <a:cubicBezTo>
                    <a:pt x="146" y="16"/>
                    <a:pt x="146" y="24"/>
                    <a:pt x="146" y="15"/>
                  </a:cubicBezTo>
                  <a:close/>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85" name="Freeform 73"/>
            <p:cNvSpPr>
              <a:spLocks/>
            </p:cNvSpPr>
            <p:nvPr/>
          </p:nvSpPr>
          <p:spPr bwMode="auto">
            <a:xfrm>
              <a:off x="584" y="3369"/>
              <a:ext cx="82" cy="110"/>
            </a:xfrm>
            <a:custGeom>
              <a:avLst/>
              <a:gdLst>
                <a:gd name="T0" fmla="*/ 209 w 225"/>
                <a:gd name="T1" fmla="*/ 66 h 266"/>
                <a:gd name="T2" fmla="*/ 193 w 225"/>
                <a:gd name="T3" fmla="*/ 48 h 266"/>
                <a:gd name="T4" fmla="*/ 175 w 225"/>
                <a:gd name="T5" fmla="*/ 28 h 266"/>
                <a:gd name="T6" fmla="*/ 115 w 225"/>
                <a:gd name="T7" fmla="*/ 12 h 266"/>
                <a:gd name="T8" fmla="*/ 89 w 225"/>
                <a:gd name="T9" fmla="*/ 2 h 266"/>
                <a:gd name="T10" fmla="*/ 15 w 225"/>
                <a:gd name="T11" fmla="*/ 8 h 266"/>
                <a:gd name="T12" fmla="*/ 3 w 225"/>
                <a:gd name="T13" fmla="*/ 24 h 266"/>
                <a:gd name="T14" fmla="*/ 7 w 225"/>
                <a:gd name="T15" fmla="*/ 54 h 266"/>
                <a:gd name="T16" fmla="*/ 25 w 225"/>
                <a:gd name="T17" fmla="*/ 66 h 266"/>
                <a:gd name="T18" fmla="*/ 41 w 225"/>
                <a:gd name="T19" fmla="*/ 70 h 266"/>
                <a:gd name="T20" fmla="*/ 91 w 225"/>
                <a:gd name="T21" fmla="*/ 88 h 266"/>
                <a:gd name="T22" fmla="*/ 157 w 225"/>
                <a:gd name="T23" fmla="*/ 114 h 266"/>
                <a:gd name="T24" fmla="*/ 167 w 225"/>
                <a:gd name="T25" fmla="*/ 126 h 266"/>
                <a:gd name="T26" fmla="*/ 89 w 225"/>
                <a:gd name="T27" fmla="*/ 170 h 266"/>
                <a:gd name="T28" fmla="*/ 15 w 225"/>
                <a:gd name="T29" fmla="*/ 180 h 266"/>
                <a:gd name="T30" fmla="*/ 29 w 225"/>
                <a:gd name="T31" fmla="*/ 240 h 266"/>
                <a:gd name="T32" fmla="*/ 53 w 225"/>
                <a:gd name="T33" fmla="*/ 258 h 266"/>
                <a:gd name="T34" fmla="*/ 65 w 225"/>
                <a:gd name="T35" fmla="*/ 266 h 266"/>
                <a:gd name="T36" fmla="*/ 137 w 225"/>
                <a:gd name="T37" fmla="*/ 252 h 266"/>
                <a:gd name="T38" fmla="*/ 155 w 225"/>
                <a:gd name="T39" fmla="*/ 242 h 266"/>
                <a:gd name="T40" fmla="*/ 177 w 225"/>
                <a:gd name="T41" fmla="*/ 202 h 266"/>
                <a:gd name="T42" fmla="*/ 201 w 225"/>
                <a:gd name="T43" fmla="*/ 200 h 266"/>
                <a:gd name="T44" fmla="*/ 207 w 225"/>
                <a:gd name="T45" fmla="*/ 182 h 266"/>
                <a:gd name="T46" fmla="*/ 195 w 225"/>
                <a:gd name="T47" fmla="*/ 174 h 266"/>
                <a:gd name="T48" fmla="*/ 191 w 225"/>
                <a:gd name="T49" fmla="*/ 146 h 266"/>
                <a:gd name="T50" fmla="*/ 215 w 225"/>
                <a:gd name="T51" fmla="*/ 118 h 266"/>
                <a:gd name="T52" fmla="*/ 209 w 225"/>
                <a:gd name="T53" fmla="*/ 68 h 266"/>
                <a:gd name="T54" fmla="*/ 209 w 225"/>
                <a:gd name="T55" fmla="*/ 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5" h="266">
                  <a:moveTo>
                    <a:pt x="209" y="66"/>
                  </a:moveTo>
                  <a:cubicBezTo>
                    <a:pt x="205" y="59"/>
                    <a:pt x="193" y="48"/>
                    <a:pt x="193" y="48"/>
                  </a:cubicBezTo>
                  <a:cubicBezTo>
                    <a:pt x="190" y="40"/>
                    <a:pt x="182" y="33"/>
                    <a:pt x="175" y="28"/>
                  </a:cubicBezTo>
                  <a:cubicBezTo>
                    <a:pt x="163" y="9"/>
                    <a:pt x="134" y="13"/>
                    <a:pt x="115" y="12"/>
                  </a:cubicBezTo>
                  <a:cubicBezTo>
                    <a:pt x="106" y="9"/>
                    <a:pt x="98" y="5"/>
                    <a:pt x="89" y="2"/>
                  </a:cubicBezTo>
                  <a:cubicBezTo>
                    <a:pt x="65" y="4"/>
                    <a:pt x="38" y="0"/>
                    <a:pt x="15" y="8"/>
                  </a:cubicBezTo>
                  <a:cubicBezTo>
                    <a:pt x="11" y="15"/>
                    <a:pt x="6" y="16"/>
                    <a:pt x="3" y="24"/>
                  </a:cubicBezTo>
                  <a:cubicBezTo>
                    <a:pt x="4" y="34"/>
                    <a:pt x="0" y="47"/>
                    <a:pt x="7" y="54"/>
                  </a:cubicBezTo>
                  <a:cubicBezTo>
                    <a:pt x="12" y="59"/>
                    <a:pt x="18" y="64"/>
                    <a:pt x="25" y="66"/>
                  </a:cubicBezTo>
                  <a:cubicBezTo>
                    <a:pt x="30" y="67"/>
                    <a:pt x="41" y="70"/>
                    <a:pt x="41" y="70"/>
                  </a:cubicBezTo>
                  <a:cubicBezTo>
                    <a:pt x="53" y="78"/>
                    <a:pt x="77" y="85"/>
                    <a:pt x="91" y="88"/>
                  </a:cubicBezTo>
                  <a:cubicBezTo>
                    <a:pt x="111" y="98"/>
                    <a:pt x="135" y="109"/>
                    <a:pt x="157" y="114"/>
                  </a:cubicBezTo>
                  <a:cubicBezTo>
                    <a:pt x="158" y="115"/>
                    <a:pt x="167" y="123"/>
                    <a:pt x="167" y="126"/>
                  </a:cubicBezTo>
                  <a:cubicBezTo>
                    <a:pt x="170" y="188"/>
                    <a:pt x="156" y="168"/>
                    <a:pt x="89" y="170"/>
                  </a:cubicBezTo>
                  <a:cubicBezTo>
                    <a:pt x="64" y="178"/>
                    <a:pt x="37" y="165"/>
                    <a:pt x="15" y="180"/>
                  </a:cubicBezTo>
                  <a:cubicBezTo>
                    <a:pt x="7" y="196"/>
                    <a:pt x="13" y="229"/>
                    <a:pt x="29" y="240"/>
                  </a:cubicBezTo>
                  <a:cubicBezTo>
                    <a:pt x="35" y="249"/>
                    <a:pt x="44" y="252"/>
                    <a:pt x="53" y="258"/>
                  </a:cubicBezTo>
                  <a:cubicBezTo>
                    <a:pt x="57" y="261"/>
                    <a:pt x="65" y="266"/>
                    <a:pt x="65" y="266"/>
                  </a:cubicBezTo>
                  <a:cubicBezTo>
                    <a:pt x="120" y="264"/>
                    <a:pt x="102" y="261"/>
                    <a:pt x="137" y="252"/>
                  </a:cubicBezTo>
                  <a:cubicBezTo>
                    <a:pt x="151" y="243"/>
                    <a:pt x="144" y="246"/>
                    <a:pt x="155" y="242"/>
                  </a:cubicBezTo>
                  <a:cubicBezTo>
                    <a:pt x="160" y="232"/>
                    <a:pt x="163" y="204"/>
                    <a:pt x="177" y="202"/>
                  </a:cubicBezTo>
                  <a:cubicBezTo>
                    <a:pt x="185" y="201"/>
                    <a:pt x="193" y="201"/>
                    <a:pt x="201" y="200"/>
                  </a:cubicBezTo>
                  <a:cubicBezTo>
                    <a:pt x="202" y="197"/>
                    <a:pt x="209" y="186"/>
                    <a:pt x="207" y="182"/>
                  </a:cubicBezTo>
                  <a:cubicBezTo>
                    <a:pt x="205" y="178"/>
                    <a:pt x="195" y="174"/>
                    <a:pt x="195" y="174"/>
                  </a:cubicBezTo>
                  <a:cubicBezTo>
                    <a:pt x="192" y="164"/>
                    <a:pt x="197" y="156"/>
                    <a:pt x="191" y="146"/>
                  </a:cubicBezTo>
                  <a:cubicBezTo>
                    <a:pt x="194" y="137"/>
                    <a:pt x="206" y="124"/>
                    <a:pt x="215" y="118"/>
                  </a:cubicBezTo>
                  <a:cubicBezTo>
                    <a:pt x="220" y="102"/>
                    <a:pt x="225" y="79"/>
                    <a:pt x="209" y="68"/>
                  </a:cubicBezTo>
                  <a:cubicBezTo>
                    <a:pt x="204" y="60"/>
                    <a:pt x="203" y="60"/>
                    <a:pt x="209" y="66"/>
                  </a:cubicBezTo>
                  <a:close/>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86" name="Freeform 74"/>
            <p:cNvSpPr>
              <a:spLocks/>
            </p:cNvSpPr>
            <p:nvPr/>
          </p:nvSpPr>
          <p:spPr bwMode="auto">
            <a:xfrm>
              <a:off x="479" y="3318"/>
              <a:ext cx="116" cy="553"/>
            </a:xfrm>
            <a:custGeom>
              <a:avLst/>
              <a:gdLst>
                <a:gd name="T0" fmla="*/ 16 w 316"/>
                <a:gd name="T1" fmla="*/ 15 h 1335"/>
                <a:gd name="T2" fmla="*/ 55 w 316"/>
                <a:gd name="T3" fmla="*/ 192 h 1335"/>
                <a:gd name="T4" fmla="*/ 91 w 316"/>
                <a:gd name="T5" fmla="*/ 210 h 1335"/>
                <a:gd name="T6" fmla="*/ 100 w 316"/>
                <a:gd name="T7" fmla="*/ 282 h 1335"/>
                <a:gd name="T8" fmla="*/ 103 w 316"/>
                <a:gd name="T9" fmla="*/ 318 h 1335"/>
                <a:gd name="T10" fmla="*/ 109 w 316"/>
                <a:gd name="T11" fmla="*/ 336 h 1335"/>
                <a:gd name="T12" fmla="*/ 67 w 316"/>
                <a:gd name="T13" fmla="*/ 435 h 1335"/>
                <a:gd name="T14" fmla="*/ 73 w 316"/>
                <a:gd name="T15" fmla="*/ 474 h 1335"/>
                <a:gd name="T16" fmla="*/ 79 w 316"/>
                <a:gd name="T17" fmla="*/ 492 h 1335"/>
                <a:gd name="T18" fmla="*/ 103 w 316"/>
                <a:gd name="T19" fmla="*/ 543 h 1335"/>
                <a:gd name="T20" fmla="*/ 115 w 316"/>
                <a:gd name="T21" fmla="*/ 561 h 1335"/>
                <a:gd name="T22" fmla="*/ 121 w 316"/>
                <a:gd name="T23" fmla="*/ 579 h 1335"/>
                <a:gd name="T24" fmla="*/ 100 w 316"/>
                <a:gd name="T25" fmla="*/ 750 h 1335"/>
                <a:gd name="T26" fmla="*/ 118 w 316"/>
                <a:gd name="T27" fmla="*/ 828 h 1335"/>
                <a:gd name="T28" fmla="*/ 136 w 316"/>
                <a:gd name="T29" fmla="*/ 855 h 1335"/>
                <a:gd name="T30" fmla="*/ 142 w 316"/>
                <a:gd name="T31" fmla="*/ 864 h 1335"/>
                <a:gd name="T32" fmla="*/ 166 w 316"/>
                <a:gd name="T33" fmla="*/ 924 h 1335"/>
                <a:gd name="T34" fmla="*/ 190 w 316"/>
                <a:gd name="T35" fmla="*/ 969 h 1335"/>
                <a:gd name="T36" fmla="*/ 199 w 316"/>
                <a:gd name="T37" fmla="*/ 1011 h 1335"/>
                <a:gd name="T38" fmla="*/ 205 w 316"/>
                <a:gd name="T39" fmla="*/ 1101 h 1335"/>
                <a:gd name="T40" fmla="*/ 214 w 316"/>
                <a:gd name="T41" fmla="*/ 1128 h 1335"/>
                <a:gd name="T42" fmla="*/ 220 w 316"/>
                <a:gd name="T43" fmla="*/ 1146 h 1335"/>
                <a:gd name="T44" fmla="*/ 199 w 316"/>
                <a:gd name="T45" fmla="*/ 1233 h 1335"/>
                <a:gd name="T46" fmla="*/ 241 w 316"/>
                <a:gd name="T47" fmla="*/ 1335 h 1335"/>
                <a:gd name="T48" fmla="*/ 277 w 316"/>
                <a:gd name="T49" fmla="*/ 1188 h 1335"/>
                <a:gd name="T50" fmla="*/ 304 w 316"/>
                <a:gd name="T51" fmla="*/ 1116 h 1335"/>
                <a:gd name="T52" fmla="*/ 268 w 316"/>
                <a:gd name="T53" fmla="*/ 984 h 1335"/>
                <a:gd name="T54" fmla="*/ 238 w 316"/>
                <a:gd name="T55" fmla="*/ 936 h 1335"/>
                <a:gd name="T56" fmla="*/ 226 w 316"/>
                <a:gd name="T57" fmla="*/ 918 h 1335"/>
                <a:gd name="T58" fmla="*/ 217 w 316"/>
                <a:gd name="T59" fmla="*/ 879 h 1335"/>
                <a:gd name="T60" fmla="*/ 187 w 316"/>
                <a:gd name="T61" fmla="*/ 615 h 1335"/>
                <a:gd name="T62" fmla="*/ 184 w 316"/>
                <a:gd name="T63" fmla="*/ 438 h 1335"/>
                <a:gd name="T64" fmla="*/ 181 w 316"/>
                <a:gd name="T65" fmla="*/ 423 h 1335"/>
                <a:gd name="T66" fmla="*/ 133 w 316"/>
                <a:gd name="T67" fmla="*/ 204 h 1335"/>
                <a:gd name="T68" fmla="*/ 103 w 316"/>
                <a:gd name="T69" fmla="*/ 174 h 1335"/>
                <a:gd name="T70" fmla="*/ 85 w 316"/>
                <a:gd name="T71" fmla="*/ 147 h 1335"/>
                <a:gd name="T72" fmla="*/ 79 w 316"/>
                <a:gd name="T73" fmla="*/ 129 h 1335"/>
                <a:gd name="T74" fmla="*/ 55 w 316"/>
                <a:gd name="T75" fmla="*/ 39 h 1335"/>
                <a:gd name="T76" fmla="*/ 28 w 316"/>
                <a:gd name="T77" fmla="*/ 0 h 1335"/>
                <a:gd name="T78" fmla="*/ 16 w 316"/>
                <a:gd name="T79" fmla="*/ 15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6" h="1335">
                  <a:moveTo>
                    <a:pt x="16" y="15"/>
                  </a:moveTo>
                  <a:cubicBezTo>
                    <a:pt x="0" y="63"/>
                    <a:pt x="3" y="157"/>
                    <a:pt x="55" y="192"/>
                  </a:cubicBezTo>
                  <a:cubicBezTo>
                    <a:pt x="66" y="199"/>
                    <a:pt x="80" y="203"/>
                    <a:pt x="91" y="210"/>
                  </a:cubicBezTo>
                  <a:cubicBezTo>
                    <a:pt x="99" y="234"/>
                    <a:pt x="98" y="255"/>
                    <a:pt x="100" y="282"/>
                  </a:cubicBezTo>
                  <a:cubicBezTo>
                    <a:pt x="101" y="294"/>
                    <a:pt x="101" y="306"/>
                    <a:pt x="103" y="318"/>
                  </a:cubicBezTo>
                  <a:cubicBezTo>
                    <a:pt x="104" y="324"/>
                    <a:pt x="109" y="336"/>
                    <a:pt x="109" y="336"/>
                  </a:cubicBezTo>
                  <a:cubicBezTo>
                    <a:pt x="105" y="469"/>
                    <a:pt x="133" y="413"/>
                    <a:pt x="67" y="435"/>
                  </a:cubicBezTo>
                  <a:cubicBezTo>
                    <a:pt x="63" y="460"/>
                    <a:pt x="65" y="455"/>
                    <a:pt x="73" y="474"/>
                  </a:cubicBezTo>
                  <a:cubicBezTo>
                    <a:pt x="76" y="480"/>
                    <a:pt x="79" y="492"/>
                    <a:pt x="79" y="492"/>
                  </a:cubicBezTo>
                  <a:cubicBezTo>
                    <a:pt x="67" y="510"/>
                    <a:pt x="87" y="532"/>
                    <a:pt x="103" y="543"/>
                  </a:cubicBezTo>
                  <a:cubicBezTo>
                    <a:pt x="107" y="549"/>
                    <a:pt x="113" y="554"/>
                    <a:pt x="115" y="561"/>
                  </a:cubicBezTo>
                  <a:cubicBezTo>
                    <a:pt x="117" y="567"/>
                    <a:pt x="121" y="579"/>
                    <a:pt x="121" y="579"/>
                  </a:cubicBezTo>
                  <a:cubicBezTo>
                    <a:pt x="129" y="633"/>
                    <a:pt x="142" y="708"/>
                    <a:pt x="100" y="750"/>
                  </a:cubicBezTo>
                  <a:cubicBezTo>
                    <a:pt x="95" y="783"/>
                    <a:pt x="100" y="801"/>
                    <a:pt x="118" y="828"/>
                  </a:cubicBezTo>
                  <a:cubicBezTo>
                    <a:pt x="124" y="837"/>
                    <a:pt x="130" y="846"/>
                    <a:pt x="136" y="855"/>
                  </a:cubicBezTo>
                  <a:cubicBezTo>
                    <a:pt x="138" y="858"/>
                    <a:pt x="142" y="864"/>
                    <a:pt x="142" y="864"/>
                  </a:cubicBezTo>
                  <a:cubicBezTo>
                    <a:pt x="147" y="883"/>
                    <a:pt x="155" y="909"/>
                    <a:pt x="166" y="924"/>
                  </a:cubicBezTo>
                  <a:cubicBezTo>
                    <a:pt x="172" y="942"/>
                    <a:pt x="179" y="953"/>
                    <a:pt x="190" y="969"/>
                  </a:cubicBezTo>
                  <a:cubicBezTo>
                    <a:pt x="197" y="980"/>
                    <a:pt x="197" y="999"/>
                    <a:pt x="199" y="1011"/>
                  </a:cubicBezTo>
                  <a:cubicBezTo>
                    <a:pt x="199" y="1016"/>
                    <a:pt x="203" y="1088"/>
                    <a:pt x="205" y="1101"/>
                  </a:cubicBezTo>
                  <a:cubicBezTo>
                    <a:pt x="207" y="1110"/>
                    <a:pt x="211" y="1119"/>
                    <a:pt x="214" y="1128"/>
                  </a:cubicBezTo>
                  <a:cubicBezTo>
                    <a:pt x="216" y="1134"/>
                    <a:pt x="220" y="1146"/>
                    <a:pt x="220" y="1146"/>
                  </a:cubicBezTo>
                  <a:cubicBezTo>
                    <a:pt x="218" y="1176"/>
                    <a:pt x="216" y="1207"/>
                    <a:pt x="199" y="1233"/>
                  </a:cubicBezTo>
                  <a:cubicBezTo>
                    <a:pt x="201" y="1263"/>
                    <a:pt x="206" y="1323"/>
                    <a:pt x="241" y="1335"/>
                  </a:cubicBezTo>
                  <a:cubicBezTo>
                    <a:pt x="316" y="1329"/>
                    <a:pt x="307" y="1279"/>
                    <a:pt x="277" y="1188"/>
                  </a:cubicBezTo>
                  <a:cubicBezTo>
                    <a:pt x="282" y="1162"/>
                    <a:pt x="292" y="1139"/>
                    <a:pt x="304" y="1116"/>
                  </a:cubicBezTo>
                  <a:cubicBezTo>
                    <a:pt x="301" y="1040"/>
                    <a:pt x="304" y="1037"/>
                    <a:pt x="268" y="984"/>
                  </a:cubicBezTo>
                  <a:cubicBezTo>
                    <a:pt x="257" y="968"/>
                    <a:pt x="248" y="952"/>
                    <a:pt x="238" y="936"/>
                  </a:cubicBezTo>
                  <a:cubicBezTo>
                    <a:pt x="234" y="930"/>
                    <a:pt x="226" y="918"/>
                    <a:pt x="226" y="918"/>
                  </a:cubicBezTo>
                  <a:cubicBezTo>
                    <a:pt x="223" y="905"/>
                    <a:pt x="220" y="892"/>
                    <a:pt x="217" y="879"/>
                  </a:cubicBezTo>
                  <a:cubicBezTo>
                    <a:pt x="210" y="788"/>
                    <a:pt x="216" y="701"/>
                    <a:pt x="187" y="615"/>
                  </a:cubicBezTo>
                  <a:cubicBezTo>
                    <a:pt x="186" y="556"/>
                    <a:pt x="186" y="497"/>
                    <a:pt x="184" y="438"/>
                  </a:cubicBezTo>
                  <a:cubicBezTo>
                    <a:pt x="184" y="433"/>
                    <a:pt x="181" y="428"/>
                    <a:pt x="181" y="423"/>
                  </a:cubicBezTo>
                  <a:cubicBezTo>
                    <a:pt x="179" y="369"/>
                    <a:pt x="197" y="247"/>
                    <a:pt x="133" y="204"/>
                  </a:cubicBezTo>
                  <a:cubicBezTo>
                    <a:pt x="126" y="193"/>
                    <a:pt x="114" y="181"/>
                    <a:pt x="103" y="174"/>
                  </a:cubicBezTo>
                  <a:cubicBezTo>
                    <a:pt x="97" y="165"/>
                    <a:pt x="91" y="156"/>
                    <a:pt x="85" y="147"/>
                  </a:cubicBezTo>
                  <a:cubicBezTo>
                    <a:pt x="81" y="142"/>
                    <a:pt x="79" y="129"/>
                    <a:pt x="79" y="129"/>
                  </a:cubicBezTo>
                  <a:cubicBezTo>
                    <a:pt x="77" y="97"/>
                    <a:pt x="84" y="59"/>
                    <a:pt x="55" y="39"/>
                  </a:cubicBezTo>
                  <a:cubicBezTo>
                    <a:pt x="50" y="24"/>
                    <a:pt x="43" y="5"/>
                    <a:pt x="28" y="0"/>
                  </a:cubicBezTo>
                  <a:cubicBezTo>
                    <a:pt x="18" y="3"/>
                    <a:pt x="16" y="4"/>
                    <a:pt x="16" y="15"/>
                  </a:cubicBezTo>
                  <a:close/>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87" name="Freeform 75"/>
            <p:cNvSpPr>
              <a:spLocks/>
            </p:cNvSpPr>
            <p:nvPr/>
          </p:nvSpPr>
          <p:spPr bwMode="auto">
            <a:xfrm>
              <a:off x="591" y="3222"/>
              <a:ext cx="59" cy="126"/>
            </a:xfrm>
            <a:custGeom>
              <a:avLst/>
              <a:gdLst>
                <a:gd name="T0" fmla="*/ 152 w 158"/>
                <a:gd name="T1" fmla="*/ 70 h 302"/>
                <a:gd name="T2" fmla="*/ 128 w 158"/>
                <a:gd name="T3" fmla="*/ 0 h 302"/>
                <a:gd name="T4" fmla="*/ 92 w 158"/>
                <a:gd name="T5" fmla="*/ 54 h 302"/>
                <a:gd name="T6" fmla="*/ 76 w 158"/>
                <a:gd name="T7" fmla="*/ 72 h 302"/>
                <a:gd name="T8" fmla="*/ 28 w 158"/>
                <a:gd name="T9" fmla="*/ 74 h 302"/>
                <a:gd name="T10" fmla="*/ 0 w 158"/>
                <a:gd name="T11" fmla="*/ 116 h 302"/>
                <a:gd name="T12" fmla="*/ 2 w 158"/>
                <a:gd name="T13" fmla="*/ 152 h 302"/>
                <a:gd name="T14" fmla="*/ 24 w 158"/>
                <a:gd name="T15" fmla="*/ 212 h 302"/>
                <a:gd name="T16" fmla="*/ 36 w 158"/>
                <a:gd name="T17" fmla="*/ 256 h 302"/>
                <a:gd name="T18" fmla="*/ 78 w 158"/>
                <a:gd name="T19" fmla="*/ 292 h 302"/>
                <a:gd name="T20" fmla="*/ 96 w 158"/>
                <a:gd name="T21" fmla="*/ 300 h 302"/>
                <a:gd name="T22" fmla="*/ 102 w 158"/>
                <a:gd name="T23" fmla="*/ 302 h 302"/>
                <a:gd name="T24" fmla="*/ 132 w 158"/>
                <a:gd name="T25" fmla="*/ 294 h 302"/>
                <a:gd name="T26" fmla="*/ 146 w 158"/>
                <a:gd name="T27" fmla="*/ 238 h 302"/>
                <a:gd name="T28" fmla="*/ 144 w 158"/>
                <a:gd name="T29" fmla="*/ 204 h 302"/>
                <a:gd name="T30" fmla="*/ 138 w 158"/>
                <a:gd name="T31" fmla="*/ 186 h 302"/>
                <a:gd name="T32" fmla="*/ 148 w 158"/>
                <a:gd name="T33" fmla="*/ 144 h 302"/>
                <a:gd name="T34" fmla="*/ 152 w 158"/>
                <a:gd name="T35" fmla="*/ 7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8" h="302">
                  <a:moveTo>
                    <a:pt x="152" y="70"/>
                  </a:moveTo>
                  <a:cubicBezTo>
                    <a:pt x="150" y="26"/>
                    <a:pt x="158" y="20"/>
                    <a:pt x="128" y="0"/>
                  </a:cubicBezTo>
                  <a:cubicBezTo>
                    <a:pt x="99" y="5"/>
                    <a:pt x="100" y="31"/>
                    <a:pt x="92" y="54"/>
                  </a:cubicBezTo>
                  <a:cubicBezTo>
                    <a:pt x="90" y="59"/>
                    <a:pt x="77" y="71"/>
                    <a:pt x="76" y="72"/>
                  </a:cubicBezTo>
                  <a:cubicBezTo>
                    <a:pt x="65" y="83"/>
                    <a:pt x="44" y="73"/>
                    <a:pt x="28" y="74"/>
                  </a:cubicBezTo>
                  <a:cubicBezTo>
                    <a:pt x="13" y="84"/>
                    <a:pt x="4" y="99"/>
                    <a:pt x="0" y="116"/>
                  </a:cubicBezTo>
                  <a:cubicBezTo>
                    <a:pt x="1" y="128"/>
                    <a:pt x="1" y="140"/>
                    <a:pt x="2" y="152"/>
                  </a:cubicBezTo>
                  <a:cubicBezTo>
                    <a:pt x="5" y="173"/>
                    <a:pt x="21" y="191"/>
                    <a:pt x="24" y="212"/>
                  </a:cubicBezTo>
                  <a:cubicBezTo>
                    <a:pt x="26" y="223"/>
                    <a:pt x="29" y="246"/>
                    <a:pt x="36" y="256"/>
                  </a:cubicBezTo>
                  <a:cubicBezTo>
                    <a:pt x="47" y="272"/>
                    <a:pt x="61" y="283"/>
                    <a:pt x="78" y="292"/>
                  </a:cubicBezTo>
                  <a:cubicBezTo>
                    <a:pt x="97" y="302"/>
                    <a:pt x="65" y="290"/>
                    <a:pt x="96" y="300"/>
                  </a:cubicBezTo>
                  <a:cubicBezTo>
                    <a:pt x="98" y="301"/>
                    <a:pt x="102" y="302"/>
                    <a:pt x="102" y="302"/>
                  </a:cubicBezTo>
                  <a:cubicBezTo>
                    <a:pt x="115" y="300"/>
                    <a:pt x="121" y="300"/>
                    <a:pt x="132" y="294"/>
                  </a:cubicBezTo>
                  <a:cubicBezTo>
                    <a:pt x="143" y="278"/>
                    <a:pt x="140" y="257"/>
                    <a:pt x="146" y="238"/>
                  </a:cubicBezTo>
                  <a:cubicBezTo>
                    <a:pt x="145" y="227"/>
                    <a:pt x="145" y="215"/>
                    <a:pt x="144" y="204"/>
                  </a:cubicBezTo>
                  <a:cubicBezTo>
                    <a:pt x="143" y="198"/>
                    <a:pt x="138" y="186"/>
                    <a:pt x="138" y="186"/>
                  </a:cubicBezTo>
                  <a:cubicBezTo>
                    <a:pt x="139" y="169"/>
                    <a:pt x="139" y="157"/>
                    <a:pt x="148" y="144"/>
                  </a:cubicBezTo>
                  <a:cubicBezTo>
                    <a:pt x="149" y="120"/>
                    <a:pt x="152" y="94"/>
                    <a:pt x="152" y="70"/>
                  </a:cubicBezTo>
                  <a:close/>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88" name="Freeform 76"/>
            <p:cNvSpPr>
              <a:spLocks/>
            </p:cNvSpPr>
            <p:nvPr/>
          </p:nvSpPr>
          <p:spPr bwMode="auto">
            <a:xfrm>
              <a:off x="471" y="3159"/>
              <a:ext cx="41" cy="82"/>
            </a:xfrm>
            <a:custGeom>
              <a:avLst/>
              <a:gdLst>
                <a:gd name="T0" fmla="*/ 45 w 112"/>
                <a:gd name="T1" fmla="*/ 44 h 200"/>
                <a:gd name="T2" fmla="*/ 31 w 112"/>
                <a:gd name="T3" fmla="*/ 0 h 200"/>
                <a:gd name="T4" fmla="*/ 7 w 112"/>
                <a:gd name="T5" fmla="*/ 40 h 200"/>
                <a:gd name="T6" fmla="*/ 13 w 112"/>
                <a:gd name="T7" fmla="*/ 98 h 200"/>
                <a:gd name="T8" fmla="*/ 29 w 112"/>
                <a:gd name="T9" fmla="*/ 200 h 200"/>
                <a:gd name="T10" fmla="*/ 59 w 112"/>
                <a:gd name="T11" fmla="*/ 182 h 200"/>
                <a:gd name="T12" fmla="*/ 67 w 112"/>
                <a:gd name="T13" fmla="*/ 164 h 200"/>
                <a:gd name="T14" fmla="*/ 103 w 112"/>
                <a:gd name="T15" fmla="*/ 148 h 200"/>
                <a:gd name="T16" fmla="*/ 103 w 112"/>
                <a:gd name="T17" fmla="*/ 112 h 200"/>
                <a:gd name="T18" fmla="*/ 57 w 112"/>
                <a:gd name="T19" fmla="*/ 70 h 200"/>
                <a:gd name="T20" fmla="*/ 45 w 112"/>
                <a:gd name="T21" fmla="*/ 4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200">
                  <a:moveTo>
                    <a:pt x="45" y="44"/>
                  </a:moveTo>
                  <a:cubicBezTo>
                    <a:pt x="44" y="32"/>
                    <a:pt x="46" y="5"/>
                    <a:pt x="31" y="0"/>
                  </a:cubicBezTo>
                  <a:cubicBezTo>
                    <a:pt x="16" y="4"/>
                    <a:pt x="11" y="25"/>
                    <a:pt x="7" y="40"/>
                  </a:cubicBezTo>
                  <a:cubicBezTo>
                    <a:pt x="8" y="58"/>
                    <a:pt x="7" y="81"/>
                    <a:pt x="13" y="98"/>
                  </a:cubicBezTo>
                  <a:cubicBezTo>
                    <a:pt x="15" y="129"/>
                    <a:pt x="0" y="181"/>
                    <a:pt x="29" y="200"/>
                  </a:cubicBezTo>
                  <a:cubicBezTo>
                    <a:pt x="44" y="198"/>
                    <a:pt x="49" y="192"/>
                    <a:pt x="59" y="182"/>
                  </a:cubicBezTo>
                  <a:cubicBezTo>
                    <a:pt x="64" y="168"/>
                    <a:pt x="61" y="174"/>
                    <a:pt x="67" y="164"/>
                  </a:cubicBezTo>
                  <a:cubicBezTo>
                    <a:pt x="72" y="143"/>
                    <a:pt x="76" y="150"/>
                    <a:pt x="103" y="148"/>
                  </a:cubicBezTo>
                  <a:cubicBezTo>
                    <a:pt x="106" y="138"/>
                    <a:pt x="112" y="121"/>
                    <a:pt x="103" y="112"/>
                  </a:cubicBezTo>
                  <a:cubicBezTo>
                    <a:pt x="86" y="95"/>
                    <a:pt x="66" y="96"/>
                    <a:pt x="57" y="70"/>
                  </a:cubicBezTo>
                  <a:cubicBezTo>
                    <a:pt x="57" y="69"/>
                    <a:pt x="52" y="37"/>
                    <a:pt x="45" y="44"/>
                  </a:cubicBezTo>
                  <a:close/>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89" name="Freeform 77"/>
            <p:cNvSpPr>
              <a:spLocks/>
            </p:cNvSpPr>
            <p:nvPr/>
          </p:nvSpPr>
          <p:spPr bwMode="auto">
            <a:xfrm>
              <a:off x="405" y="3070"/>
              <a:ext cx="81" cy="91"/>
            </a:xfrm>
            <a:custGeom>
              <a:avLst/>
              <a:gdLst>
                <a:gd name="T0" fmla="*/ 118 w 220"/>
                <a:gd name="T1" fmla="*/ 140 h 219"/>
                <a:gd name="T2" fmla="*/ 158 w 220"/>
                <a:gd name="T3" fmla="*/ 124 h 219"/>
                <a:gd name="T4" fmla="*/ 178 w 220"/>
                <a:gd name="T5" fmla="*/ 114 h 219"/>
                <a:gd name="T6" fmla="*/ 212 w 220"/>
                <a:gd name="T7" fmla="*/ 94 h 219"/>
                <a:gd name="T8" fmla="*/ 194 w 220"/>
                <a:gd name="T9" fmla="*/ 30 h 219"/>
                <a:gd name="T10" fmla="*/ 178 w 220"/>
                <a:gd name="T11" fmla="*/ 16 h 219"/>
                <a:gd name="T12" fmla="*/ 156 w 220"/>
                <a:gd name="T13" fmla="*/ 0 h 219"/>
                <a:gd name="T14" fmla="*/ 90 w 220"/>
                <a:gd name="T15" fmla="*/ 8 h 219"/>
                <a:gd name="T16" fmla="*/ 74 w 220"/>
                <a:gd name="T17" fmla="*/ 24 h 219"/>
                <a:gd name="T18" fmla="*/ 44 w 220"/>
                <a:gd name="T19" fmla="*/ 66 h 219"/>
                <a:gd name="T20" fmla="*/ 28 w 220"/>
                <a:gd name="T21" fmla="*/ 80 h 219"/>
                <a:gd name="T22" fmla="*/ 14 w 220"/>
                <a:gd name="T23" fmla="*/ 98 h 219"/>
                <a:gd name="T24" fmla="*/ 8 w 220"/>
                <a:gd name="T25" fmla="*/ 116 h 219"/>
                <a:gd name="T26" fmla="*/ 46 w 220"/>
                <a:gd name="T27" fmla="*/ 218 h 219"/>
                <a:gd name="T28" fmla="*/ 86 w 220"/>
                <a:gd name="T29" fmla="*/ 212 h 219"/>
                <a:gd name="T30" fmla="*/ 106 w 220"/>
                <a:gd name="T31" fmla="*/ 190 h 219"/>
                <a:gd name="T32" fmla="*/ 130 w 220"/>
                <a:gd name="T33" fmla="*/ 13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0" h="219">
                  <a:moveTo>
                    <a:pt x="118" y="140"/>
                  </a:moveTo>
                  <a:cubicBezTo>
                    <a:pt x="130" y="128"/>
                    <a:pt x="144" y="132"/>
                    <a:pt x="158" y="124"/>
                  </a:cubicBezTo>
                  <a:cubicBezTo>
                    <a:pt x="177" y="113"/>
                    <a:pt x="162" y="118"/>
                    <a:pt x="178" y="114"/>
                  </a:cubicBezTo>
                  <a:cubicBezTo>
                    <a:pt x="189" y="107"/>
                    <a:pt x="202" y="104"/>
                    <a:pt x="212" y="94"/>
                  </a:cubicBezTo>
                  <a:cubicBezTo>
                    <a:pt x="220" y="71"/>
                    <a:pt x="214" y="43"/>
                    <a:pt x="194" y="30"/>
                  </a:cubicBezTo>
                  <a:cubicBezTo>
                    <a:pt x="190" y="24"/>
                    <a:pt x="178" y="16"/>
                    <a:pt x="178" y="16"/>
                  </a:cubicBezTo>
                  <a:cubicBezTo>
                    <a:pt x="172" y="8"/>
                    <a:pt x="165" y="3"/>
                    <a:pt x="156" y="0"/>
                  </a:cubicBezTo>
                  <a:cubicBezTo>
                    <a:pt x="132" y="1"/>
                    <a:pt x="112" y="1"/>
                    <a:pt x="90" y="8"/>
                  </a:cubicBezTo>
                  <a:cubicBezTo>
                    <a:pt x="84" y="14"/>
                    <a:pt x="81" y="19"/>
                    <a:pt x="74" y="24"/>
                  </a:cubicBezTo>
                  <a:cubicBezTo>
                    <a:pt x="65" y="38"/>
                    <a:pt x="54" y="52"/>
                    <a:pt x="44" y="66"/>
                  </a:cubicBezTo>
                  <a:cubicBezTo>
                    <a:pt x="40" y="72"/>
                    <a:pt x="28" y="80"/>
                    <a:pt x="28" y="80"/>
                  </a:cubicBezTo>
                  <a:cubicBezTo>
                    <a:pt x="18" y="94"/>
                    <a:pt x="23" y="89"/>
                    <a:pt x="14" y="98"/>
                  </a:cubicBezTo>
                  <a:cubicBezTo>
                    <a:pt x="12" y="104"/>
                    <a:pt x="8" y="116"/>
                    <a:pt x="8" y="116"/>
                  </a:cubicBezTo>
                  <a:cubicBezTo>
                    <a:pt x="9" y="157"/>
                    <a:pt x="0" y="203"/>
                    <a:pt x="46" y="218"/>
                  </a:cubicBezTo>
                  <a:cubicBezTo>
                    <a:pt x="78" y="216"/>
                    <a:pt x="65" y="219"/>
                    <a:pt x="86" y="212"/>
                  </a:cubicBezTo>
                  <a:cubicBezTo>
                    <a:pt x="95" y="209"/>
                    <a:pt x="106" y="190"/>
                    <a:pt x="106" y="190"/>
                  </a:cubicBezTo>
                  <a:cubicBezTo>
                    <a:pt x="111" y="169"/>
                    <a:pt x="101" y="138"/>
                    <a:pt x="130" y="138"/>
                  </a:cubicBezTo>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90" name="Freeform 78"/>
            <p:cNvSpPr>
              <a:spLocks/>
            </p:cNvSpPr>
            <p:nvPr/>
          </p:nvSpPr>
          <p:spPr bwMode="auto">
            <a:xfrm>
              <a:off x="310" y="2843"/>
              <a:ext cx="80" cy="148"/>
            </a:xfrm>
            <a:custGeom>
              <a:avLst/>
              <a:gdLst>
                <a:gd name="T0" fmla="*/ 175 w 215"/>
                <a:gd name="T1" fmla="*/ 310 h 358"/>
                <a:gd name="T2" fmla="*/ 157 w 215"/>
                <a:gd name="T3" fmla="*/ 300 h 358"/>
                <a:gd name="T4" fmla="*/ 131 w 215"/>
                <a:gd name="T5" fmla="*/ 322 h 358"/>
                <a:gd name="T6" fmla="*/ 111 w 215"/>
                <a:gd name="T7" fmla="*/ 358 h 358"/>
                <a:gd name="T8" fmla="*/ 73 w 215"/>
                <a:gd name="T9" fmla="*/ 334 h 358"/>
                <a:gd name="T10" fmla="*/ 61 w 215"/>
                <a:gd name="T11" fmla="*/ 326 h 358"/>
                <a:gd name="T12" fmla="*/ 37 w 215"/>
                <a:gd name="T13" fmla="*/ 298 h 358"/>
                <a:gd name="T14" fmla="*/ 13 w 215"/>
                <a:gd name="T15" fmla="*/ 264 h 358"/>
                <a:gd name="T16" fmla="*/ 53 w 215"/>
                <a:gd name="T17" fmla="*/ 220 h 358"/>
                <a:gd name="T18" fmla="*/ 69 w 215"/>
                <a:gd name="T19" fmla="*/ 208 h 358"/>
                <a:gd name="T20" fmla="*/ 47 w 215"/>
                <a:gd name="T21" fmla="*/ 138 h 358"/>
                <a:gd name="T22" fmla="*/ 33 w 215"/>
                <a:gd name="T23" fmla="*/ 124 h 358"/>
                <a:gd name="T24" fmla="*/ 5 w 215"/>
                <a:gd name="T25" fmla="*/ 80 h 358"/>
                <a:gd name="T26" fmla="*/ 9 w 215"/>
                <a:gd name="T27" fmla="*/ 40 h 358"/>
                <a:gd name="T28" fmla="*/ 39 w 215"/>
                <a:gd name="T29" fmla="*/ 18 h 358"/>
                <a:gd name="T30" fmla="*/ 63 w 215"/>
                <a:gd name="T31" fmla="*/ 4 h 358"/>
                <a:gd name="T32" fmla="*/ 75 w 215"/>
                <a:gd name="T33" fmla="*/ 0 h 358"/>
                <a:gd name="T34" fmla="*/ 95 w 215"/>
                <a:gd name="T35" fmla="*/ 6 h 358"/>
                <a:gd name="T36" fmla="*/ 107 w 215"/>
                <a:gd name="T37" fmla="*/ 24 h 358"/>
                <a:gd name="T38" fmla="*/ 111 w 215"/>
                <a:gd name="T39" fmla="*/ 36 h 358"/>
                <a:gd name="T40" fmla="*/ 117 w 215"/>
                <a:gd name="T41" fmla="*/ 166 h 358"/>
                <a:gd name="T42" fmla="*/ 141 w 215"/>
                <a:gd name="T43" fmla="*/ 200 h 358"/>
                <a:gd name="T44" fmla="*/ 153 w 215"/>
                <a:gd name="T45" fmla="*/ 208 h 358"/>
                <a:gd name="T46" fmla="*/ 185 w 215"/>
                <a:gd name="T47" fmla="*/ 248 h 358"/>
                <a:gd name="T48" fmla="*/ 205 w 215"/>
                <a:gd name="T49" fmla="*/ 272 h 358"/>
                <a:gd name="T50" fmla="*/ 215 w 215"/>
                <a:gd name="T51" fmla="*/ 308 h 358"/>
                <a:gd name="T52" fmla="*/ 213 w 215"/>
                <a:gd name="T53" fmla="*/ 314 h 358"/>
                <a:gd name="T54" fmla="*/ 201 w 215"/>
                <a:gd name="T55" fmla="*/ 318 h 358"/>
                <a:gd name="T56" fmla="*/ 175 w 215"/>
                <a:gd name="T57" fmla="*/ 31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5" h="358">
                  <a:moveTo>
                    <a:pt x="175" y="310"/>
                  </a:moveTo>
                  <a:cubicBezTo>
                    <a:pt x="161" y="301"/>
                    <a:pt x="168" y="304"/>
                    <a:pt x="157" y="300"/>
                  </a:cubicBezTo>
                  <a:cubicBezTo>
                    <a:pt x="143" y="303"/>
                    <a:pt x="136" y="308"/>
                    <a:pt x="131" y="322"/>
                  </a:cubicBezTo>
                  <a:cubicBezTo>
                    <a:pt x="128" y="355"/>
                    <a:pt x="131" y="345"/>
                    <a:pt x="111" y="358"/>
                  </a:cubicBezTo>
                  <a:cubicBezTo>
                    <a:pt x="90" y="355"/>
                    <a:pt x="85" y="352"/>
                    <a:pt x="73" y="334"/>
                  </a:cubicBezTo>
                  <a:cubicBezTo>
                    <a:pt x="70" y="330"/>
                    <a:pt x="61" y="326"/>
                    <a:pt x="61" y="326"/>
                  </a:cubicBezTo>
                  <a:cubicBezTo>
                    <a:pt x="55" y="317"/>
                    <a:pt x="45" y="304"/>
                    <a:pt x="37" y="298"/>
                  </a:cubicBezTo>
                  <a:cubicBezTo>
                    <a:pt x="29" y="286"/>
                    <a:pt x="18" y="278"/>
                    <a:pt x="13" y="264"/>
                  </a:cubicBezTo>
                  <a:cubicBezTo>
                    <a:pt x="17" y="235"/>
                    <a:pt x="31" y="235"/>
                    <a:pt x="53" y="220"/>
                  </a:cubicBezTo>
                  <a:cubicBezTo>
                    <a:pt x="58" y="213"/>
                    <a:pt x="61" y="211"/>
                    <a:pt x="69" y="208"/>
                  </a:cubicBezTo>
                  <a:cubicBezTo>
                    <a:pt x="76" y="182"/>
                    <a:pt x="71" y="154"/>
                    <a:pt x="47" y="138"/>
                  </a:cubicBezTo>
                  <a:cubicBezTo>
                    <a:pt x="45" y="132"/>
                    <a:pt x="33" y="124"/>
                    <a:pt x="33" y="124"/>
                  </a:cubicBezTo>
                  <a:cubicBezTo>
                    <a:pt x="23" y="109"/>
                    <a:pt x="11" y="97"/>
                    <a:pt x="5" y="80"/>
                  </a:cubicBezTo>
                  <a:cubicBezTo>
                    <a:pt x="6" y="67"/>
                    <a:pt x="0" y="49"/>
                    <a:pt x="9" y="40"/>
                  </a:cubicBezTo>
                  <a:cubicBezTo>
                    <a:pt x="17" y="32"/>
                    <a:pt x="30" y="25"/>
                    <a:pt x="39" y="18"/>
                  </a:cubicBezTo>
                  <a:cubicBezTo>
                    <a:pt x="46" y="13"/>
                    <a:pt x="55" y="8"/>
                    <a:pt x="63" y="4"/>
                  </a:cubicBezTo>
                  <a:cubicBezTo>
                    <a:pt x="67" y="2"/>
                    <a:pt x="75" y="0"/>
                    <a:pt x="75" y="0"/>
                  </a:cubicBezTo>
                  <a:cubicBezTo>
                    <a:pt x="82" y="2"/>
                    <a:pt x="95" y="6"/>
                    <a:pt x="95" y="6"/>
                  </a:cubicBezTo>
                  <a:cubicBezTo>
                    <a:pt x="99" y="12"/>
                    <a:pt x="103" y="18"/>
                    <a:pt x="107" y="24"/>
                  </a:cubicBezTo>
                  <a:cubicBezTo>
                    <a:pt x="109" y="28"/>
                    <a:pt x="111" y="36"/>
                    <a:pt x="111" y="36"/>
                  </a:cubicBezTo>
                  <a:cubicBezTo>
                    <a:pt x="96" y="73"/>
                    <a:pt x="104" y="126"/>
                    <a:pt x="117" y="166"/>
                  </a:cubicBezTo>
                  <a:cubicBezTo>
                    <a:pt x="121" y="177"/>
                    <a:pt x="132" y="193"/>
                    <a:pt x="141" y="200"/>
                  </a:cubicBezTo>
                  <a:cubicBezTo>
                    <a:pt x="145" y="203"/>
                    <a:pt x="153" y="208"/>
                    <a:pt x="153" y="208"/>
                  </a:cubicBezTo>
                  <a:cubicBezTo>
                    <a:pt x="163" y="222"/>
                    <a:pt x="175" y="234"/>
                    <a:pt x="185" y="248"/>
                  </a:cubicBezTo>
                  <a:cubicBezTo>
                    <a:pt x="191" y="258"/>
                    <a:pt x="201" y="260"/>
                    <a:pt x="205" y="272"/>
                  </a:cubicBezTo>
                  <a:cubicBezTo>
                    <a:pt x="207" y="287"/>
                    <a:pt x="211" y="295"/>
                    <a:pt x="215" y="308"/>
                  </a:cubicBezTo>
                  <a:cubicBezTo>
                    <a:pt x="214" y="310"/>
                    <a:pt x="215" y="313"/>
                    <a:pt x="213" y="314"/>
                  </a:cubicBezTo>
                  <a:cubicBezTo>
                    <a:pt x="210" y="316"/>
                    <a:pt x="201" y="318"/>
                    <a:pt x="201" y="318"/>
                  </a:cubicBezTo>
                  <a:cubicBezTo>
                    <a:pt x="187" y="316"/>
                    <a:pt x="189" y="310"/>
                    <a:pt x="175" y="310"/>
                  </a:cubicBezTo>
                  <a:close/>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91" name="Freeform 79"/>
            <p:cNvSpPr>
              <a:spLocks/>
            </p:cNvSpPr>
            <p:nvPr/>
          </p:nvSpPr>
          <p:spPr bwMode="auto">
            <a:xfrm>
              <a:off x="487" y="2738"/>
              <a:ext cx="114" cy="321"/>
            </a:xfrm>
            <a:custGeom>
              <a:avLst/>
              <a:gdLst>
                <a:gd name="T0" fmla="*/ 166 w 312"/>
                <a:gd name="T1" fmla="*/ 125 h 775"/>
                <a:gd name="T2" fmla="*/ 164 w 312"/>
                <a:gd name="T3" fmla="*/ 189 h 775"/>
                <a:gd name="T4" fmla="*/ 138 w 312"/>
                <a:gd name="T5" fmla="*/ 239 h 775"/>
                <a:gd name="T6" fmla="*/ 124 w 312"/>
                <a:gd name="T7" fmla="*/ 271 h 775"/>
                <a:gd name="T8" fmla="*/ 116 w 312"/>
                <a:gd name="T9" fmla="*/ 327 h 775"/>
                <a:gd name="T10" fmla="*/ 114 w 312"/>
                <a:gd name="T11" fmla="*/ 427 h 775"/>
                <a:gd name="T12" fmla="*/ 64 w 312"/>
                <a:gd name="T13" fmla="*/ 451 h 775"/>
                <a:gd name="T14" fmla="*/ 50 w 312"/>
                <a:gd name="T15" fmla="*/ 477 h 775"/>
                <a:gd name="T16" fmla="*/ 42 w 312"/>
                <a:gd name="T17" fmla="*/ 507 h 775"/>
                <a:gd name="T18" fmla="*/ 30 w 312"/>
                <a:gd name="T19" fmla="*/ 511 h 775"/>
                <a:gd name="T20" fmla="*/ 24 w 312"/>
                <a:gd name="T21" fmla="*/ 515 h 775"/>
                <a:gd name="T22" fmla="*/ 34 w 312"/>
                <a:gd name="T23" fmla="*/ 535 h 775"/>
                <a:gd name="T24" fmla="*/ 16 w 312"/>
                <a:gd name="T25" fmla="*/ 577 h 775"/>
                <a:gd name="T26" fmla="*/ 0 w 312"/>
                <a:gd name="T27" fmla="*/ 601 h 775"/>
                <a:gd name="T28" fmla="*/ 24 w 312"/>
                <a:gd name="T29" fmla="*/ 647 h 775"/>
                <a:gd name="T30" fmla="*/ 34 w 312"/>
                <a:gd name="T31" fmla="*/ 665 h 775"/>
                <a:gd name="T32" fmla="*/ 20 w 312"/>
                <a:gd name="T33" fmla="*/ 739 h 775"/>
                <a:gd name="T34" fmla="*/ 44 w 312"/>
                <a:gd name="T35" fmla="*/ 775 h 775"/>
                <a:gd name="T36" fmla="*/ 70 w 312"/>
                <a:gd name="T37" fmla="*/ 751 h 775"/>
                <a:gd name="T38" fmla="*/ 72 w 312"/>
                <a:gd name="T39" fmla="*/ 715 h 775"/>
                <a:gd name="T40" fmla="*/ 116 w 312"/>
                <a:gd name="T41" fmla="*/ 669 h 775"/>
                <a:gd name="T42" fmla="*/ 128 w 312"/>
                <a:gd name="T43" fmla="*/ 543 h 775"/>
                <a:gd name="T44" fmla="*/ 210 w 312"/>
                <a:gd name="T45" fmla="*/ 511 h 775"/>
                <a:gd name="T46" fmla="*/ 228 w 312"/>
                <a:gd name="T47" fmla="*/ 503 h 775"/>
                <a:gd name="T48" fmla="*/ 240 w 312"/>
                <a:gd name="T49" fmla="*/ 495 h 775"/>
                <a:gd name="T50" fmla="*/ 248 w 312"/>
                <a:gd name="T51" fmla="*/ 483 h 775"/>
                <a:gd name="T52" fmla="*/ 252 w 312"/>
                <a:gd name="T53" fmla="*/ 471 h 775"/>
                <a:gd name="T54" fmla="*/ 264 w 312"/>
                <a:gd name="T55" fmla="*/ 427 h 775"/>
                <a:gd name="T56" fmla="*/ 272 w 312"/>
                <a:gd name="T57" fmla="*/ 381 h 775"/>
                <a:gd name="T58" fmla="*/ 270 w 312"/>
                <a:gd name="T59" fmla="*/ 293 h 775"/>
                <a:gd name="T60" fmla="*/ 236 w 312"/>
                <a:gd name="T61" fmla="*/ 237 h 775"/>
                <a:gd name="T62" fmla="*/ 306 w 312"/>
                <a:gd name="T63" fmla="*/ 181 h 775"/>
                <a:gd name="T64" fmla="*/ 312 w 312"/>
                <a:gd name="T65" fmla="*/ 163 h 775"/>
                <a:gd name="T66" fmla="*/ 284 w 312"/>
                <a:gd name="T67" fmla="*/ 99 h 775"/>
                <a:gd name="T68" fmla="*/ 280 w 312"/>
                <a:gd name="T69" fmla="*/ 93 h 775"/>
                <a:gd name="T70" fmla="*/ 262 w 312"/>
                <a:gd name="T71" fmla="*/ 87 h 775"/>
                <a:gd name="T72" fmla="*/ 244 w 312"/>
                <a:gd name="T73" fmla="*/ 75 h 775"/>
                <a:gd name="T74" fmla="*/ 232 w 312"/>
                <a:gd name="T75" fmla="*/ 57 h 775"/>
                <a:gd name="T76" fmla="*/ 216 w 312"/>
                <a:gd name="T77" fmla="*/ 13 h 775"/>
                <a:gd name="T78" fmla="*/ 180 w 312"/>
                <a:gd name="T79" fmla="*/ 5 h 775"/>
                <a:gd name="T80" fmla="*/ 162 w 312"/>
                <a:gd name="T81" fmla="*/ 13 h 775"/>
                <a:gd name="T82" fmla="*/ 164 w 312"/>
                <a:gd name="T83" fmla="*/ 109 h 775"/>
                <a:gd name="T84" fmla="*/ 166 w 312"/>
                <a:gd name="T85" fmla="*/ 125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2" h="775">
                  <a:moveTo>
                    <a:pt x="166" y="125"/>
                  </a:moveTo>
                  <a:cubicBezTo>
                    <a:pt x="165" y="146"/>
                    <a:pt x="165" y="168"/>
                    <a:pt x="164" y="189"/>
                  </a:cubicBezTo>
                  <a:cubicBezTo>
                    <a:pt x="163" y="209"/>
                    <a:pt x="148" y="224"/>
                    <a:pt x="138" y="239"/>
                  </a:cubicBezTo>
                  <a:cubicBezTo>
                    <a:pt x="132" y="249"/>
                    <a:pt x="131" y="261"/>
                    <a:pt x="124" y="271"/>
                  </a:cubicBezTo>
                  <a:cubicBezTo>
                    <a:pt x="119" y="289"/>
                    <a:pt x="116" y="327"/>
                    <a:pt x="116" y="327"/>
                  </a:cubicBezTo>
                  <a:cubicBezTo>
                    <a:pt x="115" y="360"/>
                    <a:pt x="116" y="394"/>
                    <a:pt x="114" y="427"/>
                  </a:cubicBezTo>
                  <a:cubicBezTo>
                    <a:pt x="113" y="441"/>
                    <a:pt x="73" y="445"/>
                    <a:pt x="64" y="451"/>
                  </a:cubicBezTo>
                  <a:cubicBezTo>
                    <a:pt x="59" y="458"/>
                    <a:pt x="52" y="468"/>
                    <a:pt x="50" y="477"/>
                  </a:cubicBezTo>
                  <a:cubicBezTo>
                    <a:pt x="48" y="487"/>
                    <a:pt x="51" y="502"/>
                    <a:pt x="42" y="507"/>
                  </a:cubicBezTo>
                  <a:cubicBezTo>
                    <a:pt x="38" y="509"/>
                    <a:pt x="34" y="509"/>
                    <a:pt x="30" y="511"/>
                  </a:cubicBezTo>
                  <a:cubicBezTo>
                    <a:pt x="28" y="512"/>
                    <a:pt x="26" y="514"/>
                    <a:pt x="24" y="515"/>
                  </a:cubicBezTo>
                  <a:cubicBezTo>
                    <a:pt x="26" y="525"/>
                    <a:pt x="25" y="529"/>
                    <a:pt x="34" y="535"/>
                  </a:cubicBezTo>
                  <a:cubicBezTo>
                    <a:pt x="42" y="559"/>
                    <a:pt x="37" y="572"/>
                    <a:pt x="16" y="577"/>
                  </a:cubicBezTo>
                  <a:cubicBezTo>
                    <a:pt x="9" y="584"/>
                    <a:pt x="3" y="591"/>
                    <a:pt x="0" y="601"/>
                  </a:cubicBezTo>
                  <a:cubicBezTo>
                    <a:pt x="2" y="620"/>
                    <a:pt x="4" y="640"/>
                    <a:pt x="24" y="647"/>
                  </a:cubicBezTo>
                  <a:cubicBezTo>
                    <a:pt x="28" y="653"/>
                    <a:pt x="30" y="659"/>
                    <a:pt x="34" y="665"/>
                  </a:cubicBezTo>
                  <a:cubicBezTo>
                    <a:pt x="32" y="710"/>
                    <a:pt x="27" y="705"/>
                    <a:pt x="20" y="739"/>
                  </a:cubicBezTo>
                  <a:cubicBezTo>
                    <a:pt x="22" y="763"/>
                    <a:pt x="23" y="768"/>
                    <a:pt x="44" y="775"/>
                  </a:cubicBezTo>
                  <a:cubicBezTo>
                    <a:pt x="71" y="772"/>
                    <a:pt x="63" y="772"/>
                    <a:pt x="70" y="751"/>
                  </a:cubicBezTo>
                  <a:cubicBezTo>
                    <a:pt x="71" y="739"/>
                    <a:pt x="70" y="727"/>
                    <a:pt x="72" y="715"/>
                  </a:cubicBezTo>
                  <a:cubicBezTo>
                    <a:pt x="75" y="692"/>
                    <a:pt x="102" y="683"/>
                    <a:pt x="116" y="669"/>
                  </a:cubicBezTo>
                  <a:cubicBezTo>
                    <a:pt x="129" y="629"/>
                    <a:pt x="103" y="581"/>
                    <a:pt x="128" y="543"/>
                  </a:cubicBezTo>
                  <a:cubicBezTo>
                    <a:pt x="135" y="533"/>
                    <a:pt x="196" y="516"/>
                    <a:pt x="210" y="511"/>
                  </a:cubicBezTo>
                  <a:cubicBezTo>
                    <a:pt x="216" y="509"/>
                    <a:pt x="223" y="506"/>
                    <a:pt x="228" y="503"/>
                  </a:cubicBezTo>
                  <a:cubicBezTo>
                    <a:pt x="232" y="501"/>
                    <a:pt x="240" y="495"/>
                    <a:pt x="240" y="495"/>
                  </a:cubicBezTo>
                  <a:cubicBezTo>
                    <a:pt x="243" y="491"/>
                    <a:pt x="246" y="488"/>
                    <a:pt x="248" y="483"/>
                  </a:cubicBezTo>
                  <a:cubicBezTo>
                    <a:pt x="249" y="479"/>
                    <a:pt x="252" y="471"/>
                    <a:pt x="252" y="471"/>
                  </a:cubicBezTo>
                  <a:cubicBezTo>
                    <a:pt x="254" y="452"/>
                    <a:pt x="255" y="442"/>
                    <a:pt x="264" y="427"/>
                  </a:cubicBezTo>
                  <a:cubicBezTo>
                    <a:pt x="267" y="412"/>
                    <a:pt x="270" y="396"/>
                    <a:pt x="272" y="381"/>
                  </a:cubicBezTo>
                  <a:cubicBezTo>
                    <a:pt x="271" y="352"/>
                    <a:pt x="272" y="322"/>
                    <a:pt x="270" y="293"/>
                  </a:cubicBezTo>
                  <a:cubicBezTo>
                    <a:pt x="269" y="274"/>
                    <a:pt x="242" y="255"/>
                    <a:pt x="236" y="237"/>
                  </a:cubicBezTo>
                  <a:cubicBezTo>
                    <a:pt x="243" y="203"/>
                    <a:pt x="284" y="203"/>
                    <a:pt x="306" y="181"/>
                  </a:cubicBezTo>
                  <a:cubicBezTo>
                    <a:pt x="308" y="175"/>
                    <a:pt x="312" y="163"/>
                    <a:pt x="312" y="163"/>
                  </a:cubicBezTo>
                  <a:cubicBezTo>
                    <a:pt x="310" y="132"/>
                    <a:pt x="309" y="116"/>
                    <a:pt x="284" y="99"/>
                  </a:cubicBezTo>
                  <a:cubicBezTo>
                    <a:pt x="283" y="97"/>
                    <a:pt x="282" y="94"/>
                    <a:pt x="280" y="93"/>
                  </a:cubicBezTo>
                  <a:cubicBezTo>
                    <a:pt x="275" y="90"/>
                    <a:pt x="268" y="89"/>
                    <a:pt x="262" y="87"/>
                  </a:cubicBezTo>
                  <a:cubicBezTo>
                    <a:pt x="255" y="85"/>
                    <a:pt x="252" y="78"/>
                    <a:pt x="244" y="75"/>
                  </a:cubicBezTo>
                  <a:cubicBezTo>
                    <a:pt x="240" y="69"/>
                    <a:pt x="232" y="57"/>
                    <a:pt x="232" y="57"/>
                  </a:cubicBezTo>
                  <a:cubicBezTo>
                    <a:pt x="231" y="40"/>
                    <a:pt x="235" y="19"/>
                    <a:pt x="216" y="13"/>
                  </a:cubicBezTo>
                  <a:cubicBezTo>
                    <a:pt x="203" y="0"/>
                    <a:pt x="203" y="3"/>
                    <a:pt x="180" y="5"/>
                  </a:cubicBezTo>
                  <a:cubicBezTo>
                    <a:pt x="166" y="10"/>
                    <a:pt x="172" y="7"/>
                    <a:pt x="162" y="13"/>
                  </a:cubicBezTo>
                  <a:cubicBezTo>
                    <a:pt x="145" y="39"/>
                    <a:pt x="133" y="99"/>
                    <a:pt x="164" y="109"/>
                  </a:cubicBezTo>
                  <a:cubicBezTo>
                    <a:pt x="167" y="118"/>
                    <a:pt x="166" y="113"/>
                    <a:pt x="166" y="125"/>
                  </a:cubicBezTo>
                  <a:close/>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92" name="Freeform 80"/>
            <p:cNvSpPr>
              <a:spLocks/>
            </p:cNvSpPr>
            <p:nvPr/>
          </p:nvSpPr>
          <p:spPr bwMode="auto">
            <a:xfrm>
              <a:off x="197" y="2499"/>
              <a:ext cx="100" cy="57"/>
            </a:xfrm>
            <a:custGeom>
              <a:avLst/>
              <a:gdLst>
                <a:gd name="T0" fmla="*/ 95 w 274"/>
                <a:gd name="T1" fmla="*/ 32 h 138"/>
                <a:gd name="T2" fmla="*/ 55 w 274"/>
                <a:gd name="T3" fmla="*/ 12 h 138"/>
                <a:gd name="T4" fmla="*/ 25 w 274"/>
                <a:gd name="T5" fmla="*/ 14 h 138"/>
                <a:gd name="T6" fmla="*/ 11 w 274"/>
                <a:gd name="T7" fmla="*/ 34 h 138"/>
                <a:gd name="T8" fmla="*/ 51 w 274"/>
                <a:gd name="T9" fmla="*/ 112 h 138"/>
                <a:gd name="T10" fmla="*/ 95 w 274"/>
                <a:gd name="T11" fmla="*/ 138 h 138"/>
                <a:gd name="T12" fmla="*/ 127 w 274"/>
                <a:gd name="T13" fmla="*/ 124 h 138"/>
                <a:gd name="T14" fmla="*/ 137 w 274"/>
                <a:gd name="T15" fmla="*/ 112 h 138"/>
                <a:gd name="T16" fmla="*/ 149 w 274"/>
                <a:gd name="T17" fmla="*/ 104 h 138"/>
                <a:gd name="T18" fmla="*/ 217 w 274"/>
                <a:gd name="T19" fmla="*/ 104 h 138"/>
                <a:gd name="T20" fmla="*/ 229 w 274"/>
                <a:gd name="T21" fmla="*/ 100 h 138"/>
                <a:gd name="T22" fmla="*/ 271 w 274"/>
                <a:gd name="T23" fmla="*/ 52 h 138"/>
                <a:gd name="T24" fmla="*/ 259 w 274"/>
                <a:gd name="T25" fmla="*/ 16 h 138"/>
                <a:gd name="T26" fmla="*/ 237 w 274"/>
                <a:gd name="T27" fmla="*/ 0 h 138"/>
                <a:gd name="T28" fmla="*/ 171 w 274"/>
                <a:gd name="T29" fmla="*/ 24 h 138"/>
                <a:gd name="T30" fmla="*/ 151 w 274"/>
                <a:gd name="T31" fmla="*/ 44 h 138"/>
                <a:gd name="T32" fmla="*/ 105 w 274"/>
                <a:gd name="T33" fmla="*/ 42 h 138"/>
                <a:gd name="T34" fmla="*/ 95 w 274"/>
                <a:gd name="T35" fmla="*/ 3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138">
                  <a:moveTo>
                    <a:pt x="95" y="32"/>
                  </a:moveTo>
                  <a:cubicBezTo>
                    <a:pt x="80" y="27"/>
                    <a:pt x="76" y="16"/>
                    <a:pt x="55" y="12"/>
                  </a:cubicBezTo>
                  <a:cubicBezTo>
                    <a:pt x="45" y="13"/>
                    <a:pt x="35" y="11"/>
                    <a:pt x="25" y="14"/>
                  </a:cubicBezTo>
                  <a:cubicBezTo>
                    <a:pt x="17" y="16"/>
                    <a:pt x="11" y="34"/>
                    <a:pt x="11" y="34"/>
                  </a:cubicBezTo>
                  <a:cubicBezTo>
                    <a:pt x="0" y="77"/>
                    <a:pt x="12" y="102"/>
                    <a:pt x="51" y="112"/>
                  </a:cubicBezTo>
                  <a:cubicBezTo>
                    <a:pt x="66" y="122"/>
                    <a:pt x="78" y="134"/>
                    <a:pt x="95" y="138"/>
                  </a:cubicBezTo>
                  <a:cubicBezTo>
                    <a:pt x="108" y="136"/>
                    <a:pt x="116" y="130"/>
                    <a:pt x="127" y="124"/>
                  </a:cubicBezTo>
                  <a:cubicBezTo>
                    <a:pt x="131" y="119"/>
                    <a:pt x="132" y="116"/>
                    <a:pt x="137" y="112"/>
                  </a:cubicBezTo>
                  <a:cubicBezTo>
                    <a:pt x="141" y="109"/>
                    <a:pt x="149" y="104"/>
                    <a:pt x="149" y="104"/>
                  </a:cubicBezTo>
                  <a:cubicBezTo>
                    <a:pt x="178" y="106"/>
                    <a:pt x="188" y="108"/>
                    <a:pt x="217" y="104"/>
                  </a:cubicBezTo>
                  <a:cubicBezTo>
                    <a:pt x="221" y="103"/>
                    <a:pt x="229" y="100"/>
                    <a:pt x="229" y="100"/>
                  </a:cubicBezTo>
                  <a:cubicBezTo>
                    <a:pt x="245" y="84"/>
                    <a:pt x="260" y="73"/>
                    <a:pt x="271" y="52"/>
                  </a:cubicBezTo>
                  <a:cubicBezTo>
                    <a:pt x="269" y="32"/>
                    <a:pt x="274" y="26"/>
                    <a:pt x="259" y="16"/>
                  </a:cubicBezTo>
                  <a:cubicBezTo>
                    <a:pt x="253" y="8"/>
                    <a:pt x="246" y="3"/>
                    <a:pt x="237" y="0"/>
                  </a:cubicBezTo>
                  <a:cubicBezTo>
                    <a:pt x="214" y="2"/>
                    <a:pt x="190" y="8"/>
                    <a:pt x="171" y="24"/>
                  </a:cubicBezTo>
                  <a:cubicBezTo>
                    <a:pt x="163" y="31"/>
                    <a:pt x="161" y="41"/>
                    <a:pt x="151" y="44"/>
                  </a:cubicBezTo>
                  <a:cubicBezTo>
                    <a:pt x="136" y="43"/>
                    <a:pt x="120" y="43"/>
                    <a:pt x="105" y="42"/>
                  </a:cubicBezTo>
                  <a:cubicBezTo>
                    <a:pt x="96" y="41"/>
                    <a:pt x="95" y="20"/>
                    <a:pt x="95" y="32"/>
                  </a:cubicBezTo>
                  <a:close/>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93" name="Freeform 81"/>
            <p:cNvSpPr>
              <a:spLocks/>
            </p:cNvSpPr>
            <p:nvPr/>
          </p:nvSpPr>
          <p:spPr bwMode="auto">
            <a:xfrm>
              <a:off x="715" y="2927"/>
              <a:ext cx="87" cy="83"/>
            </a:xfrm>
            <a:custGeom>
              <a:avLst/>
              <a:gdLst>
                <a:gd name="T0" fmla="*/ 212 w 236"/>
                <a:gd name="T1" fmla="*/ 15 h 201"/>
                <a:gd name="T2" fmla="*/ 196 w 236"/>
                <a:gd name="T3" fmla="*/ 1 h 201"/>
                <a:gd name="T4" fmla="*/ 182 w 236"/>
                <a:gd name="T5" fmla="*/ 3 h 201"/>
                <a:gd name="T6" fmla="*/ 174 w 236"/>
                <a:gd name="T7" fmla="*/ 15 h 201"/>
                <a:gd name="T8" fmla="*/ 166 w 236"/>
                <a:gd name="T9" fmla="*/ 99 h 201"/>
                <a:gd name="T10" fmla="*/ 110 w 236"/>
                <a:gd name="T11" fmla="*/ 81 h 201"/>
                <a:gd name="T12" fmla="*/ 80 w 236"/>
                <a:gd name="T13" fmla="*/ 29 h 201"/>
                <a:gd name="T14" fmla="*/ 16 w 236"/>
                <a:gd name="T15" fmla="*/ 23 h 201"/>
                <a:gd name="T16" fmla="*/ 0 w 236"/>
                <a:gd name="T17" fmla="*/ 39 h 201"/>
                <a:gd name="T18" fmla="*/ 34 w 236"/>
                <a:gd name="T19" fmla="*/ 95 h 201"/>
                <a:gd name="T20" fmla="*/ 58 w 236"/>
                <a:gd name="T21" fmla="*/ 103 h 201"/>
                <a:gd name="T22" fmla="*/ 110 w 236"/>
                <a:gd name="T23" fmla="*/ 167 h 201"/>
                <a:gd name="T24" fmla="*/ 150 w 236"/>
                <a:gd name="T25" fmla="*/ 195 h 201"/>
                <a:gd name="T26" fmla="*/ 168 w 236"/>
                <a:gd name="T27" fmla="*/ 201 h 201"/>
                <a:gd name="T28" fmla="*/ 186 w 236"/>
                <a:gd name="T29" fmla="*/ 189 h 201"/>
                <a:gd name="T30" fmla="*/ 220 w 236"/>
                <a:gd name="T31" fmla="*/ 141 h 201"/>
                <a:gd name="T32" fmla="*/ 228 w 236"/>
                <a:gd name="T33" fmla="*/ 115 h 201"/>
                <a:gd name="T34" fmla="*/ 232 w 236"/>
                <a:gd name="T35" fmla="*/ 103 h 201"/>
                <a:gd name="T36" fmla="*/ 232 w 236"/>
                <a:gd name="T37" fmla="*/ 41 h 201"/>
                <a:gd name="T38" fmla="*/ 212 w 236"/>
                <a:gd name="T39" fmla="*/ 15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6" h="201">
                  <a:moveTo>
                    <a:pt x="212" y="15"/>
                  </a:moveTo>
                  <a:cubicBezTo>
                    <a:pt x="208" y="9"/>
                    <a:pt x="196" y="1"/>
                    <a:pt x="196" y="1"/>
                  </a:cubicBezTo>
                  <a:cubicBezTo>
                    <a:pt x="191" y="2"/>
                    <a:pt x="186" y="0"/>
                    <a:pt x="182" y="3"/>
                  </a:cubicBezTo>
                  <a:cubicBezTo>
                    <a:pt x="178" y="6"/>
                    <a:pt x="174" y="15"/>
                    <a:pt x="174" y="15"/>
                  </a:cubicBezTo>
                  <a:cubicBezTo>
                    <a:pt x="171" y="42"/>
                    <a:pt x="181" y="76"/>
                    <a:pt x="166" y="99"/>
                  </a:cubicBezTo>
                  <a:cubicBezTo>
                    <a:pt x="121" y="97"/>
                    <a:pt x="131" y="102"/>
                    <a:pt x="110" y="81"/>
                  </a:cubicBezTo>
                  <a:cubicBezTo>
                    <a:pt x="104" y="64"/>
                    <a:pt x="95" y="39"/>
                    <a:pt x="80" y="29"/>
                  </a:cubicBezTo>
                  <a:cubicBezTo>
                    <a:pt x="67" y="9"/>
                    <a:pt x="37" y="22"/>
                    <a:pt x="16" y="23"/>
                  </a:cubicBezTo>
                  <a:cubicBezTo>
                    <a:pt x="9" y="28"/>
                    <a:pt x="5" y="32"/>
                    <a:pt x="0" y="39"/>
                  </a:cubicBezTo>
                  <a:cubicBezTo>
                    <a:pt x="2" y="64"/>
                    <a:pt x="6" y="87"/>
                    <a:pt x="34" y="95"/>
                  </a:cubicBezTo>
                  <a:cubicBezTo>
                    <a:pt x="42" y="97"/>
                    <a:pt x="52" y="96"/>
                    <a:pt x="58" y="103"/>
                  </a:cubicBezTo>
                  <a:cubicBezTo>
                    <a:pt x="77" y="123"/>
                    <a:pt x="92" y="146"/>
                    <a:pt x="110" y="167"/>
                  </a:cubicBezTo>
                  <a:cubicBezTo>
                    <a:pt x="120" y="178"/>
                    <a:pt x="138" y="188"/>
                    <a:pt x="150" y="195"/>
                  </a:cubicBezTo>
                  <a:cubicBezTo>
                    <a:pt x="156" y="198"/>
                    <a:pt x="168" y="201"/>
                    <a:pt x="168" y="201"/>
                  </a:cubicBezTo>
                  <a:cubicBezTo>
                    <a:pt x="182" y="198"/>
                    <a:pt x="176" y="196"/>
                    <a:pt x="186" y="189"/>
                  </a:cubicBezTo>
                  <a:cubicBezTo>
                    <a:pt x="196" y="174"/>
                    <a:pt x="215" y="159"/>
                    <a:pt x="220" y="141"/>
                  </a:cubicBezTo>
                  <a:cubicBezTo>
                    <a:pt x="222" y="132"/>
                    <a:pt x="225" y="124"/>
                    <a:pt x="228" y="115"/>
                  </a:cubicBezTo>
                  <a:cubicBezTo>
                    <a:pt x="229" y="111"/>
                    <a:pt x="232" y="103"/>
                    <a:pt x="232" y="103"/>
                  </a:cubicBezTo>
                  <a:cubicBezTo>
                    <a:pt x="236" y="77"/>
                    <a:pt x="236" y="81"/>
                    <a:pt x="232" y="41"/>
                  </a:cubicBezTo>
                  <a:cubicBezTo>
                    <a:pt x="231" y="35"/>
                    <a:pt x="220" y="7"/>
                    <a:pt x="212" y="15"/>
                  </a:cubicBezTo>
                  <a:close/>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94" name="Freeform 82"/>
            <p:cNvSpPr>
              <a:spLocks/>
            </p:cNvSpPr>
            <p:nvPr/>
          </p:nvSpPr>
          <p:spPr bwMode="auto">
            <a:xfrm>
              <a:off x="604" y="1247"/>
              <a:ext cx="1538" cy="888"/>
            </a:xfrm>
            <a:custGeom>
              <a:avLst/>
              <a:gdLst>
                <a:gd name="T0" fmla="*/ 441 w 4185"/>
                <a:gd name="T1" fmla="*/ 2148 h 2148"/>
                <a:gd name="T2" fmla="*/ 321 w 4185"/>
                <a:gd name="T3" fmla="*/ 2052 h 2148"/>
                <a:gd name="T4" fmla="*/ 261 w 4185"/>
                <a:gd name="T5" fmla="*/ 1944 h 2148"/>
                <a:gd name="T6" fmla="*/ 129 w 4185"/>
                <a:gd name="T7" fmla="*/ 1980 h 2148"/>
                <a:gd name="T8" fmla="*/ 63 w 4185"/>
                <a:gd name="T9" fmla="*/ 1872 h 2148"/>
                <a:gd name="T10" fmla="*/ 9 w 4185"/>
                <a:gd name="T11" fmla="*/ 1746 h 2148"/>
                <a:gd name="T12" fmla="*/ 117 w 4185"/>
                <a:gd name="T13" fmla="*/ 1596 h 2148"/>
                <a:gd name="T14" fmla="*/ 255 w 4185"/>
                <a:gd name="T15" fmla="*/ 1482 h 2148"/>
                <a:gd name="T16" fmla="*/ 345 w 4185"/>
                <a:gd name="T17" fmla="*/ 1380 h 2148"/>
                <a:gd name="T18" fmla="*/ 357 w 4185"/>
                <a:gd name="T19" fmla="*/ 1272 h 2148"/>
                <a:gd name="T20" fmla="*/ 411 w 4185"/>
                <a:gd name="T21" fmla="*/ 1170 h 2148"/>
                <a:gd name="T22" fmla="*/ 417 w 4185"/>
                <a:gd name="T23" fmla="*/ 1026 h 2148"/>
                <a:gd name="T24" fmla="*/ 501 w 4185"/>
                <a:gd name="T25" fmla="*/ 1014 h 2148"/>
                <a:gd name="T26" fmla="*/ 651 w 4185"/>
                <a:gd name="T27" fmla="*/ 1044 h 2148"/>
                <a:gd name="T28" fmla="*/ 747 w 4185"/>
                <a:gd name="T29" fmla="*/ 1014 h 2148"/>
                <a:gd name="T30" fmla="*/ 801 w 4185"/>
                <a:gd name="T31" fmla="*/ 972 h 2148"/>
                <a:gd name="T32" fmla="*/ 927 w 4185"/>
                <a:gd name="T33" fmla="*/ 960 h 2148"/>
                <a:gd name="T34" fmla="*/ 1029 w 4185"/>
                <a:gd name="T35" fmla="*/ 852 h 2148"/>
                <a:gd name="T36" fmla="*/ 1095 w 4185"/>
                <a:gd name="T37" fmla="*/ 852 h 2148"/>
                <a:gd name="T38" fmla="*/ 1209 w 4185"/>
                <a:gd name="T39" fmla="*/ 690 h 2148"/>
                <a:gd name="T40" fmla="*/ 1371 w 4185"/>
                <a:gd name="T41" fmla="*/ 786 h 2148"/>
                <a:gd name="T42" fmla="*/ 1575 w 4185"/>
                <a:gd name="T43" fmla="*/ 882 h 2148"/>
                <a:gd name="T44" fmla="*/ 1785 w 4185"/>
                <a:gd name="T45" fmla="*/ 1032 h 2148"/>
                <a:gd name="T46" fmla="*/ 2019 w 4185"/>
                <a:gd name="T47" fmla="*/ 1038 h 2148"/>
                <a:gd name="T48" fmla="*/ 2310 w 4185"/>
                <a:gd name="T49" fmla="*/ 838 h 2148"/>
                <a:gd name="T50" fmla="*/ 2613 w 4185"/>
                <a:gd name="T51" fmla="*/ 624 h 2148"/>
                <a:gd name="T52" fmla="*/ 3069 w 4185"/>
                <a:gd name="T53" fmla="*/ 432 h 2148"/>
                <a:gd name="T54" fmla="*/ 3705 w 4185"/>
                <a:gd name="T55" fmla="*/ 84 h 2148"/>
                <a:gd name="T56" fmla="*/ 3903 w 4185"/>
                <a:gd name="T57" fmla="*/ 18 h 2148"/>
                <a:gd name="T58" fmla="*/ 4185 w 4185"/>
                <a:gd name="T59" fmla="*/ 0 h 2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185" h="2148">
                  <a:moveTo>
                    <a:pt x="441" y="2148"/>
                  </a:moveTo>
                  <a:cubicBezTo>
                    <a:pt x="396" y="2117"/>
                    <a:pt x="351" y="2086"/>
                    <a:pt x="321" y="2052"/>
                  </a:cubicBezTo>
                  <a:cubicBezTo>
                    <a:pt x="291" y="2018"/>
                    <a:pt x="293" y="1956"/>
                    <a:pt x="261" y="1944"/>
                  </a:cubicBezTo>
                  <a:cubicBezTo>
                    <a:pt x="229" y="1932"/>
                    <a:pt x="162" y="1992"/>
                    <a:pt x="129" y="1980"/>
                  </a:cubicBezTo>
                  <a:cubicBezTo>
                    <a:pt x="96" y="1968"/>
                    <a:pt x="83" y="1911"/>
                    <a:pt x="63" y="1872"/>
                  </a:cubicBezTo>
                  <a:cubicBezTo>
                    <a:pt x="43" y="1833"/>
                    <a:pt x="0" y="1792"/>
                    <a:pt x="9" y="1746"/>
                  </a:cubicBezTo>
                  <a:cubicBezTo>
                    <a:pt x="18" y="1700"/>
                    <a:pt x="76" y="1640"/>
                    <a:pt x="117" y="1596"/>
                  </a:cubicBezTo>
                  <a:cubicBezTo>
                    <a:pt x="158" y="1552"/>
                    <a:pt x="217" y="1518"/>
                    <a:pt x="255" y="1482"/>
                  </a:cubicBezTo>
                  <a:cubicBezTo>
                    <a:pt x="293" y="1446"/>
                    <a:pt x="328" y="1415"/>
                    <a:pt x="345" y="1380"/>
                  </a:cubicBezTo>
                  <a:cubicBezTo>
                    <a:pt x="362" y="1345"/>
                    <a:pt x="346" y="1307"/>
                    <a:pt x="357" y="1272"/>
                  </a:cubicBezTo>
                  <a:cubicBezTo>
                    <a:pt x="368" y="1237"/>
                    <a:pt x="401" y="1211"/>
                    <a:pt x="411" y="1170"/>
                  </a:cubicBezTo>
                  <a:cubicBezTo>
                    <a:pt x="421" y="1129"/>
                    <a:pt x="402" y="1052"/>
                    <a:pt x="417" y="1026"/>
                  </a:cubicBezTo>
                  <a:cubicBezTo>
                    <a:pt x="432" y="1000"/>
                    <a:pt x="462" y="1011"/>
                    <a:pt x="501" y="1014"/>
                  </a:cubicBezTo>
                  <a:cubicBezTo>
                    <a:pt x="540" y="1017"/>
                    <a:pt x="610" y="1044"/>
                    <a:pt x="651" y="1044"/>
                  </a:cubicBezTo>
                  <a:cubicBezTo>
                    <a:pt x="692" y="1044"/>
                    <a:pt x="722" y="1026"/>
                    <a:pt x="747" y="1014"/>
                  </a:cubicBezTo>
                  <a:cubicBezTo>
                    <a:pt x="772" y="1002"/>
                    <a:pt x="771" y="981"/>
                    <a:pt x="801" y="972"/>
                  </a:cubicBezTo>
                  <a:cubicBezTo>
                    <a:pt x="831" y="963"/>
                    <a:pt x="889" y="980"/>
                    <a:pt x="927" y="960"/>
                  </a:cubicBezTo>
                  <a:cubicBezTo>
                    <a:pt x="965" y="940"/>
                    <a:pt x="1001" y="870"/>
                    <a:pt x="1029" y="852"/>
                  </a:cubicBezTo>
                  <a:cubicBezTo>
                    <a:pt x="1057" y="834"/>
                    <a:pt x="1065" y="879"/>
                    <a:pt x="1095" y="852"/>
                  </a:cubicBezTo>
                  <a:cubicBezTo>
                    <a:pt x="1125" y="825"/>
                    <a:pt x="1163" y="701"/>
                    <a:pt x="1209" y="690"/>
                  </a:cubicBezTo>
                  <a:cubicBezTo>
                    <a:pt x="1255" y="679"/>
                    <a:pt x="1310" y="754"/>
                    <a:pt x="1371" y="786"/>
                  </a:cubicBezTo>
                  <a:cubicBezTo>
                    <a:pt x="1432" y="818"/>
                    <a:pt x="1506" y="841"/>
                    <a:pt x="1575" y="882"/>
                  </a:cubicBezTo>
                  <a:cubicBezTo>
                    <a:pt x="1644" y="923"/>
                    <a:pt x="1711" y="1006"/>
                    <a:pt x="1785" y="1032"/>
                  </a:cubicBezTo>
                  <a:cubicBezTo>
                    <a:pt x="1859" y="1058"/>
                    <a:pt x="1931" y="1070"/>
                    <a:pt x="2019" y="1038"/>
                  </a:cubicBezTo>
                  <a:cubicBezTo>
                    <a:pt x="2107" y="1006"/>
                    <a:pt x="2211" y="907"/>
                    <a:pt x="2310" y="838"/>
                  </a:cubicBezTo>
                  <a:cubicBezTo>
                    <a:pt x="2409" y="769"/>
                    <a:pt x="2487" y="692"/>
                    <a:pt x="2613" y="624"/>
                  </a:cubicBezTo>
                  <a:cubicBezTo>
                    <a:pt x="2739" y="556"/>
                    <a:pt x="2887" y="522"/>
                    <a:pt x="3069" y="432"/>
                  </a:cubicBezTo>
                  <a:cubicBezTo>
                    <a:pt x="3251" y="342"/>
                    <a:pt x="3566" y="153"/>
                    <a:pt x="3705" y="84"/>
                  </a:cubicBezTo>
                  <a:cubicBezTo>
                    <a:pt x="3844" y="15"/>
                    <a:pt x="3823" y="32"/>
                    <a:pt x="3903" y="18"/>
                  </a:cubicBezTo>
                  <a:cubicBezTo>
                    <a:pt x="3983" y="4"/>
                    <a:pt x="4084" y="2"/>
                    <a:pt x="4185" y="0"/>
                  </a:cubicBezTo>
                </a:path>
              </a:pathLst>
            </a:custGeom>
            <a:noFill/>
            <a:ln w="38100" cap="flat" cmpd="sng">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95" name="Freeform 83"/>
            <p:cNvSpPr>
              <a:spLocks/>
            </p:cNvSpPr>
            <p:nvPr/>
          </p:nvSpPr>
          <p:spPr bwMode="auto">
            <a:xfrm>
              <a:off x="615" y="2471"/>
              <a:ext cx="767" cy="1281"/>
            </a:xfrm>
            <a:custGeom>
              <a:avLst/>
              <a:gdLst>
                <a:gd name="T0" fmla="*/ 1982 w 2087"/>
                <a:gd name="T1" fmla="*/ 2945 h 3097"/>
                <a:gd name="T2" fmla="*/ 1928 w 2087"/>
                <a:gd name="T3" fmla="*/ 2685 h 3097"/>
                <a:gd name="T4" fmla="*/ 1661 w 2087"/>
                <a:gd name="T5" fmla="*/ 2456 h 3097"/>
                <a:gd name="T6" fmla="*/ 1580 w 2087"/>
                <a:gd name="T7" fmla="*/ 2316 h 3097"/>
                <a:gd name="T8" fmla="*/ 1464 w 2087"/>
                <a:gd name="T9" fmla="*/ 2031 h 3097"/>
                <a:gd name="T10" fmla="*/ 1270 w 2087"/>
                <a:gd name="T11" fmla="*/ 1817 h 3097"/>
                <a:gd name="T12" fmla="*/ 1182 w 2087"/>
                <a:gd name="T13" fmla="*/ 1641 h 3097"/>
                <a:gd name="T14" fmla="*/ 974 w 2087"/>
                <a:gd name="T15" fmla="*/ 1441 h 3097"/>
                <a:gd name="T16" fmla="*/ 766 w 2087"/>
                <a:gd name="T17" fmla="*/ 1241 h 3097"/>
                <a:gd name="T18" fmla="*/ 855 w 2087"/>
                <a:gd name="T19" fmla="*/ 1148 h 3097"/>
                <a:gd name="T20" fmla="*/ 1094 w 2087"/>
                <a:gd name="T21" fmla="*/ 1233 h 3097"/>
                <a:gd name="T22" fmla="*/ 1161 w 2087"/>
                <a:gd name="T23" fmla="*/ 1194 h 3097"/>
                <a:gd name="T24" fmla="*/ 1292 w 2087"/>
                <a:gd name="T25" fmla="*/ 978 h 3097"/>
                <a:gd name="T26" fmla="*/ 1376 w 2087"/>
                <a:gd name="T27" fmla="*/ 1229 h 3097"/>
                <a:gd name="T28" fmla="*/ 1470 w 2087"/>
                <a:gd name="T29" fmla="*/ 1259 h 3097"/>
                <a:gd name="T30" fmla="*/ 1574 w 2087"/>
                <a:gd name="T31" fmla="*/ 1433 h 3097"/>
                <a:gd name="T32" fmla="*/ 1808 w 2087"/>
                <a:gd name="T33" fmla="*/ 1142 h 3097"/>
                <a:gd name="T34" fmla="*/ 1718 w 2087"/>
                <a:gd name="T35" fmla="*/ 1025 h 3097"/>
                <a:gd name="T36" fmla="*/ 1623 w 2087"/>
                <a:gd name="T37" fmla="*/ 815 h 3097"/>
                <a:gd name="T38" fmla="*/ 1502 w 2087"/>
                <a:gd name="T39" fmla="*/ 617 h 3097"/>
                <a:gd name="T40" fmla="*/ 1460 w 2087"/>
                <a:gd name="T41" fmla="*/ 528 h 3097"/>
                <a:gd name="T42" fmla="*/ 1610 w 2087"/>
                <a:gd name="T43" fmla="*/ 275 h 3097"/>
                <a:gd name="T44" fmla="*/ 1352 w 2087"/>
                <a:gd name="T45" fmla="*/ 432 h 3097"/>
                <a:gd name="T46" fmla="*/ 1254 w 2087"/>
                <a:gd name="T47" fmla="*/ 698 h 3097"/>
                <a:gd name="T48" fmla="*/ 1062 w 2087"/>
                <a:gd name="T49" fmla="*/ 873 h 3097"/>
                <a:gd name="T50" fmla="*/ 1029 w 2087"/>
                <a:gd name="T51" fmla="*/ 773 h 3097"/>
                <a:gd name="T52" fmla="*/ 1140 w 2087"/>
                <a:gd name="T53" fmla="*/ 554 h 3097"/>
                <a:gd name="T54" fmla="*/ 1118 w 2087"/>
                <a:gd name="T55" fmla="*/ 431 h 3097"/>
                <a:gd name="T56" fmla="*/ 1230 w 2087"/>
                <a:gd name="T57" fmla="*/ 273 h 3097"/>
                <a:gd name="T58" fmla="*/ 1070 w 2087"/>
                <a:gd name="T59" fmla="*/ 225 h 3097"/>
                <a:gd name="T60" fmla="*/ 894 w 2087"/>
                <a:gd name="T61" fmla="*/ 121 h 3097"/>
                <a:gd name="T62" fmla="*/ 849 w 2087"/>
                <a:gd name="T63" fmla="*/ 29 h 3097"/>
                <a:gd name="T64" fmla="*/ 734 w 2087"/>
                <a:gd name="T65" fmla="*/ 140 h 3097"/>
                <a:gd name="T66" fmla="*/ 822 w 2087"/>
                <a:gd name="T67" fmla="*/ 337 h 3097"/>
                <a:gd name="T68" fmla="*/ 910 w 2087"/>
                <a:gd name="T69" fmla="*/ 593 h 3097"/>
                <a:gd name="T70" fmla="*/ 758 w 2087"/>
                <a:gd name="T71" fmla="*/ 641 h 3097"/>
                <a:gd name="T72" fmla="*/ 702 w 2087"/>
                <a:gd name="T73" fmla="*/ 806 h 3097"/>
                <a:gd name="T74" fmla="*/ 558 w 2087"/>
                <a:gd name="T75" fmla="*/ 1035 h 3097"/>
                <a:gd name="T76" fmla="*/ 670 w 2087"/>
                <a:gd name="T77" fmla="*/ 1385 h 3097"/>
                <a:gd name="T78" fmla="*/ 608 w 2087"/>
                <a:gd name="T79" fmla="*/ 1625 h 3097"/>
                <a:gd name="T80" fmla="*/ 470 w 2087"/>
                <a:gd name="T81" fmla="*/ 1481 h 3097"/>
                <a:gd name="T82" fmla="*/ 254 w 2087"/>
                <a:gd name="T83" fmla="*/ 1457 h 3097"/>
                <a:gd name="T84" fmla="*/ 30 w 2087"/>
                <a:gd name="T85" fmla="*/ 1521 h 3097"/>
                <a:gd name="T86" fmla="*/ 158 w 2087"/>
                <a:gd name="T87" fmla="*/ 1609 h 3097"/>
                <a:gd name="T88" fmla="*/ 285 w 2087"/>
                <a:gd name="T89" fmla="*/ 1679 h 3097"/>
                <a:gd name="T90" fmla="*/ 486 w 2087"/>
                <a:gd name="T91" fmla="*/ 1940 h 3097"/>
                <a:gd name="T92" fmla="*/ 647 w 2087"/>
                <a:gd name="T93" fmla="*/ 1710 h 3097"/>
                <a:gd name="T94" fmla="*/ 939 w 2087"/>
                <a:gd name="T95" fmla="*/ 1884 h 3097"/>
                <a:gd name="T96" fmla="*/ 788 w 2087"/>
                <a:gd name="T97" fmla="*/ 1940 h 3097"/>
                <a:gd name="T98" fmla="*/ 910 w 2087"/>
                <a:gd name="T99" fmla="*/ 2193 h 3097"/>
                <a:gd name="T100" fmla="*/ 1198 w 2087"/>
                <a:gd name="T101" fmla="*/ 2489 h 3097"/>
                <a:gd name="T102" fmla="*/ 1391 w 2087"/>
                <a:gd name="T103" fmla="*/ 2835 h 3097"/>
                <a:gd name="T104" fmla="*/ 1802 w 2087"/>
                <a:gd name="T105" fmla="*/ 3044 h 3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87" h="3097">
                  <a:moveTo>
                    <a:pt x="1918" y="3097"/>
                  </a:moveTo>
                  <a:cubicBezTo>
                    <a:pt x="1956" y="3040"/>
                    <a:pt x="1999" y="3034"/>
                    <a:pt x="2062" y="3025"/>
                  </a:cubicBezTo>
                  <a:cubicBezTo>
                    <a:pt x="2084" y="3004"/>
                    <a:pt x="2087" y="2968"/>
                    <a:pt x="2082" y="2957"/>
                  </a:cubicBezTo>
                  <a:cubicBezTo>
                    <a:pt x="2077" y="2946"/>
                    <a:pt x="2047" y="2963"/>
                    <a:pt x="2030" y="2961"/>
                  </a:cubicBezTo>
                  <a:cubicBezTo>
                    <a:pt x="2015" y="2954"/>
                    <a:pt x="1982" y="2945"/>
                    <a:pt x="1982" y="2945"/>
                  </a:cubicBezTo>
                  <a:cubicBezTo>
                    <a:pt x="1958" y="2909"/>
                    <a:pt x="2005" y="2882"/>
                    <a:pt x="2018" y="2843"/>
                  </a:cubicBezTo>
                  <a:cubicBezTo>
                    <a:pt x="2005" y="2803"/>
                    <a:pt x="1982" y="2820"/>
                    <a:pt x="1926" y="2801"/>
                  </a:cubicBezTo>
                  <a:cubicBezTo>
                    <a:pt x="1918" y="2798"/>
                    <a:pt x="1902" y="2793"/>
                    <a:pt x="1902" y="2793"/>
                  </a:cubicBezTo>
                  <a:cubicBezTo>
                    <a:pt x="1900" y="2781"/>
                    <a:pt x="1856" y="2736"/>
                    <a:pt x="1860" y="2718"/>
                  </a:cubicBezTo>
                  <a:cubicBezTo>
                    <a:pt x="1864" y="2700"/>
                    <a:pt x="1922" y="2696"/>
                    <a:pt x="1928" y="2685"/>
                  </a:cubicBezTo>
                  <a:cubicBezTo>
                    <a:pt x="1934" y="2674"/>
                    <a:pt x="1921" y="2659"/>
                    <a:pt x="1894" y="2649"/>
                  </a:cubicBezTo>
                  <a:cubicBezTo>
                    <a:pt x="1889" y="2636"/>
                    <a:pt x="1771" y="2626"/>
                    <a:pt x="1767" y="2625"/>
                  </a:cubicBezTo>
                  <a:cubicBezTo>
                    <a:pt x="1752" y="2581"/>
                    <a:pt x="1770" y="2504"/>
                    <a:pt x="1734" y="2473"/>
                  </a:cubicBezTo>
                  <a:cubicBezTo>
                    <a:pt x="1721" y="2443"/>
                    <a:pt x="1710" y="2446"/>
                    <a:pt x="1698" y="2438"/>
                  </a:cubicBezTo>
                  <a:cubicBezTo>
                    <a:pt x="1686" y="2435"/>
                    <a:pt x="1678" y="2457"/>
                    <a:pt x="1661" y="2456"/>
                  </a:cubicBezTo>
                  <a:cubicBezTo>
                    <a:pt x="1648" y="2454"/>
                    <a:pt x="1607" y="2441"/>
                    <a:pt x="1595" y="2433"/>
                  </a:cubicBezTo>
                  <a:cubicBezTo>
                    <a:pt x="1583" y="2425"/>
                    <a:pt x="1587" y="2421"/>
                    <a:pt x="1590" y="2409"/>
                  </a:cubicBezTo>
                  <a:cubicBezTo>
                    <a:pt x="1587" y="2398"/>
                    <a:pt x="1620" y="2376"/>
                    <a:pt x="1616" y="2361"/>
                  </a:cubicBezTo>
                  <a:cubicBezTo>
                    <a:pt x="1617" y="2347"/>
                    <a:pt x="1601" y="2332"/>
                    <a:pt x="1595" y="2325"/>
                  </a:cubicBezTo>
                  <a:cubicBezTo>
                    <a:pt x="1589" y="2318"/>
                    <a:pt x="1585" y="2323"/>
                    <a:pt x="1580" y="2316"/>
                  </a:cubicBezTo>
                  <a:cubicBezTo>
                    <a:pt x="1575" y="2309"/>
                    <a:pt x="1566" y="2300"/>
                    <a:pt x="1565" y="2280"/>
                  </a:cubicBezTo>
                  <a:cubicBezTo>
                    <a:pt x="1561" y="2261"/>
                    <a:pt x="1579" y="2223"/>
                    <a:pt x="1575" y="2196"/>
                  </a:cubicBezTo>
                  <a:cubicBezTo>
                    <a:pt x="1571" y="2169"/>
                    <a:pt x="1556" y="2136"/>
                    <a:pt x="1541" y="2115"/>
                  </a:cubicBezTo>
                  <a:cubicBezTo>
                    <a:pt x="1526" y="2094"/>
                    <a:pt x="1498" y="2084"/>
                    <a:pt x="1485" y="2070"/>
                  </a:cubicBezTo>
                  <a:cubicBezTo>
                    <a:pt x="1472" y="2056"/>
                    <a:pt x="1468" y="2043"/>
                    <a:pt x="1464" y="2031"/>
                  </a:cubicBezTo>
                  <a:cubicBezTo>
                    <a:pt x="1447" y="1979"/>
                    <a:pt x="1463" y="2003"/>
                    <a:pt x="1462" y="2001"/>
                  </a:cubicBezTo>
                  <a:cubicBezTo>
                    <a:pt x="1454" y="1995"/>
                    <a:pt x="1454" y="1982"/>
                    <a:pt x="1446" y="1977"/>
                  </a:cubicBezTo>
                  <a:cubicBezTo>
                    <a:pt x="1432" y="1968"/>
                    <a:pt x="1421" y="1944"/>
                    <a:pt x="1407" y="1935"/>
                  </a:cubicBezTo>
                  <a:cubicBezTo>
                    <a:pt x="1391" y="1924"/>
                    <a:pt x="1361" y="1899"/>
                    <a:pt x="1361" y="1899"/>
                  </a:cubicBezTo>
                  <a:cubicBezTo>
                    <a:pt x="1346" y="1854"/>
                    <a:pt x="1309" y="1843"/>
                    <a:pt x="1270" y="1817"/>
                  </a:cubicBezTo>
                  <a:cubicBezTo>
                    <a:pt x="1252" y="1793"/>
                    <a:pt x="1248" y="1789"/>
                    <a:pt x="1236" y="1764"/>
                  </a:cubicBezTo>
                  <a:cubicBezTo>
                    <a:pt x="1235" y="1747"/>
                    <a:pt x="1259" y="1733"/>
                    <a:pt x="1262" y="1715"/>
                  </a:cubicBezTo>
                  <a:cubicBezTo>
                    <a:pt x="1265" y="1697"/>
                    <a:pt x="1265" y="1664"/>
                    <a:pt x="1254" y="1656"/>
                  </a:cubicBezTo>
                  <a:cubicBezTo>
                    <a:pt x="1243" y="1648"/>
                    <a:pt x="1210" y="1667"/>
                    <a:pt x="1198" y="1665"/>
                  </a:cubicBezTo>
                  <a:cubicBezTo>
                    <a:pt x="1193" y="1657"/>
                    <a:pt x="1190" y="1646"/>
                    <a:pt x="1182" y="1641"/>
                  </a:cubicBezTo>
                  <a:cubicBezTo>
                    <a:pt x="1173" y="1635"/>
                    <a:pt x="1156" y="1642"/>
                    <a:pt x="1150" y="1633"/>
                  </a:cubicBezTo>
                  <a:cubicBezTo>
                    <a:pt x="1141" y="1620"/>
                    <a:pt x="1150" y="1599"/>
                    <a:pt x="1142" y="1585"/>
                  </a:cubicBezTo>
                  <a:cubicBezTo>
                    <a:pt x="1137" y="1577"/>
                    <a:pt x="1070" y="1570"/>
                    <a:pt x="1062" y="1569"/>
                  </a:cubicBezTo>
                  <a:cubicBezTo>
                    <a:pt x="1042" y="1539"/>
                    <a:pt x="1033" y="1507"/>
                    <a:pt x="1022" y="1473"/>
                  </a:cubicBezTo>
                  <a:cubicBezTo>
                    <a:pt x="1016" y="1455"/>
                    <a:pt x="974" y="1441"/>
                    <a:pt x="974" y="1441"/>
                  </a:cubicBezTo>
                  <a:cubicBezTo>
                    <a:pt x="923" y="1447"/>
                    <a:pt x="902" y="1446"/>
                    <a:pt x="862" y="1473"/>
                  </a:cubicBezTo>
                  <a:cubicBezTo>
                    <a:pt x="810" y="1460"/>
                    <a:pt x="806" y="1448"/>
                    <a:pt x="774" y="1401"/>
                  </a:cubicBezTo>
                  <a:cubicBezTo>
                    <a:pt x="765" y="1387"/>
                    <a:pt x="758" y="1353"/>
                    <a:pt x="758" y="1353"/>
                  </a:cubicBezTo>
                  <a:cubicBezTo>
                    <a:pt x="756" y="1334"/>
                    <a:pt x="748" y="1306"/>
                    <a:pt x="749" y="1287"/>
                  </a:cubicBezTo>
                  <a:cubicBezTo>
                    <a:pt x="750" y="1268"/>
                    <a:pt x="761" y="1266"/>
                    <a:pt x="766" y="1241"/>
                  </a:cubicBezTo>
                  <a:cubicBezTo>
                    <a:pt x="767" y="1227"/>
                    <a:pt x="765" y="1146"/>
                    <a:pt x="777" y="1139"/>
                  </a:cubicBezTo>
                  <a:cubicBezTo>
                    <a:pt x="784" y="1126"/>
                    <a:pt x="811" y="1152"/>
                    <a:pt x="822" y="1163"/>
                  </a:cubicBezTo>
                  <a:cubicBezTo>
                    <a:pt x="833" y="1174"/>
                    <a:pt x="832" y="1197"/>
                    <a:pt x="842" y="1205"/>
                  </a:cubicBezTo>
                  <a:cubicBezTo>
                    <a:pt x="852" y="1213"/>
                    <a:pt x="882" y="1218"/>
                    <a:pt x="884" y="1209"/>
                  </a:cubicBezTo>
                  <a:cubicBezTo>
                    <a:pt x="900" y="1200"/>
                    <a:pt x="859" y="1168"/>
                    <a:pt x="855" y="1148"/>
                  </a:cubicBezTo>
                  <a:cubicBezTo>
                    <a:pt x="851" y="1128"/>
                    <a:pt x="840" y="1096"/>
                    <a:pt x="858" y="1088"/>
                  </a:cubicBezTo>
                  <a:cubicBezTo>
                    <a:pt x="876" y="1080"/>
                    <a:pt x="941" y="1087"/>
                    <a:pt x="966" y="1097"/>
                  </a:cubicBezTo>
                  <a:cubicBezTo>
                    <a:pt x="986" y="1094"/>
                    <a:pt x="1000" y="1120"/>
                    <a:pt x="1011" y="1146"/>
                  </a:cubicBezTo>
                  <a:cubicBezTo>
                    <a:pt x="1022" y="1172"/>
                    <a:pt x="1017" y="1239"/>
                    <a:pt x="1031" y="1253"/>
                  </a:cubicBezTo>
                  <a:cubicBezTo>
                    <a:pt x="1060" y="1250"/>
                    <a:pt x="1077" y="1257"/>
                    <a:pt x="1094" y="1233"/>
                  </a:cubicBezTo>
                  <a:cubicBezTo>
                    <a:pt x="1116" y="1213"/>
                    <a:pt x="1102" y="1198"/>
                    <a:pt x="1101" y="1184"/>
                  </a:cubicBezTo>
                  <a:cubicBezTo>
                    <a:pt x="1100" y="1170"/>
                    <a:pt x="1088" y="1164"/>
                    <a:pt x="1089" y="1149"/>
                  </a:cubicBezTo>
                  <a:cubicBezTo>
                    <a:pt x="1090" y="1134"/>
                    <a:pt x="1100" y="1096"/>
                    <a:pt x="1107" y="1092"/>
                  </a:cubicBezTo>
                  <a:cubicBezTo>
                    <a:pt x="1112" y="1090"/>
                    <a:pt x="1121" y="1110"/>
                    <a:pt x="1130" y="1127"/>
                  </a:cubicBezTo>
                  <a:cubicBezTo>
                    <a:pt x="1139" y="1144"/>
                    <a:pt x="1152" y="1192"/>
                    <a:pt x="1161" y="1194"/>
                  </a:cubicBezTo>
                  <a:cubicBezTo>
                    <a:pt x="1167" y="1196"/>
                    <a:pt x="1181" y="1158"/>
                    <a:pt x="1184" y="1139"/>
                  </a:cubicBezTo>
                  <a:cubicBezTo>
                    <a:pt x="1187" y="1120"/>
                    <a:pt x="1185" y="1101"/>
                    <a:pt x="1182" y="1081"/>
                  </a:cubicBezTo>
                  <a:cubicBezTo>
                    <a:pt x="1190" y="1064"/>
                    <a:pt x="1157" y="1047"/>
                    <a:pt x="1166" y="1020"/>
                  </a:cubicBezTo>
                  <a:cubicBezTo>
                    <a:pt x="1175" y="993"/>
                    <a:pt x="1217" y="928"/>
                    <a:pt x="1238" y="921"/>
                  </a:cubicBezTo>
                  <a:cubicBezTo>
                    <a:pt x="1256" y="916"/>
                    <a:pt x="1284" y="956"/>
                    <a:pt x="1292" y="978"/>
                  </a:cubicBezTo>
                  <a:cubicBezTo>
                    <a:pt x="1300" y="1000"/>
                    <a:pt x="1287" y="1018"/>
                    <a:pt x="1289" y="1056"/>
                  </a:cubicBezTo>
                  <a:cubicBezTo>
                    <a:pt x="1291" y="1094"/>
                    <a:pt x="1298" y="1184"/>
                    <a:pt x="1302" y="1209"/>
                  </a:cubicBezTo>
                  <a:cubicBezTo>
                    <a:pt x="1315" y="1259"/>
                    <a:pt x="1307" y="1211"/>
                    <a:pt x="1316" y="1205"/>
                  </a:cubicBezTo>
                  <a:cubicBezTo>
                    <a:pt x="1325" y="1199"/>
                    <a:pt x="1345" y="1168"/>
                    <a:pt x="1355" y="1172"/>
                  </a:cubicBezTo>
                  <a:cubicBezTo>
                    <a:pt x="1365" y="1176"/>
                    <a:pt x="1368" y="1221"/>
                    <a:pt x="1376" y="1229"/>
                  </a:cubicBezTo>
                  <a:cubicBezTo>
                    <a:pt x="1384" y="1237"/>
                    <a:pt x="1384" y="1235"/>
                    <a:pt x="1401" y="1220"/>
                  </a:cubicBezTo>
                  <a:cubicBezTo>
                    <a:pt x="1406" y="1220"/>
                    <a:pt x="1431" y="1067"/>
                    <a:pt x="1478" y="1137"/>
                  </a:cubicBezTo>
                  <a:cubicBezTo>
                    <a:pt x="1492" y="1132"/>
                    <a:pt x="1501" y="1130"/>
                    <a:pt x="1506" y="1167"/>
                  </a:cubicBezTo>
                  <a:cubicBezTo>
                    <a:pt x="1505" y="1180"/>
                    <a:pt x="1475" y="1202"/>
                    <a:pt x="1469" y="1217"/>
                  </a:cubicBezTo>
                  <a:cubicBezTo>
                    <a:pt x="1463" y="1232"/>
                    <a:pt x="1465" y="1249"/>
                    <a:pt x="1470" y="1259"/>
                  </a:cubicBezTo>
                  <a:cubicBezTo>
                    <a:pt x="1475" y="1269"/>
                    <a:pt x="1493" y="1257"/>
                    <a:pt x="1500" y="1274"/>
                  </a:cubicBezTo>
                  <a:cubicBezTo>
                    <a:pt x="1507" y="1291"/>
                    <a:pt x="1507" y="1344"/>
                    <a:pt x="1511" y="1361"/>
                  </a:cubicBezTo>
                  <a:cubicBezTo>
                    <a:pt x="1513" y="1369"/>
                    <a:pt x="1518" y="1374"/>
                    <a:pt x="1526" y="1377"/>
                  </a:cubicBezTo>
                  <a:cubicBezTo>
                    <a:pt x="1533" y="1384"/>
                    <a:pt x="1551" y="1388"/>
                    <a:pt x="1559" y="1397"/>
                  </a:cubicBezTo>
                  <a:cubicBezTo>
                    <a:pt x="1567" y="1406"/>
                    <a:pt x="1552" y="1445"/>
                    <a:pt x="1574" y="1433"/>
                  </a:cubicBezTo>
                  <a:cubicBezTo>
                    <a:pt x="1608" y="1437"/>
                    <a:pt x="1655" y="1345"/>
                    <a:pt x="1692" y="1325"/>
                  </a:cubicBezTo>
                  <a:cubicBezTo>
                    <a:pt x="1724" y="1311"/>
                    <a:pt x="1747" y="1348"/>
                    <a:pt x="1764" y="1346"/>
                  </a:cubicBezTo>
                  <a:cubicBezTo>
                    <a:pt x="1781" y="1344"/>
                    <a:pt x="1794" y="1332"/>
                    <a:pt x="1796" y="1310"/>
                  </a:cubicBezTo>
                  <a:cubicBezTo>
                    <a:pt x="1835" y="1273"/>
                    <a:pt x="1773" y="1239"/>
                    <a:pt x="1775" y="1211"/>
                  </a:cubicBezTo>
                  <a:cubicBezTo>
                    <a:pt x="1777" y="1183"/>
                    <a:pt x="1796" y="1160"/>
                    <a:pt x="1808" y="1142"/>
                  </a:cubicBezTo>
                  <a:cubicBezTo>
                    <a:pt x="1814" y="1125"/>
                    <a:pt x="1840" y="1122"/>
                    <a:pt x="1846" y="1105"/>
                  </a:cubicBezTo>
                  <a:cubicBezTo>
                    <a:pt x="1846" y="1088"/>
                    <a:pt x="1865" y="1064"/>
                    <a:pt x="1856" y="1041"/>
                  </a:cubicBezTo>
                  <a:cubicBezTo>
                    <a:pt x="1847" y="1018"/>
                    <a:pt x="1807" y="982"/>
                    <a:pt x="1790" y="969"/>
                  </a:cubicBezTo>
                  <a:cubicBezTo>
                    <a:pt x="1776" y="947"/>
                    <a:pt x="1769" y="954"/>
                    <a:pt x="1757" y="963"/>
                  </a:cubicBezTo>
                  <a:cubicBezTo>
                    <a:pt x="1745" y="972"/>
                    <a:pt x="1727" y="1011"/>
                    <a:pt x="1718" y="1025"/>
                  </a:cubicBezTo>
                  <a:cubicBezTo>
                    <a:pt x="1713" y="1033"/>
                    <a:pt x="1702" y="1049"/>
                    <a:pt x="1702" y="1049"/>
                  </a:cubicBezTo>
                  <a:cubicBezTo>
                    <a:pt x="1649" y="1031"/>
                    <a:pt x="1651" y="1006"/>
                    <a:pt x="1694" y="977"/>
                  </a:cubicBezTo>
                  <a:cubicBezTo>
                    <a:pt x="1725" y="930"/>
                    <a:pt x="1681" y="921"/>
                    <a:pt x="1637" y="906"/>
                  </a:cubicBezTo>
                  <a:cubicBezTo>
                    <a:pt x="1627" y="887"/>
                    <a:pt x="1610" y="882"/>
                    <a:pt x="1608" y="867"/>
                  </a:cubicBezTo>
                  <a:cubicBezTo>
                    <a:pt x="1606" y="852"/>
                    <a:pt x="1613" y="841"/>
                    <a:pt x="1623" y="815"/>
                  </a:cubicBezTo>
                  <a:cubicBezTo>
                    <a:pt x="1620" y="785"/>
                    <a:pt x="1666" y="732"/>
                    <a:pt x="1665" y="711"/>
                  </a:cubicBezTo>
                  <a:cubicBezTo>
                    <a:pt x="1664" y="690"/>
                    <a:pt x="1633" y="699"/>
                    <a:pt x="1616" y="690"/>
                  </a:cubicBezTo>
                  <a:cubicBezTo>
                    <a:pt x="1573" y="626"/>
                    <a:pt x="1619" y="710"/>
                    <a:pt x="1566" y="657"/>
                  </a:cubicBezTo>
                  <a:cubicBezTo>
                    <a:pt x="1559" y="650"/>
                    <a:pt x="1558" y="638"/>
                    <a:pt x="1550" y="633"/>
                  </a:cubicBezTo>
                  <a:cubicBezTo>
                    <a:pt x="1536" y="624"/>
                    <a:pt x="1502" y="617"/>
                    <a:pt x="1502" y="617"/>
                  </a:cubicBezTo>
                  <a:cubicBezTo>
                    <a:pt x="1455" y="629"/>
                    <a:pt x="1455" y="642"/>
                    <a:pt x="1446" y="689"/>
                  </a:cubicBezTo>
                  <a:cubicBezTo>
                    <a:pt x="1429" y="700"/>
                    <a:pt x="1414" y="721"/>
                    <a:pt x="1401" y="717"/>
                  </a:cubicBezTo>
                  <a:cubicBezTo>
                    <a:pt x="1388" y="713"/>
                    <a:pt x="1365" y="688"/>
                    <a:pt x="1366" y="665"/>
                  </a:cubicBezTo>
                  <a:cubicBezTo>
                    <a:pt x="1358" y="634"/>
                    <a:pt x="1378" y="590"/>
                    <a:pt x="1406" y="577"/>
                  </a:cubicBezTo>
                  <a:cubicBezTo>
                    <a:pt x="1425" y="559"/>
                    <a:pt x="1437" y="532"/>
                    <a:pt x="1460" y="528"/>
                  </a:cubicBezTo>
                  <a:cubicBezTo>
                    <a:pt x="1483" y="524"/>
                    <a:pt x="1523" y="563"/>
                    <a:pt x="1542" y="553"/>
                  </a:cubicBezTo>
                  <a:cubicBezTo>
                    <a:pt x="1568" y="536"/>
                    <a:pt x="1546" y="482"/>
                    <a:pt x="1572" y="465"/>
                  </a:cubicBezTo>
                  <a:cubicBezTo>
                    <a:pt x="1609" y="410"/>
                    <a:pt x="1632" y="467"/>
                    <a:pt x="1646" y="425"/>
                  </a:cubicBezTo>
                  <a:cubicBezTo>
                    <a:pt x="1656" y="405"/>
                    <a:pt x="1680" y="370"/>
                    <a:pt x="1674" y="345"/>
                  </a:cubicBezTo>
                  <a:cubicBezTo>
                    <a:pt x="1668" y="320"/>
                    <a:pt x="1631" y="276"/>
                    <a:pt x="1610" y="275"/>
                  </a:cubicBezTo>
                  <a:cubicBezTo>
                    <a:pt x="1589" y="274"/>
                    <a:pt x="1568" y="322"/>
                    <a:pt x="1550" y="337"/>
                  </a:cubicBezTo>
                  <a:cubicBezTo>
                    <a:pt x="1516" y="348"/>
                    <a:pt x="1529" y="361"/>
                    <a:pt x="1500" y="366"/>
                  </a:cubicBezTo>
                  <a:cubicBezTo>
                    <a:pt x="1484" y="374"/>
                    <a:pt x="1474" y="358"/>
                    <a:pt x="1454" y="362"/>
                  </a:cubicBezTo>
                  <a:cubicBezTo>
                    <a:pt x="1434" y="366"/>
                    <a:pt x="1399" y="381"/>
                    <a:pt x="1382" y="393"/>
                  </a:cubicBezTo>
                  <a:cubicBezTo>
                    <a:pt x="1364" y="401"/>
                    <a:pt x="1355" y="420"/>
                    <a:pt x="1352" y="432"/>
                  </a:cubicBezTo>
                  <a:cubicBezTo>
                    <a:pt x="1347" y="444"/>
                    <a:pt x="1356" y="456"/>
                    <a:pt x="1350" y="464"/>
                  </a:cubicBezTo>
                  <a:cubicBezTo>
                    <a:pt x="1339" y="477"/>
                    <a:pt x="1318" y="481"/>
                    <a:pt x="1318" y="481"/>
                  </a:cubicBezTo>
                  <a:cubicBezTo>
                    <a:pt x="1307" y="497"/>
                    <a:pt x="1297" y="513"/>
                    <a:pt x="1286" y="529"/>
                  </a:cubicBezTo>
                  <a:cubicBezTo>
                    <a:pt x="1275" y="545"/>
                    <a:pt x="1238" y="561"/>
                    <a:pt x="1238" y="561"/>
                  </a:cubicBezTo>
                  <a:cubicBezTo>
                    <a:pt x="1227" y="588"/>
                    <a:pt x="1265" y="668"/>
                    <a:pt x="1254" y="698"/>
                  </a:cubicBezTo>
                  <a:cubicBezTo>
                    <a:pt x="1243" y="728"/>
                    <a:pt x="1188" y="724"/>
                    <a:pt x="1172" y="741"/>
                  </a:cubicBezTo>
                  <a:cubicBezTo>
                    <a:pt x="1161" y="757"/>
                    <a:pt x="1161" y="782"/>
                    <a:pt x="1158" y="801"/>
                  </a:cubicBezTo>
                  <a:cubicBezTo>
                    <a:pt x="1155" y="820"/>
                    <a:pt x="1158" y="840"/>
                    <a:pt x="1150" y="857"/>
                  </a:cubicBezTo>
                  <a:cubicBezTo>
                    <a:pt x="1146" y="865"/>
                    <a:pt x="1134" y="863"/>
                    <a:pt x="1126" y="865"/>
                  </a:cubicBezTo>
                  <a:cubicBezTo>
                    <a:pt x="1105" y="869"/>
                    <a:pt x="1083" y="870"/>
                    <a:pt x="1062" y="873"/>
                  </a:cubicBezTo>
                  <a:cubicBezTo>
                    <a:pt x="1038" y="909"/>
                    <a:pt x="1057" y="931"/>
                    <a:pt x="1014" y="945"/>
                  </a:cubicBezTo>
                  <a:cubicBezTo>
                    <a:pt x="1001" y="952"/>
                    <a:pt x="975" y="963"/>
                    <a:pt x="969" y="954"/>
                  </a:cubicBezTo>
                  <a:cubicBezTo>
                    <a:pt x="963" y="945"/>
                    <a:pt x="971" y="909"/>
                    <a:pt x="978" y="890"/>
                  </a:cubicBezTo>
                  <a:cubicBezTo>
                    <a:pt x="985" y="871"/>
                    <a:pt x="1003" y="859"/>
                    <a:pt x="1011" y="840"/>
                  </a:cubicBezTo>
                  <a:cubicBezTo>
                    <a:pt x="1019" y="821"/>
                    <a:pt x="1023" y="789"/>
                    <a:pt x="1029" y="773"/>
                  </a:cubicBezTo>
                  <a:cubicBezTo>
                    <a:pt x="1035" y="757"/>
                    <a:pt x="1041" y="754"/>
                    <a:pt x="1049" y="743"/>
                  </a:cubicBezTo>
                  <a:cubicBezTo>
                    <a:pt x="1057" y="732"/>
                    <a:pt x="1069" y="720"/>
                    <a:pt x="1079" y="707"/>
                  </a:cubicBezTo>
                  <a:cubicBezTo>
                    <a:pt x="1094" y="684"/>
                    <a:pt x="1094" y="689"/>
                    <a:pt x="1109" y="666"/>
                  </a:cubicBezTo>
                  <a:cubicBezTo>
                    <a:pt x="1114" y="658"/>
                    <a:pt x="1128" y="624"/>
                    <a:pt x="1128" y="624"/>
                  </a:cubicBezTo>
                  <a:cubicBezTo>
                    <a:pt x="1131" y="597"/>
                    <a:pt x="1120" y="572"/>
                    <a:pt x="1140" y="554"/>
                  </a:cubicBezTo>
                  <a:cubicBezTo>
                    <a:pt x="1158" y="538"/>
                    <a:pt x="1131" y="509"/>
                    <a:pt x="1155" y="509"/>
                  </a:cubicBezTo>
                  <a:cubicBezTo>
                    <a:pt x="1166" y="509"/>
                    <a:pt x="1162" y="492"/>
                    <a:pt x="1173" y="489"/>
                  </a:cubicBezTo>
                  <a:cubicBezTo>
                    <a:pt x="1164" y="463"/>
                    <a:pt x="1207" y="462"/>
                    <a:pt x="1190" y="441"/>
                  </a:cubicBezTo>
                  <a:cubicBezTo>
                    <a:pt x="1182" y="423"/>
                    <a:pt x="1223" y="390"/>
                    <a:pt x="1203" y="383"/>
                  </a:cubicBezTo>
                  <a:cubicBezTo>
                    <a:pt x="1191" y="381"/>
                    <a:pt x="1140" y="428"/>
                    <a:pt x="1118" y="431"/>
                  </a:cubicBezTo>
                  <a:cubicBezTo>
                    <a:pt x="1096" y="434"/>
                    <a:pt x="1079" y="414"/>
                    <a:pt x="1070" y="401"/>
                  </a:cubicBezTo>
                  <a:cubicBezTo>
                    <a:pt x="1059" y="385"/>
                    <a:pt x="1042" y="373"/>
                    <a:pt x="1062" y="353"/>
                  </a:cubicBezTo>
                  <a:cubicBezTo>
                    <a:pt x="1066" y="349"/>
                    <a:pt x="1118" y="337"/>
                    <a:pt x="1118" y="337"/>
                  </a:cubicBezTo>
                  <a:cubicBezTo>
                    <a:pt x="1155" y="326"/>
                    <a:pt x="1179" y="309"/>
                    <a:pt x="1214" y="297"/>
                  </a:cubicBezTo>
                  <a:cubicBezTo>
                    <a:pt x="1219" y="289"/>
                    <a:pt x="1223" y="279"/>
                    <a:pt x="1230" y="273"/>
                  </a:cubicBezTo>
                  <a:cubicBezTo>
                    <a:pt x="1244" y="260"/>
                    <a:pt x="1278" y="241"/>
                    <a:pt x="1278" y="241"/>
                  </a:cubicBezTo>
                  <a:cubicBezTo>
                    <a:pt x="1288" y="211"/>
                    <a:pt x="1308" y="204"/>
                    <a:pt x="1326" y="177"/>
                  </a:cubicBezTo>
                  <a:cubicBezTo>
                    <a:pt x="1310" y="113"/>
                    <a:pt x="1282" y="138"/>
                    <a:pt x="1214" y="145"/>
                  </a:cubicBezTo>
                  <a:cubicBezTo>
                    <a:pt x="1184" y="155"/>
                    <a:pt x="1168" y="176"/>
                    <a:pt x="1142" y="193"/>
                  </a:cubicBezTo>
                  <a:cubicBezTo>
                    <a:pt x="1119" y="228"/>
                    <a:pt x="1112" y="235"/>
                    <a:pt x="1070" y="225"/>
                  </a:cubicBezTo>
                  <a:cubicBezTo>
                    <a:pt x="1061" y="97"/>
                    <a:pt x="1092" y="98"/>
                    <a:pt x="998" y="129"/>
                  </a:cubicBezTo>
                  <a:cubicBezTo>
                    <a:pt x="989" y="155"/>
                    <a:pt x="997" y="186"/>
                    <a:pt x="982" y="209"/>
                  </a:cubicBezTo>
                  <a:cubicBezTo>
                    <a:pt x="977" y="216"/>
                    <a:pt x="966" y="203"/>
                    <a:pt x="958" y="201"/>
                  </a:cubicBezTo>
                  <a:cubicBezTo>
                    <a:pt x="940" y="197"/>
                    <a:pt x="921" y="207"/>
                    <a:pt x="902" y="204"/>
                  </a:cubicBezTo>
                  <a:cubicBezTo>
                    <a:pt x="883" y="148"/>
                    <a:pt x="881" y="161"/>
                    <a:pt x="894" y="121"/>
                  </a:cubicBezTo>
                  <a:cubicBezTo>
                    <a:pt x="891" y="110"/>
                    <a:pt x="896" y="94"/>
                    <a:pt x="886" y="89"/>
                  </a:cubicBezTo>
                  <a:cubicBezTo>
                    <a:pt x="866" y="79"/>
                    <a:pt x="836" y="103"/>
                    <a:pt x="822" y="113"/>
                  </a:cubicBezTo>
                  <a:cubicBezTo>
                    <a:pt x="808" y="154"/>
                    <a:pt x="804" y="162"/>
                    <a:pt x="766" y="137"/>
                  </a:cubicBezTo>
                  <a:cubicBezTo>
                    <a:pt x="777" y="92"/>
                    <a:pt x="765" y="95"/>
                    <a:pt x="798" y="56"/>
                  </a:cubicBezTo>
                  <a:cubicBezTo>
                    <a:pt x="806" y="40"/>
                    <a:pt x="850" y="38"/>
                    <a:pt x="849" y="29"/>
                  </a:cubicBezTo>
                  <a:cubicBezTo>
                    <a:pt x="848" y="20"/>
                    <a:pt x="814" y="0"/>
                    <a:pt x="792" y="3"/>
                  </a:cubicBezTo>
                  <a:cubicBezTo>
                    <a:pt x="770" y="6"/>
                    <a:pt x="741" y="38"/>
                    <a:pt x="717" y="47"/>
                  </a:cubicBezTo>
                  <a:cubicBezTo>
                    <a:pt x="693" y="56"/>
                    <a:pt x="648" y="45"/>
                    <a:pt x="646" y="57"/>
                  </a:cubicBezTo>
                  <a:cubicBezTo>
                    <a:pt x="625" y="121"/>
                    <a:pt x="641" y="112"/>
                    <a:pt x="702" y="121"/>
                  </a:cubicBezTo>
                  <a:cubicBezTo>
                    <a:pt x="712" y="138"/>
                    <a:pt x="733" y="128"/>
                    <a:pt x="734" y="140"/>
                  </a:cubicBezTo>
                  <a:cubicBezTo>
                    <a:pt x="735" y="152"/>
                    <a:pt x="710" y="183"/>
                    <a:pt x="710" y="193"/>
                  </a:cubicBezTo>
                  <a:cubicBezTo>
                    <a:pt x="713" y="201"/>
                    <a:pt x="727" y="196"/>
                    <a:pt x="734" y="201"/>
                  </a:cubicBezTo>
                  <a:cubicBezTo>
                    <a:pt x="752" y="215"/>
                    <a:pt x="739" y="249"/>
                    <a:pt x="762" y="272"/>
                  </a:cubicBezTo>
                  <a:cubicBezTo>
                    <a:pt x="772" y="288"/>
                    <a:pt x="776" y="297"/>
                    <a:pt x="786" y="308"/>
                  </a:cubicBezTo>
                  <a:cubicBezTo>
                    <a:pt x="796" y="319"/>
                    <a:pt x="829" y="318"/>
                    <a:pt x="822" y="337"/>
                  </a:cubicBezTo>
                  <a:cubicBezTo>
                    <a:pt x="811" y="390"/>
                    <a:pt x="743" y="425"/>
                    <a:pt x="744" y="425"/>
                  </a:cubicBezTo>
                  <a:cubicBezTo>
                    <a:pt x="740" y="444"/>
                    <a:pt x="740" y="491"/>
                    <a:pt x="761" y="498"/>
                  </a:cubicBezTo>
                  <a:cubicBezTo>
                    <a:pt x="782" y="505"/>
                    <a:pt x="847" y="467"/>
                    <a:pt x="869" y="467"/>
                  </a:cubicBezTo>
                  <a:cubicBezTo>
                    <a:pt x="891" y="467"/>
                    <a:pt x="887" y="476"/>
                    <a:pt x="894" y="497"/>
                  </a:cubicBezTo>
                  <a:cubicBezTo>
                    <a:pt x="920" y="536"/>
                    <a:pt x="918" y="543"/>
                    <a:pt x="910" y="593"/>
                  </a:cubicBezTo>
                  <a:cubicBezTo>
                    <a:pt x="908" y="606"/>
                    <a:pt x="880" y="598"/>
                    <a:pt x="866" y="590"/>
                  </a:cubicBezTo>
                  <a:cubicBezTo>
                    <a:pt x="852" y="582"/>
                    <a:pt x="836" y="550"/>
                    <a:pt x="827" y="545"/>
                  </a:cubicBezTo>
                  <a:cubicBezTo>
                    <a:pt x="819" y="542"/>
                    <a:pt x="814" y="561"/>
                    <a:pt x="814" y="561"/>
                  </a:cubicBezTo>
                  <a:cubicBezTo>
                    <a:pt x="786" y="568"/>
                    <a:pt x="776" y="563"/>
                    <a:pt x="766" y="593"/>
                  </a:cubicBezTo>
                  <a:cubicBezTo>
                    <a:pt x="761" y="608"/>
                    <a:pt x="770" y="630"/>
                    <a:pt x="758" y="641"/>
                  </a:cubicBezTo>
                  <a:cubicBezTo>
                    <a:pt x="744" y="653"/>
                    <a:pt x="721" y="646"/>
                    <a:pt x="702" y="649"/>
                  </a:cubicBezTo>
                  <a:cubicBezTo>
                    <a:pt x="694" y="652"/>
                    <a:pt x="683" y="650"/>
                    <a:pt x="678" y="657"/>
                  </a:cubicBezTo>
                  <a:cubicBezTo>
                    <a:pt x="668" y="671"/>
                    <a:pt x="662" y="705"/>
                    <a:pt x="662" y="705"/>
                  </a:cubicBezTo>
                  <a:cubicBezTo>
                    <a:pt x="671" y="742"/>
                    <a:pt x="655" y="755"/>
                    <a:pt x="687" y="776"/>
                  </a:cubicBezTo>
                  <a:cubicBezTo>
                    <a:pt x="690" y="784"/>
                    <a:pt x="702" y="798"/>
                    <a:pt x="702" y="806"/>
                  </a:cubicBezTo>
                  <a:cubicBezTo>
                    <a:pt x="693" y="828"/>
                    <a:pt x="708" y="937"/>
                    <a:pt x="695" y="963"/>
                  </a:cubicBezTo>
                  <a:cubicBezTo>
                    <a:pt x="682" y="989"/>
                    <a:pt x="636" y="961"/>
                    <a:pt x="623" y="962"/>
                  </a:cubicBezTo>
                  <a:cubicBezTo>
                    <a:pt x="610" y="963"/>
                    <a:pt x="615" y="965"/>
                    <a:pt x="614" y="972"/>
                  </a:cubicBezTo>
                  <a:cubicBezTo>
                    <a:pt x="606" y="977"/>
                    <a:pt x="619" y="999"/>
                    <a:pt x="614" y="1007"/>
                  </a:cubicBezTo>
                  <a:cubicBezTo>
                    <a:pt x="605" y="1021"/>
                    <a:pt x="558" y="1035"/>
                    <a:pt x="558" y="1035"/>
                  </a:cubicBezTo>
                  <a:cubicBezTo>
                    <a:pt x="567" y="1129"/>
                    <a:pt x="551" y="1101"/>
                    <a:pt x="598" y="1153"/>
                  </a:cubicBezTo>
                  <a:cubicBezTo>
                    <a:pt x="613" y="1170"/>
                    <a:pt x="654" y="1175"/>
                    <a:pt x="654" y="1175"/>
                  </a:cubicBezTo>
                  <a:cubicBezTo>
                    <a:pt x="662" y="1191"/>
                    <a:pt x="675" y="1223"/>
                    <a:pt x="671" y="1250"/>
                  </a:cubicBezTo>
                  <a:cubicBezTo>
                    <a:pt x="667" y="1277"/>
                    <a:pt x="632" y="1318"/>
                    <a:pt x="632" y="1340"/>
                  </a:cubicBezTo>
                  <a:cubicBezTo>
                    <a:pt x="632" y="1362"/>
                    <a:pt x="665" y="1359"/>
                    <a:pt x="670" y="1385"/>
                  </a:cubicBezTo>
                  <a:cubicBezTo>
                    <a:pt x="667" y="1422"/>
                    <a:pt x="678" y="1463"/>
                    <a:pt x="662" y="1497"/>
                  </a:cubicBezTo>
                  <a:cubicBezTo>
                    <a:pt x="655" y="1512"/>
                    <a:pt x="625" y="1470"/>
                    <a:pt x="611" y="1478"/>
                  </a:cubicBezTo>
                  <a:cubicBezTo>
                    <a:pt x="604" y="1482"/>
                    <a:pt x="594" y="1506"/>
                    <a:pt x="591" y="1514"/>
                  </a:cubicBezTo>
                  <a:cubicBezTo>
                    <a:pt x="604" y="1552"/>
                    <a:pt x="569" y="1550"/>
                    <a:pt x="602" y="1572"/>
                  </a:cubicBezTo>
                  <a:cubicBezTo>
                    <a:pt x="612" y="1597"/>
                    <a:pt x="612" y="1613"/>
                    <a:pt x="608" y="1625"/>
                  </a:cubicBezTo>
                  <a:cubicBezTo>
                    <a:pt x="604" y="1637"/>
                    <a:pt x="595" y="1648"/>
                    <a:pt x="579" y="1647"/>
                  </a:cubicBezTo>
                  <a:cubicBezTo>
                    <a:pt x="540" y="1634"/>
                    <a:pt x="532" y="1650"/>
                    <a:pt x="510" y="1617"/>
                  </a:cubicBezTo>
                  <a:cubicBezTo>
                    <a:pt x="505" y="1609"/>
                    <a:pt x="485" y="1612"/>
                    <a:pt x="480" y="1604"/>
                  </a:cubicBezTo>
                  <a:cubicBezTo>
                    <a:pt x="475" y="1596"/>
                    <a:pt x="478" y="1569"/>
                    <a:pt x="478" y="1569"/>
                  </a:cubicBezTo>
                  <a:cubicBezTo>
                    <a:pt x="475" y="1540"/>
                    <a:pt x="484" y="1507"/>
                    <a:pt x="470" y="1481"/>
                  </a:cubicBezTo>
                  <a:cubicBezTo>
                    <a:pt x="462" y="1466"/>
                    <a:pt x="438" y="1470"/>
                    <a:pt x="422" y="1465"/>
                  </a:cubicBezTo>
                  <a:cubicBezTo>
                    <a:pt x="414" y="1462"/>
                    <a:pt x="398" y="1457"/>
                    <a:pt x="398" y="1457"/>
                  </a:cubicBezTo>
                  <a:cubicBezTo>
                    <a:pt x="361" y="1402"/>
                    <a:pt x="384" y="1415"/>
                    <a:pt x="342" y="1401"/>
                  </a:cubicBezTo>
                  <a:cubicBezTo>
                    <a:pt x="324" y="1393"/>
                    <a:pt x="329" y="1482"/>
                    <a:pt x="314" y="1491"/>
                  </a:cubicBezTo>
                  <a:cubicBezTo>
                    <a:pt x="299" y="1500"/>
                    <a:pt x="265" y="1475"/>
                    <a:pt x="254" y="1457"/>
                  </a:cubicBezTo>
                  <a:cubicBezTo>
                    <a:pt x="238" y="1442"/>
                    <a:pt x="257" y="1400"/>
                    <a:pt x="246" y="1385"/>
                  </a:cubicBezTo>
                  <a:cubicBezTo>
                    <a:pt x="235" y="1370"/>
                    <a:pt x="208" y="1362"/>
                    <a:pt x="190" y="1369"/>
                  </a:cubicBezTo>
                  <a:cubicBezTo>
                    <a:pt x="151" y="1379"/>
                    <a:pt x="146" y="1388"/>
                    <a:pt x="134" y="1425"/>
                  </a:cubicBezTo>
                  <a:cubicBezTo>
                    <a:pt x="131" y="1454"/>
                    <a:pt x="148" y="1493"/>
                    <a:pt x="126" y="1513"/>
                  </a:cubicBezTo>
                  <a:cubicBezTo>
                    <a:pt x="102" y="1535"/>
                    <a:pt x="56" y="1502"/>
                    <a:pt x="30" y="1521"/>
                  </a:cubicBezTo>
                  <a:cubicBezTo>
                    <a:pt x="15" y="1532"/>
                    <a:pt x="0" y="1559"/>
                    <a:pt x="5" y="1577"/>
                  </a:cubicBezTo>
                  <a:cubicBezTo>
                    <a:pt x="16" y="1613"/>
                    <a:pt x="88" y="1607"/>
                    <a:pt x="118" y="1617"/>
                  </a:cubicBezTo>
                  <a:cubicBezTo>
                    <a:pt x="135" y="1623"/>
                    <a:pt x="167" y="1669"/>
                    <a:pt x="174" y="1668"/>
                  </a:cubicBezTo>
                  <a:cubicBezTo>
                    <a:pt x="188" y="1673"/>
                    <a:pt x="203" y="1654"/>
                    <a:pt x="200" y="1644"/>
                  </a:cubicBezTo>
                  <a:cubicBezTo>
                    <a:pt x="197" y="1634"/>
                    <a:pt x="164" y="1619"/>
                    <a:pt x="158" y="1609"/>
                  </a:cubicBezTo>
                  <a:cubicBezTo>
                    <a:pt x="165" y="1604"/>
                    <a:pt x="161" y="1592"/>
                    <a:pt x="166" y="1585"/>
                  </a:cubicBezTo>
                  <a:cubicBezTo>
                    <a:pt x="172" y="1577"/>
                    <a:pt x="182" y="1574"/>
                    <a:pt x="190" y="1569"/>
                  </a:cubicBezTo>
                  <a:cubicBezTo>
                    <a:pt x="209" y="1572"/>
                    <a:pt x="230" y="1567"/>
                    <a:pt x="246" y="1577"/>
                  </a:cubicBezTo>
                  <a:cubicBezTo>
                    <a:pt x="262" y="1587"/>
                    <a:pt x="258" y="1614"/>
                    <a:pt x="262" y="1633"/>
                  </a:cubicBezTo>
                  <a:cubicBezTo>
                    <a:pt x="273" y="1682"/>
                    <a:pt x="244" y="1652"/>
                    <a:pt x="285" y="1679"/>
                  </a:cubicBezTo>
                  <a:cubicBezTo>
                    <a:pt x="328" y="1743"/>
                    <a:pt x="300" y="1678"/>
                    <a:pt x="353" y="1731"/>
                  </a:cubicBezTo>
                  <a:cubicBezTo>
                    <a:pt x="360" y="1738"/>
                    <a:pt x="421" y="1731"/>
                    <a:pt x="428" y="1737"/>
                  </a:cubicBezTo>
                  <a:cubicBezTo>
                    <a:pt x="442" y="1750"/>
                    <a:pt x="421" y="1794"/>
                    <a:pt x="437" y="1805"/>
                  </a:cubicBezTo>
                  <a:cubicBezTo>
                    <a:pt x="445" y="1810"/>
                    <a:pt x="438" y="1833"/>
                    <a:pt x="438" y="1833"/>
                  </a:cubicBezTo>
                  <a:cubicBezTo>
                    <a:pt x="452" y="1835"/>
                    <a:pt x="461" y="1941"/>
                    <a:pt x="486" y="1940"/>
                  </a:cubicBezTo>
                  <a:cubicBezTo>
                    <a:pt x="507" y="1944"/>
                    <a:pt x="540" y="1886"/>
                    <a:pt x="563" y="1860"/>
                  </a:cubicBezTo>
                  <a:cubicBezTo>
                    <a:pt x="615" y="1853"/>
                    <a:pt x="592" y="1806"/>
                    <a:pt x="622" y="1785"/>
                  </a:cubicBezTo>
                  <a:cubicBezTo>
                    <a:pt x="630" y="1765"/>
                    <a:pt x="576" y="1766"/>
                    <a:pt x="569" y="1748"/>
                  </a:cubicBezTo>
                  <a:cubicBezTo>
                    <a:pt x="562" y="1730"/>
                    <a:pt x="566" y="1685"/>
                    <a:pt x="579" y="1679"/>
                  </a:cubicBezTo>
                  <a:cubicBezTo>
                    <a:pt x="592" y="1673"/>
                    <a:pt x="623" y="1719"/>
                    <a:pt x="647" y="1710"/>
                  </a:cubicBezTo>
                  <a:cubicBezTo>
                    <a:pt x="653" y="1651"/>
                    <a:pt x="676" y="1652"/>
                    <a:pt x="722" y="1622"/>
                  </a:cubicBezTo>
                  <a:cubicBezTo>
                    <a:pt x="754" y="1625"/>
                    <a:pt x="776" y="1645"/>
                    <a:pt x="806" y="1657"/>
                  </a:cubicBezTo>
                  <a:cubicBezTo>
                    <a:pt x="816" y="1661"/>
                    <a:pt x="838" y="1715"/>
                    <a:pt x="864" y="1728"/>
                  </a:cubicBezTo>
                  <a:cubicBezTo>
                    <a:pt x="890" y="1741"/>
                    <a:pt x="912" y="1767"/>
                    <a:pt x="942" y="1777"/>
                  </a:cubicBezTo>
                  <a:cubicBezTo>
                    <a:pt x="957" y="1790"/>
                    <a:pt x="951" y="1876"/>
                    <a:pt x="939" y="1884"/>
                  </a:cubicBezTo>
                  <a:cubicBezTo>
                    <a:pt x="927" y="1892"/>
                    <a:pt x="893" y="1842"/>
                    <a:pt x="870" y="1825"/>
                  </a:cubicBezTo>
                  <a:cubicBezTo>
                    <a:pt x="844" y="1816"/>
                    <a:pt x="824" y="1791"/>
                    <a:pt x="798" y="1782"/>
                  </a:cubicBezTo>
                  <a:cubicBezTo>
                    <a:pt x="782" y="1785"/>
                    <a:pt x="764" y="1793"/>
                    <a:pt x="750" y="1801"/>
                  </a:cubicBezTo>
                  <a:cubicBezTo>
                    <a:pt x="727" y="1814"/>
                    <a:pt x="759" y="1860"/>
                    <a:pt x="766" y="1873"/>
                  </a:cubicBezTo>
                  <a:cubicBezTo>
                    <a:pt x="778" y="1897"/>
                    <a:pt x="774" y="1918"/>
                    <a:pt x="788" y="1940"/>
                  </a:cubicBezTo>
                  <a:cubicBezTo>
                    <a:pt x="802" y="1962"/>
                    <a:pt x="776" y="2002"/>
                    <a:pt x="782" y="2021"/>
                  </a:cubicBezTo>
                  <a:cubicBezTo>
                    <a:pt x="788" y="2040"/>
                    <a:pt x="811" y="2046"/>
                    <a:pt x="822" y="2057"/>
                  </a:cubicBezTo>
                  <a:cubicBezTo>
                    <a:pt x="834" y="2079"/>
                    <a:pt x="840" y="2068"/>
                    <a:pt x="848" y="2085"/>
                  </a:cubicBezTo>
                  <a:cubicBezTo>
                    <a:pt x="856" y="2102"/>
                    <a:pt x="860" y="2141"/>
                    <a:pt x="870" y="2159"/>
                  </a:cubicBezTo>
                  <a:cubicBezTo>
                    <a:pt x="880" y="2177"/>
                    <a:pt x="902" y="2183"/>
                    <a:pt x="910" y="2193"/>
                  </a:cubicBezTo>
                  <a:cubicBezTo>
                    <a:pt x="914" y="2201"/>
                    <a:pt x="911" y="2212"/>
                    <a:pt x="918" y="2217"/>
                  </a:cubicBezTo>
                  <a:cubicBezTo>
                    <a:pt x="932" y="2227"/>
                    <a:pt x="952" y="2224"/>
                    <a:pt x="966" y="2233"/>
                  </a:cubicBezTo>
                  <a:cubicBezTo>
                    <a:pt x="1003" y="2258"/>
                    <a:pt x="969" y="2282"/>
                    <a:pt x="1002" y="2309"/>
                  </a:cubicBezTo>
                  <a:cubicBezTo>
                    <a:pt x="1024" y="2327"/>
                    <a:pt x="1029" y="2383"/>
                    <a:pt x="1053" y="2399"/>
                  </a:cubicBezTo>
                  <a:cubicBezTo>
                    <a:pt x="1066" y="2437"/>
                    <a:pt x="1169" y="2460"/>
                    <a:pt x="1198" y="2489"/>
                  </a:cubicBezTo>
                  <a:cubicBezTo>
                    <a:pt x="1221" y="2512"/>
                    <a:pt x="1177" y="2530"/>
                    <a:pt x="1200" y="2553"/>
                  </a:cubicBezTo>
                  <a:lnTo>
                    <a:pt x="1194" y="2600"/>
                  </a:lnTo>
                  <a:cubicBezTo>
                    <a:pt x="1205" y="2615"/>
                    <a:pt x="1199" y="2627"/>
                    <a:pt x="1203" y="2639"/>
                  </a:cubicBezTo>
                  <a:cubicBezTo>
                    <a:pt x="1208" y="2655"/>
                    <a:pt x="1290" y="2711"/>
                    <a:pt x="1290" y="2711"/>
                  </a:cubicBezTo>
                  <a:cubicBezTo>
                    <a:pt x="1293" y="2747"/>
                    <a:pt x="1370" y="2803"/>
                    <a:pt x="1391" y="2835"/>
                  </a:cubicBezTo>
                  <a:cubicBezTo>
                    <a:pt x="1412" y="2867"/>
                    <a:pt x="1392" y="2889"/>
                    <a:pt x="1414" y="2905"/>
                  </a:cubicBezTo>
                  <a:cubicBezTo>
                    <a:pt x="1460" y="2893"/>
                    <a:pt x="1491" y="2894"/>
                    <a:pt x="1526" y="2929"/>
                  </a:cubicBezTo>
                  <a:cubicBezTo>
                    <a:pt x="1549" y="2997"/>
                    <a:pt x="1557" y="2978"/>
                    <a:pt x="1646" y="2985"/>
                  </a:cubicBezTo>
                  <a:cubicBezTo>
                    <a:pt x="1700" y="3003"/>
                    <a:pt x="1653" y="2972"/>
                    <a:pt x="1698" y="3011"/>
                  </a:cubicBezTo>
                  <a:cubicBezTo>
                    <a:pt x="1741" y="3049"/>
                    <a:pt x="1750" y="3035"/>
                    <a:pt x="1802" y="3044"/>
                  </a:cubicBezTo>
                  <a:cubicBezTo>
                    <a:pt x="1820" y="3097"/>
                    <a:pt x="1871" y="3097"/>
                    <a:pt x="1918" y="3097"/>
                  </a:cubicBezTo>
                  <a:close/>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96" name="Freeform 84"/>
            <p:cNvSpPr>
              <a:spLocks/>
            </p:cNvSpPr>
            <p:nvPr/>
          </p:nvSpPr>
          <p:spPr bwMode="auto">
            <a:xfrm>
              <a:off x="777" y="2596"/>
              <a:ext cx="66" cy="131"/>
            </a:xfrm>
            <a:custGeom>
              <a:avLst/>
              <a:gdLst>
                <a:gd name="T0" fmla="*/ 156 w 180"/>
                <a:gd name="T1" fmla="*/ 122 h 317"/>
                <a:gd name="T2" fmla="*/ 146 w 180"/>
                <a:gd name="T3" fmla="*/ 0 h 317"/>
                <a:gd name="T4" fmla="*/ 112 w 180"/>
                <a:gd name="T5" fmla="*/ 2 h 317"/>
                <a:gd name="T6" fmla="*/ 78 w 180"/>
                <a:gd name="T7" fmla="*/ 44 h 317"/>
                <a:gd name="T8" fmla="*/ 48 w 180"/>
                <a:gd name="T9" fmla="*/ 62 h 317"/>
                <a:gd name="T10" fmla="*/ 36 w 180"/>
                <a:gd name="T11" fmla="*/ 70 h 317"/>
                <a:gd name="T12" fmla="*/ 20 w 180"/>
                <a:gd name="T13" fmla="*/ 84 h 317"/>
                <a:gd name="T14" fmla="*/ 14 w 180"/>
                <a:gd name="T15" fmla="*/ 88 h 317"/>
                <a:gd name="T16" fmla="*/ 62 w 180"/>
                <a:gd name="T17" fmla="*/ 198 h 317"/>
                <a:gd name="T18" fmla="*/ 64 w 180"/>
                <a:gd name="T19" fmla="*/ 234 h 317"/>
                <a:gd name="T20" fmla="*/ 66 w 180"/>
                <a:gd name="T21" fmla="*/ 258 h 317"/>
                <a:gd name="T22" fmla="*/ 70 w 180"/>
                <a:gd name="T23" fmla="*/ 270 h 317"/>
                <a:gd name="T24" fmla="*/ 98 w 180"/>
                <a:gd name="T25" fmla="*/ 316 h 317"/>
                <a:gd name="T26" fmla="*/ 144 w 180"/>
                <a:gd name="T27" fmla="*/ 292 h 317"/>
                <a:gd name="T28" fmla="*/ 138 w 180"/>
                <a:gd name="T29" fmla="*/ 240 h 317"/>
                <a:gd name="T30" fmla="*/ 114 w 180"/>
                <a:gd name="T31" fmla="*/ 220 h 317"/>
                <a:gd name="T32" fmla="*/ 102 w 180"/>
                <a:gd name="T33" fmla="*/ 202 h 317"/>
                <a:gd name="T34" fmla="*/ 114 w 180"/>
                <a:gd name="T35" fmla="*/ 182 h 317"/>
                <a:gd name="T36" fmla="*/ 138 w 180"/>
                <a:gd name="T37" fmla="*/ 162 h 317"/>
                <a:gd name="T38" fmla="*/ 156 w 180"/>
                <a:gd name="T39" fmla="*/ 150 h 317"/>
                <a:gd name="T40" fmla="*/ 160 w 180"/>
                <a:gd name="T41" fmla="*/ 138 h 317"/>
                <a:gd name="T42" fmla="*/ 156 w 180"/>
                <a:gd name="T43" fmla="*/ 118 h 317"/>
                <a:gd name="T44" fmla="*/ 156 w 180"/>
                <a:gd name="T45" fmla="*/ 122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0" h="317">
                  <a:moveTo>
                    <a:pt x="156" y="122"/>
                  </a:moveTo>
                  <a:cubicBezTo>
                    <a:pt x="160" y="88"/>
                    <a:pt x="180" y="11"/>
                    <a:pt x="146" y="0"/>
                  </a:cubicBezTo>
                  <a:cubicBezTo>
                    <a:pt x="135" y="1"/>
                    <a:pt x="123" y="1"/>
                    <a:pt x="112" y="2"/>
                  </a:cubicBezTo>
                  <a:cubicBezTo>
                    <a:pt x="95" y="4"/>
                    <a:pt x="91" y="34"/>
                    <a:pt x="78" y="44"/>
                  </a:cubicBezTo>
                  <a:cubicBezTo>
                    <a:pt x="68" y="52"/>
                    <a:pt x="58" y="55"/>
                    <a:pt x="48" y="62"/>
                  </a:cubicBezTo>
                  <a:cubicBezTo>
                    <a:pt x="44" y="65"/>
                    <a:pt x="36" y="70"/>
                    <a:pt x="36" y="70"/>
                  </a:cubicBezTo>
                  <a:cubicBezTo>
                    <a:pt x="29" y="80"/>
                    <a:pt x="34" y="75"/>
                    <a:pt x="20" y="84"/>
                  </a:cubicBezTo>
                  <a:cubicBezTo>
                    <a:pt x="18" y="85"/>
                    <a:pt x="14" y="88"/>
                    <a:pt x="14" y="88"/>
                  </a:cubicBezTo>
                  <a:cubicBezTo>
                    <a:pt x="0" y="130"/>
                    <a:pt x="50" y="162"/>
                    <a:pt x="62" y="198"/>
                  </a:cubicBezTo>
                  <a:cubicBezTo>
                    <a:pt x="63" y="210"/>
                    <a:pt x="63" y="222"/>
                    <a:pt x="64" y="234"/>
                  </a:cubicBezTo>
                  <a:cubicBezTo>
                    <a:pt x="65" y="242"/>
                    <a:pt x="65" y="250"/>
                    <a:pt x="66" y="258"/>
                  </a:cubicBezTo>
                  <a:cubicBezTo>
                    <a:pt x="67" y="262"/>
                    <a:pt x="70" y="270"/>
                    <a:pt x="70" y="270"/>
                  </a:cubicBezTo>
                  <a:cubicBezTo>
                    <a:pt x="73" y="290"/>
                    <a:pt x="76" y="310"/>
                    <a:pt x="98" y="316"/>
                  </a:cubicBezTo>
                  <a:cubicBezTo>
                    <a:pt x="139" y="313"/>
                    <a:pt x="128" y="317"/>
                    <a:pt x="144" y="292"/>
                  </a:cubicBezTo>
                  <a:cubicBezTo>
                    <a:pt x="148" y="275"/>
                    <a:pt x="155" y="251"/>
                    <a:pt x="138" y="240"/>
                  </a:cubicBezTo>
                  <a:cubicBezTo>
                    <a:pt x="132" y="231"/>
                    <a:pt x="123" y="225"/>
                    <a:pt x="114" y="220"/>
                  </a:cubicBezTo>
                  <a:cubicBezTo>
                    <a:pt x="110" y="214"/>
                    <a:pt x="102" y="202"/>
                    <a:pt x="102" y="202"/>
                  </a:cubicBezTo>
                  <a:cubicBezTo>
                    <a:pt x="104" y="191"/>
                    <a:pt x="103" y="186"/>
                    <a:pt x="114" y="182"/>
                  </a:cubicBezTo>
                  <a:cubicBezTo>
                    <a:pt x="121" y="175"/>
                    <a:pt x="130" y="168"/>
                    <a:pt x="138" y="162"/>
                  </a:cubicBezTo>
                  <a:cubicBezTo>
                    <a:pt x="144" y="158"/>
                    <a:pt x="156" y="150"/>
                    <a:pt x="156" y="150"/>
                  </a:cubicBezTo>
                  <a:cubicBezTo>
                    <a:pt x="157" y="146"/>
                    <a:pt x="161" y="142"/>
                    <a:pt x="160" y="138"/>
                  </a:cubicBezTo>
                  <a:cubicBezTo>
                    <a:pt x="159" y="131"/>
                    <a:pt x="161" y="123"/>
                    <a:pt x="156" y="118"/>
                  </a:cubicBezTo>
                  <a:cubicBezTo>
                    <a:pt x="155" y="117"/>
                    <a:pt x="156" y="121"/>
                    <a:pt x="156" y="122"/>
                  </a:cubicBezTo>
                  <a:close/>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97" name="Freeform 85"/>
            <p:cNvSpPr>
              <a:spLocks/>
            </p:cNvSpPr>
            <p:nvPr/>
          </p:nvSpPr>
          <p:spPr bwMode="auto">
            <a:xfrm>
              <a:off x="814" y="2207"/>
              <a:ext cx="71" cy="83"/>
            </a:xfrm>
            <a:custGeom>
              <a:avLst/>
              <a:gdLst>
                <a:gd name="T0" fmla="*/ 148 w 192"/>
                <a:gd name="T1" fmla="*/ 97 h 201"/>
                <a:gd name="T2" fmla="*/ 120 w 192"/>
                <a:gd name="T3" fmla="*/ 71 h 201"/>
                <a:gd name="T4" fmla="*/ 80 w 192"/>
                <a:gd name="T5" fmla="*/ 51 h 201"/>
                <a:gd name="T6" fmla="*/ 64 w 192"/>
                <a:gd name="T7" fmla="*/ 15 h 201"/>
                <a:gd name="T8" fmla="*/ 46 w 192"/>
                <a:gd name="T9" fmla="*/ 3 h 201"/>
                <a:gd name="T10" fmla="*/ 10 w 192"/>
                <a:gd name="T11" fmla="*/ 9 h 201"/>
                <a:gd name="T12" fmla="*/ 0 w 192"/>
                <a:gd name="T13" fmla="*/ 33 h 201"/>
                <a:gd name="T14" fmla="*/ 12 w 192"/>
                <a:gd name="T15" fmla="*/ 71 h 201"/>
                <a:gd name="T16" fmla="*/ 30 w 192"/>
                <a:gd name="T17" fmla="*/ 83 h 201"/>
                <a:gd name="T18" fmla="*/ 36 w 192"/>
                <a:gd name="T19" fmla="*/ 87 h 201"/>
                <a:gd name="T20" fmla="*/ 54 w 192"/>
                <a:gd name="T21" fmla="*/ 101 h 201"/>
                <a:gd name="T22" fmla="*/ 58 w 192"/>
                <a:gd name="T23" fmla="*/ 109 h 201"/>
                <a:gd name="T24" fmla="*/ 64 w 192"/>
                <a:gd name="T25" fmla="*/ 115 h 201"/>
                <a:gd name="T26" fmla="*/ 96 w 192"/>
                <a:gd name="T27" fmla="*/ 171 h 201"/>
                <a:gd name="T28" fmla="*/ 132 w 192"/>
                <a:gd name="T29" fmla="*/ 201 h 201"/>
                <a:gd name="T30" fmla="*/ 174 w 192"/>
                <a:gd name="T31" fmla="*/ 195 h 201"/>
                <a:gd name="T32" fmla="*/ 180 w 192"/>
                <a:gd name="T33" fmla="*/ 123 h 201"/>
                <a:gd name="T34" fmla="*/ 158 w 192"/>
                <a:gd name="T35" fmla="*/ 109 h 201"/>
                <a:gd name="T36" fmla="*/ 146 w 192"/>
                <a:gd name="T37" fmla="*/ 101 h 201"/>
                <a:gd name="T38" fmla="*/ 148 w 192"/>
                <a:gd name="T39" fmla="*/ 9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2" h="201">
                  <a:moveTo>
                    <a:pt x="148" y="97"/>
                  </a:moveTo>
                  <a:cubicBezTo>
                    <a:pt x="139" y="88"/>
                    <a:pt x="130" y="78"/>
                    <a:pt x="120" y="71"/>
                  </a:cubicBezTo>
                  <a:cubicBezTo>
                    <a:pt x="110" y="56"/>
                    <a:pt x="94" y="60"/>
                    <a:pt x="80" y="51"/>
                  </a:cubicBezTo>
                  <a:cubicBezTo>
                    <a:pt x="77" y="42"/>
                    <a:pt x="73" y="21"/>
                    <a:pt x="64" y="15"/>
                  </a:cubicBezTo>
                  <a:cubicBezTo>
                    <a:pt x="58" y="11"/>
                    <a:pt x="46" y="3"/>
                    <a:pt x="46" y="3"/>
                  </a:cubicBezTo>
                  <a:cubicBezTo>
                    <a:pt x="43" y="3"/>
                    <a:pt x="17" y="0"/>
                    <a:pt x="10" y="9"/>
                  </a:cubicBezTo>
                  <a:cubicBezTo>
                    <a:pt x="5" y="16"/>
                    <a:pt x="0" y="33"/>
                    <a:pt x="0" y="33"/>
                  </a:cubicBezTo>
                  <a:cubicBezTo>
                    <a:pt x="1" y="44"/>
                    <a:pt x="1" y="63"/>
                    <a:pt x="12" y="71"/>
                  </a:cubicBezTo>
                  <a:cubicBezTo>
                    <a:pt x="18" y="75"/>
                    <a:pt x="24" y="79"/>
                    <a:pt x="30" y="83"/>
                  </a:cubicBezTo>
                  <a:cubicBezTo>
                    <a:pt x="32" y="84"/>
                    <a:pt x="36" y="87"/>
                    <a:pt x="36" y="87"/>
                  </a:cubicBezTo>
                  <a:cubicBezTo>
                    <a:pt x="41" y="94"/>
                    <a:pt x="47" y="96"/>
                    <a:pt x="54" y="101"/>
                  </a:cubicBezTo>
                  <a:cubicBezTo>
                    <a:pt x="55" y="104"/>
                    <a:pt x="56" y="107"/>
                    <a:pt x="58" y="109"/>
                  </a:cubicBezTo>
                  <a:cubicBezTo>
                    <a:pt x="60" y="111"/>
                    <a:pt x="63" y="113"/>
                    <a:pt x="64" y="115"/>
                  </a:cubicBezTo>
                  <a:cubicBezTo>
                    <a:pt x="73" y="131"/>
                    <a:pt x="76" y="164"/>
                    <a:pt x="96" y="171"/>
                  </a:cubicBezTo>
                  <a:cubicBezTo>
                    <a:pt x="105" y="184"/>
                    <a:pt x="120" y="193"/>
                    <a:pt x="132" y="201"/>
                  </a:cubicBezTo>
                  <a:cubicBezTo>
                    <a:pt x="146" y="200"/>
                    <a:pt x="160" y="200"/>
                    <a:pt x="174" y="195"/>
                  </a:cubicBezTo>
                  <a:cubicBezTo>
                    <a:pt x="192" y="168"/>
                    <a:pt x="185" y="183"/>
                    <a:pt x="180" y="123"/>
                  </a:cubicBezTo>
                  <a:cubicBezTo>
                    <a:pt x="179" y="115"/>
                    <a:pt x="164" y="112"/>
                    <a:pt x="158" y="109"/>
                  </a:cubicBezTo>
                  <a:cubicBezTo>
                    <a:pt x="154" y="107"/>
                    <a:pt x="146" y="101"/>
                    <a:pt x="146" y="101"/>
                  </a:cubicBezTo>
                  <a:cubicBezTo>
                    <a:pt x="141" y="93"/>
                    <a:pt x="140" y="94"/>
                    <a:pt x="148" y="97"/>
                  </a:cubicBezTo>
                  <a:close/>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98" name="Freeform 86"/>
            <p:cNvSpPr>
              <a:spLocks/>
            </p:cNvSpPr>
            <p:nvPr/>
          </p:nvSpPr>
          <p:spPr bwMode="auto">
            <a:xfrm>
              <a:off x="849" y="2149"/>
              <a:ext cx="330" cy="317"/>
            </a:xfrm>
            <a:custGeom>
              <a:avLst/>
              <a:gdLst>
                <a:gd name="T0" fmla="*/ 352 w 897"/>
                <a:gd name="T1" fmla="*/ 11 h 765"/>
                <a:gd name="T2" fmla="*/ 322 w 897"/>
                <a:gd name="T3" fmla="*/ 1 h 765"/>
                <a:gd name="T4" fmla="*/ 278 w 897"/>
                <a:gd name="T5" fmla="*/ 25 h 765"/>
                <a:gd name="T6" fmla="*/ 176 w 897"/>
                <a:gd name="T7" fmla="*/ 49 h 765"/>
                <a:gd name="T8" fmla="*/ 256 w 897"/>
                <a:gd name="T9" fmla="*/ 109 h 765"/>
                <a:gd name="T10" fmla="*/ 272 w 897"/>
                <a:gd name="T11" fmla="*/ 133 h 765"/>
                <a:gd name="T12" fmla="*/ 274 w 897"/>
                <a:gd name="T13" fmla="*/ 239 h 765"/>
                <a:gd name="T14" fmla="*/ 260 w 897"/>
                <a:gd name="T15" fmla="*/ 271 h 765"/>
                <a:gd name="T16" fmla="*/ 276 w 897"/>
                <a:gd name="T17" fmla="*/ 309 h 765"/>
                <a:gd name="T18" fmla="*/ 268 w 897"/>
                <a:gd name="T19" fmla="*/ 385 h 765"/>
                <a:gd name="T20" fmla="*/ 210 w 897"/>
                <a:gd name="T21" fmla="*/ 489 h 765"/>
                <a:gd name="T22" fmla="*/ 172 w 897"/>
                <a:gd name="T23" fmla="*/ 519 h 765"/>
                <a:gd name="T24" fmla="*/ 70 w 897"/>
                <a:gd name="T25" fmla="*/ 551 h 765"/>
                <a:gd name="T26" fmla="*/ 28 w 897"/>
                <a:gd name="T27" fmla="*/ 601 h 765"/>
                <a:gd name="T28" fmla="*/ 0 w 897"/>
                <a:gd name="T29" fmla="*/ 641 h 765"/>
                <a:gd name="T30" fmla="*/ 68 w 897"/>
                <a:gd name="T31" fmla="*/ 737 h 765"/>
                <a:gd name="T32" fmla="*/ 160 w 897"/>
                <a:gd name="T33" fmla="*/ 741 h 765"/>
                <a:gd name="T34" fmla="*/ 128 w 897"/>
                <a:gd name="T35" fmla="*/ 679 h 765"/>
                <a:gd name="T36" fmla="*/ 140 w 897"/>
                <a:gd name="T37" fmla="*/ 621 h 765"/>
                <a:gd name="T38" fmla="*/ 158 w 897"/>
                <a:gd name="T39" fmla="*/ 611 h 765"/>
                <a:gd name="T40" fmla="*/ 218 w 897"/>
                <a:gd name="T41" fmla="*/ 585 h 765"/>
                <a:gd name="T42" fmla="*/ 308 w 897"/>
                <a:gd name="T43" fmla="*/ 537 h 765"/>
                <a:gd name="T44" fmla="*/ 294 w 897"/>
                <a:gd name="T45" fmla="*/ 589 h 765"/>
                <a:gd name="T46" fmla="*/ 312 w 897"/>
                <a:gd name="T47" fmla="*/ 665 h 765"/>
                <a:gd name="T48" fmla="*/ 388 w 897"/>
                <a:gd name="T49" fmla="*/ 713 h 765"/>
                <a:gd name="T50" fmla="*/ 416 w 897"/>
                <a:gd name="T51" fmla="*/ 721 h 765"/>
                <a:gd name="T52" fmla="*/ 518 w 897"/>
                <a:gd name="T53" fmla="*/ 647 h 765"/>
                <a:gd name="T54" fmla="*/ 562 w 897"/>
                <a:gd name="T55" fmla="*/ 579 h 765"/>
                <a:gd name="T56" fmla="*/ 608 w 897"/>
                <a:gd name="T57" fmla="*/ 671 h 765"/>
                <a:gd name="T58" fmla="*/ 682 w 897"/>
                <a:gd name="T59" fmla="*/ 711 h 765"/>
                <a:gd name="T60" fmla="*/ 782 w 897"/>
                <a:gd name="T61" fmla="*/ 661 h 765"/>
                <a:gd name="T62" fmla="*/ 812 w 897"/>
                <a:gd name="T63" fmla="*/ 587 h 765"/>
                <a:gd name="T64" fmla="*/ 882 w 897"/>
                <a:gd name="T65" fmla="*/ 553 h 765"/>
                <a:gd name="T66" fmla="*/ 802 w 897"/>
                <a:gd name="T67" fmla="*/ 517 h 765"/>
                <a:gd name="T68" fmla="*/ 762 w 897"/>
                <a:gd name="T69" fmla="*/ 511 h 765"/>
                <a:gd name="T70" fmla="*/ 712 w 897"/>
                <a:gd name="T71" fmla="*/ 485 h 765"/>
                <a:gd name="T72" fmla="*/ 616 w 897"/>
                <a:gd name="T73" fmla="*/ 523 h 765"/>
                <a:gd name="T74" fmla="*/ 538 w 897"/>
                <a:gd name="T75" fmla="*/ 495 h 765"/>
                <a:gd name="T76" fmla="*/ 552 w 897"/>
                <a:gd name="T77" fmla="*/ 425 h 765"/>
                <a:gd name="T78" fmla="*/ 642 w 897"/>
                <a:gd name="T79" fmla="*/ 315 h 765"/>
                <a:gd name="T80" fmla="*/ 632 w 897"/>
                <a:gd name="T81" fmla="*/ 275 h 765"/>
                <a:gd name="T82" fmla="*/ 562 w 897"/>
                <a:gd name="T83" fmla="*/ 315 h 765"/>
                <a:gd name="T84" fmla="*/ 436 w 897"/>
                <a:gd name="T85" fmla="*/ 325 h 765"/>
                <a:gd name="T86" fmla="*/ 366 w 897"/>
                <a:gd name="T87" fmla="*/ 253 h 765"/>
                <a:gd name="T88" fmla="*/ 404 w 897"/>
                <a:gd name="T89" fmla="*/ 135 h 765"/>
                <a:gd name="T90" fmla="*/ 406 w 897"/>
                <a:gd name="T91" fmla="*/ 29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97" h="765">
                  <a:moveTo>
                    <a:pt x="392" y="17"/>
                  </a:moveTo>
                  <a:cubicBezTo>
                    <a:pt x="378" y="12"/>
                    <a:pt x="368" y="12"/>
                    <a:pt x="352" y="11"/>
                  </a:cubicBezTo>
                  <a:cubicBezTo>
                    <a:pt x="346" y="9"/>
                    <a:pt x="340" y="7"/>
                    <a:pt x="334" y="5"/>
                  </a:cubicBezTo>
                  <a:cubicBezTo>
                    <a:pt x="330" y="4"/>
                    <a:pt x="322" y="1"/>
                    <a:pt x="322" y="1"/>
                  </a:cubicBezTo>
                  <a:cubicBezTo>
                    <a:pt x="315" y="2"/>
                    <a:pt x="306" y="0"/>
                    <a:pt x="300" y="5"/>
                  </a:cubicBezTo>
                  <a:cubicBezTo>
                    <a:pt x="292" y="11"/>
                    <a:pt x="288" y="22"/>
                    <a:pt x="278" y="25"/>
                  </a:cubicBezTo>
                  <a:cubicBezTo>
                    <a:pt x="262" y="49"/>
                    <a:pt x="202" y="35"/>
                    <a:pt x="190" y="35"/>
                  </a:cubicBezTo>
                  <a:cubicBezTo>
                    <a:pt x="182" y="38"/>
                    <a:pt x="182" y="43"/>
                    <a:pt x="176" y="49"/>
                  </a:cubicBezTo>
                  <a:cubicBezTo>
                    <a:pt x="160" y="97"/>
                    <a:pt x="205" y="91"/>
                    <a:pt x="236" y="93"/>
                  </a:cubicBezTo>
                  <a:cubicBezTo>
                    <a:pt x="243" y="98"/>
                    <a:pt x="249" y="104"/>
                    <a:pt x="256" y="109"/>
                  </a:cubicBezTo>
                  <a:cubicBezTo>
                    <a:pt x="260" y="115"/>
                    <a:pt x="264" y="121"/>
                    <a:pt x="268" y="127"/>
                  </a:cubicBezTo>
                  <a:cubicBezTo>
                    <a:pt x="269" y="129"/>
                    <a:pt x="272" y="133"/>
                    <a:pt x="272" y="133"/>
                  </a:cubicBezTo>
                  <a:cubicBezTo>
                    <a:pt x="270" y="152"/>
                    <a:pt x="272" y="157"/>
                    <a:pt x="260" y="169"/>
                  </a:cubicBezTo>
                  <a:cubicBezTo>
                    <a:pt x="251" y="195"/>
                    <a:pt x="260" y="218"/>
                    <a:pt x="274" y="239"/>
                  </a:cubicBezTo>
                  <a:cubicBezTo>
                    <a:pt x="271" y="258"/>
                    <a:pt x="275" y="249"/>
                    <a:pt x="264" y="265"/>
                  </a:cubicBezTo>
                  <a:cubicBezTo>
                    <a:pt x="263" y="267"/>
                    <a:pt x="260" y="271"/>
                    <a:pt x="260" y="271"/>
                  </a:cubicBezTo>
                  <a:cubicBezTo>
                    <a:pt x="260" y="274"/>
                    <a:pt x="261" y="286"/>
                    <a:pt x="264" y="291"/>
                  </a:cubicBezTo>
                  <a:cubicBezTo>
                    <a:pt x="268" y="297"/>
                    <a:pt x="276" y="309"/>
                    <a:pt x="276" y="309"/>
                  </a:cubicBezTo>
                  <a:cubicBezTo>
                    <a:pt x="271" y="323"/>
                    <a:pt x="270" y="358"/>
                    <a:pt x="286" y="363"/>
                  </a:cubicBezTo>
                  <a:cubicBezTo>
                    <a:pt x="291" y="378"/>
                    <a:pt x="278" y="378"/>
                    <a:pt x="268" y="385"/>
                  </a:cubicBezTo>
                  <a:cubicBezTo>
                    <a:pt x="254" y="426"/>
                    <a:pt x="279" y="470"/>
                    <a:pt x="228" y="477"/>
                  </a:cubicBezTo>
                  <a:cubicBezTo>
                    <a:pt x="221" y="481"/>
                    <a:pt x="218" y="486"/>
                    <a:pt x="210" y="489"/>
                  </a:cubicBezTo>
                  <a:cubicBezTo>
                    <a:pt x="190" y="482"/>
                    <a:pt x="196" y="515"/>
                    <a:pt x="184" y="517"/>
                  </a:cubicBezTo>
                  <a:cubicBezTo>
                    <a:pt x="180" y="518"/>
                    <a:pt x="176" y="518"/>
                    <a:pt x="172" y="519"/>
                  </a:cubicBezTo>
                  <a:cubicBezTo>
                    <a:pt x="158" y="533"/>
                    <a:pt x="165" y="528"/>
                    <a:pt x="154" y="535"/>
                  </a:cubicBezTo>
                  <a:cubicBezTo>
                    <a:pt x="139" y="558"/>
                    <a:pt x="85" y="550"/>
                    <a:pt x="70" y="551"/>
                  </a:cubicBezTo>
                  <a:cubicBezTo>
                    <a:pt x="64" y="555"/>
                    <a:pt x="52" y="563"/>
                    <a:pt x="52" y="563"/>
                  </a:cubicBezTo>
                  <a:cubicBezTo>
                    <a:pt x="44" y="574"/>
                    <a:pt x="40" y="593"/>
                    <a:pt x="28" y="601"/>
                  </a:cubicBezTo>
                  <a:cubicBezTo>
                    <a:pt x="22" y="610"/>
                    <a:pt x="19" y="617"/>
                    <a:pt x="10" y="623"/>
                  </a:cubicBezTo>
                  <a:cubicBezTo>
                    <a:pt x="1" y="637"/>
                    <a:pt x="4" y="630"/>
                    <a:pt x="0" y="641"/>
                  </a:cubicBezTo>
                  <a:cubicBezTo>
                    <a:pt x="1" y="652"/>
                    <a:pt x="0" y="664"/>
                    <a:pt x="2" y="675"/>
                  </a:cubicBezTo>
                  <a:cubicBezTo>
                    <a:pt x="7" y="699"/>
                    <a:pt x="48" y="724"/>
                    <a:pt x="68" y="737"/>
                  </a:cubicBezTo>
                  <a:cubicBezTo>
                    <a:pt x="76" y="749"/>
                    <a:pt x="103" y="761"/>
                    <a:pt x="118" y="765"/>
                  </a:cubicBezTo>
                  <a:cubicBezTo>
                    <a:pt x="146" y="763"/>
                    <a:pt x="152" y="765"/>
                    <a:pt x="160" y="741"/>
                  </a:cubicBezTo>
                  <a:cubicBezTo>
                    <a:pt x="158" y="713"/>
                    <a:pt x="157" y="716"/>
                    <a:pt x="150" y="695"/>
                  </a:cubicBezTo>
                  <a:cubicBezTo>
                    <a:pt x="147" y="686"/>
                    <a:pt x="128" y="679"/>
                    <a:pt x="128" y="679"/>
                  </a:cubicBezTo>
                  <a:cubicBezTo>
                    <a:pt x="126" y="673"/>
                    <a:pt x="122" y="661"/>
                    <a:pt x="122" y="661"/>
                  </a:cubicBezTo>
                  <a:cubicBezTo>
                    <a:pt x="124" y="643"/>
                    <a:pt x="122" y="630"/>
                    <a:pt x="140" y="621"/>
                  </a:cubicBezTo>
                  <a:cubicBezTo>
                    <a:pt x="142" y="620"/>
                    <a:pt x="144" y="620"/>
                    <a:pt x="146" y="619"/>
                  </a:cubicBezTo>
                  <a:cubicBezTo>
                    <a:pt x="150" y="617"/>
                    <a:pt x="154" y="614"/>
                    <a:pt x="158" y="611"/>
                  </a:cubicBezTo>
                  <a:cubicBezTo>
                    <a:pt x="162" y="609"/>
                    <a:pt x="170" y="607"/>
                    <a:pt x="170" y="607"/>
                  </a:cubicBezTo>
                  <a:cubicBezTo>
                    <a:pt x="190" y="587"/>
                    <a:pt x="199" y="598"/>
                    <a:pt x="218" y="585"/>
                  </a:cubicBezTo>
                  <a:cubicBezTo>
                    <a:pt x="226" y="580"/>
                    <a:pt x="235" y="575"/>
                    <a:pt x="244" y="573"/>
                  </a:cubicBezTo>
                  <a:cubicBezTo>
                    <a:pt x="264" y="560"/>
                    <a:pt x="285" y="543"/>
                    <a:pt x="308" y="537"/>
                  </a:cubicBezTo>
                  <a:cubicBezTo>
                    <a:pt x="322" y="542"/>
                    <a:pt x="322" y="537"/>
                    <a:pt x="316" y="547"/>
                  </a:cubicBezTo>
                  <a:cubicBezTo>
                    <a:pt x="314" y="563"/>
                    <a:pt x="306" y="577"/>
                    <a:pt x="294" y="589"/>
                  </a:cubicBezTo>
                  <a:cubicBezTo>
                    <a:pt x="292" y="596"/>
                    <a:pt x="288" y="603"/>
                    <a:pt x="284" y="609"/>
                  </a:cubicBezTo>
                  <a:cubicBezTo>
                    <a:pt x="286" y="627"/>
                    <a:pt x="291" y="658"/>
                    <a:pt x="312" y="665"/>
                  </a:cubicBezTo>
                  <a:cubicBezTo>
                    <a:pt x="318" y="671"/>
                    <a:pt x="326" y="682"/>
                    <a:pt x="334" y="685"/>
                  </a:cubicBezTo>
                  <a:cubicBezTo>
                    <a:pt x="348" y="695"/>
                    <a:pt x="371" y="708"/>
                    <a:pt x="388" y="713"/>
                  </a:cubicBezTo>
                  <a:cubicBezTo>
                    <a:pt x="393" y="714"/>
                    <a:pt x="399" y="715"/>
                    <a:pt x="404" y="717"/>
                  </a:cubicBezTo>
                  <a:cubicBezTo>
                    <a:pt x="408" y="718"/>
                    <a:pt x="416" y="721"/>
                    <a:pt x="416" y="721"/>
                  </a:cubicBezTo>
                  <a:cubicBezTo>
                    <a:pt x="431" y="720"/>
                    <a:pt x="449" y="726"/>
                    <a:pt x="462" y="717"/>
                  </a:cubicBezTo>
                  <a:cubicBezTo>
                    <a:pt x="487" y="701"/>
                    <a:pt x="505" y="673"/>
                    <a:pt x="518" y="647"/>
                  </a:cubicBezTo>
                  <a:cubicBezTo>
                    <a:pt x="524" y="635"/>
                    <a:pt x="521" y="620"/>
                    <a:pt x="528" y="609"/>
                  </a:cubicBezTo>
                  <a:cubicBezTo>
                    <a:pt x="538" y="594"/>
                    <a:pt x="548" y="588"/>
                    <a:pt x="562" y="579"/>
                  </a:cubicBezTo>
                  <a:cubicBezTo>
                    <a:pt x="595" y="582"/>
                    <a:pt x="596" y="590"/>
                    <a:pt x="602" y="621"/>
                  </a:cubicBezTo>
                  <a:cubicBezTo>
                    <a:pt x="602" y="622"/>
                    <a:pt x="602" y="667"/>
                    <a:pt x="608" y="671"/>
                  </a:cubicBezTo>
                  <a:cubicBezTo>
                    <a:pt x="625" y="682"/>
                    <a:pt x="643" y="696"/>
                    <a:pt x="662" y="701"/>
                  </a:cubicBezTo>
                  <a:cubicBezTo>
                    <a:pt x="669" y="708"/>
                    <a:pt x="673" y="708"/>
                    <a:pt x="682" y="711"/>
                  </a:cubicBezTo>
                  <a:cubicBezTo>
                    <a:pt x="692" y="710"/>
                    <a:pt x="704" y="713"/>
                    <a:pt x="712" y="707"/>
                  </a:cubicBezTo>
                  <a:cubicBezTo>
                    <a:pt x="735" y="689"/>
                    <a:pt x="753" y="668"/>
                    <a:pt x="782" y="661"/>
                  </a:cubicBezTo>
                  <a:cubicBezTo>
                    <a:pt x="795" y="653"/>
                    <a:pt x="802" y="639"/>
                    <a:pt x="810" y="627"/>
                  </a:cubicBezTo>
                  <a:cubicBezTo>
                    <a:pt x="811" y="614"/>
                    <a:pt x="810" y="600"/>
                    <a:pt x="812" y="587"/>
                  </a:cubicBezTo>
                  <a:cubicBezTo>
                    <a:pt x="813" y="581"/>
                    <a:pt x="852" y="573"/>
                    <a:pt x="858" y="571"/>
                  </a:cubicBezTo>
                  <a:cubicBezTo>
                    <a:pt x="870" y="559"/>
                    <a:pt x="870" y="561"/>
                    <a:pt x="882" y="553"/>
                  </a:cubicBezTo>
                  <a:cubicBezTo>
                    <a:pt x="852" y="533"/>
                    <a:pt x="897" y="491"/>
                    <a:pt x="850" y="479"/>
                  </a:cubicBezTo>
                  <a:cubicBezTo>
                    <a:pt x="822" y="484"/>
                    <a:pt x="823" y="503"/>
                    <a:pt x="802" y="517"/>
                  </a:cubicBezTo>
                  <a:cubicBezTo>
                    <a:pt x="794" y="516"/>
                    <a:pt x="786" y="516"/>
                    <a:pt x="778" y="515"/>
                  </a:cubicBezTo>
                  <a:cubicBezTo>
                    <a:pt x="773" y="514"/>
                    <a:pt x="762" y="511"/>
                    <a:pt x="762" y="511"/>
                  </a:cubicBezTo>
                  <a:cubicBezTo>
                    <a:pt x="750" y="503"/>
                    <a:pt x="735" y="500"/>
                    <a:pt x="724" y="493"/>
                  </a:cubicBezTo>
                  <a:cubicBezTo>
                    <a:pt x="720" y="490"/>
                    <a:pt x="712" y="485"/>
                    <a:pt x="712" y="485"/>
                  </a:cubicBezTo>
                  <a:cubicBezTo>
                    <a:pt x="682" y="488"/>
                    <a:pt x="669" y="502"/>
                    <a:pt x="644" y="515"/>
                  </a:cubicBezTo>
                  <a:cubicBezTo>
                    <a:pt x="635" y="519"/>
                    <a:pt x="625" y="520"/>
                    <a:pt x="616" y="523"/>
                  </a:cubicBezTo>
                  <a:cubicBezTo>
                    <a:pt x="590" y="522"/>
                    <a:pt x="569" y="527"/>
                    <a:pt x="548" y="513"/>
                  </a:cubicBezTo>
                  <a:cubicBezTo>
                    <a:pt x="539" y="499"/>
                    <a:pt x="542" y="506"/>
                    <a:pt x="538" y="495"/>
                  </a:cubicBezTo>
                  <a:cubicBezTo>
                    <a:pt x="539" y="486"/>
                    <a:pt x="546" y="461"/>
                    <a:pt x="540" y="453"/>
                  </a:cubicBezTo>
                  <a:cubicBezTo>
                    <a:pt x="543" y="443"/>
                    <a:pt x="547" y="435"/>
                    <a:pt x="552" y="425"/>
                  </a:cubicBezTo>
                  <a:cubicBezTo>
                    <a:pt x="559" y="390"/>
                    <a:pt x="587" y="364"/>
                    <a:pt x="616" y="345"/>
                  </a:cubicBezTo>
                  <a:cubicBezTo>
                    <a:pt x="623" y="334"/>
                    <a:pt x="637" y="327"/>
                    <a:pt x="642" y="315"/>
                  </a:cubicBezTo>
                  <a:cubicBezTo>
                    <a:pt x="645" y="309"/>
                    <a:pt x="648" y="297"/>
                    <a:pt x="648" y="297"/>
                  </a:cubicBezTo>
                  <a:cubicBezTo>
                    <a:pt x="646" y="280"/>
                    <a:pt x="647" y="279"/>
                    <a:pt x="632" y="275"/>
                  </a:cubicBezTo>
                  <a:cubicBezTo>
                    <a:pt x="619" y="276"/>
                    <a:pt x="605" y="273"/>
                    <a:pt x="594" y="279"/>
                  </a:cubicBezTo>
                  <a:cubicBezTo>
                    <a:pt x="575" y="288"/>
                    <a:pt x="575" y="304"/>
                    <a:pt x="562" y="315"/>
                  </a:cubicBezTo>
                  <a:cubicBezTo>
                    <a:pt x="555" y="320"/>
                    <a:pt x="544" y="323"/>
                    <a:pt x="536" y="327"/>
                  </a:cubicBezTo>
                  <a:cubicBezTo>
                    <a:pt x="503" y="326"/>
                    <a:pt x="469" y="328"/>
                    <a:pt x="436" y="325"/>
                  </a:cubicBezTo>
                  <a:cubicBezTo>
                    <a:pt x="433" y="325"/>
                    <a:pt x="420" y="313"/>
                    <a:pt x="416" y="311"/>
                  </a:cubicBezTo>
                  <a:cubicBezTo>
                    <a:pt x="389" y="294"/>
                    <a:pt x="383" y="278"/>
                    <a:pt x="366" y="253"/>
                  </a:cubicBezTo>
                  <a:cubicBezTo>
                    <a:pt x="367" y="234"/>
                    <a:pt x="372" y="160"/>
                    <a:pt x="394" y="145"/>
                  </a:cubicBezTo>
                  <a:cubicBezTo>
                    <a:pt x="397" y="141"/>
                    <a:pt x="402" y="139"/>
                    <a:pt x="404" y="135"/>
                  </a:cubicBezTo>
                  <a:cubicBezTo>
                    <a:pt x="406" y="131"/>
                    <a:pt x="408" y="123"/>
                    <a:pt x="408" y="123"/>
                  </a:cubicBezTo>
                  <a:cubicBezTo>
                    <a:pt x="407" y="92"/>
                    <a:pt x="410" y="60"/>
                    <a:pt x="406" y="29"/>
                  </a:cubicBezTo>
                  <a:cubicBezTo>
                    <a:pt x="406" y="26"/>
                    <a:pt x="380" y="17"/>
                    <a:pt x="392" y="17"/>
                  </a:cubicBezTo>
                  <a:close/>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399" name="Freeform 87"/>
            <p:cNvSpPr>
              <a:spLocks/>
            </p:cNvSpPr>
            <p:nvPr/>
          </p:nvSpPr>
          <p:spPr bwMode="auto">
            <a:xfrm>
              <a:off x="1081" y="2377"/>
              <a:ext cx="35" cy="40"/>
            </a:xfrm>
            <a:custGeom>
              <a:avLst/>
              <a:gdLst>
                <a:gd name="T0" fmla="*/ 82 w 94"/>
                <a:gd name="T1" fmla="*/ 32 h 99"/>
                <a:gd name="T2" fmla="*/ 64 w 94"/>
                <a:gd name="T3" fmla="*/ 20 h 99"/>
                <a:gd name="T4" fmla="*/ 22 w 94"/>
                <a:gd name="T5" fmla="*/ 0 h 99"/>
                <a:gd name="T6" fmla="*/ 4 w 94"/>
                <a:gd name="T7" fmla="*/ 6 h 99"/>
                <a:gd name="T8" fmla="*/ 0 w 94"/>
                <a:gd name="T9" fmla="*/ 18 h 99"/>
                <a:gd name="T10" fmla="*/ 12 w 94"/>
                <a:gd name="T11" fmla="*/ 64 h 99"/>
                <a:gd name="T12" fmla="*/ 14 w 94"/>
                <a:gd name="T13" fmla="*/ 98 h 99"/>
                <a:gd name="T14" fmla="*/ 42 w 94"/>
                <a:gd name="T15" fmla="*/ 94 h 99"/>
                <a:gd name="T16" fmla="*/ 78 w 94"/>
                <a:gd name="T17" fmla="*/ 92 h 99"/>
                <a:gd name="T18" fmla="*/ 94 w 94"/>
                <a:gd name="T19" fmla="*/ 82 h 99"/>
                <a:gd name="T20" fmla="*/ 92 w 94"/>
                <a:gd name="T21" fmla="*/ 42 h 99"/>
                <a:gd name="T22" fmla="*/ 82 w 94"/>
                <a:gd name="T23" fmla="*/ 3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99">
                  <a:moveTo>
                    <a:pt x="82" y="32"/>
                  </a:moveTo>
                  <a:cubicBezTo>
                    <a:pt x="74" y="29"/>
                    <a:pt x="71" y="24"/>
                    <a:pt x="64" y="20"/>
                  </a:cubicBezTo>
                  <a:cubicBezTo>
                    <a:pt x="51" y="13"/>
                    <a:pt x="36" y="5"/>
                    <a:pt x="22" y="0"/>
                  </a:cubicBezTo>
                  <a:cubicBezTo>
                    <a:pt x="18" y="1"/>
                    <a:pt x="7" y="1"/>
                    <a:pt x="4" y="6"/>
                  </a:cubicBezTo>
                  <a:cubicBezTo>
                    <a:pt x="2" y="10"/>
                    <a:pt x="0" y="18"/>
                    <a:pt x="0" y="18"/>
                  </a:cubicBezTo>
                  <a:cubicBezTo>
                    <a:pt x="2" y="35"/>
                    <a:pt x="8" y="47"/>
                    <a:pt x="12" y="64"/>
                  </a:cubicBezTo>
                  <a:cubicBezTo>
                    <a:pt x="13" y="75"/>
                    <a:pt x="11" y="87"/>
                    <a:pt x="14" y="98"/>
                  </a:cubicBezTo>
                  <a:cubicBezTo>
                    <a:pt x="14" y="99"/>
                    <a:pt x="34" y="95"/>
                    <a:pt x="42" y="94"/>
                  </a:cubicBezTo>
                  <a:cubicBezTo>
                    <a:pt x="54" y="93"/>
                    <a:pt x="66" y="93"/>
                    <a:pt x="78" y="92"/>
                  </a:cubicBezTo>
                  <a:cubicBezTo>
                    <a:pt x="92" y="87"/>
                    <a:pt x="88" y="92"/>
                    <a:pt x="94" y="82"/>
                  </a:cubicBezTo>
                  <a:cubicBezTo>
                    <a:pt x="93" y="69"/>
                    <a:pt x="94" y="55"/>
                    <a:pt x="92" y="42"/>
                  </a:cubicBezTo>
                  <a:cubicBezTo>
                    <a:pt x="91" y="34"/>
                    <a:pt x="68" y="27"/>
                    <a:pt x="82" y="32"/>
                  </a:cubicBezTo>
                  <a:close/>
                </a:path>
              </a:pathLst>
            </a:custGeom>
            <a:solidFill>
              <a:srgbClr val="996633"/>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00" name="Freeform 88"/>
            <p:cNvSpPr>
              <a:spLocks/>
            </p:cNvSpPr>
            <p:nvPr/>
          </p:nvSpPr>
          <p:spPr bwMode="auto">
            <a:xfrm>
              <a:off x="902" y="1928"/>
              <a:ext cx="321" cy="325"/>
            </a:xfrm>
            <a:custGeom>
              <a:avLst/>
              <a:gdLst>
                <a:gd name="T0" fmla="*/ 651 w 873"/>
                <a:gd name="T1" fmla="*/ 687 h 787"/>
                <a:gd name="T2" fmla="*/ 689 w 873"/>
                <a:gd name="T3" fmla="*/ 713 h 787"/>
                <a:gd name="T4" fmla="*/ 745 w 873"/>
                <a:gd name="T5" fmla="*/ 775 h 787"/>
                <a:gd name="T6" fmla="*/ 769 w 873"/>
                <a:gd name="T7" fmla="*/ 719 h 787"/>
                <a:gd name="T8" fmla="*/ 783 w 873"/>
                <a:gd name="T9" fmla="*/ 617 h 787"/>
                <a:gd name="T10" fmla="*/ 789 w 873"/>
                <a:gd name="T11" fmla="*/ 563 h 787"/>
                <a:gd name="T12" fmla="*/ 853 w 873"/>
                <a:gd name="T13" fmla="*/ 463 h 787"/>
                <a:gd name="T14" fmla="*/ 863 w 873"/>
                <a:gd name="T15" fmla="*/ 431 h 787"/>
                <a:gd name="T16" fmla="*/ 743 w 873"/>
                <a:gd name="T17" fmla="*/ 513 h 787"/>
                <a:gd name="T18" fmla="*/ 703 w 873"/>
                <a:gd name="T19" fmla="*/ 529 h 787"/>
                <a:gd name="T20" fmla="*/ 629 w 873"/>
                <a:gd name="T21" fmla="*/ 497 h 787"/>
                <a:gd name="T22" fmla="*/ 711 w 873"/>
                <a:gd name="T23" fmla="*/ 429 h 787"/>
                <a:gd name="T24" fmla="*/ 761 w 873"/>
                <a:gd name="T25" fmla="*/ 395 h 787"/>
                <a:gd name="T26" fmla="*/ 763 w 873"/>
                <a:gd name="T27" fmla="*/ 329 h 787"/>
                <a:gd name="T28" fmla="*/ 739 w 873"/>
                <a:gd name="T29" fmla="*/ 311 h 787"/>
                <a:gd name="T30" fmla="*/ 617 w 873"/>
                <a:gd name="T31" fmla="*/ 325 h 787"/>
                <a:gd name="T32" fmla="*/ 625 w 873"/>
                <a:gd name="T33" fmla="*/ 257 h 787"/>
                <a:gd name="T34" fmla="*/ 611 w 873"/>
                <a:gd name="T35" fmla="*/ 235 h 787"/>
                <a:gd name="T36" fmla="*/ 525 w 873"/>
                <a:gd name="T37" fmla="*/ 297 h 787"/>
                <a:gd name="T38" fmla="*/ 471 w 873"/>
                <a:gd name="T39" fmla="*/ 377 h 787"/>
                <a:gd name="T40" fmla="*/ 455 w 873"/>
                <a:gd name="T41" fmla="*/ 391 h 787"/>
                <a:gd name="T42" fmla="*/ 417 w 873"/>
                <a:gd name="T43" fmla="*/ 381 h 787"/>
                <a:gd name="T44" fmla="*/ 431 w 873"/>
                <a:gd name="T45" fmla="*/ 301 h 787"/>
                <a:gd name="T46" fmla="*/ 445 w 873"/>
                <a:gd name="T47" fmla="*/ 275 h 787"/>
                <a:gd name="T48" fmla="*/ 433 w 873"/>
                <a:gd name="T49" fmla="*/ 181 h 787"/>
                <a:gd name="T50" fmla="*/ 457 w 873"/>
                <a:gd name="T51" fmla="*/ 169 h 787"/>
                <a:gd name="T52" fmla="*/ 447 w 873"/>
                <a:gd name="T53" fmla="*/ 135 h 787"/>
                <a:gd name="T54" fmla="*/ 341 w 873"/>
                <a:gd name="T55" fmla="*/ 177 h 787"/>
                <a:gd name="T56" fmla="*/ 325 w 873"/>
                <a:gd name="T57" fmla="*/ 139 h 787"/>
                <a:gd name="T58" fmla="*/ 417 w 873"/>
                <a:gd name="T59" fmla="*/ 81 h 787"/>
                <a:gd name="T60" fmla="*/ 387 w 873"/>
                <a:gd name="T61" fmla="*/ 5 h 787"/>
                <a:gd name="T62" fmla="*/ 323 w 873"/>
                <a:gd name="T63" fmla="*/ 45 h 787"/>
                <a:gd name="T64" fmla="*/ 259 w 873"/>
                <a:gd name="T65" fmla="*/ 13 h 787"/>
                <a:gd name="T66" fmla="*/ 207 w 873"/>
                <a:gd name="T67" fmla="*/ 121 h 787"/>
                <a:gd name="T68" fmla="*/ 177 w 873"/>
                <a:gd name="T69" fmla="*/ 179 h 787"/>
                <a:gd name="T70" fmla="*/ 191 w 873"/>
                <a:gd name="T71" fmla="*/ 229 h 787"/>
                <a:gd name="T72" fmla="*/ 159 w 873"/>
                <a:gd name="T73" fmla="*/ 293 h 787"/>
                <a:gd name="T74" fmla="*/ 125 w 873"/>
                <a:gd name="T75" fmla="*/ 339 h 787"/>
                <a:gd name="T76" fmla="*/ 67 w 873"/>
                <a:gd name="T77" fmla="*/ 361 h 787"/>
                <a:gd name="T78" fmla="*/ 19 w 873"/>
                <a:gd name="T79" fmla="*/ 423 h 787"/>
                <a:gd name="T80" fmla="*/ 11 w 873"/>
                <a:gd name="T81" fmla="*/ 457 h 787"/>
                <a:gd name="T82" fmla="*/ 139 w 873"/>
                <a:gd name="T83" fmla="*/ 389 h 787"/>
                <a:gd name="T84" fmla="*/ 167 w 873"/>
                <a:gd name="T85" fmla="*/ 373 h 787"/>
                <a:gd name="T86" fmla="*/ 247 w 873"/>
                <a:gd name="T87" fmla="*/ 413 h 787"/>
                <a:gd name="T88" fmla="*/ 311 w 873"/>
                <a:gd name="T89" fmla="*/ 469 h 787"/>
                <a:gd name="T90" fmla="*/ 357 w 873"/>
                <a:gd name="T91" fmla="*/ 461 h 787"/>
                <a:gd name="T92" fmla="*/ 425 w 873"/>
                <a:gd name="T93" fmla="*/ 551 h 787"/>
                <a:gd name="T94" fmla="*/ 557 w 873"/>
                <a:gd name="T95" fmla="*/ 619 h 787"/>
                <a:gd name="T96" fmla="*/ 599 w 873"/>
                <a:gd name="T97" fmla="*/ 639 h 787"/>
                <a:gd name="T98" fmla="*/ 611 w 873"/>
                <a:gd name="T99" fmla="*/ 671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3" h="787">
                  <a:moveTo>
                    <a:pt x="611" y="671"/>
                  </a:moveTo>
                  <a:cubicBezTo>
                    <a:pt x="626" y="675"/>
                    <a:pt x="637" y="682"/>
                    <a:pt x="651" y="687"/>
                  </a:cubicBezTo>
                  <a:cubicBezTo>
                    <a:pt x="660" y="694"/>
                    <a:pt x="668" y="698"/>
                    <a:pt x="677" y="705"/>
                  </a:cubicBezTo>
                  <a:cubicBezTo>
                    <a:pt x="681" y="708"/>
                    <a:pt x="689" y="713"/>
                    <a:pt x="689" y="713"/>
                  </a:cubicBezTo>
                  <a:cubicBezTo>
                    <a:pt x="698" y="739"/>
                    <a:pt x="696" y="777"/>
                    <a:pt x="727" y="787"/>
                  </a:cubicBezTo>
                  <a:cubicBezTo>
                    <a:pt x="737" y="785"/>
                    <a:pt x="737" y="780"/>
                    <a:pt x="745" y="775"/>
                  </a:cubicBezTo>
                  <a:cubicBezTo>
                    <a:pt x="751" y="766"/>
                    <a:pt x="753" y="757"/>
                    <a:pt x="761" y="749"/>
                  </a:cubicBezTo>
                  <a:cubicBezTo>
                    <a:pt x="764" y="739"/>
                    <a:pt x="766" y="729"/>
                    <a:pt x="769" y="719"/>
                  </a:cubicBezTo>
                  <a:cubicBezTo>
                    <a:pt x="770" y="696"/>
                    <a:pt x="770" y="672"/>
                    <a:pt x="771" y="649"/>
                  </a:cubicBezTo>
                  <a:cubicBezTo>
                    <a:pt x="772" y="638"/>
                    <a:pt x="783" y="617"/>
                    <a:pt x="783" y="617"/>
                  </a:cubicBezTo>
                  <a:cubicBezTo>
                    <a:pt x="784" y="603"/>
                    <a:pt x="783" y="589"/>
                    <a:pt x="785" y="575"/>
                  </a:cubicBezTo>
                  <a:cubicBezTo>
                    <a:pt x="785" y="571"/>
                    <a:pt x="789" y="563"/>
                    <a:pt x="789" y="563"/>
                  </a:cubicBezTo>
                  <a:cubicBezTo>
                    <a:pt x="790" y="547"/>
                    <a:pt x="790" y="531"/>
                    <a:pt x="791" y="515"/>
                  </a:cubicBezTo>
                  <a:cubicBezTo>
                    <a:pt x="793" y="493"/>
                    <a:pt x="835" y="472"/>
                    <a:pt x="853" y="463"/>
                  </a:cubicBezTo>
                  <a:cubicBezTo>
                    <a:pt x="858" y="456"/>
                    <a:pt x="861" y="454"/>
                    <a:pt x="869" y="451"/>
                  </a:cubicBezTo>
                  <a:cubicBezTo>
                    <a:pt x="872" y="442"/>
                    <a:pt x="873" y="434"/>
                    <a:pt x="863" y="431"/>
                  </a:cubicBezTo>
                  <a:cubicBezTo>
                    <a:pt x="844" y="433"/>
                    <a:pt x="837" y="435"/>
                    <a:pt x="821" y="443"/>
                  </a:cubicBezTo>
                  <a:cubicBezTo>
                    <a:pt x="799" y="472"/>
                    <a:pt x="772" y="492"/>
                    <a:pt x="743" y="513"/>
                  </a:cubicBezTo>
                  <a:cubicBezTo>
                    <a:pt x="736" y="518"/>
                    <a:pt x="727" y="523"/>
                    <a:pt x="719" y="525"/>
                  </a:cubicBezTo>
                  <a:cubicBezTo>
                    <a:pt x="714" y="526"/>
                    <a:pt x="703" y="529"/>
                    <a:pt x="703" y="529"/>
                  </a:cubicBezTo>
                  <a:cubicBezTo>
                    <a:pt x="668" y="527"/>
                    <a:pt x="667" y="526"/>
                    <a:pt x="641" y="513"/>
                  </a:cubicBezTo>
                  <a:cubicBezTo>
                    <a:pt x="637" y="506"/>
                    <a:pt x="632" y="505"/>
                    <a:pt x="629" y="497"/>
                  </a:cubicBezTo>
                  <a:cubicBezTo>
                    <a:pt x="630" y="479"/>
                    <a:pt x="628" y="462"/>
                    <a:pt x="645" y="453"/>
                  </a:cubicBezTo>
                  <a:cubicBezTo>
                    <a:pt x="658" y="434"/>
                    <a:pt x="690" y="433"/>
                    <a:pt x="711" y="429"/>
                  </a:cubicBezTo>
                  <a:cubicBezTo>
                    <a:pt x="718" y="426"/>
                    <a:pt x="726" y="423"/>
                    <a:pt x="733" y="419"/>
                  </a:cubicBezTo>
                  <a:cubicBezTo>
                    <a:pt x="743" y="412"/>
                    <a:pt x="751" y="402"/>
                    <a:pt x="761" y="395"/>
                  </a:cubicBezTo>
                  <a:cubicBezTo>
                    <a:pt x="766" y="388"/>
                    <a:pt x="770" y="379"/>
                    <a:pt x="773" y="371"/>
                  </a:cubicBezTo>
                  <a:cubicBezTo>
                    <a:pt x="772" y="353"/>
                    <a:pt x="774" y="342"/>
                    <a:pt x="763" y="329"/>
                  </a:cubicBezTo>
                  <a:cubicBezTo>
                    <a:pt x="757" y="322"/>
                    <a:pt x="753" y="321"/>
                    <a:pt x="745" y="315"/>
                  </a:cubicBezTo>
                  <a:cubicBezTo>
                    <a:pt x="743" y="314"/>
                    <a:pt x="739" y="311"/>
                    <a:pt x="739" y="311"/>
                  </a:cubicBezTo>
                  <a:cubicBezTo>
                    <a:pt x="705" y="316"/>
                    <a:pt x="676" y="329"/>
                    <a:pt x="643" y="337"/>
                  </a:cubicBezTo>
                  <a:cubicBezTo>
                    <a:pt x="631" y="335"/>
                    <a:pt x="625" y="335"/>
                    <a:pt x="617" y="325"/>
                  </a:cubicBezTo>
                  <a:cubicBezTo>
                    <a:pt x="613" y="319"/>
                    <a:pt x="605" y="307"/>
                    <a:pt x="605" y="307"/>
                  </a:cubicBezTo>
                  <a:cubicBezTo>
                    <a:pt x="607" y="287"/>
                    <a:pt x="619" y="275"/>
                    <a:pt x="625" y="257"/>
                  </a:cubicBezTo>
                  <a:cubicBezTo>
                    <a:pt x="624" y="252"/>
                    <a:pt x="626" y="247"/>
                    <a:pt x="623" y="243"/>
                  </a:cubicBezTo>
                  <a:cubicBezTo>
                    <a:pt x="620" y="239"/>
                    <a:pt x="611" y="235"/>
                    <a:pt x="611" y="235"/>
                  </a:cubicBezTo>
                  <a:cubicBezTo>
                    <a:pt x="590" y="237"/>
                    <a:pt x="576" y="238"/>
                    <a:pt x="559" y="249"/>
                  </a:cubicBezTo>
                  <a:cubicBezTo>
                    <a:pt x="549" y="264"/>
                    <a:pt x="538" y="284"/>
                    <a:pt x="525" y="297"/>
                  </a:cubicBezTo>
                  <a:cubicBezTo>
                    <a:pt x="522" y="305"/>
                    <a:pt x="517" y="311"/>
                    <a:pt x="511" y="317"/>
                  </a:cubicBezTo>
                  <a:cubicBezTo>
                    <a:pt x="503" y="340"/>
                    <a:pt x="488" y="360"/>
                    <a:pt x="471" y="377"/>
                  </a:cubicBezTo>
                  <a:cubicBezTo>
                    <a:pt x="469" y="379"/>
                    <a:pt x="469" y="381"/>
                    <a:pt x="467" y="383"/>
                  </a:cubicBezTo>
                  <a:cubicBezTo>
                    <a:pt x="463" y="386"/>
                    <a:pt x="459" y="388"/>
                    <a:pt x="455" y="391"/>
                  </a:cubicBezTo>
                  <a:cubicBezTo>
                    <a:pt x="453" y="392"/>
                    <a:pt x="449" y="395"/>
                    <a:pt x="449" y="395"/>
                  </a:cubicBezTo>
                  <a:cubicBezTo>
                    <a:pt x="423" y="392"/>
                    <a:pt x="434" y="398"/>
                    <a:pt x="417" y="381"/>
                  </a:cubicBezTo>
                  <a:cubicBezTo>
                    <a:pt x="411" y="375"/>
                    <a:pt x="407" y="357"/>
                    <a:pt x="407" y="357"/>
                  </a:cubicBezTo>
                  <a:cubicBezTo>
                    <a:pt x="410" y="316"/>
                    <a:pt x="410" y="329"/>
                    <a:pt x="431" y="301"/>
                  </a:cubicBezTo>
                  <a:cubicBezTo>
                    <a:pt x="432" y="300"/>
                    <a:pt x="440" y="289"/>
                    <a:pt x="441" y="287"/>
                  </a:cubicBezTo>
                  <a:cubicBezTo>
                    <a:pt x="443" y="283"/>
                    <a:pt x="445" y="275"/>
                    <a:pt x="445" y="275"/>
                  </a:cubicBezTo>
                  <a:cubicBezTo>
                    <a:pt x="440" y="250"/>
                    <a:pt x="408" y="244"/>
                    <a:pt x="389" y="231"/>
                  </a:cubicBezTo>
                  <a:cubicBezTo>
                    <a:pt x="380" y="203"/>
                    <a:pt x="407" y="185"/>
                    <a:pt x="433" y="181"/>
                  </a:cubicBezTo>
                  <a:cubicBezTo>
                    <a:pt x="437" y="180"/>
                    <a:pt x="441" y="178"/>
                    <a:pt x="445" y="177"/>
                  </a:cubicBezTo>
                  <a:cubicBezTo>
                    <a:pt x="450" y="175"/>
                    <a:pt x="457" y="169"/>
                    <a:pt x="457" y="169"/>
                  </a:cubicBezTo>
                  <a:cubicBezTo>
                    <a:pt x="463" y="160"/>
                    <a:pt x="466" y="158"/>
                    <a:pt x="459" y="143"/>
                  </a:cubicBezTo>
                  <a:cubicBezTo>
                    <a:pt x="457" y="139"/>
                    <a:pt x="447" y="135"/>
                    <a:pt x="447" y="135"/>
                  </a:cubicBezTo>
                  <a:cubicBezTo>
                    <a:pt x="416" y="140"/>
                    <a:pt x="411" y="174"/>
                    <a:pt x="383" y="181"/>
                  </a:cubicBezTo>
                  <a:cubicBezTo>
                    <a:pt x="369" y="180"/>
                    <a:pt x="354" y="183"/>
                    <a:pt x="341" y="177"/>
                  </a:cubicBezTo>
                  <a:cubicBezTo>
                    <a:pt x="332" y="173"/>
                    <a:pt x="323" y="153"/>
                    <a:pt x="323" y="153"/>
                  </a:cubicBezTo>
                  <a:cubicBezTo>
                    <a:pt x="324" y="148"/>
                    <a:pt x="322" y="143"/>
                    <a:pt x="325" y="139"/>
                  </a:cubicBezTo>
                  <a:cubicBezTo>
                    <a:pt x="334" y="125"/>
                    <a:pt x="362" y="121"/>
                    <a:pt x="377" y="117"/>
                  </a:cubicBezTo>
                  <a:cubicBezTo>
                    <a:pt x="393" y="106"/>
                    <a:pt x="404" y="94"/>
                    <a:pt x="417" y="81"/>
                  </a:cubicBezTo>
                  <a:cubicBezTo>
                    <a:pt x="420" y="71"/>
                    <a:pt x="424" y="62"/>
                    <a:pt x="427" y="53"/>
                  </a:cubicBezTo>
                  <a:cubicBezTo>
                    <a:pt x="424" y="29"/>
                    <a:pt x="405" y="17"/>
                    <a:pt x="387" y="5"/>
                  </a:cubicBezTo>
                  <a:cubicBezTo>
                    <a:pt x="372" y="8"/>
                    <a:pt x="363" y="14"/>
                    <a:pt x="349" y="19"/>
                  </a:cubicBezTo>
                  <a:cubicBezTo>
                    <a:pt x="343" y="27"/>
                    <a:pt x="332" y="42"/>
                    <a:pt x="323" y="45"/>
                  </a:cubicBezTo>
                  <a:cubicBezTo>
                    <a:pt x="307" y="40"/>
                    <a:pt x="304" y="24"/>
                    <a:pt x="291" y="15"/>
                  </a:cubicBezTo>
                  <a:cubicBezTo>
                    <a:pt x="286" y="0"/>
                    <a:pt x="270" y="10"/>
                    <a:pt x="259" y="13"/>
                  </a:cubicBezTo>
                  <a:cubicBezTo>
                    <a:pt x="232" y="31"/>
                    <a:pt x="243" y="43"/>
                    <a:pt x="231" y="67"/>
                  </a:cubicBezTo>
                  <a:cubicBezTo>
                    <a:pt x="222" y="85"/>
                    <a:pt x="217" y="104"/>
                    <a:pt x="207" y="121"/>
                  </a:cubicBezTo>
                  <a:cubicBezTo>
                    <a:pt x="199" y="135"/>
                    <a:pt x="188" y="146"/>
                    <a:pt x="183" y="161"/>
                  </a:cubicBezTo>
                  <a:cubicBezTo>
                    <a:pt x="181" y="167"/>
                    <a:pt x="177" y="179"/>
                    <a:pt x="177" y="179"/>
                  </a:cubicBezTo>
                  <a:cubicBezTo>
                    <a:pt x="178" y="190"/>
                    <a:pt x="178" y="199"/>
                    <a:pt x="183" y="209"/>
                  </a:cubicBezTo>
                  <a:cubicBezTo>
                    <a:pt x="186" y="215"/>
                    <a:pt x="191" y="229"/>
                    <a:pt x="191" y="229"/>
                  </a:cubicBezTo>
                  <a:cubicBezTo>
                    <a:pt x="189" y="250"/>
                    <a:pt x="185" y="261"/>
                    <a:pt x="171" y="275"/>
                  </a:cubicBezTo>
                  <a:cubicBezTo>
                    <a:pt x="169" y="284"/>
                    <a:pt x="167" y="288"/>
                    <a:pt x="159" y="293"/>
                  </a:cubicBezTo>
                  <a:cubicBezTo>
                    <a:pt x="152" y="303"/>
                    <a:pt x="141" y="310"/>
                    <a:pt x="135" y="321"/>
                  </a:cubicBezTo>
                  <a:cubicBezTo>
                    <a:pt x="132" y="327"/>
                    <a:pt x="133" y="336"/>
                    <a:pt x="125" y="339"/>
                  </a:cubicBezTo>
                  <a:cubicBezTo>
                    <a:pt x="109" y="344"/>
                    <a:pt x="121" y="341"/>
                    <a:pt x="87" y="343"/>
                  </a:cubicBezTo>
                  <a:cubicBezTo>
                    <a:pt x="78" y="346"/>
                    <a:pt x="75" y="355"/>
                    <a:pt x="67" y="361"/>
                  </a:cubicBezTo>
                  <a:cubicBezTo>
                    <a:pt x="59" y="372"/>
                    <a:pt x="51" y="383"/>
                    <a:pt x="41" y="393"/>
                  </a:cubicBezTo>
                  <a:cubicBezTo>
                    <a:pt x="38" y="402"/>
                    <a:pt x="28" y="418"/>
                    <a:pt x="19" y="423"/>
                  </a:cubicBezTo>
                  <a:cubicBezTo>
                    <a:pt x="15" y="425"/>
                    <a:pt x="7" y="427"/>
                    <a:pt x="7" y="427"/>
                  </a:cubicBezTo>
                  <a:cubicBezTo>
                    <a:pt x="0" y="438"/>
                    <a:pt x="0" y="450"/>
                    <a:pt x="11" y="457"/>
                  </a:cubicBezTo>
                  <a:cubicBezTo>
                    <a:pt x="50" y="437"/>
                    <a:pt x="85" y="411"/>
                    <a:pt x="127" y="397"/>
                  </a:cubicBezTo>
                  <a:cubicBezTo>
                    <a:pt x="132" y="395"/>
                    <a:pt x="134" y="390"/>
                    <a:pt x="139" y="389"/>
                  </a:cubicBezTo>
                  <a:cubicBezTo>
                    <a:pt x="142" y="388"/>
                    <a:pt x="144" y="388"/>
                    <a:pt x="147" y="387"/>
                  </a:cubicBezTo>
                  <a:cubicBezTo>
                    <a:pt x="153" y="381"/>
                    <a:pt x="159" y="377"/>
                    <a:pt x="167" y="373"/>
                  </a:cubicBezTo>
                  <a:cubicBezTo>
                    <a:pt x="223" y="376"/>
                    <a:pt x="196" y="377"/>
                    <a:pt x="233" y="389"/>
                  </a:cubicBezTo>
                  <a:cubicBezTo>
                    <a:pt x="239" y="397"/>
                    <a:pt x="244" y="404"/>
                    <a:pt x="247" y="413"/>
                  </a:cubicBezTo>
                  <a:cubicBezTo>
                    <a:pt x="249" y="442"/>
                    <a:pt x="249" y="470"/>
                    <a:pt x="281" y="481"/>
                  </a:cubicBezTo>
                  <a:cubicBezTo>
                    <a:pt x="293" y="479"/>
                    <a:pt x="300" y="473"/>
                    <a:pt x="311" y="469"/>
                  </a:cubicBezTo>
                  <a:cubicBezTo>
                    <a:pt x="317" y="465"/>
                    <a:pt x="331" y="459"/>
                    <a:pt x="331" y="459"/>
                  </a:cubicBezTo>
                  <a:cubicBezTo>
                    <a:pt x="340" y="460"/>
                    <a:pt x="348" y="459"/>
                    <a:pt x="357" y="461"/>
                  </a:cubicBezTo>
                  <a:cubicBezTo>
                    <a:pt x="375" y="464"/>
                    <a:pt x="390" y="506"/>
                    <a:pt x="403" y="519"/>
                  </a:cubicBezTo>
                  <a:cubicBezTo>
                    <a:pt x="406" y="532"/>
                    <a:pt x="417" y="541"/>
                    <a:pt x="425" y="551"/>
                  </a:cubicBezTo>
                  <a:cubicBezTo>
                    <a:pt x="450" y="580"/>
                    <a:pt x="478" y="605"/>
                    <a:pt x="515" y="617"/>
                  </a:cubicBezTo>
                  <a:cubicBezTo>
                    <a:pt x="528" y="621"/>
                    <a:pt x="543" y="618"/>
                    <a:pt x="557" y="619"/>
                  </a:cubicBezTo>
                  <a:cubicBezTo>
                    <a:pt x="569" y="623"/>
                    <a:pt x="576" y="628"/>
                    <a:pt x="587" y="635"/>
                  </a:cubicBezTo>
                  <a:cubicBezTo>
                    <a:pt x="591" y="637"/>
                    <a:pt x="599" y="639"/>
                    <a:pt x="599" y="639"/>
                  </a:cubicBezTo>
                  <a:cubicBezTo>
                    <a:pt x="602" y="648"/>
                    <a:pt x="606" y="644"/>
                    <a:pt x="609" y="653"/>
                  </a:cubicBezTo>
                  <a:cubicBezTo>
                    <a:pt x="611" y="674"/>
                    <a:pt x="611" y="680"/>
                    <a:pt x="611" y="671"/>
                  </a:cubicBezTo>
                  <a:close/>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01" name="Freeform 89"/>
            <p:cNvSpPr>
              <a:spLocks/>
            </p:cNvSpPr>
            <p:nvPr/>
          </p:nvSpPr>
          <p:spPr bwMode="auto">
            <a:xfrm>
              <a:off x="976" y="2008"/>
              <a:ext cx="49" cy="67"/>
            </a:xfrm>
            <a:custGeom>
              <a:avLst/>
              <a:gdLst>
                <a:gd name="T0" fmla="*/ 110 w 131"/>
                <a:gd name="T1" fmla="*/ 12 h 158"/>
                <a:gd name="T2" fmla="*/ 104 w 131"/>
                <a:gd name="T3" fmla="*/ 10 h 158"/>
                <a:gd name="T4" fmla="*/ 98 w 131"/>
                <a:gd name="T5" fmla="*/ 6 h 158"/>
                <a:gd name="T6" fmla="*/ 86 w 131"/>
                <a:gd name="T7" fmla="*/ 2 h 158"/>
                <a:gd name="T8" fmla="*/ 48 w 131"/>
                <a:gd name="T9" fmla="*/ 18 h 158"/>
                <a:gd name="T10" fmla="*/ 22 w 131"/>
                <a:gd name="T11" fmla="*/ 64 h 158"/>
                <a:gd name="T12" fmla="*/ 4 w 131"/>
                <a:gd name="T13" fmla="*/ 86 h 158"/>
                <a:gd name="T14" fmla="*/ 0 w 131"/>
                <a:gd name="T15" fmla="*/ 98 h 158"/>
                <a:gd name="T16" fmla="*/ 26 w 131"/>
                <a:gd name="T17" fmla="*/ 140 h 158"/>
                <a:gd name="T18" fmla="*/ 42 w 131"/>
                <a:gd name="T19" fmla="*/ 154 h 158"/>
                <a:gd name="T20" fmla="*/ 76 w 131"/>
                <a:gd name="T21" fmla="*/ 142 h 158"/>
                <a:gd name="T22" fmla="*/ 118 w 131"/>
                <a:gd name="T23" fmla="*/ 76 h 158"/>
                <a:gd name="T24" fmla="*/ 130 w 131"/>
                <a:gd name="T25" fmla="*/ 60 h 158"/>
                <a:gd name="T26" fmla="*/ 118 w 131"/>
                <a:gd name="T27" fmla="*/ 20 h 158"/>
                <a:gd name="T28" fmla="*/ 110 w 131"/>
                <a:gd name="T29" fmla="*/ 1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1" h="158">
                  <a:moveTo>
                    <a:pt x="110" y="12"/>
                  </a:moveTo>
                  <a:cubicBezTo>
                    <a:pt x="108" y="11"/>
                    <a:pt x="106" y="11"/>
                    <a:pt x="104" y="10"/>
                  </a:cubicBezTo>
                  <a:cubicBezTo>
                    <a:pt x="102" y="9"/>
                    <a:pt x="100" y="7"/>
                    <a:pt x="98" y="6"/>
                  </a:cubicBezTo>
                  <a:cubicBezTo>
                    <a:pt x="94" y="4"/>
                    <a:pt x="86" y="2"/>
                    <a:pt x="86" y="2"/>
                  </a:cubicBezTo>
                  <a:cubicBezTo>
                    <a:pt x="54" y="4"/>
                    <a:pt x="62" y="0"/>
                    <a:pt x="48" y="18"/>
                  </a:cubicBezTo>
                  <a:cubicBezTo>
                    <a:pt x="46" y="45"/>
                    <a:pt x="47" y="56"/>
                    <a:pt x="22" y="64"/>
                  </a:cubicBezTo>
                  <a:cubicBezTo>
                    <a:pt x="16" y="72"/>
                    <a:pt x="8" y="75"/>
                    <a:pt x="4" y="86"/>
                  </a:cubicBezTo>
                  <a:cubicBezTo>
                    <a:pt x="3" y="90"/>
                    <a:pt x="0" y="98"/>
                    <a:pt x="0" y="98"/>
                  </a:cubicBezTo>
                  <a:cubicBezTo>
                    <a:pt x="2" y="125"/>
                    <a:pt x="5" y="126"/>
                    <a:pt x="26" y="140"/>
                  </a:cubicBezTo>
                  <a:cubicBezTo>
                    <a:pt x="31" y="147"/>
                    <a:pt x="36" y="148"/>
                    <a:pt x="42" y="154"/>
                  </a:cubicBezTo>
                  <a:cubicBezTo>
                    <a:pt x="58" y="153"/>
                    <a:pt x="71" y="158"/>
                    <a:pt x="76" y="142"/>
                  </a:cubicBezTo>
                  <a:cubicBezTo>
                    <a:pt x="78" y="108"/>
                    <a:pt x="84" y="87"/>
                    <a:pt x="118" y="76"/>
                  </a:cubicBezTo>
                  <a:cubicBezTo>
                    <a:pt x="122" y="69"/>
                    <a:pt x="127" y="68"/>
                    <a:pt x="130" y="60"/>
                  </a:cubicBezTo>
                  <a:cubicBezTo>
                    <a:pt x="129" y="45"/>
                    <a:pt x="131" y="29"/>
                    <a:pt x="118" y="20"/>
                  </a:cubicBezTo>
                  <a:cubicBezTo>
                    <a:pt x="115" y="16"/>
                    <a:pt x="108" y="12"/>
                    <a:pt x="110" y="12"/>
                  </a:cubicBezTo>
                  <a:close/>
                </a:path>
              </a:pathLst>
            </a:custGeom>
            <a:solidFill>
              <a:srgbClr val="996633"/>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02" name="Freeform 90"/>
            <p:cNvSpPr>
              <a:spLocks/>
            </p:cNvSpPr>
            <p:nvPr/>
          </p:nvSpPr>
          <p:spPr bwMode="auto">
            <a:xfrm>
              <a:off x="3076" y="3444"/>
              <a:ext cx="2684" cy="384"/>
            </a:xfrm>
            <a:custGeom>
              <a:avLst/>
              <a:gdLst>
                <a:gd name="T0" fmla="*/ 129 w 2684"/>
                <a:gd name="T1" fmla="*/ 214 h 384"/>
                <a:gd name="T2" fmla="*/ 238 w 2684"/>
                <a:gd name="T3" fmla="*/ 250 h 384"/>
                <a:gd name="T4" fmla="*/ 294 w 2684"/>
                <a:gd name="T5" fmla="*/ 369 h 384"/>
                <a:gd name="T6" fmla="*/ 412 w 2684"/>
                <a:gd name="T7" fmla="*/ 359 h 384"/>
                <a:gd name="T8" fmla="*/ 532 w 2684"/>
                <a:gd name="T9" fmla="*/ 343 h 384"/>
                <a:gd name="T10" fmla="*/ 679 w 2684"/>
                <a:gd name="T11" fmla="*/ 339 h 384"/>
                <a:gd name="T12" fmla="*/ 729 w 2684"/>
                <a:gd name="T13" fmla="*/ 336 h 384"/>
                <a:gd name="T14" fmla="*/ 807 w 2684"/>
                <a:gd name="T15" fmla="*/ 288 h 384"/>
                <a:gd name="T16" fmla="*/ 900 w 2684"/>
                <a:gd name="T17" fmla="*/ 237 h 384"/>
                <a:gd name="T18" fmla="*/ 944 w 2684"/>
                <a:gd name="T19" fmla="*/ 214 h 384"/>
                <a:gd name="T20" fmla="*/ 992 w 2684"/>
                <a:gd name="T21" fmla="*/ 182 h 384"/>
                <a:gd name="T22" fmla="*/ 1035 w 2684"/>
                <a:gd name="T23" fmla="*/ 141 h 384"/>
                <a:gd name="T24" fmla="*/ 1123 w 2684"/>
                <a:gd name="T25" fmla="*/ 111 h 384"/>
                <a:gd name="T26" fmla="*/ 1203 w 2684"/>
                <a:gd name="T27" fmla="*/ 85 h 384"/>
                <a:gd name="T28" fmla="*/ 1261 w 2684"/>
                <a:gd name="T29" fmla="*/ 62 h 384"/>
                <a:gd name="T30" fmla="*/ 1305 w 2684"/>
                <a:gd name="T31" fmla="*/ 88 h 384"/>
                <a:gd name="T32" fmla="*/ 1382 w 2684"/>
                <a:gd name="T33" fmla="*/ 113 h 384"/>
                <a:gd name="T34" fmla="*/ 1467 w 2684"/>
                <a:gd name="T35" fmla="*/ 121 h 384"/>
                <a:gd name="T36" fmla="*/ 1544 w 2684"/>
                <a:gd name="T37" fmla="*/ 85 h 384"/>
                <a:gd name="T38" fmla="*/ 1630 w 2684"/>
                <a:gd name="T39" fmla="*/ 50 h 384"/>
                <a:gd name="T40" fmla="*/ 1699 w 2684"/>
                <a:gd name="T41" fmla="*/ 37 h 384"/>
                <a:gd name="T42" fmla="*/ 1776 w 2684"/>
                <a:gd name="T43" fmla="*/ 75 h 384"/>
                <a:gd name="T44" fmla="*/ 1858 w 2684"/>
                <a:gd name="T45" fmla="*/ 98 h 384"/>
                <a:gd name="T46" fmla="*/ 1893 w 2684"/>
                <a:gd name="T47" fmla="*/ 125 h 384"/>
                <a:gd name="T48" fmla="*/ 2014 w 2684"/>
                <a:gd name="T49" fmla="*/ 134 h 384"/>
                <a:gd name="T50" fmla="*/ 2087 w 2684"/>
                <a:gd name="T51" fmla="*/ 82 h 384"/>
                <a:gd name="T52" fmla="*/ 2155 w 2684"/>
                <a:gd name="T53" fmla="*/ 65 h 384"/>
                <a:gd name="T54" fmla="*/ 2199 w 2684"/>
                <a:gd name="T55" fmla="*/ 39 h 384"/>
                <a:gd name="T56" fmla="*/ 2277 w 2684"/>
                <a:gd name="T57" fmla="*/ 27 h 384"/>
                <a:gd name="T58" fmla="*/ 2327 w 2684"/>
                <a:gd name="T59" fmla="*/ 42 h 384"/>
                <a:gd name="T60" fmla="*/ 2392 w 2684"/>
                <a:gd name="T61" fmla="*/ 52 h 384"/>
                <a:gd name="T62" fmla="*/ 2458 w 2684"/>
                <a:gd name="T63" fmla="*/ 65 h 384"/>
                <a:gd name="T64" fmla="*/ 2565 w 2684"/>
                <a:gd name="T65" fmla="*/ 88 h 384"/>
                <a:gd name="T66" fmla="*/ 2614 w 2684"/>
                <a:gd name="T67" fmla="*/ 108 h 384"/>
                <a:gd name="T68" fmla="*/ 2645 w 2684"/>
                <a:gd name="T69" fmla="*/ 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84" h="384">
                  <a:moveTo>
                    <a:pt x="0" y="158"/>
                  </a:moveTo>
                  <a:cubicBezTo>
                    <a:pt x="49" y="178"/>
                    <a:pt x="98" y="198"/>
                    <a:pt x="129" y="214"/>
                  </a:cubicBezTo>
                  <a:cubicBezTo>
                    <a:pt x="160" y="229"/>
                    <a:pt x="167" y="244"/>
                    <a:pt x="185" y="250"/>
                  </a:cubicBezTo>
                  <a:cubicBezTo>
                    <a:pt x="203" y="256"/>
                    <a:pt x="225" y="239"/>
                    <a:pt x="238" y="250"/>
                  </a:cubicBezTo>
                  <a:cubicBezTo>
                    <a:pt x="251" y="261"/>
                    <a:pt x="255" y="296"/>
                    <a:pt x="265" y="316"/>
                  </a:cubicBezTo>
                  <a:cubicBezTo>
                    <a:pt x="274" y="336"/>
                    <a:pt x="284" y="358"/>
                    <a:pt x="294" y="369"/>
                  </a:cubicBezTo>
                  <a:cubicBezTo>
                    <a:pt x="304" y="380"/>
                    <a:pt x="307" y="384"/>
                    <a:pt x="326" y="382"/>
                  </a:cubicBezTo>
                  <a:cubicBezTo>
                    <a:pt x="346" y="381"/>
                    <a:pt x="380" y="363"/>
                    <a:pt x="412" y="359"/>
                  </a:cubicBezTo>
                  <a:cubicBezTo>
                    <a:pt x="443" y="356"/>
                    <a:pt x="494" y="365"/>
                    <a:pt x="515" y="363"/>
                  </a:cubicBezTo>
                  <a:cubicBezTo>
                    <a:pt x="535" y="360"/>
                    <a:pt x="513" y="346"/>
                    <a:pt x="532" y="343"/>
                  </a:cubicBezTo>
                  <a:cubicBezTo>
                    <a:pt x="551" y="340"/>
                    <a:pt x="602" y="346"/>
                    <a:pt x="626" y="346"/>
                  </a:cubicBezTo>
                  <a:cubicBezTo>
                    <a:pt x="651" y="346"/>
                    <a:pt x="668" y="339"/>
                    <a:pt x="679" y="339"/>
                  </a:cubicBezTo>
                  <a:cubicBezTo>
                    <a:pt x="691" y="340"/>
                    <a:pt x="685" y="350"/>
                    <a:pt x="694" y="349"/>
                  </a:cubicBezTo>
                  <a:cubicBezTo>
                    <a:pt x="702" y="349"/>
                    <a:pt x="717" y="336"/>
                    <a:pt x="729" y="336"/>
                  </a:cubicBezTo>
                  <a:cubicBezTo>
                    <a:pt x="741" y="336"/>
                    <a:pt x="752" y="354"/>
                    <a:pt x="764" y="346"/>
                  </a:cubicBezTo>
                  <a:cubicBezTo>
                    <a:pt x="777" y="338"/>
                    <a:pt x="795" y="300"/>
                    <a:pt x="807" y="288"/>
                  </a:cubicBezTo>
                  <a:cubicBezTo>
                    <a:pt x="819" y="277"/>
                    <a:pt x="820" y="285"/>
                    <a:pt x="835" y="277"/>
                  </a:cubicBezTo>
                  <a:cubicBezTo>
                    <a:pt x="850" y="268"/>
                    <a:pt x="884" y="245"/>
                    <a:pt x="900" y="237"/>
                  </a:cubicBezTo>
                  <a:cubicBezTo>
                    <a:pt x="915" y="229"/>
                    <a:pt x="920" y="231"/>
                    <a:pt x="928" y="227"/>
                  </a:cubicBezTo>
                  <a:cubicBezTo>
                    <a:pt x="935" y="223"/>
                    <a:pt x="934" y="216"/>
                    <a:pt x="944" y="214"/>
                  </a:cubicBezTo>
                  <a:cubicBezTo>
                    <a:pt x="953" y="212"/>
                    <a:pt x="977" y="219"/>
                    <a:pt x="985" y="214"/>
                  </a:cubicBezTo>
                  <a:cubicBezTo>
                    <a:pt x="993" y="208"/>
                    <a:pt x="988" y="190"/>
                    <a:pt x="992" y="182"/>
                  </a:cubicBezTo>
                  <a:cubicBezTo>
                    <a:pt x="996" y="175"/>
                    <a:pt x="1001" y="175"/>
                    <a:pt x="1008" y="167"/>
                  </a:cubicBezTo>
                  <a:cubicBezTo>
                    <a:pt x="1015" y="160"/>
                    <a:pt x="1019" y="145"/>
                    <a:pt x="1035" y="141"/>
                  </a:cubicBezTo>
                  <a:cubicBezTo>
                    <a:pt x="1051" y="137"/>
                    <a:pt x="1091" y="149"/>
                    <a:pt x="1105" y="144"/>
                  </a:cubicBezTo>
                  <a:cubicBezTo>
                    <a:pt x="1120" y="139"/>
                    <a:pt x="1113" y="117"/>
                    <a:pt x="1123" y="111"/>
                  </a:cubicBezTo>
                  <a:cubicBezTo>
                    <a:pt x="1133" y="105"/>
                    <a:pt x="1151" y="113"/>
                    <a:pt x="1164" y="108"/>
                  </a:cubicBezTo>
                  <a:cubicBezTo>
                    <a:pt x="1178" y="103"/>
                    <a:pt x="1192" y="89"/>
                    <a:pt x="1203" y="85"/>
                  </a:cubicBezTo>
                  <a:cubicBezTo>
                    <a:pt x="1213" y="81"/>
                    <a:pt x="1219" y="89"/>
                    <a:pt x="1229" y="85"/>
                  </a:cubicBezTo>
                  <a:cubicBezTo>
                    <a:pt x="1239" y="81"/>
                    <a:pt x="1251" y="65"/>
                    <a:pt x="1261" y="62"/>
                  </a:cubicBezTo>
                  <a:cubicBezTo>
                    <a:pt x="1272" y="58"/>
                    <a:pt x="1283" y="57"/>
                    <a:pt x="1291" y="62"/>
                  </a:cubicBezTo>
                  <a:cubicBezTo>
                    <a:pt x="1298" y="66"/>
                    <a:pt x="1295" y="82"/>
                    <a:pt x="1305" y="88"/>
                  </a:cubicBezTo>
                  <a:cubicBezTo>
                    <a:pt x="1316" y="94"/>
                    <a:pt x="1340" y="94"/>
                    <a:pt x="1352" y="98"/>
                  </a:cubicBezTo>
                  <a:cubicBezTo>
                    <a:pt x="1365" y="102"/>
                    <a:pt x="1368" y="112"/>
                    <a:pt x="1382" y="113"/>
                  </a:cubicBezTo>
                  <a:cubicBezTo>
                    <a:pt x="1395" y="114"/>
                    <a:pt x="1420" y="103"/>
                    <a:pt x="1435" y="105"/>
                  </a:cubicBezTo>
                  <a:cubicBezTo>
                    <a:pt x="1449" y="106"/>
                    <a:pt x="1453" y="121"/>
                    <a:pt x="1467" y="121"/>
                  </a:cubicBezTo>
                  <a:cubicBezTo>
                    <a:pt x="1481" y="122"/>
                    <a:pt x="1509" y="114"/>
                    <a:pt x="1522" y="108"/>
                  </a:cubicBezTo>
                  <a:cubicBezTo>
                    <a:pt x="1534" y="102"/>
                    <a:pt x="1533" y="87"/>
                    <a:pt x="1544" y="85"/>
                  </a:cubicBezTo>
                  <a:cubicBezTo>
                    <a:pt x="1554" y="83"/>
                    <a:pt x="1570" y="104"/>
                    <a:pt x="1585" y="98"/>
                  </a:cubicBezTo>
                  <a:cubicBezTo>
                    <a:pt x="1599" y="92"/>
                    <a:pt x="1620" y="63"/>
                    <a:pt x="1630" y="50"/>
                  </a:cubicBezTo>
                  <a:cubicBezTo>
                    <a:pt x="1641" y="37"/>
                    <a:pt x="1638" y="24"/>
                    <a:pt x="1649" y="22"/>
                  </a:cubicBezTo>
                  <a:cubicBezTo>
                    <a:pt x="1661" y="20"/>
                    <a:pt x="1685" y="30"/>
                    <a:pt x="1699" y="37"/>
                  </a:cubicBezTo>
                  <a:cubicBezTo>
                    <a:pt x="1714" y="44"/>
                    <a:pt x="1725" y="59"/>
                    <a:pt x="1738" y="65"/>
                  </a:cubicBezTo>
                  <a:cubicBezTo>
                    <a:pt x="1750" y="71"/>
                    <a:pt x="1760" y="70"/>
                    <a:pt x="1776" y="75"/>
                  </a:cubicBezTo>
                  <a:cubicBezTo>
                    <a:pt x="1792" y="80"/>
                    <a:pt x="1821" y="94"/>
                    <a:pt x="1835" y="98"/>
                  </a:cubicBezTo>
                  <a:cubicBezTo>
                    <a:pt x="1848" y="102"/>
                    <a:pt x="1851" y="97"/>
                    <a:pt x="1858" y="98"/>
                  </a:cubicBezTo>
                  <a:cubicBezTo>
                    <a:pt x="1865" y="99"/>
                    <a:pt x="1873" y="102"/>
                    <a:pt x="1879" y="106"/>
                  </a:cubicBezTo>
                  <a:cubicBezTo>
                    <a:pt x="1885" y="111"/>
                    <a:pt x="1878" y="122"/>
                    <a:pt x="1893" y="125"/>
                  </a:cubicBezTo>
                  <a:cubicBezTo>
                    <a:pt x="1909" y="127"/>
                    <a:pt x="1954" y="120"/>
                    <a:pt x="1974" y="121"/>
                  </a:cubicBezTo>
                  <a:cubicBezTo>
                    <a:pt x="1994" y="123"/>
                    <a:pt x="2002" y="134"/>
                    <a:pt x="2014" y="134"/>
                  </a:cubicBezTo>
                  <a:cubicBezTo>
                    <a:pt x="2026" y="135"/>
                    <a:pt x="2034" y="132"/>
                    <a:pt x="2046" y="123"/>
                  </a:cubicBezTo>
                  <a:cubicBezTo>
                    <a:pt x="2058" y="114"/>
                    <a:pt x="2075" y="89"/>
                    <a:pt x="2087" y="82"/>
                  </a:cubicBezTo>
                  <a:cubicBezTo>
                    <a:pt x="2100" y="75"/>
                    <a:pt x="2111" y="84"/>
                    <a:pt x="2123" y="82"/>
                  </a:cubicBezTo>
                  <a:cubicBezTo>
                    <a:pt x="2134" y="79"/>
                    <a:pt x="2146" y="72"/>
                    <a:pt x="2155" y="65"/>
                  </a:cubicBezTo>
                  <a:cubicBezTo>
                    <a:pt x="2164" y="58"/>
                    <a:pt x="2168" y="43"/>
                    <a:pt x="2176" y="39"/>
                  </a:cubicBezTo>
                  <a:cubicBezTo>
                    <a:pt x="2183" y="34"/>
                    <a:pt x="2187" y="45"/>
                    <a:pt x="2199" y="39"/>
                  </a:cubicBezTo>
                  <a:cubicBezTo>
                    <a:pt x="2211" y="32"/>
                    <a:pt x="2236" y="4"/>
                    <a:pt x="2249" y="2"/>
                  </a:cubicBezTo>
                  <a:cubicBezTo>
                    <a:pt x="2262" y="0"/>
                    <a:pt x="2269" y="21"/>
                    <a:pt x="2277" y="27"/>
                  </a:cubicBezTo>
                  <a:cubicBezTo>
                    <a:pt x="2285" y="33"/>
                    <a:pt x="2288" y="36"/>
                    <a:pt x="2296" y="39"/>
                  </a:cubicBezTo>
                  <a:cubicBezTo>
                    <a:pt x="2305" y="41"/>
                    <a:pt x="2316" y="40"/>
                    <a:pt x="2327" y="42"/>
                  </a:cubicBezTo>
                  <a:cubicBezTo>
                    <a:pt x="2338" y="44"/>
                    <a:pt x="2349" y="48"/>
                    <a:pt x="2359" y="50"/>
                  </a:cubicBezTo>
                  <a:cubicBezTo>
                    <a:pt x="2370" y="52"/>
                    <a:pt x="2380" y="50"/>
                    <a:pt x="2392" y="52"/>
                  </a:cubicBezTo>
                  <a:cubicBezTo>
                    <a:pt x="2404" y="53"/>
                    <a:pt x="2420" y="58"/>
                    <a:pt x="2431" y="60"/>
                  </a:cubicBezTo>
                  <a:cubicBezTo>
                    <a:pt x="2442" y="62"/>
                    <a:pt x="2442" y="65"/>
                    <a:pt x="2458" y="65"/>
                  </a:cubicBezTo>
                  <a:cubicBezTo>
                    <a:pt x="2474" y="65"/>
                    <a:pt x="2510" y="60"/>
                    <a:pt x="2528" y="63"/>
                  </a:cubicBezTo>
                  <a:cubicBezTo>
                    <a:pt x="2547" y="67"/>
                    <a:pt x="2555" y="82"/>
                    <a:pt x="2565" y="88"/>
                  </a:cubicBezTo>
                  <a:cubicBezTo>
                    <a:pt x="2575" y="94"/>
                    <a:pt x="2579" y="95"/>
                    <a:pt x="2587" y="98"/>
                  </a:cubicBezTo>
                  <a:cubicBezTo>
                    <a:pt x="2595" y="101"/>
                    <a:pt x="2604" y="109"/>
                    <a:pt x="2614" y="108"/>
                  </a:cubicBezTo>
                  <a:cubicBezTo>
                    <a:pt x="2624" y="107"/>
                    <a:pt x="2641" y="100"/>
                    <a:pt x="2646" y="91"/>
                  </a:cubicBezTo>
                  <a:cubicBezTo>
                    <a:pt x="2651" y="83"/>
                    <a:pt x="2638" y="65"/>
                    <a:pt x="2645" y="55"/>
                  </a:cubicBezTo>
                  <a:cubicBezTo>
                    <a:pt x="2651" y="45"/>
                    <a:pt x="2678" y="33"/>
                    <a:pt x="2684" y="29"/>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03" name="Freeform 91"/>
            <p:cNvSpPr>
              <a:spLocks/>
            </p:cNvSpPr>
            <p:nvPr/>
          </p:nvSpPr>
          <p:spPr bwMode="auto">
            <a:xfrm>
              <a:off x="5128" y="3638"/>
              <a:ext cx="625" cy="285"/>
            </a:xfrm>
            <a:custGeom>
              <a:avLst/>
              <a:gdLst>
                <a:gd name="T0" fmla="*/ 0 w 625"/>
                <a:gd name="T1" fmla="*/ 63 h 285"/>
                <a:gd name="T2" fmla="*/ 18 w 625"/>
                <a:gd name="T3" fmla="*/ 80 h 285"/>
                <a:gd name="T4" fmla="*/ 31 w 625"/>
                <a:gd name="T5" fmla="*/ 73 h 285"/>
                <a:gd name="T6" fmla="*/ 47 w 625"/>
                <a:gd name="T7" fmla="*/ 78 h 285"/>
                <a:gd name="T8" fmla="*/ 73 w 625"/>
                <a:gd name="T9" fmla="*/ 48 h 285"/>
                <a:gd name="T10" fmla="*/ 75 w 625"/>
                <a:gd name="T11" fmla="*/ 33 h 285"/>
                <a:gd name="T12" fmla="*/ 91 w 625"/>
                <a:gd name="T13" fmla="*/ 22 h 285"/>
                <a:gd name="T14" fmla="*/ 109 w 625"/>
                <a:gd name="T15" fmla="*/ 22 h 285"/>
                <a:gd name="T16" fmla="*/ 126 w 625"/>
                <a:gd name="T17" fmla="*/ 5 h 285"/>
                <a:gd name="T18" fmla="*/ 147 w 625"/>
                <a:gd name="T19" fmla="*/ 5 h 285"/>
                <a:gd name="T20" fmla="*/ 168 w 625"/>
                <a:gd name="T21" fmla="*/ 38 h 285"/>
                <a:gd name="T22" fmla="*/ 190 w 625"/>
                <a:gd name="T23" fmla="*/ 33 h 285"/>
                <a:gd name="T24" fmla="*/ 215 w 625"/>
                <a:gd name="T25" fmla="*/ 63 h 285"/>
                <a:gd name="T26" fmla="*/ 266 w 625"/>
                <a:gd name="T27" fmla="*/ 75 h 285"/>
                <a:gd name="T28" fmla="*/ 306 w 625"/>
                <a:gd name="T29" fmla="*/ 91 h 285"/>
                <a:gd name="T30" fmla="*/ 378 w 625"/>
                <a:gd name="T31" fmla="*/ 91 h 285"/>
                <a:gd name="T32" fmla="*/ 392 w 625"/>
                <a:gd name="T33" fmla="*/ 123 h 285"/>
                <a:gd name="T34" fmla="*/ 416 w 625"/>
                <a:gd name="T35" fmla="*/ 129 h 285"/>
                <a:gd name="T36" fmla="*/ 429 w 625"/>
                <a:gd name="T37" fmla="*/ 148 h 285"/>
                <a:gd name="T38" fmla="*/ 450 w 625"/>
                <a:gd name="T39" fmla="*/ 153 h 285"/>
                <a:gd name="T40" fmla="*/ 460 w 625"/>
                <a:gd name="T41" fmla="*/ 179 h 285"/>
                <a:gd name="T42" fmla="*/ 498 w 625"/>
                <a:gd name="T43" fmla="*/ 191 h 285"/>
                <a:gd name="T44" fmla="*/ 510 w 625"/>
                <a:gd name="T45" fmla="*/ 219 h 285"/>
                <a:gd name="T46" fmla="*/ 539 w 625"/>
                <a:gd name="T47" fmla="*/ 225 h 285"/>
                <a:gd name="T48" fmla="*/ 563 w 625"/>
                <a:gd name="T49" fmla="*/ 252 h 285"/>
                <a:gd name="T50" fmla="*/ 598 w 625"/>
                <a:gd name="T51" fmla="*/ 253 h 285"/>
                <a:gd name="T52" fmla="*/ 625 w 625"/>
                <a:gd name="T53"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25" h="285">
                  <a:moveTo>
                    <a:pt x="0" y="63"/>
                  </a:moveTo>
                  <a:cubicBezTo>
                    <a:pt x="6" y="71"/>
                    <a:pt x="12" y="78"/>
                    <a:pt x="18" y="80"/>
                  </a:cubicBezTo>
                  <a:cubicBezTo>
                    <a:pt x="23" y="81"/>
                    <a:pt x="26" y="74"/>
                    <a:pt x="31" y="73"/>
                  </a:cubicBezTo>
                  <a:cubicBezTo>
                    <a:pt x="36" y="73"/>
                    <a:pt x="40" y="82"/>
                    <a:pt x="47" y="78"/>
                  </a:cubicBezTo>
                  <a:cubicBezTo>
                    <a:pt x="54" y="74"/>
                    <a:pt x="69" y="56"/>
                    <a:pt x="73" y="48"/>
                  </a:cubicBezTo>
                  <a:cubicBezTo>
                    <a:pt x="78" y="41"/>
                    <a:pt x="72" y="38"/>
                    <a:pt x="75" y="33"/>
                  </a:cubicBezTo>
                  <a:cubicBezTo>
                    <a:pt x="78" y="29"/>
                    <a:pt x="86" y="24"/>
                    <a:pt x="91" y="22"/>
                  </a:cubicBezTo>
                  <a:cubicBezTo>
                    <a:pt x="97" y="20"/>
                    <a:pt x="103" y="25"/>
                    <a:pt x="109" y="22"/>
                  </a:cubicBezTo>
                  <a:cubicBezTo>
                    <a:pt x="115" y="19"/>
                    <a:pt x="120" y="8"/>
                    <a:pt x="126" y="5"/>
                  </a:cubicBezTo>
                  <a:cubicBezTo>
                    <a:pt x="133" y="2"/>
                    <a:pt x="140" y="0"/>
                    <a:pt x="147" y="5"/>
                  </a:cubicBezTo>
                  <a:cubicBezTo>
                    <a:pt x="154" y="11"/>
                    <a:pt x="161" y="34"/>
                    <a:pt x="168" y="38"/>
                  </a:cubicBezTo>
                  <a:cubicBezTo>
                    <a:pt x="175" y="43"/>
                    <a:pt x="182" y="29"/>
                    <a:pt x="190" y="33"/>
                  </a:cubicBezTo>
                  <a:cubicBezTo>
                    <a:pt x="197" y="38"/>
                    <a:pt x="202" y="56"/>
                    <a:pt x="215" y="63"/>
                  </a:cubicBezTo>
                  <a:cubicBezTo>
                    <a:pt x="227" y="70"/>
                    <a:pt x="251" y="70"/>
                    <a:pt x="266" y="75"/>
                  </a:cubicBezTo>
                  <a:cubicBezTo>
                    <a:pt x="281" y="79"/>
                    <a:pt x="287" y="88"/>
                    <a:pt x="306" y="91"/>
                  </a:cubicBezTo>
                  <a:cubicBezTo>
                    <a:pt x="324" y="94"/>
                    <a:pt x="363" y="86"/>
                    <a:pt x="378" y="91"/>
                  </a:cubicBezTo>
                  <a:cubicBezTo>
                    <a:pt x="392" y="97"/>
                    <a:pt x="386" y="117"/>
                    <a:pt x="392" y="123"/>
                  </a:cubicBezTo>
                  <a:cubicBezTo>
                    <a:pt x="399" y="129"/>
                    <a:pt x="410" y="125"/>
                    <a:pt x="416" y="129"/>
                  </a:cubicBezTo>
                  <a:cubicBezTo>
                    <a:pt x="422" y="134"/>
                    <a:pt x="424" y="144"/>
                    <a:pt x="429" y="148"/>
                  </a:cubicBezTo>
                  <a:cubicBezTo>
                    <a:pt x="435" y="151"/>
                    <a:pt x="445" y="147"/>
                    <a:pt x="450" y="153"/>
                  </a:cubicBezTo>
                  <a:cubicBezTo>
                    <a:pt x="455" y="158"/>
                    <a:pt x="452" y="173"/>
                    <a:pt x="460" y="179"/>
                  </a:cubicBezTo>
                  <a:cubicBezTo>
                    <a:pt x="468" y="185"/>
                    <a:pt x="490" y="184"/>
                    <a:pt x="498" y="191"/>
                  </a:cubicBezTo>
                  <a:cubicBezTo>
                    <a:pt x="507" y="197"/>
                    <a:pt x="503" y="213"/>
                    <a:pt x="510" y="219"/>
                  </a:cubicBezTo>
                  <a:cubicBezTo>
                    <a:pt x="517" y="224"/>
                    <a:pt x="530" y="220"/>
                    <a:pt x="539" y="225"/>
                  </a:cubicBezTo>
                  <a:cubicBezTo>
                    <a:pt x="548" y="231"/>
                    <a:pt x="553" y="247"/>
                    <a:pt x="563" y="252"/>
                  </a:cubicBezTo>
                  <a:cubicBezTo>
                    <a:pt x="573" y="256"/>
                    <a:pt x="588" y="248"/>
                    <a:pt x="598" y="253"/>
                  </a:cubicBezTo>
                  <a:cubicBezTo>
                    <a:pt x="608" y="259"/>
                    <a:pt x="621" y="280"/>
                    <a:pt x="625" y="285"/>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04" name="Freeform 92"/>
            <p:cNvSpPr>
              <a:spLocks/>
            </p:cNvSpPr>
            <p:nvPr/>
          </p:nvSpPr>
          <p:spPr bwMode="auto">
            <a:xfrm>
              <a:off x="4233" y="3979"/>
              <a:ext cx="381" cy="61"/>
            </a:xfrm>
            <a:custGeom>
              <a:avLst/>
              <a:gdLst>
                <a:gd name="T0" fmla="*/ 0 w 1040"/>
                <a:gd name="T1" fmla="*/ 31 h 147"/>
                <a:gd name="T2" fmla="*/ 124 w 1040"/>
                <a:gd name="T3" fmla="*/ 3 h 147"/>
                <a:gd name="T4" fmla="*/ 196 w 1040"/>
                <a:gd name="T5" fmla="*/ 51 h 147"/>
                <a:gd name="T6" fmla="*/ 376 w 1040"/>
                <a:gd name="T7" fmla="*/ 83 h 147"/>
                <a:gd name="T8" fmla="*/ 488 w 1040"/>
                <a:gd name="T9" fmla="*/ 31 h 147"/>
                <a:gd name="T10" fmla="*/ 720 w 1040"/>
                <a:gd name="T11" fmla="*/ 39 h 147"/>
                <a:gd name="T12" fmla="*/ 796 w 1040"/>
                <a:gd name="T13" fmla="*/ 123 h 147"/>
                <a:gd name="T14" fmla="*/ 868 w 1040"/>
                <a:gd name="T15" fmla="*/ 115 h 147"/>
                <a:gd name="T16" fmla="*/ 988 w 1040"/>
                <a:gd name="T17" fmla="*/ 143 h 147"/>
                <a:gd name="T18" fmla="*/ 1040 w 1040"/>
                <a:gd name="T19" fmla="*/ 13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0" h="147">
                  <a:moveTo>
                    <a:pt x="0" y="31"/>
                  </a:moveTo>
                  <a:cubicBezTo>
                    <a:pt x="45" y="15"/>
                    <a:pt x="91" y="0"/>
                    <a:pt x="124" y="3"/>
                  </a:cubicBezTo>
                  <a:cubicBezTo>
                    <a:pt x="157" y="6"/>
                    <a:pt x="154" y="38"/>
                    <a:pt x="196" y="51"/>
                  </a:cubicBezTo>
                  <a:cubicBezTo>
                    <a:pt x="238" y="64"/>
                    <a:pt x="327" y="86"/>
                    <a:pt x="376" y="83"/>
                  </a:cubicBezTo>
                  <a:cubicBezTo>
                    <a:pt x="425" y="80"/>
                    <a:pt x="431" y="38"/>
                    <a:pt x="488" y="31"/>
                  </a:cubicBezTo>
                  <a:cubicBezTo>
                    <a:pt x="545" y="24"/>
                    <a:pt x="669" y="24"/>
                    <a:pt x="720" y="39"/>
                  </a:cubicBezTo>
                  <a:cubicBezTo>
                    <a:pt x="771" y="54"/>
                    <a:pt x="771" y="110"/>
                    <a:pt x="796" y="123"/>
                  </a:cubicBezTo>
                  <a:cubicBezTo>
                    <a:pt x="821" y="136"/>
                    <a:pt x="836" y="112"/>
                    <a:pt x="868" y="115"/>
                  </a:cubicBezTo>
                  <a:cubicBezTo>
                    <a:pt x="900" y="118"/>
                    <a:pt x="959" y="139"/>
                    <a:pt x="988" y="143"/>
                  </a:cubicBezTo>
                  <a:cubicBezTo>
                    <a:pt x="1017" y="147"/>
                    <a:pt x="1031" y="140"/>
                    <a:pt x="1040" y="139"/>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05" name="Freeform 93"/>
            <p:cNvSpPr>
              <a:spLocks/>
            </p:cNvSpPr>
            <p:nvPr/>
          </p:nvSpPr>
          <p:spPr bwMode="auto">
            <a:xfrm>
              <a:off x="4322" y="3780"/>
              <a:ext cx="581" cy="256"/>
            </a:xfrm>
            <a:custGeom>
              <a:avLst/>
              <a:gdLst>
                <a:gd name="T0" fmla="*/ 0 w 1580"/>
                <a:gd name="T1" fmla="*/ 91 h 619"/>
                <a:gd name="T2" fmla="*/ 80 w 1580"/>
                <a:gd name="T3" fmla="*/ 75 h 619"/>
                <a:gd name="T4" fmla="*/ 116 w 1580"/>
                <a:gd name="T5" fmla="*/ 39 h 619"/>
                <a:gd name="T6" fmla="*/ 192 w 1580"/>
                <a:gd name="T7" fmla="*/ 39 h 619"/>
                <a:gd name="T8" fmla="*/ 264 w 1580"/>
                <a:gd name="T9" fmla="*/ 3 h 619"/>
                <a:gd name="T10" fmla="*/ 392 w 1580"/>
                <a:gd name="T11" fmla="*/ 59 h 619"/>
                <a:gd name="T12" fmla="*/ 472 w 1580"/>
                <a:gd name="T13" fmla="*/ 51 h 619"/>
                <a:gd name="T14" fmla="*/ 556 w 1580"/>
                <a:gd name="T15" fmla="*/ 91 h 619"/>
                <a:gd name="T16" fmla="*/ 668 w 1580"/>
                <a:gd name="T17" fmla="*/ 95 h 619"/>
                <a:gd name="T18" fmla="*/ 700 w 1580"/>
                <a:gd name="T19" fmla="*/ 159 h 619"/>
                <a:gd name="T20" fmla="*/ 816 w 1580"/>
                <a:gd name="T21" fmla="*/ 135 h 619"/>
                <a:gd name="T22" fmla="*/ 884 w 1580"/>
                <a:gd name="T23" fmla="*/ 207 h 619"/>
                <a:gd name="T24" fmla="*/ 1040 w 1580"/>
                <a:gd name="T25" fmla="*/ 199 h 619"/>
                <a:gd name="T26" fmla="*/ 1088 w 1580"/>
                <a:gd name="T27" fmla="*/ 263 h 619"/>
                <a:gd name="T28" fmla="*/ 1092 w 1580"/>
                <a:gd name="T29" fmla="*/ 315 h 619"/>
                <a:gd name="T30" fmla="*/ 1228 w 1580"/>
                <a:gd name="T31" fmla="*/ 383 h 619"/>
                <a:gd name="T32" fmla="*/ 1232 w 1580"/>
                <a:gd name="T33" fmla="*/ 423 h 619"/>
                <a:gd name="T34" fmla="*/ 1324 w 1580"/>
                <a:gd name="T35" fmla="*/ 479 h 619"/>
                <a:gd name="T36" fmla="*/ 1416 w 1580"/>
                <a:gd name="T37" fmla="*/ 567 h 619"/>
                <a:gd name="T38" fmla="*/ 1460 w 1580"/>
                <a:gd name="T39" fmla="*/ 595 h 619"/>
                <a:gd name="T40" fmla="*/ 1504 w 1580"/>
                <a:gd name="T41" fmla="*/ 595 h 619"/>
                <a:gd name="T42" fmla="*/ 1580 w 1580"/>
                <a:gd name="T43"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80" h="619">
                  <a:moveTo>
                    <a:pt x="0" y="91"/>
                  </a:moveTo>
                  <a:cubicBezTo>
                    <a:pt x="30" y="87"/>
                    <a:pt x="61" y="84"/>
                    <a:pt x="80" y="75"/>
                  </a:cubicBezTo>
                  <a:cubicBezTo>
                    <a:pt x="99" y="66"/>
                    <a:pt x="97" y="45"/>
                    <a:pt x="116" y="39"/>
                  </a:cubicBezTo>
                  <a:cubicBezTo>
                    <a:pt x="135" y="33"/>
                    <a:pt x="167" y="45"/>
                    <a:pt x="192" y="39"/>
                  </a:cubicBezTo>
                  <a:cubicBezTo>
                    <a:pt x="217" y="33"/>
                    <a:pt x="231" y="0"/>
                    <a:pt x="264" y="3"/>
                  </a:cubicBezTo>
                  <a:cubicBezTo>
                    <a:pt x="297" y="6"/>
                    <a:pt x="357" y="51"/>
                    <a:pt x="392" y="59"/>
                  </a:cubicBezTo>
                  <a:cubicBezTo>
                    <a:pt x="427" y="67"/>
                    <a:pt x="445" y="46"/>
                    <a:pt x="472" y="51"/>
                  </a:cubicBezTo>
                  <a:cubicBezTo>
                    <a:pt x="499" y="56"/>
                    <a:pt x="523" y="84"/>
                    <a:pt x="556" y="91"/>
                  </a:cubicBezTo>
                  <a:cubicBezTo>
                    <a:pt x="589" y="98"/>
                    <a:pt x="644" y="84"/>
                    <a:pt x="668" y="95"/>
                  </a:cubicBezTo>
                  <a:cubicBezTo>
                    <a:pt x="692" y="106"/>
                    <a:pt x="675" y="152"/>
                    <a:pt x="700" y="159"/>
                  </a:cubicBezTo>
                  <a:cubicBezTo>
                    <a:pt x="725" y="166"/>
                    <a:pt x="785" y="127"/>
                    <a:pt x="816" y="135"/>
                  </a:cubicBezTo>
                  <a:cubicBezTo>
                    <a:pt x="847" y="143"/>
                    <a:pt x="847" y="196"/>
                    <a:pt x="884" y="207"/>
                  </a:cubicBezTo>
                  <a:cubicBezTo>
                    <a:pt x="921" y="218"/>
                    <a:pt x="1006" y="190"/>
                    <a:pt x="1040" y="199"/>
                  </a:cubicBezTo>
                  <a:cubicBezTo>
                    <a:pt x="1074" y="208"/>
                    <a:pt x="1079" y="244"/>
                    <a:pt x="1088" y="263"/>
                  </a:cubicBezTo>
                  <a:cubicBezTo>
                    <a:pt x="1097" y="282"/>
                    <a:pt x="1069" y="295"/>
                    <a:pt x="1092" y="315"/>
                  </a:cubicBezTo>
                  <a:cubicBezTo>
                    <a:pt x="1115" y="335"/>
                    <a:pt x="1205" y="365"/>
                    <a:pt x="1228" y="383"/>
                  </a:cubicBezTo>
                  <a:cubicBezTo>
                    <a:pt x="1251" y="401"/>
                    <a:pt x="1216" y="407"/>
                    <a:pt x="1232" y="423"/>
                  </a:cubicBezTo>
                  <a:cubicBezTo>
                    <a:pt x="1248" y="439"/>
                    <a:pt x="1293" y="455"/>
                    <a:pt x="1324" y="479"/>
                  </a:cubicBezTo>
                  <a:cubicBezTo>
                    <a:pt x="1355" y="503"/>
                    <a:pt x="1393" y="548"/>
                    <a:pt x="1416" y="567"/>
                  </a:cubicBezTo>
                  <a:cubicBezTo>
                    <a:pt x="1439" y="586"/>
                    <a:pt x="1445" y="590"/>
                    <a:pt x="1460" y="595"/>
                  </a:cubicBezTo>
                  <a:cubicBezTo>
                    <a:pt x="1475" y="600"/>
                    <a:pt x="1484" y="591"/>
                    <a:pt x="1504" y="595"/>
                  </a:cubicBezTo>
                  <a:cubicBezTo>
                    <a:pt x="1524" y="599"/>
                    <a:pt x="1571" y="613"/>
                    <a:pt x="1580" y="619"/>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06" name="Freeform 94"/>
            <p:cNvSpPr>
              <a:spLocks/>
            </p:cNvSpPr>
            <p:nvPr/>
          </p:nvSpPr>
          <p:spPr bwMode="auto">
            <a:xfrm>
              <a:off x="3423" y="2891"/>
              <a:ext cx="2295" cy="811"/>
            </a:xfrm>
            <a:custGeom>
              <a:avLst/>
              <a:gdLst>
                <a:gd name="T0" fmla="*/ 126 w 6243"/>
                <a:gd name="T1" fmla="*/ 1953 h 1963"/>
                <a:gd name="T2" fmla="*/ 216 w 6243"/>
                <a:gd name="T3" fmla="*/ 1881 h 1963"/>
                <a:gd name="T4" fmla="*/ 324 w 6243"/>
                <a:gd name="T5" fmla="*/ 1803 h 1963"/>
                <a:gd name="T6" fmla="*/ 498 w 6243"/>
                <a:gd name="T7" fmla="*/ 1695 h 1963"/>
                <a:gd name="T8" fmla="*/ 660 w 6243"/>
                <a:gd name="T9" fmla="*/ 1557 h 1963"/>
                <a:gd name="T10" fmla="*/ 816 w 6243"/>
                <a:gd name="T11" fmla="*/ 1437 h 1963"/>
                <a:gd name="T12" fmla="*/ 906 w 6243"/>
                <a:gd name="T13" fmla="*/ 1065 h 1963"/>
                <a:gd name="T14" fmla="*/ 900 w 6243"/>
                <a:gd name="T15" fmla="*/ 876 h 1963"/>
                <a:gd name="T16" fmla="*/ 1122 w 6243"/>
                <a:gd name="T17" fmla="*/ 693 h 1963"/>
                <a:gd name="T18" fmla="*/ 1248 w 6243"/>
                <a:gd name="T19" fmla="*/ 543 h 1963"/>
                <a:gd name="T20" fmla="*/ 1392 w 6243"/>
                <a:gd name="T21" fmla="*/ 411 h 1963"/>
                <a:gd name="T22" fmla="*/ 1590 w 6243"/>
                <a:gd name="T23" fmla="*/ 273 h 1963"/>
                <a:gd name="T24" fmla="*/ 1722 w 6243"/>
                <a:gd name="T25" fmla="*/ 261 h 1963"/>
                <a:gd name="T26" fmla="*/ 1872 w 6243"/>
                <a:gd name="T27" fmla="*/ 273 h 1963"/>
                <a:gd name="T28" fmla="*/ 2127 w 6243"/>
                <a:gd name="T29" fmla="*/ 228 h 1963"/>
                <a:gd name="T30" fmla="*/ 2250 w 6243"/>
                <a:gd name="T31" fmla="*/ 177 h 1963"/>
                <a:gd name="T32" fmla="*/ 2430 w 6243"/>
                <a:gd name="T33" fmla="*/ 93 h 1963"/>
                <a:gd name="T34" fmla="*/ 2646 w 6243"/>
                <a:gd name="T35" fmla="*/ 57 h 1963"/>
                <a:gd name="T36" fmla="*/ 2772 w 6243"/>
                <a:gd name="T37" fmla="*/ 9 h 1963"/>
                <a:gd name="T38" fmla="*/ 2859 w 6243"/>
                <a:gd name="T39" fmla="*/ 21 h 1963"/>
                <a:gd name="T40" fmla="*/ 3045 w 6243"/>
                <a:gd name="T41" fmla="*/ 78 h 1963"/>
                <a:gd name="T42" fmla="*/ 3168 w 6243"/>
                <a:gd name="T43" fmla="*/ 153 h 1963"/>
                <a:gd name="T44" fmla="*/ 3342 w 6243"/>
                <a:gd name="T45" fmla="*/ 141 h 1963"/>
                <a:gd name="T46" fmla="*/ 3588 w 6243"/>
                <a:gd name="T47" fmla="*/ 171 h 1963"/>
                <a:gd name="T48" fmla="*/ 3723 w 6243"/>
                <a:gd name="T49" fmla="*/ 165 h 1963"/>
                <a:gd name="T50" fmla="*/ 3846 w 6243"/>
                <a:gd name="T51" fmla="*/ 195 h 1963"/>
                <a:gd name="T52" fmla="*/ 4008 w 6243"/>
                <a:gd name="T53" fmla="*/ 171 h 1963"/>
                <a:gd name="T54" fmla="*/ 4236 w 6243"/>
                <a:gd name="T55" fmla="*/ 159 h 1963"/>
                <a:gd name="T56" fmla="*/ 4380 w 6243"/>
                <a:gd name="T57" fmla="*/ 117 h 1963"/>
                <a:gd name="T58" fmla="*/ 4584 w 6243"/>
                <a:gd name="T59" fmla="*/ 129 h 1963"/>
                <a:gd name="T60" fmla="*/ 4674 w 6243"/>
                <a:gd name="T61" fmla="*/ 279 h 1963"/>
                <a:gd name="T62" fmla="*/ 4782 w 6243"/>
                <a:gd name="T63" fmla="*/ 495 h 1963"/>
                <a:gd name="T64" fmla="*/ 4932 w 6243"/>
                <a:gd name="T65" fmla="*/ 567 h 1963"/>
                <a:gd name="T66" fmla="*/ 5058 w 6243"/>
                <a:gd name="T67" fmla="*/ 735 h 1963"/>
                <a:gd name="T68" fmla="*/ 5274 w 6243"/>
                <a:gd name="T69" fmla="*/ 891 h 1963"/>
                <a:gd name="T70" fmla="*/ 5430 w 6243"/>
                <a:gd name="T71" fmla="*/ 1011 h 1963"/>
                <a:gd name="T72" fmla="*/ 5763 w 6243"/>
                <a:gd name="T73" fmla="*/ 1233 h 1963"/>
                <a:gd name="T74" fmla="*/ 6009 w 6243"/>
                <a:gd name="T75" fmla="*/ 1353 h 1963"/>
                <a:gd name="T76" fmla="*/ 6189 w 6243"/>
                <a:gd name="T77" fmla="*/ 1458 h 1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43" h="1963">
                  <a:moveTo>
                    <a:pt x="0" y="1959"/>
                  </a:moveTo>
                  <a:cubicBezTo>
                    <a:pt x="48" y="1961"/>
                    <a:pt x="97" y="1963"/>
                    <a:pt x="126" y="1953"/>
                  </a:cubicBezTo>
                  <a:cubicBezTo>
                    <a:pt x="155" y="1943"/>
                    <a:pt x="159" y="1911"/>
                    <a:pt x="174" y="1899"/>
                  </a:cubicBezTo>
                  <a:cubicBezTo>
                    <a:pt x="189" y="1887"/>
                    <a:pt x="202" y="1901"/>
                    <a:pt x="216" y="1881"/>
                  </a:cubicBezTo>
                  <a:cubicBezTo>
                    <a:pt x="230" y="1861"/>
                    <a:pt x="240" y="1792"/>
                    <a:pt x="258" y="1779"/>
                  </a:cubicBezTo>
                  <a:cubicBezTo>
                    <a:pt x="276" y="1766"/>
                    <a:pt x="304" y="1821"/>
                    <a:pt x="324" y="1803"/>
                  </a:cubicBezTo>
                  <a:cubicBezTo>
                    <a:pt x="344" y="1785"/>
                    <a:pt x="349" y="1689"/>
                    <a:pt x="378" y="1671"/>
                  </a:cubicBezTo>
                  <a:cubicBezTo>
                    <a:pt x="407" y="1653"/>
                    <a:pt x="466" y="1703"/>
                    <a:pt x="498" y="1695"/>
                  </a:cubicBezTo>
                  <a:cubicBezTo>
                    <a:pt x="530" y="1687"/>
                    <a:pt x="546" y="1646"/>
                    <a:pt x="573" y="1623"/>
                  </a:cubicBezTo>
                  <a:cubicBezTo>
                    <a:pt x="600" y="1600"/>
                    <a:pt x="638" y="1582"/>
                    <a:pt x="660" y="1557"/>
                  </a:cubicBezTo>
                  <a:cubicBezTo>
                    <a:pt x="682" y="1532"/>
                    <a:pt x="679" y="1493"/>
                    <a:pt x="705" y="1473"/>
                  </a:cubicBezTo>
                  <a:cubicBezTo>
                    <a:pt x="731" y="1453"/>
                    <a:pt x="779" y="1484"/>
                    <a:pt x="816" y="1437"/>
                  </a:cubicBezTo>
                  <a:cubicBezTo>
                    <a:pt x="853" y="1390"/>
                    <a:pt x="912" y="1253"/>
                    <a:pt x="927" y="1191"/>
                  </a:cubicBezTo>
                  <a:cubicBezTo>
                    <a:pt x="942" y="1129"/>
                    <a:pt x="909" y="1103"/>
                    <a:pt x="906" y="1065"/>
                  </a:cubicBezTo>
                  <a:cubicBezTo>
                    <a:pt x="903" y="1027"/>
                    <a:pt x="907" y="994"/>
                    <a:pt x="906" y="963"/>
                  </a:cubicBezTo>
                  <a:cubicBezTo>
                    <a:pt x="905" y="932"/>
                    <a:pt x="873" y="906"/>
                    <a:pt x="900" y="876"/>
                  </a:cubicBezTo>
                  <a:cubicBezTo>
                    <a:pt x="927" y="846"/>
                    <a:pt x="1031" y="813"/>
                    <a:pt x="1068" y="783"/>
                  </a:cubicBezTo>
                  <a:cubicBezTo>
                    <a:pt x="1105" y="753"/>
                    <a:pt x="1097" y="717"/>
                    <a:pt x="1122" y="693"/>
                  </a:cubicBezTo>
                  <a:cubicBezTo>
                    <a:pt x="1147" y="669"/>
                    <a:pt x="1197" y="664"/>
                    <a:pt x="1218" y="639"/>
                  </a:cubicBezTo>
                  <a:cubicBezTo>
                    <a:pt x="1239" y="614"/>
                    <a:pt x="1223" y="565"/>
                    <a:pt x="1248" y="543"/>
                  </a:cubicBezTo>
                  <a:cubicBezTo>
                    <a:pt x="1273" y="521"/>
                    <a:pt x="1344" y="529"/>
                    <a:pt x="1368" y="507"/>
                  </a:cubicBezTo>
                  <a:cubicBezTo>
                    <a:pt x="1392" y="485"/>
                    <a:pt x="1367" y="431"/>
                    <a:pt x="1392" y="411"/>
                  </a:cubicBezTo>
                  <a:cubicBezTo>
                    <a:pt x="1417" y="391"/>
                    <a:pt x="1485" y="410"/>
                    <a:pt x="1518" y="387"/>
                  </a:cubicBezTo>
                  <a:cubicBezTo>
                    <a:pt x="1551" y="364"/>
                    <a:pt x="1564" y="296"/>
                    <a:pt x="1590" y="273"/>
                  </a:cubicBezTo>
                  <a:cubicBezTo>
                    <a:pt x="1616" y="250"/>
                    <a:pt x="1652" y="251"/>
                    <a:pt x="1674" y="249"/>
                  </a:cubicBezTo>
                  <a:cubicBezTo>
                    <a:pt x="1696" y="247"/>
                    <a:pt x="1701" y="265"/>
                    <a:pt x="1722" y="261"/>
                  </a:cubicBezTo>
                  <a:cubicBezTo>
                    <a:pt x="1743" y="257"/>
                    <a:pt x="1775" y="223"/>
                    <a:pt x="1800" y="225"/>
                  </a:cubicBezTo>
                  <a:cubicBezTo>
                    <a:pt x="1825" y="227"/>
                    <a:pt x="1834" y="266"/>
                    <a:pt x="1872" y="273"/>
                  </a:cubicBezTo>
                  <a:cubicBezTo>
                    <a:pt x="1910" y="280"/>
                    <a:pt x="1986" y="274"/>
                    <a:pt x="2028" y="267"/>
                  </a:cubicBezTo>
                  <a:cubicBezTo>
                    <a:pt x="2070" y="260"/>
                    <a:pt x="2103" y="243"/>
                    <a:pt x="2127" y="228"/>
                  </a:cubicBezTo>
                  <a:cubicBezTo>
                    <a:pt x="2151" y="213"/>
                    <a:pt x="2154" y="183"/>
                    <a:pt x="2175" y="174"/>
                  </a:cubicBezTo>
                  <a:cubicBezTo>
                    <a:pt x="2196" y="165"/>
                    <a:pt x="2211" y="181"/>
                    <a:pt x="2250" y="177"/>
                  </a:cubicBezTo>
                  <a:cubicBezTo>
                    <a:pt x="2289" y="173"/>
                    <a:pt x="2382" y="161"/>
                    <a:pt x="2412" y="147"/>
                  </a:cubicBezTo>
                  <a:cubicBezTo>
                    <a:pt x="2442" y="133"/>
                    <a:pt x="2416" y="102"/>
                    <a:pt x="2430" y="93"/>
                  </a:cubicBezTo>
                  <a:cubicBezTo>
                    <a:pt x="2444" y="84"/>
                    <a:pt x="2460" y="99"/>
                    <a:pt x="2496" y="93"/>
                  </a:cubicBezTo>
                  <a:cubicBezTo>
                    <a:pt x="2532" y="87"/>
                    <a:pt x="2615" y="63"/>
                    <a:pt x="2646" y="57"/>
                  </a:cubicBezTo>
                  <a:cubicBezTo>
                    <a:pt x="2677" y="51"/>
                    <a:pt x="2661" y="65"/>
                    <a:pt x="2682" y="57"/>
                  </a:cubicBezTo>
                  <a:cubicBezTo>
                    <a:pt x="2703" y="49"/>
                    <a:pt x="2744" y="18"/>
                    <a:pt x="2772" y="9"/>
                  </a:cubicBezTo>
                  <a:cubicBezTo>
                    <a:pt x="2800" y="0"/>
                    <a:pt x="2836" y="1"/>
                    <a:pt x="2850" y="3"/>
                  </a:cubicBezTo>
                  <a:cubicBezTo>
                    <a:pt x="2864" y="5"/>
                    <a:pt x="2845" y="12"/>
                    <a:pt x="2859" y="21"/>
                  </a:cubicBezTo>
                  <a:cubicBezTo>
                    <a:pt x="2873" y="30"/>
                    <a:pt x="2903" y="47"/>
                    <a:pt x="2934" y="57"/>
                  </a:cubicBezTo>
                  <a:cubicBezTo>
                    <a:pt x="2965" y="67"/>
                    <a:pt x="3015" y="62"/>
                    <a:pt x="3045" y="78"/>
                  </a:cubicBezTo>
                  <a:cubicBezTo>
                    <a:pt x="3075" y="94"/>
                    <a:pt x="3094" y="141"/>
                    <a:pt x="3114" y="153"/>
                  </a:cubicBezTo>
                  <a:cubicBezTo>
                    <a:pt x="3134" y="165"/>
                    <a:pt x="3144" y="150"/>
                    <a:pt x="3168" y="153"/>
                  </a:cubicBezTo>
                  <a:cubicBezTo>
                    <a:pt x="3192" y="156"/>
                    <a:pt x="3229" y="173"/>
                    <a:pt x="3258" y="171"/>
                  </a:cubicBezTo>
                  <a:cubicBezTo>
                    <a:pt x="3287" y="169"/>
                    <a:pt x="3316" y="143"/>
                    <a:pt x="3342" y="141"/>
                  </a:cubicBezTo>
                  <a:cubicBezTo>
                    <a:pt x="3368" y="139"/>
                    <a:pt x="3373" y="154"/>
                    <a:pt x="3414" y="159"/>
                  </a:cubicBezTo>
                  <a:cubicBezTo>
                    <a:pt x="3455" y="164"/>
                    <a:pt x="3550" y="164"/>
                    <a:pt x="3588" y="171"/>
                  </a:cubicBezTo>
                  <a:cubicBezTo>
                    <a:pt x="3626" y="178"/>
                    <a:pt x="3620" y="202"/>
                    <a:pt x="3642" y="201"/>
                  </a:cubicBezTo>
                  <a:cubicBezTo>
                    <a:pt x="3664" y="200"/>
                    <a:pt x="3699" y="164"/>
                    <a:pt x="3723" y="165"/>
                  </a:cubicBezTo>
                  <a:cubicBezTo>
                    <a:pt x="3747" y="166"/>
                    <a:pt x="3766" y="202"/>
                    <a:pt x="3786" y="207"/>
                  </a:cubicBezTo>
                  <a:cubicBezTo>
                    <a:pt x="3806" y="212"/>
                    <a:pt x="3824" y="193"/>
                    <a:pt x="3846" y="195"/>
                  </a:cubicBezTo>
                  <a:cubicBezTo>
                    <a:pt x="3868" y="197"/>
                    <a:pt x="3891" y="223"/>
                    <a:pt x="3918" y="219"/>
                  </a:cubicBezTo>
                  <a:cubicBezTo>
                    <a:pt x="3945" y="215"/>
                    <a:pt x="3975" y="174"/>
                    <a:pt x="4008" y="171"/>
                  </a:cubicBezTo>
                  <a:cubicBezTo>
                    <a:pt x="4041" y="168"/>
                    <a:pt x="4078" y="203"/>
                    <a:pt x="4116" y="201"/>
                  </a:cubicBezTo>
                  <a:cubicBezTo>
                    <a:pt x="4154" y="199"/>
                    <a:pt x="4202" y="172"/>
                    <a:pt x="4236" y="159"/>
                  </a:cubicBezTo>
                  <a:cubicBezTo>
                    <a:pt x="4270" y="146"/>
                    <a:pt x="4296" y="130"/>
                    <a:pt x="4320" y="123"/>
                  </a:cubicBezTo>
                  <a:cubicBezTo>
                    <a:pt x="4344" y="116"/>
                    <a:pt x="4347" y="128"/>
                    <a:pt x="4380" y="117"/>
                  </a:cubicBezTo>
                  <a:cubicBezTo>
                    <a:pt x="4413" y="106"/>
                    <a:pt x="4484" y="55"/>
                    <a:pt x="4518" y="57"/>
                  </a:cubicBezTo>
                  <a:cubicBezTo>
                    <a:pt x="4552" y="59"/>
                    <a:pt x="4570" y="97"/>
                    <a:pt x="4584" y="129"/>
                  </a:cubicBezTo>
                  <a:cubicBezTo>
                    <a:pt x="4598" y="161"/>
                    <a:pt x="4587" y="224"/>
                    <a:pt x="4602" y="249"/>
                  </a:cubicBezTo>
                  <a:cubicBezTo>
                    <a:pt x="4617" y="274"/>
                    <a:pt x="4643" y="249"/>
                    <a:pt x="4674" y="279"/>
                  </a:cubicBezTo>
                  <a:cubicBezTo>
                    <a:pt x="4705" y="309"/>
                    <a:pt x="4770" y="393"/>
                    <a:pt x="4788" y="429"/>
                  </a:cubicBezTo>
                  <a:cubicBezTo>
                    <a:pt x="4806" y="465"/>
                    <a:pt x="4781" y="475"/>
                    <a:pt x="4782" y="495"/>
                  </a:cubicBezTo>
                  <a:cubicBezTo>
                    <a:pt x="4783" y="515"/>
                    <a:pt x="4769" y="537"/>
                    <a:pt x="4794" y="549"/>
                  </a:cubicBezTo>
                  <a:cubicBezTo>
                    <a:pt x="4819" y="561"/>
                    <a:pt x="4890" y="547"/>
                    <a:pt x="4932" y="567"/>
                  </a:cubicBezTo>
                  <a:cubicBezTo>
                    <a:pt x="4974" y="587"/>
                    <a:pt x="5025" y="641"/>
                    <a:pt x="5046" y="669"/>
                  </a:cubicBezTo>
                  <a:cubicBezTo>
                    <a:pt x="5067" y="697"/>
                    <a:pt x="5028" y="711"/>
                    <a:pt x="5058" y="735"/>
                  </a:cubicBezTo>
                  <a:cubicBezTo>
                    <a:pt x="5088" y="759"/>
                    <a:pt x="5190" y="787"/>
                    <a:pt x="5226" y="813"/>
                  </a:cubicBezTo>
                  <a:cubicBezTo>
                    <a:pt x="5262" y="839"/>
                    <a:pt x="5260" y="874"/>
                    <a:pt x="5274" y="891"/>
                  </a:cubicBezTo>
                  <a:cubicBezTo>
                    <a:pt x="5288" y="908"/>
                    <a:pt x="5284" y="895"/>
                    <a:pt x="5310" y="915"/>
                  </a:cubicBezTo>
                  <a:cubicBezTo>
                    <a:pt x="5336" y="935"/>
                    <a:pt x="5370" y="978"/>
                    <a:pt x="5430" y="1011"/>
                  </a:cubicBezTo>
                  <a:cubicBezTo>
                    <a:pt x="5490" y="1044"/>
                    <a:pt x="5618" y="1079"/>
                    <a:pt x="5673" y="1116"/>
                  </a:cubicBezTo>
                  <a:cubicBezTo>
                    <a:pt x="5728" y="1153"/>
                    <a:pt x="5739" y="1203"/>
                    <a:pt x="5763" y="1233"/>
                  </a:cubicBezTo>
                  <a:cubicBezTo>
                    <a:pt x="5787" y="1263"/>
                    <a:pt x="5776" y="1273"/>
                    <a:pt x="5817" y="1293"/>
                  </a:cubicBezTo>
                  <a:cubicBezTo>
                    <a:pt x="5858" y="1313"/>
                    <a:pt x="5958" y="1339"/>
                    <a:pt x="6009" y="1353"/>
                  </a:cubicBezTo>
                  <a:cubicBezTo>
                    <a:pt x="6060" y="1367"/>
                    <a:pt x="6093" y="1357"/>
                    <a:pt x="6123" y="1374"/>
                  </a:cubicBezTo>
                  <a:cubicBezTo>
                    <a:pt x="6153" y="1391"/>
                    <a:pt x="6169" y="1440"/>
                    <a:pt x="6189" y="1458"/>
                  </a:cubicBezTo>
                  <a:cubicBezTo>
                    <a:pt x="6209" y="1476"/>
                    <a:pt x="6232" y="1477"/>
                    <a:pt x="6243" y="1482"/>
                  </a:cubicBezTo>
                </a:path>
              </a:pathLst>
            </a:custGeom>
            <a:noFill/>
            <a:ln w="381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3407" name="Group 95"/>
            <p:cNvGrpSpPr>
              <a:grpSpLocks/>
            </p:cNvGrpSpPr>
            <p:nvPr/>
          </p:nvGrpSpPr>
          <p:grpSpPr bwMode="auto">
            <a:xfrm>
              <a:off x="5396" y="3265"/>
              <a:ext cx="86" cy="79"/>
              <a:chOff x="9055" y="10044"/>
              <a:chExt cx="234" cy="189"/>
            </a:xfrm>
          </p:grpSpPr>
          <p:sp>
            <p:nvSpPr>
              <p:cNvPr id="13408" name="AutoShape 96"/>
              <p:cNvSpPr>
                <a:spLocks noChangeArrowheads="1"/>
              </p:cNvSpPr>
              <p:nvPr/>
            </p:nvSpPr>
            <p:spPr bwMode="auto">
              <a:xfrm rot="-5400000">
                <a:off x="9013" y="10159"/>
                <a:ext cx="116" cy="32"/>
              </a:xfrm>
              <a:prstGeom prst="homePlate">
                <a:avLst>
                  <a:gd name="adj" fmla="val 165626"/>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09" name="AutoShape 97"/>
              <p:cNvSpPr>
                <a:spLocks noChangeArrowheads="1"/>
              </p:cNvSpPr>
              <p:nvPr/>
            </p:nvSpPr>
            <p:spPr bwMode="auto">
              <a:xfrm rot="-5400000">
                <a:off x="9045" y="10159"/>
                <a:ext cx="116" cy="32"/>
              </a:xfrm>
              <a:prstGeom prst="homePlate">
                <a:avLst>
                  <a:gd name="adj" fmla="val 165626"/>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10" name="AutoShape 98"/>
              <p:cNvSpPr>
                <a:spLocks noChangeArrowheads="1"/>
              </p:cNvSpPr>
              <p:nvPr/>
            </p:nvSpPr>
            <p:spPr bwMode="auto">
              <a:xfrm rot="-5400000">
                <a:off x="9079" y="10157"/>
                <a:ext cx="116" cy="32"/>
              </a:xfrm>
              <a:prstGeom prst="homePlate">
                <a:avLst>
                  <a:gd name="adj" fmla="val 165626"/>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11" name="AutoShape 99"/>
              <p:cNvSpPr>
                <a:spLocks noChangeArrowheads="1"/>
              </p:cNvSpPr>
              <p:nvPr/>
            </p:nvSpPr>
            <p:spPr bwMode="auto">
              <a:xfrm rot="-5400000">
                <a:off x="9137" y="10137"/>
                <a:ext cx="74" cy="30"/>
              </a:xfrm>
              <a:prstGeom prst="homePlate">
                <a:avLst>
                  <a:gd name="adj" fmla="val 112702"/>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12" name="AutoShape 100"/>
              <p:cNvSpPr>
                <a:spLocks noChangeArrowheads="1"/>
              </p:cNvSpPr>
              <p:nvPr/>
            </p:nvSpPr>
            <p:spPr bwMode="auto">
              <a:xfrm rot="-5400000">
                <a:off x="9149" y="10157"/>
                <a:ext cx="116" cy="32"/>
              </a:xfrm>
              <a:prstGeom prst="homePlate">
                <a:avLst>
                  <a:gd name="adj" fmla="val 165626"/>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13" name="AutoShape 101"/>
              <p:cNvSpPr>
                <a:spLocks noChangeArrowheads="1"/>
              </p:cNvSpPr>
              <p:nvPr/>
            </p:nvSpPr>
            <p:spPr bwMode="auto">
              <a:xfrm rot="-5400000">
                <a:off x="9183" y="10155"/>
                <a:ext cx="116" cy="32"/>
              </a:xfrm>
              <a:prstGeom prst="homePlate">
                <a:avLst>
                  <a:gd name="adj" fmla="val 165626"/>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14" name="AutoShape 102"/>
              <p:cNvSpPr>
                <a:spLocks noChangeArrowheads="1"/>
              </p:cNvSpPr>
              <p:nvPr/>
            </p:nvSpPr>
            <p:spPr bwMode="auto">
              <a:xfrm rot="-5400000">
                <a:off x="9215" y="10155"/>
                <a:ext cx="116" cy="32"/>
              </a:xfrm>
              <a:prstGeom prst="homePlate">
                <a:avLst>
                  <a:gd name="adj" fmla="val 165626"/>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15" name="AutoShape 103"/>
              <p:cNvSpPr>
                <a:spLocks noChangeArrowheads="1"/>
              </p:cNvSpPr>
              <p:nvPr/>
            </p:nvSpPr>
            <p:spPr bwMode="auto">
              <a:xfrm>
                <a:off x="9227" y="10047"/>
                <a:ext cx="56" cy="56"/>
              </a:xfrm>
              <a:prstGeom prst="doubleWave">
                <a:avLst>
                  <a:gd name="adj1" fmla="val 6500"/>
                  <a:gd name="adj2" fmla="val 0"/>
                </a:avLst>
              </a:prstGeom>
              <a:solidFill>
                <a:schemeClr val="tx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16" name="Line 104"/>
              <p:cNvSpPr>
                <a:spLocks noChangeShapeType="1"/>
              </p:cNvSpPr>
              <p:nvPr/>
            </p:nvSpPr>
            <p:spPr bwMode="auto">
              <a:xfrm>
                <a:off x="9224" y="10044"/>
                <a:ext cx="1" cy="17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3417" name="Freeform 105"/>
            <p:cNvSpPr>
              <a:spLocks/>
            </p:cNvSpPr>
            <p:nvPr/>
          </p:nvSpPr>
          <p:spPr bwMode="auto">
            <a:xfrm>
              <a:off x="3441" y="2272"/>
              <a:ext cx="1146" cy="1023"/>
            </a:xfrm>
            <a:custGeom>
              <a:avLst/>
              <a:gdLst>
                <a:gd name="T0" fmla="*/ 0 w 3118"/>
                <a:gd name="T1" fmla="*/ 2469 h 2475"/>
                <a:gd name="T2" fmla="*/ 30 w 3118"/>
                <a:gd name="T3" fmla="*/ 2460 h 2475"/>
                <a:gd name="T4" fmla="*/ 110 w 3118"/>
                <a:gd name="T5" fmla="*/ 2376 h 2475"/>
                <a:gd name="T6" fmla="*/ 166 w 3118"/>
                <a:gd name="T7" fmla="*/ 2376 h 2475"/>
                <a:gd name="T8" fmla="*/ 198 w 3118"/>
                <a:gd name="T9" fmla="*/ 2238 h 2475"/>
                <a:gd name="T10" fmla="*/ 300 w 3118"/>
                <a:gd name="T11" fmla="*/ 2235 h 2475"/>
                <a:gd name="T12" fmla="*/ 382 w 3118"/>
                <a:gd name="T13" fmla="*/ 2208 h 2475"/>
                <a:gd name="T14" fmla="*/ 477 w 3118"/>
                <a:gd name="T15" fmla="*/ 2154 h 2475"/>
                <a:gd name="T16" fmla="*/ 558 w 3118"/>
                <a:gd name="T17" fmla="*/ 2128 h 2475"/>
                <a:gd name="T18" fmla="*/ 621 w 3118"/>
                <a:gd name="T19" fmla="*/ 1938 h 2475"/>
                <a:gd name="T20" fmla="*/ 702 w 3118"/>
                <a:gd name="T21" fmla="*/ 1912 h 2475"/>
                <a:gd name="T22" fmla="*/ 774 w 3118"/>
                <a:gd name="T23" fmla="*/ 1832 h 2475"/>
                <a:gd name="T24" fmla="*/ 855 w 3118"/>
                <a:gd name="T25" fmla="*/ 1824 h 2475"/>
                <a:gd name="T26" fmla="*/ 1053 w 3118"/>
                <a:gd name="T27" fmla="*/ 1473 h 2475"/>
                <a:gd name="T28" fmla="*/ 1155 w 3118"/>
                <a:gd name="T29" fmla="*/ 1407 h 2475"/>
                <a:gd name="T30" fmla="*/ 1222 w 3118"/>
                <a:gd name="T31" fmla="*/ 1336 h 2475"/>
                <a:gd name="T32" fmla="*/ 1269 w 3118"/>
                <a:gd name="T33" fmla="*/ 1188 h 2475"/>
                <a:gd name="T34" fmla="*/ 1310 w 3118"/>
                <a:gd name="T35" fmla="*/ 1080 h 2475"/>
                <a:gd name="T36" fmla="*/ 1310 w 3118"/>
                <a:gd name="T37" fmla="*/ 976 h 2475"/>
                <a:gd name="T38" fmla="*/ 1366 w 3118"/>
                <a:gd name="T39" fmla="*/ 848 h 2475"/>
                <a:gd name="T40" fmla="*/ 1366 w 3118"/>
                <a:gd name="T41" fmla="*/ 760 h 2475"/>
                <a:gd name="T42" fmla="*/ 1437 w 3118"/>
                <a:gd name="T43" fmla="*/ 696 h 2475"/>
                <a:gd name="T44" fmla="*/ 1438 w 3118"/>
                <a:gd name="T45" fmla="*/ 616 h 2475"/>
                <a:gd name="T46" fmla="*/ 1582 w 3118"/>
                <a:gd name="T47" fmla="*/ 600 h 2475"/>
                <a:gd name="T48" fmla="*/ 1718 w 3118"/>
                <a:gd name="T49" fmla="*/ 456 h 2475"/>
                <a:gd name="T50" fmla="*/ 1966 w 3118"/>
                <a:gd name="T51" fmla="*/ 408 h 2475"/>
                <a:gd name="T52" fmla="*/ 2278 w 3118"/>
                <a:gd name="T53" fmla="*/ 352 h 2475"/>
                <a:gd name="T54" fmla="*/ 2446 w 3118"/>
                <a:gd name="T55" fmla="*/ 184 h 2475"/>
                <a:gd name="T56" fmla="*/ 2550 w 3118"/>
                <a:gd name="T57" fmla="*/ 216 h 2475"/>
                <a:gd name="T58" fmla="*/ 2646 w 3118"/>
                <a:gd name="T59" fmla="*/ 128 h 2475"/>
                <a:gd name="T60" fmla="*/ 2718 w 3118"/>
                <a:gd name="T61" fmla="*/ 160 h 2475"/>
                <a:gd name="T62" fmla="*/ 2934 w 3118"/>
                <a:gd name="T63" fmla="*/ 16 h 2475"/>
                <a:gd name="T64" fmla="*/ 2990 w 3118"/>
                <a:gd name="T65" fmla="*/ 64 h 2475"/>
                <a:gd name="T66" fmla="*/ 3118 w 3118"/>
                <a:gd name="T67" fmla="*/ 16 h 2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18" h="2475">
                  <a:moveTo>
                    <a:pt x="0" y="2469"/>
                  </a:moveTo>
                  <a:cubicBezTo>
                    <a:pt x="5" y="2468"/>
                    <a:pt x="12" y="2475"/>
                    <a:pt x="30" y="2460"/>
                  </a:cubicBezTo>
                  <a:cubicBezTo>
                    <a:pt x="48" y="2445"/>
                    <a:pt x="87" y="2390"/>
                    <a:pt x="110" y="2376"/>
                  </a:cubicBezTo>
                  <a:cubicBezTo>
                    <a:pt x="133" y="2362"/>
                    <a:pt x="151" y="2399"/>
                    <a:pt x="166" y="2376"/>
                  </a:cubicBezTo>
                  <a:cubicBezTo>
                    <a:pt x="181" y="2353"/>
                    <a:pt x="176" y="2261"/>
                    <a:pt x="198" y="2238"/>
                  </a:cubicBezTo>
                  <a:cubicBezTo>
                    <a:pt x="220" y="2215"/>
                    <a:pt x="269" y="2240"/>
                    <a:pt x="300" y="2235"/>
                  </a:cubicBezTo>
                  <a:cubicBezTo>
                    <a:pt x="331" y="2230"/>
                    <a:pt x="352" y="2222"/>
                    <a:pt x="382" y="2208"/>
                  </a:cubicBezTo>
                  <a:cubicBezTo>
                    <a:pt x="412" y="2194"/>
                    <a:pt x="448" y="2167"/>
                    <a:pt x="477" y="2154"/>
                  </a:cubicBezTo>
                  <a:cubicBezTo>
                    <a:pt x="506" y="2141"/>
                    <a:pt x="534" y="2164"/>
                    <a:pt x="558" y="2128"/>
                  </a:cubicBezTo>
                  <a:cubicBezTo>
                    <a:pt x="582" y="2092"/>
                    <a:pt x="597" y="1974"/>
                    <a:pt x="621" y="1938"/>
                  </a:cubicBezTo>
                  <a:cubicBezTo>
                    <a:pt x="645" y="1902"/>
                    <a:pt x="676" y="1930"/>
                    <a:pt x="702" y="1912"/>
                  </a:cubicBezTo>
                  <a:cubicBezTo>
                    <a:pt x="728" y="1894"/>
                    <a:pt x="748" y="1847"/>
                    <a:pt x="774" y="1832"/>
                  </a:cubicBezTo>
                  <a:cubicBezTo>
                    <a:pt x="800" y="1817"/>
                    <a:pt x="808" y="1884"/>
                    <a:pt x="855" y="1824"/>
                  </a:cubicBezTo>
                  <a:cubicBezTo>
                    <a:pt x="902" y="1764"/>
                    <a:pt x="1003" y="1543"/>
                    <a:pt x="1053" y="1473"/>
                  </a:cubicBezTo>
                  <a:cubicBezTo>
                    <a:pt x="1103" y="1403"/>
                    <a:pt x="1127" y="1430"/>
                    <a:pt x="1155" y="1407"/>
                  </a:cubicBezTo>
                  <a:cubicBezTo>
                    <a:pt x="1183" y="1384"/>
                    <a:pt x="1203" y="1372"/>
                    <a:pt x="1222" y="1336"/>
                  </a:cubicBezTo>
                  <a:cubicBezTo>
                    <a:pt x="1241" y="1300"/>
                    <a:pt x="1254" y="1231"/>
                    <a:pt x="1269" y="1188"/>
                  </a:cubicBezTo>
                  <a:cubicBezTo>
                    <a:pt x="1284" y="1145"/>
                    <a:pt x="1303" y="1115"/>
                    <a:pt x="1310" y="1080"/>
                  </a:cubicBezTo>
                  <a:cubicBezTo>
                    <a:pt x="1317" y="1045"/>
                    <a:pt x="1301" y="1015"/>
                    <a:pt x="1310" y="976"/>
                  </a:cubicBezTo>
                  <a:cubicBezTo>
                    <a:pt x="1319" y="937"/>
                    <a:pt x="1357" y="884"/>
                    <a:pt x="1366" y="848"/>
                  </a:cubicBezTo>
                  <a:cubicBezTo>
                    <a:pt x="1375" y="812"/>
                    <a:pt x="1354" y="785"/>
                    <a:pt x="1366" y="760"/>
                  </a:cubicBezTo>
                  <a:cubicBezTo>
                    <a:pt x="1378" y="735"/>
                    <a:pt x="1425" y="720"/>
                    <a:pt x="1437" y="696"/>
                  </a:cubicBezTo>
                  <a:cubicBezTo>
                    <a:pt x="1449" y="672"/>
                    <a:pt x="1414" y="632"/>
                    <a:pt x="1438" y="616"/>
                  </a:cubicBezTo>
                  <a:cubicBezTo>
                    <a:pt x="1462" y="600"/>
                    <a:pt x="1535" y="627"/>
                    <a:pt x="1582" y="600"/>
                  </a:cubicBezTo>
                  <a:cubicBezTo>
                    <a:pt x="1629" y="573"/>
                    <a:pt x="1654" y="488"/>
                    <a:pt x="1718" y="456"/>
                  </a:cubicBezTo>
                  <a:cubicBezTo>
                    <a:pt x="1782" y="424"/>
                    <a:pt x="1873" y="425"/>
                    <a:pt x="1966" y="408"/>
                  </a:cubicBezTo>
                  <a:cubicBezTo>
                    <a:pt x="2059" y="391"/>
                    <a:pt x="2198" y="389"/>
                    <a:pt x="2278" y="352"/>
                  </a:cubicBezTo>
                  <a:cubicBezTo>
                    <a:pt x="2358" y="315"/>
                    <a:pt x="2401" y="207"/>
                    <a:pt x="2446" y="184"/>
                  </a:cubicBezTo>
                  <a:cubicBezTo>
                    <a:pt x="2491" y="161"/>
                    <a:pt x="2517" y="225"/>
                    <a:pt x="2550" y="216"/>
                  </a:cubicBezTo>
                  <a:cubicBezTo>
                    <a:pt x="2583" y="207"/>
                    <a:pt x="2618" y="137"/>
                    <a:pt x="2646" y="128"/>
                  </a:cubicBezTo>
                  <a:cubicBezTo>
                    <a:pt x="2674" y="119"/>
                    <a:pt x="2670" y="179"/>
                    <a:pt x="2718" y="160"/>
                  </a:cubicBezTo>
                  <a:cubicBezTo>
                    <a:pt x="2766" y="141"/>
                    <a:pt x="2889" y="32"/>
                    <a:pt x="2934" y="16"/>
                  </a:cubicBezTo>
                  <a:cubicBezTo>
                    <a:pt x="2979" y="0"/>
                    <a:pt x="2959" y="64"/>
                    <a:pt x="2990" y="64"/>
                  </a:cubicBezTo>
                  <a:cubicBezTo>
                    <a:pt x="3021" y="64"/>
                    <a:pt x="3098" y="21"/>
                    <a:pt x="3118" y="16"/>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18" name="Freeform 106"/>
            <p:cNvSpPr>
              <a:spLocks/>
            </p:cNvSpPr>
            <p:nvPr/>
          </p:nvSpPr>
          <p:spPr bwMode="auto">
            <a:xfrm>
              <a:off x="4641" y="322"/>
              <a:ext cx="1122" cy="882"/>
            </a:xfrm>
            <a:custGeom>
              <a:avLst/>
              <a:gdLst>
                <a:gd name="T0" fmla="*/ 0 w 1122"/>
                <a:gd name="T1" fmla="*/ 116 h 882"/>
                <a:gd name="T2" fmla="*/ 64 w 1122"/>
                <a:gd name="T3" fmla="*/ 129 h 882"/>
                <a:gd name="T4" fmla="*/ 99 w 1122"/>
                <a:gd name="T5" fmla="*/ 146 h 882"/>
                <a:gd name="T6" fmla="*/ 143 w 1122"/>
                <a:gd name="T7" fmla="*/ 171 h 882"/>
                <a:gd name="T8" fmla="*/ 176 w 1122"/>
                <a:gd name="T9" fmla="*/ 146 h 882"/>
                <a:gd name="T10" fmla="*/ 176 w 1122"/>
                <a:gd name="T11" fmla="*/ 91 h 882"/>
                <a:gd name="T12" fmla="*/ 192 w 1122"/>
                <a:gd name="T13" fmla="*/ 76 h 882"/>
                <a:gd name="T14" fmla="*/ 236 w 1122"/>
                <a:gd name="T15" fmla="*/ 79 h 882"/>
                <a:gd name="T16" fmla="*/ 258 w 1122"/>
                <a:gd name="T17" fmla="*/ 67 h 882"/>
                <a:gd name="T18" fmla="*/ 278 w 1122"/>
                <a:gd name="T19" fmla="*/ 62 h 882"/>
                <a:gd name="T20" fmla="*/ 273 w 1122"/>
                <a:gd name="T21" fmla="*/ 34 h 882"/>
                <a:gd name="T22" fmla="*/ 293 w 1122"/>
                <a:gd name="T23" fmla="*/ 8 h 882"/>
                <a:gd name="T24" fmla="*/ 339 w 1122"/>
                <a:gd name="T25" fmla="*/ 19 h 882"/>
                <a:gd name="T26" fmla="*/ 390 w 1122"/>
                <a:gd name="T27" fmla="*/ 5 h 882"/>
                <a:gd name="T28" fmla="*/ 425 w 1122"/>
                <a:gd name="T29" fmla="*/ 47 h 882"/>
                <a:gd name="T30" fmla="*/ 467 w 1122"/>
                <a:gd name="T31" fmla="*/ 24 h 882"/>
                <a:gd name="T32" fmla="*/ 507 w 1122"/>
                <a:gd name="T33" fmla="*/ 27 h 882"/>
                <a:gd name="T34" fmla="*/ 525 w 1122"/>
                <a:gd name="T35" fmla="*/ 12 h 882"/>
                <a:gd name="T36" fmla="*/ 544 w 1122"/>
                <a:gd name="T37" fmla="*/ 10 h 882"/>
                <a:gd name="T38" fmla="*/ 561 w 1122"/>
                <a:gd name="T39" fmla="*/ 38 h 882"/>
                <a:gd name="T40" fmla="*/ 597 w 1122"/>
                <a:gd name="T41" fmla="*/ 74 h 882"/>
                <a:gd name="T42" fmla="*/ 613 w 1122"/>
                <a:gd name="T43" fmla="*/ 65 h 882"/>
                <a:gd name="T44" fmla="*/ 647 w 1122"/>
                <a:gd name="T45" fmla="*/ 39 h 882"/>
                <a:gd name="T46" fmla="*/ 714 w 1122"/>
                <a:gd name="T47" fmla="*/ 49 h 882"/>
                <a:gd name="T48" fmla="*/ 791 w 1122"/>
                <a:gd name="T49" fmla="*/ 49 h 882"/>
                <a:gd name="T50" fmla="*/ 815 w 1122"/>
                <a:gd name="T51" fmla="*/ 74 h 882"/>
                <a:gd name="T52" fmla="*/ 862 w 1122"/>
                <a:gd name="T53" fmla="*/ 91 h 882"/>
                <a:gd name="T54" fmla="*/ 877 w 1122"/>
                <a:gd name="T55" fmla="*/ 116 h 882"/>
                <a:gd name="T56" fmla="*/ 881 w 1122"/>
                <a:gd name="T57" fmla="*/ 153 h 882"/>
                <a:gd name="T58" fmla="*/ 930 w 1122"/>
                <a:gd name="T59" fmla="*/ 200 h 882"/>
                <a:gd name="T60" fmla="*/ 914 w 1122"/>
                <a:gd name="T61" fmla="*/ 280 h 882"/>
                <a:gd name="T62" fmla="*/ 932 w 1122"/>
                <a:gd name="T63" fmla="*/ 319 h 882"/>
                <a:gd name="T64" fmla="*/ 930 w 1122"/>
                <a:gd name="T65" fmla="*/ 367 h 882"/>
                <a:gd name="T66" fmla="*/ 943 w 1122"/>
                <a:gd name="T67" fmla="*/ 396 h 882"/>
                <a:gd name="T68" fmla="*/ 928 w 1122"/>
                <a:gd name="T69" fmla="*/ 428 h 882"/>
                <a:gd name="T70" fmla="*/ 928 w 1122"/>
                <a:gd name="T71" fmla="*/ 476 h 882"/>
                <a:gd name="T72" fmla="*/ 910 w 1122"/>
                <a:gd name="T73" fmla="*/ 510 h 882"/>
                <a:gd name="T74" fmla="*/ 917 w 1122"/>
                <a:gd name="T75" fmla="*/ 533 h 882"/>
                <a:gd name="T76" fmla="*/ 941 w 1122"/>
                <a:gd name="T77" fmla="*/ 557 h 882"/>
                <a:gd name="T78" fmla="*/ 943 w 1122"/>
                <a:gd name="T79" fmla="*/ 620 h 882"/>
                <a:gd name="T80" fmla="*/ 964 w 1122"/>
                <a:gd name="T81" fmla="*/ 657 h 882"/>
                <a:gd name="T82" fmla="*/ 959 w 1122"/>
                <a:gd name="T83" fmla="*/ 687 h 882"/>
                <a:gd name="T84" fmla="*/ 989 w 1122"/>
                <a:gd name="T85" fmla="*/ 744 h 882"/>
                <a:gd name="T86" fmla="*/ 995 w 1122"/>
                <a:gd name="T87" fmla="*/ 810 h 882"/>
                <a:gd name="T88" fmla="*/ 1031 w 1122"/>
                <a:gd name="T89" fmla="*/ 810 h 882"/>
                <a:gd name="T90" fmla="*/ 1055 w 1122"/>
                <a:gd name="T91" fmla="*/ 843 h 882"/>
                <a:gd name="T92" fmla="*/ 1084 w 1122"/>
                <a:gd name="T93" fmla="*/ 838 h 882"/>
                <a:gd name="T94" fmla="*/ 1122 w 1122"/>
                <a:gd name="T95" fmla="*/ 882 h 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22" h="882">
                  <a:moveTo>
                    <a:pt x="0" y="116"/>
                  </a:moveTo>
                  <a:cubicBezTo>
                    <a:pt x="24" y="120"/>
                    <a:pt x="47" y="124"/>
                    <a:pt x="64" y="129"/>
                  </a:cubicBezTo>
                  <a:cubicBezTo>
                    <a:pt x="80" y="133"/>
                    <a:pt x="86" y="139"/>
                    <a:pt x="99" y="146"/>
                  </a:cubicBezTo>
                  <a:cubicBezTo>
                    <a:pt x="112" y="153"/>
                    <a:pt x="130" y="171"/>
                    <a:pt x="143" y="171"/>
                  </a:cubicBezTo>
                  <a:cubicBezTo>
                    <a:pt x="156" y="171"/>
                    <a:pt x="171" y="159"/>
                    <a:pt x="176" y="146"/>
                  </a:cubicBezTo>
                  <a:cubicBezTo>
                    <a:pt x="182" y="133"/>
                    <a:pt x="174" y="103"/>
                    <a:pt x="176" y="91"/>
                  </a:cubicBezTo>
                  <a:cubicBezTo>
                    <a:pt x="179" y="80"/>
                    <a:pt x="182" y="79"/>
                    <a:pt x="192" y="76"/>
                  </a:cubicBezTo>
                  <a:cubicBezTo>
                    <a:pt x="202" y="74"/>
                    <a:pt x="225" y="81"/>
                    <a:pt x="236" y="79"/>
                  </a:cubicBezTo>
                  <a:cubicBezTo>
                    <a:pt x="247" y="77"/>
                    <a:pt x="251" y="69"/>
                    <a:pt x="258" y="67"/>
                  </a:cubicBezTo>
                  <a:cubicBezTo>
                    <a:pt x="265" y="64"/>
                    <a:pt x="275" y="67"/>
                    <a:pt x="278" y="62"/>
                  </a:cubicBezTo>
                  <a:cubicBezTo>
                    <a:pt x="280" y="56"/>
                    <a:pt x="271" y="43"/>
                    <a:pt x="273" y="34"/>
                  </a:cubicBezTo>
                  <a:cubicBezTo>
                    <a:pt x="276" y="26"/>
                    <a:pt x="282" y="10"/>
                    <a:pt x="293" y="8"/>
                  </a:cubicBezTo>
                  <a:cubicBezTo>
                    <a:pt x="304" y="5"/>
                    <a:pt x="323" y="20"/>
                    <a:pt x="339" y="19"/>
                  </a:cubicBezTo>
                  <a:cubicBezTo>
                    <a:pt x="355" y="19"/>
                    <a:pt x="376" y="0"/>
                    <a:pt x="390" y="5"/>
                  </a:cubicBezTo>
                  <a:cubicBezTo>
                    <a:pt x="404" y="9"/>
                    <a:pt x="412" y="43"/>
                    <a:pt x="425" y="47"/>
                  </a:cubicBezTo>
                  <a:cubicBezTo>
                    <a:pt x="438" y="50"/>
                    <a:pt x="454" y="28"/>
                    <a:pt x="467" y="24"/>
                  </a:cubicBezTo>
                  <a:cubicBezTo>
                    <a:pt x="481" y="21"/>
                    <a:pt x="497" y="29"/>
                    <a:pt x="507" y="27"/>
                  </a:cubicBezTo>
                  <a:cubicBezTo>
                    <a:pt x="516" y="25"/>
                    <a:pt x="519" y="15"/>
                    <a:pt x="525" y="12"/>
                  </a:cubicBezTo>
                  <a:cubicBezTo>
                    <a:pt x="531" y="9"/>
                    <a:pt x="538" y="5"/>
                    <a:pt x="544" y="10"/>
                  </a:cubicBezTo>
                  <a:cubicBezTo>
                    <a:pt x="549" y="14"/>
                    <a:pt x="552" y="28"/>
                    <a:pt x="561" y="38"/>
                  </a:cubicBezTo>
                  <a:cubicBezTo>
                    <a:pt x="570" y="49"/>
                    <a:pt x="588" y="69"/>
                    <a:pt x="597" y="74"/>
                  </a:cubicBezTo>
                  <a:cubicBezTo>
                    <a:pt x="606" y="79"/>
                    <a:pt x="605" y="71"/>
                    <a:pt x="613" y="65"/>
                  </a:cubicBezTo>
                  <a:cubicBezTo>
                    <a:pt x="622" y="59"/>
                    <a:pt x="630" y="42"/>
                    <a:pt x="647" y="39"/>
                  </a:cubicBezTo>
                  <a:cubicBezTo>
                    <a:pt x="664" y="37"/>
                    <a:pt x="690" y="48"/>
                    <a:pt x="714" y="49"/>
                  </a:cubicBezTo>
                  <a:cubicBezTo>
                    <a:pt x="738" y="51"/>
                    <a:pt x="774" y="45"/>
                    <a:pt x="791" y="49"/>
                  </a:cubicBezTo>
                  <a:cubicBezTo>
                    <a:pt x="808" y="53"/>
                    <a:pt x="804" y="67"/>
                    <a:pt x="815" y="74"/>
                  </a:cubicBezTo>
                  <a:cubicBezTo>
                    <a:pt x="827" y="81"/>
                    <a:pt x="852" y="84"/>
                    <a:pt x="862" y="91"/>
                  </a:cubicBezTo>
                  <a:cubicBezTo>
                    <a:pt x="873" y="98"/>
                    <a:pt x="874" y="106"/>
                    <a:pt x="877" y="116"/>
                  </a:cubicBezTo>
                  <a:cubicBezTo>
                    <a:pt x="880" y="126"/>
                    <a:pt x="873" y="139"/>
                    <a:pt x="881" y="153"/>
                  </a:cubicBezTo>
                  <a:cubicBezTo>
                    <a:pt x="890" y="167"/>
                    <a:pt x="924" y="179"/>
                    <a:pt x="930" y="200"/>
                  </a:cubicBezTo>
                  <a:cubicBezTo>
                    <a:pt x="935" y="222"/>
                    <a:pt x="914" y="260"/>
                    <a:pt x="914" y="280"/>
                  </a:cubicBezTo>
                  <a:cubicBezTo>
                    <a:pt x="915" y="300"/>
                    <a:pt x="929" y="305"/>
                    <a:pt x="932" y="319"/>
                  </a:cubicBezTo>
                  <a:cubicBezTo>
                    <a:pt x="935" y="334"/>
                    <a:pt x="928" y="354"/>
                    <a:pt x="930" y="367"/>
                  </a:cubicBezTo>
                  <a:cubicBezTo>
                    <a:pt x="932" y="379"/>
                    <a:pt x="943" y="386"/>
                    <a:pt x="943" y="396"/>
                  </a:cubicBezTo>
                  <a:cubicBezTo>
                    <a:pt x="943" y="407"/>
                    <a:pt x="930" y="415"/>
                    <a:pt x="928" y="428"/>
                  </a:cubicBezTo>
                  <a:cubicBezTo>
                    <a:pt x="925" y="441"/>
                    <a:pt x="931" y="462"/>
                    <a:pt x="928" y="476"/>
                  </a:cubicBezTo>
                  <a:cubicBezTo>
                    <a:pt x="925" y="489"/>
                    <a:pt x="912" y="501"/>
                    <a:pt x="910" y="510"/>
                  </a:cubicBezTo>
                  <a:cubicBezTo>
                    <a:pt x="908" y="520"/>
                    <a:pt x="912" y="525"/>
                    <a:pt x="917" y="533"/>
                  </a:cubicBezTo>
                  <a:cubicBezTo>
                    <a:pt x="922" y="541"/>
                    <a:pt x="936" y="542"/>
                    <a:pt x="941" y="557"/>
                  </a:cubicBezTo>
                  <a:cubicBezTo>
                    <a:pt x="945" y="571"/>
                    <a:pt x="939" y="603"/>
                    <a:pt x="943" y="620"/>
                  </a:cubicBezTo>
                  <a:cubicBezTo>
                    <a:pt x="947" y="636"/>
                    <a:pt x="962" y="646"/>
                    <a:pt x="964" y="657"/>
                  </a:cubicBezTo>
                  <a:cubicBezTo>
                    <a:pt x="967" y="668"/>
                    <a:pt x="955" y="673"/>
                    <a:pt x="959" y="687"/>
                  </a:cubicBezTo>
                  <a:cubicBezTo>
                    <a:pt x="963" y="702"/>
                    <a:pt x="983" y="723"/>
                    <a:pt x="989" y="744"/>
                  </a:cubicBezTo>
                  <a:cubicBezTo>
                    <a:pt x="995" y="764"/>
                    <a:pt x="988" y="798"/>
                    <a:pt x="995" y="810"/>
                  </a:cubicBezTo>
                  <a:cubicBezTo>
                    <a:pt x="1001" y="821"/>
                    <a:pt x="1021" y="805"/>
                    <a:pt x="1031" y="810"/>
                  </a:cubicBezTo>
                  <a:cubicBezTo>
                    <a:pt x="1042" y="816"/>
                    <a:pt x="1047" y="838"/>
                    <a:pt x="1055" y="843"/>
                  </a:cubicBezTo>
                  <a:cubicBezTo>
                    <a:pt x="1064" y="847"/>
                    <a:pt x="1073" y="831"/>
                    <a:pt x="1084" y="838"/>
                  </a:cubicBezTo>
                  <a:cubicBezTo>
                    <a:pt x="1095" y="844"/>
                    <a:pt x="1116" y="875"/>
                    <a:pt x="1122" y="882"/>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19" name="Freeform 107"/>
            <p:cNvSpPr>
              <a:spLocks/>
            </p:cNvSpPr>
            <p:nvPr/>
          </p:nvSpPr>
          <p:spPr bwMode="auto">
            <a:xfrm>
              <a:off x="1820" y="132"/>
              <a:ext cx="646" cy="467"/>
            </a:xfrm>
            <a:custGeom>
              <a:avLst/>
              <a:gdLst>
                <a:gd name="T0" fmla="*/ 0 w 646"/>
                <a:gd name="T1" fmla="*/ 467 h 467"/>
                <a:gd name="T2" fmla="*/ 25 w 646"/>
                <a:gd name="T3" fmla="*/ 444 h 467"/>
                <a:gd name="T4" fmla="*/ 31 w 646"/>
                <a:gd name="T5" fmla="*/ 404 h 467"/>
                <a:gd name="T6" fmla="*/ 54 w 646"/>
                <a:gd name="T7" fmla="*/ 401 h 467"/>
                <a:gd name="T8" fmla="*/ 71 w 646"/>
                <a:gd name="T9" fmla="*/ 399 h 467"/>
                <a:gd name="T10" fmla="*/ 73 w 646"/>
                <a:gd name="T11" fmla="*/ 370 h 467"/>
                <a:gd name="T12" fmla="*/ 113 w 646"/>
                <a:gd name="T13" fmla="*/ 358 h 467"/>
                <a:gd name="T14" fmla="*/ 128 w 646"/>
                <a:gd name="T15" fmla="*/ 346 h 467"/>
                <a:gd name="T16" fmla="*/ 170 w 646"/>
                <a:gd name="T17" fmla="*/ 365 h 467"/>
                <a:gd name="T18" fmla="*/ 191 w 646"/>
                <a:gd name="T19" fmla="*/ 320 h 467"/>
                <a:gd name="T20" fmla="*/ 209 w 646"/>
                <a:gd name="T21" fmla="*/ 313 h 467"/>
                <a:gd name="T22" fmla="*/ 234 w 646"/>
                <a:gd name="T23" fmla="*/ 340 h 467"/>
                <a:gd name="T24" fmla="*/ 256 w 646"/>
                <a:gd name="T25" fmla="*/ 328 h 467"/>
                <a:gd name="T26" fmla="*/ 297 w 646"/>
                <a:gd name="T27" fmla="*/ 335 h 467"/>
                <a:gd name="T28" fmla="*/ 320 w 646"/>
                <a:gd name="T29" fmla="*/ 323 h 467"/>
                <a:gd name="T30" fmla="*/ 338 w 646"/>
                <a:gd name="T31" fmla="*/ 342 h 467"/>
                <a:gd name="T32" fmla="*/ 369 w 646"/>
                <a:gd name="T33" fmla="*/ 345 h 467"/>
                <a:gd name="T34" fmla="*/ 382 w 646"/>
                <a:gd name="T35" fmla="*/ 351 h 467"/>
                <a:gd name="T36" fmla="*/ 395 w 646"/>
                <a:gd name="T37" fmla="*/ 337 h 467"/>
                <a:gd name="T38" fmla="*/ 389 w 646"/>
                <a:gd name="T39" fmla="*/ 320 h 467"/>
                <a:gd name="T40" fmla="*/ 422 w 646"/>
                <a:gd name="T41" fmla="*/ 289 h 467"/>
                <a:gd name="T42" fmla="*/ 486 w 646"/>
                <a:gd name="T43" fmla="*/ 290 h 467"/>
                <a:gd name="T44" fmla="*/ 495 w 646"/>
                <a:gd name="T45" fmla="*/ 264 h 467"/>
                <a:gd name="T46" fmla="*/ 517 w 646"/>
                <a:gd name="T47" fmla="*/ 251 h 467"/>
                <a:gd name="T48" fmla="*/ 520 w 646"/>
                <a:gd name="T49" fmla="*/ 224 h 467"/>
                <a:gd name="T50" fmla="*/ 546 w 646"/>
                <a:gd name="T51" fmla="*/ 214 h 467"/>
                <a:gd name="T52" fmla="*/ 557 w 646"/>
                <a:gd name="T53" fmla="*/ 168 h 467"/>
                <a:gd name="T54" fmla="*/ 580 w 646"/>
                <a:gd name="T55" fmla="*/ 147 h 467"/>
                <a:gd name="T56" fmla="*/ 582 w 646"/>
                <a:gd name="T57" fmla="*/ 104 h 467"/>
                <a:gd name="T58" fmla="*/ 638 w 646"/>
                <a:gd name="T59" fmla="*/ 105 h 467"/>
                <a:gd name="T60" fmla="*/ 632 w 646"/>
                <a:gd name="T61" fmla="*/ 64 h 467"/>
                <a:gd name="T62" fmla="*/ 601 w 646"/>
                <a:gd name="T63" fmla="*/ 59 h 467"/>
                <a:gd name="T64" fmla="*/ 564 w 646"/>
                <a:gd name="T65" fmla="*/ 41 h 467"/>
                <a:gd name="T66" fmla="*/ 530 w 646"/>
                <a:gd name="T67" fmla="*/ 43 h 467"/>
                <a:gd name="T68" fmla="*/ 513 w 646"/>
                <a:gd name="T69" fmla="*/ 30 h 467"/>
                <a:gd name="T70" fmla="*/ 513 w 646"/>
                <a:gd name="T71" fmla="*/ 10 h 467"/>
                <a:gd name="T72" fmla="*/ 498 w 646"/>
                <a:gd name="T73" fmla="*/ 0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6" h="467">
                  <a:moveTo>
                    <a:pt x="0" y="467"/>
                  </a:moveTo>
                  <a:cubicBezTo>
                    <a:pt x="10" y="460"/>
                    <a:pt x="20" y="454"/>
                    <a:pt x="25" y="444"/>
                  </a:cubicBezTo>
                  <a:cubicBezTo>
                    <a:pt x="30" y="434"/>
                    <a:pt x="26" y="411"/>
                    <a:pt x="31" y="404"/>
                  </a:cubicBezTo>
                  <a:cubicBezTo>
                    <a:pt x="36" y="397"/>
                    <a:pt x="48" y="402"/>
                    <a:pt x="54" y="401"/>
                  </a:cubicBezTo>
                  <a:cubicBezTo>
                    <a:pt x="61" y="400"/>
                    <a:pt x="67" y="405"/>
                    <a:pt x="71" y="399"/>
                  </a:cubicBezTo>
                  <a:cubicBezTo>
                    <a:pt x="74" y="394"/>
                    <a:pt x="66" y="377"/>
                    <a:pt x="73" y="370"/>
                  </a:cubicBezTo>
                  <a:cubicBezTo>
                    <a:pt x="80" y="363"/>
                    <a:pt x="104" y="362"/>
                    <a:pt x="113" y="358"/>
                  </a:cubicBezTo>
                  <a:cubicBezTo>
                    <a:pt x="122" y="354"/>
                    <a:pt x="118" y="345"/>
                    <a:pt x="128" y="346"/>
                  </a:cubicBezTo>
                  <a:cubicBezTo>
                    <a:pt x="137" y="348"/>
                    <a:pt x="160" y="369"/>
                    <a:pt x="170" y="365"/>
                  </a:cubicBezTo>
                  <a:cubicBezTo>
                    <a:pt x="181" y="360"/>
                    <a:pt x="185" y="329"/>
                    <a:pt x="191" y="320"/>
                  </a:cubicBezTo>
                  <a:cubicBezTo>
                    <a:pt x="197" y="311"/>
                    <a:pt x="202" y="310"/>
                    <a:pt x="209" y="313"/>
                  </a:cubicBezTo>
                  <a:cubicBezTo>
                    <a:pt x="216" y="317"/>
                    <a:pt x="226" y="337"/>
                    <a:pt x="234" y="340"/>
                  </a:cubicBezTo>
                  <a:cubicBezTo>
                    <a:pt x="241" y="342"/>
                    <a:pt x="245" y="329"/>
                    <a:pt x="256" y="328"/>
                  </a:cubicBezTo>
                  <a:cubicBezTo>
                    <a:pt x="266" y="328"/>
                    <a:pt x="286" y="336"/>
                    <a:pt x="297" y="335"/>
                  </a:cubicBezTo>
                  <a:cubicBezTo>
                    <a:pt x="307" y="334"/>
                    <a:pt x="313" y="322"/>
                    <a:pt x="320" y="323"/>
                  </a:cubicBezTo>
                  <a:cubicBezTo>
                    <a:pt x="327" y="325"/>
                    <a:pt x="330" y="338"/>
                    <a:pt x="338" y="342"/>
                  </a:cubicBezTo>
                  <a:cubicBezTo>
                    <a:pt x="346" y="345"/>
                    <a:pt x="361" y="343"/>
                    <a:pt x="369" y="345"/>
                  </a:cubicBezTo>
                  <a:cubicBezTo>
                    <a:pt x="376" y="346"/>
                    <a:pt x="378" y="353"/>
                    <a:pt x="382" y="351"/>
                  </a:cubicBezTo>
                  <a:cubicBezTo>
                    <a:pt x="386" y="350"/>
                    <a:pt x="394" y="342"/>
                    <a:pt x="395" y="337"/>
                  </a:cubicBezTo>
                  <a:cubicBezTo>
                    <a:pt x="396" y="331"/>
                    <a:pt x="385" y="328"/>
                    <a:pt x="389" y="320"/>
                  </a:cubicBezTo>
                  <a:cubicBezTo>
                    <a:pt x="394" y="312"/>
                    <a:pt x="405" y="294"/>
                    <a:pt x="422" y="289"/>
                  </a:cubicBezTo>
                  <a:cubicBezTo>
                    <a:pt x="438" y="284"/>
                    <a:pt x="474" y="294"/>
                    <a:pt x="486" y="290"/>
                  </a:cubicBezTo>
                  <a:cubicBezTo>
                    <a:pt x="498" y="286"/>
                    <a:pt x="490" y="271"/>
                    <a:pt x="495" y="264"/>
                  </a:cubicBezTo>
                  <a:cubicBezTo>
                    <a:pt x="500" y="257"/>
                    <a:pt x="513" y="257"/>
                    <a:pt x="517" y="251"/>
                  </a:cubicBezTo>
                  <a:cubicBezTo>
                    <a:pt x="521" y="244"/>
                    <a:pt x="515" y="231"/>
                    <a:pt x="520" y="224"/>
                  </a:cubicBezTo>
                  <a:cubicBezTo>
                    <a:pt x="525" y="218"/>
                    <a:pt x="540" y="224"/>
                    <a:pt x="546" y="214"/>
                  </a:cubicBezTo>
                  <a:cubicBezTo>
                    <a:pt x="553" y="205"/>
                    <a:pt x="551" y="179"/>
                    <a:pt x="557" y="168"/>
                  </a:cubicBezTo>
                  <a:cubicBezTo>
                    <a:pt x="562" y="157"/>
                    <a:pt x="576" y="157"/>
                    <a:pt x="580" y="147"/>
                  </a:cubicBezTo>
                  <a:cubicBezTo>
                    <a:pt x="584" y="136"/>
                    <a:pt x="572" y="111"/>
                    <a:pt x="582" y="104"/>
                  </a:cubicBezTo>
                  <a:cubicBezTo>
                    <a:pt x="591" y="97"/>
                    <a:pt x="629" y="112"/>
                    <a:pt x="638" y="105"/>
                  </a:cubicBezTo>
                  <a:cubicBezTo>
                    <a:pt x="646" y="99"/>
                    <a:pt x="638" y="72"/>
                    <a:pt x="632" y="64"/>
                  </a:cubicBezTo>
                  <a:cubicBezTo>
                    <a:pt x="625" y="56"/>
                    <a:pt x="612" y="63"/>
                    <a:pt x="601" y="59"/>
                  </a:cubicBezTo>
                  <a:cubicBezTo>
                    <a:pt x="589" y="56"/>
                    <a:pt x="576" y="44"/>
                    <a:pt x="564" y="41"/>
                  </a:cubicBezTo>
                  <a:cubicBezTo>
                    <a:pt x="552" y="38"/>
                    <a:pt x="539" y="45"/>
                    <a:pt x="530" y="43"/>
                  </a:cubicBezTo>
                  <a:cubicBezTo>
                    <a:pt x="522" y="41"/>
                    <a:pt x="516" y="35"/>
                    <a:pt x="513" y="30"/>
                  </a:cubicBezTo>
                  <a:cubicBezTo>
                    <a:pt x="510" y="24"/>
                    <a:pt x="515" y="15"/>
                    <a:pt x="513" y="10"/>
                  </a:cubicBezTo>
                  <a:cubicBezTo>
                    <a:pt x="510" y="5"/>
                    <a:pt x="500" y="2"/>
                    <a:pt x="498" y="0"/>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20" name="Freeform 108"/>
            <p:cNvSpPr>
              <a:spLocks/>
            </p:cNvSpPr>
            <p:nvPr/>
          </p:nvSpPr>
          <p:spPr bwMode="auto">
            <a:xfrm>
              <a:off x="2464" y="199"/>
              <a:ext cx="397" cy="665"/>
            </a:xfrm>
            <a:custGeom>
              <a:avLst/>
              <a:gdLst>
                <a:gd name="T0" fmla="*/ 0 w 1081"/>
                <a:gd name="T1" fmla="*/ 85 h 1609"/>
                <a:gd name="T2" fmla="*/ 72 w 1081"/>
                <a:gd name="T3" fmla="*/ 73 h 1609"/>
                <a:gd name="T4" fmla="*/ 108 w 1081"/>
                <a:gd name="T5" fmla="*/ 117 h 1609"/>
                <a:gd name="T6" fmla="*/ 176 w 1081"/>
                <a:gd name="T7" fmla="*/ 73 h 1609"/>
                <a:gd name="T8" fmla="*/ 220 w 1081"/>
                <a:gd name="T9" fmla="*/ 105 h 1609"/>
                <a:gd name="T10" fmla="*/ 272 w 1081"/>
                <a:gd name="T11" fmla="*/ 77 h 1609"/>
                <a:gd name="T12" fmla="*/ 344 w 1081"/>
                <a:gd name="T13" fmla="*/ 137 h 1609"/>
                <a:gd name="T14" fmla="*/ 512 w 1081"/>
                <a:gd name="T15" fmla="*/ 121 h 1609"/>
                <a:gd name="T16" fmla="*/ 552 w 1081"/>
                <a:gd name="T17" fmla="*/ 81 h 1609"/>
                <a:gd name="T18" fmla="*/ 664 w 1081"/>
                <a:gd name="T19" fmla="*/ 85 h 1609"/>
                <a:gd name="T20" fmla="*/ 724 w 1081"/>
                <a:gd name="T21" fmla="*/ 25 h 1609"/>
                <a:gd name="T22" fmla="*/ 792 w 1081"/>
                <a:gd name="T23" fmla="*/ 41 h 1609"/>
                <a:gd name="T24" fmla="*/ 900 w 1081"/>
                <a:gd name="T25" fmla="*/ 1 h 1609"/>
                <a:gd name="T26" fmla="*/ 980 w 1081"/>
                <a:gd name="T27" fmla="*/ 37 h 1609"/>
                <a:gd name="T28" fmla="*/ 1064 w 1081"/>
                <a:gd name="T29" fmla="*/ 45 h 1609"/>
                <a:gd name="T30" fmla="*/ 1068 w 1081"/>
                <a:gd name="T31" fmla="*/ 81 h 1609"/>
                <a:gd name="T32" fmla="*/ 984 w 1081"/>
                <a:gd name="T33" fmla="*/ 141 h 1609"/>
                <a:gd name="T34" fmla="*/ 960 w 1081"/>
                <a:gd name="T35" fmla="*/ 161 h 1609"/>
                <a:gd name="T36" fmla="*/ 964 w 1081"/>
                <a:gd name="T37" fmla="*/ 277 h 1609"/>
                <a:gd name="T38" fmla="*/ 992 w 1081"/>
                <a:gd name="T39" fmla="*/ 277 h 1609"/>
                <a:gd name="T40" fmla="*/ 1056 w 1081"/>
                <a:gd name="T41" fmla="*/ 369 h 1609"/>
                <a:gd name="T42" fmla="*/ 1032 w 1081"/>
                <a:gd name="T43" fmla="*/ 461 h 1609"/>
                <a:gd name="T44" fmla="*/ 1028 w 1081"/>
                <a:gd name="T45" fmla="*/ 637 h 1609"/>
                <a:gd name="T46" fmla="*/ 920 w 1081"/>
                <a:gd name="T47" fmla="*/ 749 h 1609"/>
                <a:gd name="T48" fmla="*/ 872 w 1081"/>
                <a:gd name="T49" fmla="*/ 849 h 1609"/>
                <a:gd name="T50" fmla="*/ 800 w 1081"/>
                <a:gd name="T51" fmla="*/ 949 h 1609"/>
                <a:gd name="T52" fmla="*/ 732 w 1081"/>
                <a:gd name="T53" fmla="*/ 1001 h 1609"/>
                <a:gd name="T54" fmla="*/ 692 w 1081"/>
                <a:gd name="T55" fmla="*/ 1081 h 1609"/>
                <a:gd name="T56" fmla="*/ 636 w 1081"/>
                <a:gd name="T57" fmla="*/ 1121 h 1609"/>
                <a:gd name="T58" fmla="*/ 596 w 1081"/>
                <a:gd name="T59" fmla="*/ 1189 h 1609"/>
                <a:gd name="T60" fmla="*/ 556 w 1081"/>
                <a:gd name="T61" fmla="*/ 1245 h 1609"/>
                <a:gd name="T62" fmla="*/ 456 w 1081"/>
                <a:gd name="T63" fmla="*/ 1265 h 1609"/>
                <a:gd name="T64" fmla="*/ 352 w 1081"/>
                <a:gd name="T65" fmla="*/ 1425 h 1609"/>
                <a:gd name="T66" fmla="*/ 404 w 1081"/>
                <a:gd name="T67" fmla="*/ 1489 h 1609"/>
                <a:gd name="T68" fmla="*/ 436 w 1081"/>
                <a:gd name="T69" fmla="*/ 1541 h 1609"/>
                <a:gd name="T70" fmla="*/ 424 w 1081"/>
                <a:gd name="T71" fmla="*/ 1609 h 1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81" h="1609">
                  <a:moveTo>
                    <a:pt x="0" y="85"/>
                  </a:moveTo>
                  <a:cubicBezTo>
                    <a:pt x="27" y="76"/>
                    <a:pt x="54" y="68"/>
                    <a:pt x="72" y="73"/>
                  </a:cubicBezTo>
                  <a:cubicBezTo>
                    <a:pt x="90" y="78"/>
                    <a:pt x="91" y="117"/>
                    <a:pt x="108" y="117"/>
                  </a:cubicBezTo>
                  <a:cubicBezTo>
                    <a:pt x="125" y="117"/>
                    <a:pt x="157" y="75"/>
                    <a:pt x="176" y="73"/>
                  </a:cubicBezTo>
                  <a:cubicBezTo>
                    <a:pt x="195" y="71"/>
                    <a:pt x="204" y="104"/>
                    <a:pt x="220" y="105"/>
                  </a:cubicBezTo>
                  <a:cubicBezTo>
                    <a:pt x="236" y="106"/>
                    <a:pt x="251" y="72"/>
                    <a:pt x="272" y="77"/>
                  </a:cubicBezTo>
                  <a:cubicBezTo>
                    <a:pt x="293" y="82"/>
                    <a:pt x="304" y="130"/>
                    <a:pt x="344" y="137"/>
                  </a:cubicBezTo>
                  <a:cubicBezTo>
                    <a:pt x="384" y="144"/>
                    <a:pt x="477" y="130"/>
                    <a:pt x="512" y="121"/>
                  </a:cubicBezTo>
                  <a:cubicBezTo>
                    <a:pt x="547" y="112"/>
                    <a:pt x="527" y="87"/>
                    <a:pt x="552" y="81"/>
                  </a:cubicBezTo>
                  <a:cubicBezTo>
                    <a:pt x="577" y="75"/>
                    <a:pt x="636" y="94"/>
                    <a:pt x="664" y="85"/>
                  </a:cubicBezTo>
                  <a:cubicBezTo>
                    <a:pt x="692" y="76"/>
                    <a:pt x="703" y="32"/>
                    <a:pt x="724" y="25"/>
                  </a:cubicBezTo>
                  <a:cubicBezTo>
                    <a:pt x="745" y="18"/>
                    <a:pt x="763" y="45"/>
                    <a:pt x="792" y="41"/>
                  </a:cubicBezTo>
                  <a:cubicBezTo>
                    <a:pt x="821" y="37"/>
                    <a:pt x="869" y="2"/>
                    <a:pt x="900" y="1"/>
                  </a:cubicBezTo>
                  <a:cubicBezTo>
                    <a:pt x="931" y="0"/>
                    <a:pt x="953" y="30"/>
                    <a:pt x="980" y="37"/>
                  </a:cubicBezTo>
                  <a:cubicBezTo>
                    <a:pt x="1007" y="44"/>
                    <a:pt x="1049" y="38"/>
                    <a:pt x="1064" y="45"/>
                  </a:cubicBezTo>
                  <a:cubicBezTo>
                    <a:pt x="1079" y="52"/>
                    <a:pt x="1081" y="65"/>
                    <a:pt x="1068" y="81"/>
                  </a:cubicBezTo>
                  <a:cubicBezTo>
                    <a:pt x="1055" y="97"/>
                    <a:pt x="1002" y="128"/>
                    <a:pt x="984" y="141"/>
                  </a:cubicBezTo>
                  <a:cubicBezTo>
                    <a:pt x="966" y="154"/>
                    <a:pt x="963" y="138"/>
                    <a:pt x="960" y="161"/>
                  </a:cubicBezTo>
                  <a:cubicBezTo>
                    <a:pt x="957" y="184"/>
                    <a:pt x="959" y="258"/>
                    <a:pt x="964" y="277"/>
                  </a:cubicBezTo>
                  <a:cubicBezTo>
                    <a:pt x="969" y="296"/>
                    <a:pt x="977" y="262"/>
                    <a:pt x="992" y="277"/>
                  </a:cubicBezTo>
                  <a:cubicBezTo>
                    <a:pt x="1007" y="292"/>
                    <a:pt x="1049" y="338"/>
                    <a:pt x="1056" y="369"/>
                  </a:cubicBezTo>
                  <a:cubicBezTo>
                    <a:pt x="1063" y="400"/>
                    <a:pt x="1037" y="416"/>
                    <a:pt x="1032" y="461"/>
                  </a:cubicBezTo>
                  <a:cubicBezTo>
                    <a:pt x="1027" y="506"/>
                    <a:pt x="1047" y="589"/>
                    <a:pt x="1028" y="637"/>
                  </a:cubicBezTo>
                  <a:cubicBezTo>
                    <a:pt x="1009" y="685"/>
                    <a:pt x="946" y="714"/>
                    <a:pt x="920" y="749"/>
                  </a:cubicBezTo>
                  <a:cubicBezTo>
                    <a:pt x="894" y="784"/>
                    <a:pt x="892" y="816"/>
                    <a:pt x="872" y="849"/>
                  </a:cubicBezTo>
                  <a:cubicBezTo>
                    <a:pt x="852" y="882"/>
                    <a:pt x="823" y="924"/>
                    <a:pt x="800" y="949"/>
                  </a:cubicBezTo>
                  <a:cubicBezTo>
                    <a:pt x="777" y="974"/>
                    <a:pt x="750" y="979"/>
                    <a:pt x="732" y="1001"/>
                  </a:cubicBezTo>
                  <a:cubicBezTo>
                    <a:pt x="714" y="1023"/>
                    <a:pt x="708" y="1061"/>
                    <a:pt x="692" y="1081"/>
                  </a:cubicBezTo>
                  <a:cubicBezTo>
                    <a:pt x="676" y="1101"/>
                    <a:pt x="652" y="1103"/>
                    <a:pt x="636" y="1121"/>
                  </a:cubicBezTo>
                  <a:cubicBezTo>
                    <a:pt x="620" y="1139"/>
                    <a:pt x="609" y="1168"/>
                    <a:pt x="596" y="1189"/>
                  </a:cubicBezTo>
                  <a:cubicBezTo>
                    <a:pt x="583" y="1210"/>
                    <a:pt x="579" y="1232"/>
                    <a:pt x="556" y="1245"/>
                  </a:cubicBezTo>
                  <a:cubicBezTo>
                    <a:pt x="533" y="1258"/>
                    <a:pt x="490" y="1235"/>
                    <a:pt x="456" y="1265"/>
                  </a:cubicBezTo>
                  <a:cubicBezTo>
                    <a:pt x="422" y="1295"/>
                    <a:pt x="361" y="1388"/>
                    <a:pt x="352" y="1425"/>
                  </a:cubicBezTo>
                  <a:cubicBezTo>
                    <a:pt x="343" y="1462"/>
                    <a:pt x="390" y="1470"/>
                    <a:pt x="404" y="1489"/>
                  </a:cubicBezTo>
                  <a:cubicBezTo>
                    <a:pt x="418" y="1508"/>
                    <a:pt x="433" y="1521"/>
                    <a:pt x="436" y="1541"/>
                  </a:cubicBezTo>
                  <a:cubicBezTo>
                    <a:pt x="439" y="1561"/>
                    <a:pt x="431" y="1585"/>
                    <a:pt x="424" y="1609"/>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21" name="Freeform 109"/>
            <p:cNvSpPr>
              <a:spLocks/>
            </p:cNvSpPr>
            <p:nvPr/>
          </p:nvSpPr>
          <p:spPr bwMode="auto">
            <a:xfrm>
              <a:off x="2857" y="182"/>
              <a:ext cx="1360" cy="416"/>
            </a:xfrm>
            <a:custGeom>
              <a:avLst/>
              <a:gdLst>
                <a:gd name="T0" fmla="*/ 0 w 3702"/>
                <a:gd name="T1" fmla="*/ 100 h 1005"/>
                <a:gd name="T2" fmla="*/ 68 w 3702"/>
                <a:gd name="T3" fmla="*/ 72 h 1005"/>
                <a:gd name="T4" fmla="*/ 148 w 3702"/>
                <a:gd name="T5" fmla="*/ 108 h 1005"/>
                <a:gd name="T6" fmla="*/ 204 w 3702"/>
                <a:gd name="T7" fmla="*/ 72 h 1005"/>
                <a:gd name="T8" fmla="*/ 256 w 3702"/>
                <a:gd name="T9" fmla="*/ 84 h 1005"/>
                <a:gd name="T10" fmla="*/ 300 w 3702"/>
                <a:gd name="T11" fmla="*/ 44 h 1005"/>
                <a:gd name="T12" fmla="*/ 348 w 3702"/>
                <a:gd name="T13" fmla="*/ 0 h 1005"/>
                <a:gd name="T14" fmla="*/ 444 w 3702"/>
                <a:gd name="T15" fmla="*/ 44 h 1005"/>
                <a:gd name="T16" fmla="*/ 500 w 3702"/>
                <a:gd name="T17" fmla="*/ 8 h 1005"/>
                <a:gd name="T18" fmla="*/ 544 w 3702"/>
                <a:gd name="T19" fmla="*/ 68 h 1005"/>
                <a:gd name="T20" fmla="*/ 572 w 3702"/>
                <a:gd name="T21" fmla="*/ 64 h 1005"/>
                <a:gd name="T22" fmla="*/ 632 w 3702"/>
                <a:gd name="T23" fmla="*/ 0 h 1005"/>
                <a:gd name="T24" fmla="*/ 668 w 3702"/>
                <a:gd name="T25" fmla="*/ 64 h 1005"/>
                <a:gd name="T26" fmla="*/ 816 w 3702"/>
                <a:gd name="T27" fmla="*/ 36 h 1005"/>
                <a:gd name="T28" fmla="*/ 884 w 3702"/>
                <a:gd name="T29" fmla="*/ 120 h 1005"/>
                <a:gd name="T30" fmla="*/ 1060 w 3702"/>
                <a:gd name="T31" fmla="*/ 156 h 1005"/>
                <a:gd name="T32" fmla="*/ 1120 w 3702"/>
                <a:gd name="T33" fmla="*/ 136 h 1005"/>
                <a:gd name="T34" fmla="*/ 1196 w 3702"/>
                <a:gd name="T35" fmla="*/ 292 h 1005"/>
                <a:gd name="T36" fmla="*/ 1284 w 3702"/>
                <a:gd name="T37" fmla="*/ 300 h 1005"/>
                <a:gd name="T38" fmla="*/ 1364 w 3702"/>
                <a:gd name="T39" fmla="*/ 344 h 1005"/>
                <a:gd name="T40" fmla="*/ 1392 w 3702"/>
                <a:gd name="T41" fmla="*/ 344 h 1005"/>
                <a:gd name="T42" fmla="*/ 1420 w 3702"/>
                <a:gd name="T43" fmla="*/ 232 h 1005"/>
                <a:gd name="T44" fmla="*/ 1476 w 3702"/>
                <a:gd name="T45" fmla="*/ 244 h 1005"/>
                <a:gd name="T46" fmla="*/ 1556 w 3702"/>
                <a:gd name="T47" fmla="*/ 196 h 1005"/>
                <a:gd name="T48" fmla="*/ 1612 w 3702"/>
                <a:gd name="T49" fmla="*/ 188 h 1005"/>
                <a:gd name="T50" fmla="*/ 1640 w 3702"/>
                <a:gd name="T51" fmla="*/ 132 h 1005"/>
                <a:gd name="T52" fmla="*/ 1692 w 3702"/>
                <a:gd name="T53" fmla="*/ 188 h 1005"/>
                <a:gd name="T54" fmla="*/ 1700 w 3702"/>
                <a:gd name="T55" fmla="*/ 328 h 1005"/>
                <a:gd name="T56" fmla="*/ 1724 w 3702"/>
                <a:gd name="T57" fmla="*/ 332 h 1005"/>
                <a:gd name="T58" fmla="*/ 1784 w 3702"/>
                <a:gd name="T59" fmla="*/ 272 h 1005"/>
                <a:gd name="T60" fmla="*/ 1820 w 3702"/>
                <a:gd name="T61" fmla="*/ 224 h 1005"/>
                <a:gd name="T62" fmla="*/ 1896 w 3702"/>
                <a:gd name="T63" fmla="*/ 224 h 1005"/>
                <a:gd name="T64" fmla="*/ 1984 w 3702"/>
                <a:gd name="T65" fmla="*/ 204 h 1005"/>
                <a:gd name="T66" fmla="*/ 2028 w 3702"/>
                <a:gd name="T67" fmla="*/ 96 h 1005"/>
                <a:gd name="T68" fmla="*/ 2196 w 3702"/>
                <a:gd name="T69" fmla="*/ 76 h 1005"/>
                <a:gd name="T70" fmla="*/ 2292 w 3702"/>
                <a:gd name="T71" fmla="*/ 84 h 1005"/>
                <a:gd name="T72" fmla="*/ 2364 w 3702"/>
                <a:gd name="T73" fmla="*/ 52 h 1005"/>
                <a:gd name="T74" fmla="*/ 2532 w 3702"/>
                <a:gd name="T75" fmla="*/ 124 h 1005"/>
                <a:gd name="T76" fmla="*/ 2572 w 3702"/>
                <a:gd name="T77" fmla="*/ 192 h 1005"/>
                <a:gd name="T78" fmla="*/ 2676 w 3702"/>
                <a:gd name="T79" fmla="*/ 280 h 1005"/>
                <a:gd name="T80" fmla="*/ 2660 w 3702"/>
                <a:gd name="T81" fmla="*/ 364 h 1005"/>
                <a:gd name="T82" fmla="*/ 2600 w 3702"/>
                <a:gd name="T83" fmla="*/ 416 h 1005"/>
                <a:gd name="T84" fmla="*/ 2604 w 3702"/>
                <a:gd name="T85" fmla="*/ 588 h 1005"/>
                <a:gd name="T86" fmla="*/ 2708 w 3702"/>
                <a:gd name="T87" fmla="*/ 632 h 1005"/>
                <a:gd name="T88" fmla="*/ 2792 w 3702"/>
                <a:gd name="T89" fmla="*/ 660 h 1005"/>
                <a:gd name="T90" fmla="*/ 2872 w 3702"/>
                <a:gd name="T91" fmla="*/ 608 h 1005"/>
                <a:gd name="T92" fmla="*/ 2956 w 3702"/>
                <a:gd name="T93" fmla="*/ 632 h 1005"/>
                <a:gd name="T94" fmla="*/ 2980 w 3702"/>
                <a:gd name="T95" fmla="*/ 696 h 1005"/>
                <a:gd name="T96" fmla="*/ 3016 w 3702"/>
                <a:gd name="T97" fmla="*/ 708 h 1005"/>
                <a:gd name="T98" fmla="*/ 2992 w 3702"/>
                <a:gd name="T99" fmla="*/ 776 h 1005"/>
                <a:gd name="T100" fmla="*/ 3012 w 3702"/>
                <a:gd name="T101" fmla="*/ 804 h 1005"/>
                <a:gd name="T102" fmla="*/ 2968 w 3702"/>
                <a:gd name="T103" fmla="*/ 848 h 1005"/>
                <a:gd name="T104" fmla="*/ 3016 w 3702"/>
                <a:gd name="T105" fmla="*/ 872 h 1005"/>
                <a:gd name="T106" fmla="*/ 3120 w 3702"/>
                <a:gd name="T107" fmla="*/ 930 h 1005"/>
                <a:gd name="T108" fmla="*/ 3256 w 3702"/>
                <a:gd name="T109" fmla="*/ 944 h 1005"/>
                <a:gd name="T110" fmla="*/ 3324 w 3702"/>
                <a:gd name="T111" fmla="*/ 1000 h 1005"/>
                <a:gd name="T112" fmla="*/ 3414 w 3702"/>
                <a:gd name="T113" fmla="*/ 972 h 1005"/>
                <a:gd name="T114" fmla="*/ 3498 w 3702"/>
                <a:gd name="T115" fmla="*/ 984 h 1005"/>
                <a:gd name="T116" fmla="*/ 3600 w 3702"/>
                <a:gd name="T117" fmla="*/ 996 h 1005"/>
                <a:gd name="T118" fmla="*/ 3702 w 3702"/>
                <a:gd name="T119" fmla="*/ 960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02" h="1005">
                  <a:moveTo>
                    <a:pt x="0" y="100"/>
                  </a:moveTo>
                  <a:cubicBezTo>
                    <a:pt x="21" y="85"/>
                    <a:pt x="43" y="71"/>
                    <a:pt x="68" y="72"/>
                  </a:cubicBezTo>
                  <a:cubicBezTo>
                    <a:pt x="93" y="73"/>
                    <a:pt x="125" y="108"/>
                    <a:pt x="148" y="108"/>
                  </a:cubicBezTo>
                  <a:cubicBezTo>
                    <a:pt x="171" y="108"/>
                    <a:pt x="186" y="76"/>
                    <a:pt x="204" y="72"/>
                  </a:cubicBezTo>
                  <a:cubicBezTo>
                    <a:pt x="222" y="68"/>
                    <a:pt x="240" y="89"/>
                    <a:pt x="256" y="84"/>
                  </a:cubicBezTo>
                  <a:cubicBezTo>
                    <a:pt x="272" y="79"/>
                    <a:pt x="285" y="58"/>
                    <a:pt x="300" y="44"/>
                  </a:cubicBezTo>
                  <a:cubicBezTo>
                    <a:pt x="315" y="30"/>
                    <a:pt x="324" y="0"/>
                    <a:pt x="348" y="0"/>
                  </a:cubicBezTo>
                  <a:cubicBezTo>
                    <a:pt x="372" y="0"/>
                    <a:pt x="419" y="43"/>
                    <a:pt x="444" y="44"/>
                  </a:cubicBezTo>
                  <a:cubicBezTo>
                    <a:pt x="469" y="45"/>
                    <a:pt x="483" y="4"/>
                    <a:pt x="500" y="8"/>
                  </a:cubicBezTo>
                  <a:cubicBezTo>
                    <a:pt x="517" y="12"/>
                    <a:pt x="532" y="59"/>
                    <a:pt x="544" y="68"/>
                  </a:cubicBezTo>
                  <a:cubicBezTo>
                    <a:pt x="556" y="77"/>
                    <a:pt x="557" y="75"/>
                    <a:pt x="572" y="64"/>
                  </a:cubicBezTo>
                  <a:cubicBezTo>
                    <a:pt x="587" y="53"/>
                    <a:pt x="616" y="0"/>
                    <a:pt x="632" y="0"/>
                  </a:cubicBezTo>
                  <a:cubicBezTo>
                    <a:pt x="648" y="0"/>
                    <a:pt x="637" y="58"/>
                    <a:pt x="668" y="64"/>
                  </a:cubicBezTo>
                  <a:cubicBezTo>
                    <a:pt x="699" y="70"/>
                    <a:pt x="780" y="27"/>
                    <a:pt x="816" y="36"/>
                  </a:cubicBezTo>
                  <a:cubicBezTo>
                    <a:pt x="852" y="45"/>
                    <a:pt x="843" y="100"/>
                    <a:pt x="884" y="120"/>
                  </a:cubicBezTo>
                  <a:cubicBezTo>
                    <a:pt x="925" y="140"/>
                    <a:pt x="1021" y="153"/>
                    <a:pt x="1060" y="156"/>
                  </a:cubicBezTo>
                  <a:cubicBezTo>
                    <a:pt x="1099" y="159"/>
                    <a:pt x="1097" y="113"/>
                    <a:pt x="1120" y="136"/>
                  </a:cubicBezTo>
                  <a:cubicBezTo>
                    <a:pt x="1143" y="159"/>
                    <a:pt x="1169" y="265"/>
                    <a:pt x="1196" y="292"/>
                  </a:cubicBezTo>
                  <a:cubicBezTo>
                    <a:pt x="1223" y="319"/>
                    <a:pt x="1256" y="291"/>
                    <a:pt x="1284" y="300"/>
                  </a:cubicBezTo>
                  <a:cubicBezTo>
                    <a:pt x="1312" y="309"/>
                    <a:pt x="1346" y="337"/>
                    <a:pt x="1364" y="344"/>
                  </a:cubicBezTo>
                  <a:cubicBezTo>
                    <a:pt x="1382" y="351"/>
                    <a:pt x="1383" y="363"/>
                    <a:pt x="1392" y="344"/>
                  </a:cubicBezTo>
                  <a:cubicBezTo>
                    <a:pt x="1401" y="325"/>
                    <a:pt x="1406" y="249"/>
                    <a:pt x="1420" y="232"/>
                  </a:cubicBezTo>
                  <a:cubicBezTo>
                    <a:pt x="1434" y="215"/>
                    <a:pt x="1453" y="250"/>
                    <a:pt x="1476" y="244"/>
                  </a:cubicBezTo>
                  <a:cubicBezTo>
                    <a:pt x="1499" y="238"/>
                    <a:pt x="1533" y="205"/>
                    <a:pt x="1556" y="196"/>
                  </a:cubicBezTo>
                  <a:cubicBezTo>
                    <a:pt x="1579" y="187"/>
                    <a:pt x="1598" y="199"/>
                    <a:pt x="1612" y="188"/>
                  </a:cubicBezTo>
                  <a:cubicBezTo>
                    <a:pt x="1626" y="177"/>
                    <a:pt x="1627" y="132"/>
                    <a:pt x="1640" y="132"/>
                  </a:cubicBezTo>
                  <a:cubicBezTo>
                    <a:pt x="1653" y="132"/>
                    <a:pt x="1682" y="155"/>
                    <a:pt x="1692" y="188"/>
                  </a:cubicBezTo>
                  <a:cubicBezTo>
                    <a:pt x="1702" y="221"/>
                    <a:pt x="1695" y="304"/>
                    <a:pt x="1700" y="328"/>
                  </a:cubicBezTo>
                  <a:cubicBezTo>
                    <a:pt x="1705" y="352"/>
                    <a:pt x="1710" y="341"/>
                    <a:pt x="1724" y="332"/>
                  </a:cubicBezTo>
                  <a:cubicBezTo>
                    <a:pt x="1738" y="323"/>
                    <a:pt x="1768" y="290"/>
                    <a:pt x="1784" y="272"/>
                  </a:cubicBezTo>
                  <a:cubicBezTo>
                    <a:pt x="1800" y="254"/>
                    <a:pt x="1801" y="232"/>
                    <a:pt x="1820" y="224"/>
                  </a:cubicBezTo>
                  <a:cubicBezTo>
                    <a:pt x="1839" y="216"/>
                    <a:pt x="1869" y="227"/>
                    <a:pt x="1896" y="224"/>
                  </a:cubicBezTo>
                  <a:cubicBezTo>
                    <a:pt x="1923" y="221"/>
                    <a:pt x="1962" y="225"/>
                    <a:pt x="1984" y="204"/>
                  </a:cubicBezTo>
                  <a:cubicBezTo>
                    <a:pt x="2006" y="183"/>
                    <a:pt x="1993" y="117"/>
                    <a:pt x="2028" y="96"/>
                  </a:cubicBezTo>
                  <a:cubicBezTo>
                    <a:pt x="2063" y="75"/>
                    <a:pt x="2152" y="78"/>
                    <a:pt x="2196" y="76"/>
                  </a:cubicBezTo>
                  <a:cubicBezTo>
                    <a:pt x="2240" y="74"/>
                    <a:pt x="2264" y="88"/>
                    <a:pt x="2292" y="84"/>
                  </a:cubicBezTo>
                  <a:cubicBezTo>
                    <a:pt x="2320" y="80"/>
                    <a:pt x="2324" y="45"/>
                    <a:pt x="2364" y="52"/>
                  </a:cubicBezTo>
                  <a:cubicBezTo>
                    <a:pt x="2404" y="59"/>
                    <a:pt x="2497" y="101"/>
                    <a:pt x="2532" y="124"/>
                  </a:cubicBezTo>
                  <a:cubicBezTo>
                    <a:pt x="2567" y="147"/>
                    <a:pt x="2548" y="166"/>
                    <a:pt x="2572" y="192"/>
                  </a:cubicBezTo>
                  <a:cubicBezTo>
                    <a:pt x="2596" y="218"/>
                    <a:pt x="2661" y="251"/>
                    <a:pt x="2676" y="280"/>
                  </a:cubicBezTo>
                  <a:cubicBezTo>
                    <a:pt x="2691" y="309"/>
                    <a:pt x="2673" y="341"/>
                    <a:pt x="2660" y="364"/>
                  </a:cubicBezTo>
                  <a:cubicBezTo>
                    <a:pt x="2647" y="387"/>
                    <a:pt x="2609" y="379"/>
                    <a:pt x="2600" y="416"/>
                  </a:cubicBezTo>
                  <a:cubicBezTo>
                    <a:pt x="2591" y="453"/>
                    <a:pt x="2586" y="552"/>
                    <a:pt x="2604" y="588"/>
                  </a:cubicBezTo>
                  <a:cubicBezTo>
                    <a:pt x="2622" y="624"/>
                    <a:pt x="2677" y="620"/>
                    <a:pt x="2708" y="632"/>
                  </a:cubicBezTo>
                  <a:cubicBezTo>
                    <a:pt x="2739" y="644"/>
                    <a:pt x="2765" y="664"/>
                    <a:pt x="2792" y="660"/>
                  </a:cubicBezTo>
                  <a:cubicBezTo>
                    <a:pt x="2819" y="656"/>
                    <a:pt x="2845" y="613"/>
                    <a:pt x="2872" y="608"/>
                  </a:cubicBezTo>
                  <a:cubicBezTo>
                    <a:pt x="2899" y="603"/>
                    <a:pt x="2938" y="617"/>
                    <a:pt x="2956" y="632"/>
                  </a:cubicBezTo>
                  <a:cubicBezTo>
                    <a:pt x="2974" y="647"/>
                    <a:pt x="2970" y="683"/>
                    <a:pt x="2980" y="696"/>
                  </a:cubicBezTo>
                  <a:cubicBezTo>
                    <a:pt x="2990" y="709"/>
                    <a:pt x="3014" y="695"/>
                    <a:pt x="3016" y="708"/>
                  </a:cubicBezTo>
                  <a:cubicBezTo>
                    <a:pt x="3018" y="721"/>
                    <a:pt x="2993" y="760"/>
                    <a:pt x="2992" y="776"/>
                  </a:cubicBezTo>
                  <a:cubicBezTo>
                    <a:pt x="2991" y="792"/>
                    <a:pt x="3016" y="792"/>
                    <a:pt x="3012" y="804"/>
                  </a:cubicBezTo>
                  <a:cubicBezTo>
                    <a:pt x="3008" y="816"/>
                    <a:pt x="2967" y="837"/>
                    <a:pt x="2968" y="848"/>
                  </a:cubicBezTo>
                  <a:cubicBezTo>
                    <a:pt x="2969" y="859"/>
                    <a:pt x="2991" y="858"/>
                    <a:pt x="3016" y="872"/>
                  </a:cubicBezTo>
                  <a:cubicBezTo>
                    <a:pt x="3041" y="886"/>
                    <a:pt x="3080" y="918"/>
                    <a:pt x="3120" y="930"/>
                  </a:cubicBezTo>
                  <a:cubicBezTo>
                    <a:pt x="3160" y="942"/>
                    <a:pt x="3222" y="932"/>
                    <a:pt x="3256" y="944"/>
                  </a:cubicBezTo>
                  <a:cubicBezTo>
                    <a:pt x="3290" y="956"/>
                    <a:pt x="3298" y="995"/>
                    <a:pt x="3324" y="1000"/>
                  </a:cubicBezTo>
                  <a:cubicBezTo>
                    <a:pt x="3350" y="1005"/>
                    <a:pt x="3385" y="975"/>
                    <a:pt x="3414" y="972"/>
                  </a:cubicBezTo>
                  <a:cubicBezTo>
                    <a:pt x="3443" y="969"/>
                    <a:pt x="3467" y="980"/>
                    <a:pt x="3498" y="984"/>
                  </a:cubicBezTo>
                  <a:cubicBezTo>
                    <a:pt x="3529" y="988"/>
                    <a:pt x="3566" y="1000"/>
                    <a:pt x="3600" y="996"/>
                  </a:cubicBezTo>
                  <a:cubicBezTo>
                    <a:pt x="3634" y="992"/>
                    <a:pt x="3681" y="967"/>
                    <a:pt x="3702" y="960"/>
                  </a:cubicBezTo>
                </a:path>
              </a:pathLst>
            </a:custGeom>
            <a:noFill/>
            <a:ln w="381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22" name="Freeform 110"/>
            <p:cNvSpPr>
              <a:spLocks/>
            </p:cNvSpPr>
            <p:nvPr/>
          </p:nvSpPr>
          <p:spPr bwMode="auto">
            <a:xfrm>
              <a:off x="3446" y="1674"/>
              <a:ext cx="1221" cy="126"/>
            </a:xfrm>
            <a:custGeom>
              <a:avLst/>
              <a:gdLst>
                <a:gd name="T0" fmla="*/ 0 w 3324"/>
                <a:gd name="T1" fmla="*/ 0 h 304"/>
                <a:gd name="T2" fmla="*/ 78 w 3324"/>
                <a:gd name="T3" fmla="*/ 34 h 304"/>
                <a:gd name="T4" fmla="*/ 132 w 3324"/>
                <a:gd name="T5" fmla="*/ 48 h 304"/>
                <a:gd name="T6" fmla="*/ 228 w 3324"/>
                <a:gd name="T7" fmla="*/ 232 h 304"/>
                <a:gd name="T8" fmla="*/ 552 w 3324"/>
                <a:gd name="T9" fmla="*/ 304 h 304"/>
                <a:gd name="T10" fmla="*/ 760 w 3324"/>
                <a:gd name="T11" fmla="*/ 232 h 304"/>
                <a:gd name="T12" fmla="*/ 816 w 3324"/>
                <a:gd name="T13" fmla="*/ 232 h 304"/>
                <a:gd name="T14" fmla="*/ 1016 w 3324"/>
                <a:gd name="T15" fmla="*/ 224 h 304"/>
                <a:gd name="T16" fmla="*/ 1084 w 3324"/>
                <a:gd name="T17" fmla="*/ 268 h 304"/>
                <a:gd name="T18" fmla="*/ 1190 w 3324"/>
                <a:gd name="T19" fmla="*/ 264 h 304"/>
                <a:gd name="T20" fmla="*/ 1248 w 3324"/>
                <a:gd name="T21" fmla="*/ 292 h 304"/>
                <a:gd name="T22" fmla="*/ 1320 w 3324"/>
                <a:gd name="T23" fmla="*/ 262 h 304"/>
                <a:gd name="T24" fmla="*/ 1464 w 3324"/>
                <a:gd name="T25" fmla="*/ 72 h 304"/>
                <a:gd name="T26" fmla="*/ 1648 w 3324"/>
                <a:gd name="T27" fmla="*/ 96 h 304"/>
                <a:gd name="T28" fmla="*/ 1706 w 3324"/>
                <a:gd name="T29" fmla="*/ 128 h 304"/>
                <a:gd name="T30" fmla="*/ 1776 w 3324"/>
                <a:gd name="T31" fmla="*/ 140 h 304"/>
                <a:gd name="T32" fmla="*/ 1802 w 3324"/>
                <a:gd name="T33" fmla="*/ 170 h 304"/>
                <a:gd name="T34" fmla="*/ 1860 w 3324"/>
                <a:gd name="T35" fmla="*/ 156 h 304"/>
                <a:gd name="T36" fmla="*/ 1976 w 3324"/>
                <a:gd name="T37" fmla="*/ 196 h 304"/>
                <a:gd name="T38" fmla="*/ 2064 w 3324"/>
                <a:gd name="T39" fmla="*/ 144 h 304"/>
                <a:gd name="T40" fmla="*/ 2104 w 3324"/>
                <a:gd name="T41" fmla="*/ 144 h 304"/>
                <a:gd name="T42" fmla="*/ 2124 w 3324"/>
                <a:gd name="T43" fmla="*/ 160 h 304"/>
                <a:gd name="T44" fmla="*/ 2168 w 3324"/>
                <a:gd name="T45" fmla="*/ 160 h 304"/>
                <a:gd name="T46" fmla="*/ 2232 w 3324"/>
                <a:gd name="T47" fmla="*/ 168 h 304"/>
                <a:gd name="T48" fmla="*/ 2316 w 3324"/>
                <a:gd name="T49" fmla="*/ 108 h 304"/>
                <a:gd name="T50" fmla="*/ 2400 w 3324"/>
                <a:gd name="T51" fmla="*/ 108 h 304"/>
                <a:gd name="T52" fmla="*/ 2440 w 3324"/>
                <a:gd name="T53" fmla="*/ 164 h 304"/>
                <a:gd name="T54" fmla="*/ 2464 w 3324"/>
                <a:gd name="T55" fmla="*/ 164 h 304"/>
                <a:gd name="T56" fmla="*/ 2496 w 3324"/>
                <a:gd name="T57" fmla="*/ 80 h 304"/>
                <a:gd name="T58" fmla="*/ 2528 w 3324"/>
                <a:gd name="T59" fmla="*/ 96 h 304"/>
                <a:gd name="T60" fmla="*/ 2584 w 3324"/>
                <a:gd name="T61" fmla="*/ 88 h 304"/>
                <a:gd name="T62" fmla="*/ 2644 w 3324"/>
                <a:gd name="T63" fmla="*/ 64 h 304"/>
                <a:gd name="T64" fmla="*/ 2688 w 3324"/>
                <a:gd name="T65" fmla="*/ 76 h 304"/>
                <a:gd name="T66" fmla="*/ 2720 w 3324"/>
                <a:gd name="T67" fmla="*/ 112 h 304"/>
                <a:gd name="T68" fmla="*/ 2704 w 3324"/>
                <a:gd name="T69" fmla="*/ 144 h 304"/>
                <a:gd name="T70" fmla="*/ 2712 w 3324"/>
                <a:gd name="T71" fmla="*/ 184 h 304"/>
                <a:gd name="T72" fmla="*/ 2816 w 3324"/>
                <a:gd name="T73" fmla="*/ 216 h 304"/>
                <a:gd name="T74" fmla="*/ 2880 w 3324"/>
                <a:gd name="T75" fmla="*/ 176 h 304"/>
                <a:gd name="T76" fmla="*/ 2928 w 3324"/>
                <a:gd name="T77" fmla="*/ 208 h 304"/>
                <a:gd name="T78" fmla="*/ 3002 w 3324"/>
                <a:gd name="T79" fmla="*/ 170 h 304"/>
                <a:gd name="T80" fmla="*/ 3064 w 3324"/>
                <a:gd name="T81" fmla="*/ 188 h 304"/>
                <a:gd name="T82" fmla="*/ 3224 w 3324"/>
                <a:gd name="T83" fmla="*/ 188 h 304"/>
                <a:gd name="T84" fmla="*/ 3256 w 3324"/>
                <a:gd name="T85" fmla="*/ 256 h 304"/>
                <a:gd name="T86" fmla="*/ 3324 w 3324"/>
                <a:gd name="T87" fmla="*/ 26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24" h="304">
                  <a:moveTo>
                    <a:pt x="0" y="0"/>
                  </a:moveTo>
                  <a:cubicBezTo>
                    <a:pt x="13" y="6"/>
                    <a:pt x="56" y="26"/>
                    <a:pt x="78" y="34"/>
                  </a:cubicBezTo>
                  <a:cubicBezTo>
                    <a:pt x="100" y="42"/>
                    <a:pt x="107" y="15"/>
                    <a:pt x="132" y="48"/>
                  </a:cubicBezTo>
                  <a:cubicBezTo>
                    <a:pt x="157" y="81"/>
                    <a:pt x="158" y="189"/>
                    <a:pt x="228" y="232"/>
                  </a:cubicBezTo>
                  <a:cubicBezTo>
                    <a:pt x="298" y="275"/>
                    <a:pt x="463" y="304"/>
                    <a:pt x="552" y="304"/>
                  </a:cubicBezTo>
                  <a:cubicBezTo>
                    <a:pt x="641" y="304"/>
                    <a:pt x="716" y="244"/>
                    <a:pt x="760" y="232"/>
                  </a:cubicBezTo>
                  <a:cubicBezTo>
                    <a:pt x="804" y="220"/>
                    <a:pt x="773" y="233"/>
                    <a:pt x="816" y="232"/>
                  </a:cubicBezTo>
                  <a:cubicBezTo>
                    <a:pt x="859" y="231"/>
                    <a:pt x="971" y="218"/>
                    <a:pt x="1016" y="224"/>
                  </a:cubicBezTo>
                  <a:cubicBezTo>
                    <a:pt x="1061" y="230"/>
                    <a:pt x="1055" y="261"/>
                    <a:pt x="1084" y="268"/>
                  </a:cubicBezTo>
                  <a:cubicBezTo>
                    <a:pt x="1113" y="275"/>
                    <a:pt x="1163" y="260"/>
                    <a:pt x="1190" y="264"/>
                  </a:cubicBezTo>
                  <a:cubicBezTo>
                    <a:pt x="1217" y="268"/>
                    <a:pt x="1226" y="292"/>
                    <a:pt x="1248" y="292"/>
                  </a:cubicBezTo>
                  <a:cubicBezTo>
                    <a:pt x="1270" y="292"/>
                    <a:pt x="1284" y="299"/>
                    <a:pt x="1320" y="262"/>
                  </a:cubicBezTo>
                  <a:cubicBezTo>
                    <a:pt x="1356" y="225"/>
                    <a:pt x="1409" y="100"/>
                    <a:pt x="1464" y="72"/>
                  </a:cubicBezTo>
                  <a:cubicBezTo>
                    <a:pt x="1519" y="44"/>
                    <a:pt x="1608" y="87"/>
                    <a:pt x="1648" y="96"/>
                  </a:cubicBezTo>
                  <a:cubicBezTo>
                    <a:pt x="1688" y="105"/>
                    <a:pt x="1685" y="121"/>
                    <a:pt x="1706" y="128"/>
                  </a:cubicBezTo>
                  <a:cubicBezTo>
                    <a:pt x="1727" y="135"/>
                    <a:pt x="1760" y="133"/>
                    <a:pt x="1776" y="140"/>
                  </a:cubicBezTo>
                  <a:cubicBezTo>
                    <a:pt x="1792" y="147"/>
                    <a:pt x="1788" y="167"/>
                    <a:pt x="1802" y="170"/>
                  </a:cubicBezTo>
                  <a:cubicBezTo>
                    <a:pt x="1816" y="173"/>
                    <a:pt x="1831" y="152"/>
                    <a:pt x="1860" y="156"/>
                  </a:cubicBezTo>
                  <a:cubicBezTo>
                    <a:pt x="1889" y="160"/>
                    <a:pt x="1942" y="198"/>
                    <a:pt x="1976" y="196"/>
                  </a:cubicBezTo>
                  <a:cubicBezTo>
                    <a:pt x="2010" y="194"/>
                    <a:pt x="2043" y="153"/>
                    <a:pt x="2064" y="144"/>
                  </a:cubicBezTo>
                  <a:cubicBezTo>
                    <a:pt x="2085" y="135"/>
                    <a:pt x="2094" y="141"/>
                    <a:pt x="2104" y="144"/>
                  </a:cubicBezTo>
                  <a:cubicBezTo>
                    <a:pt x="2114" y="147"/>
                    <a:pt x="2113" y="157"/>
                    <a:pt x="2124" y="160"/>
                  </a:cubicBezTo>
                  <a:cubicBezTo>
                    <a:pt x="2135" y="163"/>
                    <a:pt x="2150" y="159"/>
                    <a:pt x="2168" y="160"/>
                  </a:cubicBezTo>
                  <a:cubicBezTo>
                    <a:pt x="2186" y="161"/>
                    <a:pt x="2207" y="177"/>
                    <a:pt x="2232" y="168"/>
                  </a:cubicBezTo>
                  <a:cubicBezTo>
                    <a:pt x="2257" y="159"/>
                    <a:pt x="2288" y="118"/>
                    <a:pt x="2316" y="108"/>
                  </a:cubicBezTo>
                  <a:cubicBezTo>
                    <a:pt x="2344" y="98"/>
                    <a:pt x="2379" y="99"/>
                    <a:pt x="2400" y="108"/>
                  </a:cubicBezTo>
                  <a:cubicBezTo>
                    <a:pt x="2421" y="117"/>
                    <a:pt x="2429" y="155"/>
                    <a:pt x="2440" y="164"/>
                  </a:cubicBezTo>
                  <a:cubicBezTo>
                    <a:pt x="2451" y="173"/>
                    <a:pt x="2455" y="178"/>
                    <a:pt x="2464" y="164"/>
                  </a:cubicBezTo>
                  <a:cubicBezTo>
                    <a:pt x="2473" y="150"/>
                    <a:pt x="2485" y="91"/>
                    <a:pt x="2496" y="80"/>
                  </a:cubicBezTo>
                  <a:cubicBezTo>
                    <a:pt x="2507" y="69"/>
                    <a:pt x="2513" y="95"/>
                    <a:pt x="2528" y="96"/>
                  </a:cubicBezTo>
                  <a:cubicBezTo>
                    <a:pt x="2543" y="97"/>
                    <a:pt x="2565" y="93"/>
                    <a:pt x="2584" y="88"/>
                  </a:cubicBezTo>
                  <a:cubicBezTo>
                    <a:pt x="2603" y="83"/>
                    <a:pt x="2627" y="66"/>
                    <a:pt x="2644" y="64"/>
                  </a:cubicBezTo>
                  <a:cubicBezTo>
                    <a:pt x="2661" y="62"/>
                    <a:pt x="2676" y="68"/>
                    <a:pt x="2688" y="76"/>
                  </a:cubicBezTo>
                  <a:cubicBezTo>
                    <a:pt x="2700" y="84"/>
                    <a:pt x="2717" y="101"/>
                    <a:pt x="2720" y="112"/>
                  </a:cubicBezTo>
                  <a:cubicBezTo>
                    <a:pt x="2723" y="123"/>
                    <a:pt x="2705" y="132"/>
                    <a:pt x="2704" y="144"/>
                  </a:cubicBezTo>
                  <a:cubicBezTo>
                    <a:pt x="2703" y="156"/>
                    <a:pt x="2693" y="172"/>
                    <a:pt x="2712" y="184"/>
                  </a:cubicBezTo>
                  <a:cubicBezTo>
                    <a:pt x="2731" y="196"/>
                    <a:pt x="2788" y="217"/>
                    <a:pt x="2816" y="216"/>
                  </a:cubicBezTo>
                  <a:cubicBezTo>
                    <a:pt x="2844" y="215"/>
                    <a:pt x="2861" y="177"/>
                    <a:pt x="2880" y="176"/>
                  </a:cubicBezTo>
                  <a:cubicBezTo>
                    <a:pt x="2899" y="175"/>
                    <a:pt x="2908" y="209"/>
                    <a:pt x="2928" y="208"/>
                  </a:cubicBezTo>
                  <a:cubicBezTo>
                    <a:pt x="2948" y="207"/>
                    <a:pt x="2979" y="173"/>
                    <a:pt x="3002" y="170"/>
                  </a:cubicBezTo>
                  <a:cubicBezTo>
                    <a:pt x="3025" y="167"/>
                    <a:pt x="3027" y="185"/>
                    <a:pt x="3064" y="188"/>
                  </a:cubicBezTo>
                  <a:cubicBezTo>
                    <a:pt x="3101" y="191"/>
                    <a:pt x="3192" y="177"/>
                    <a:pt x="3224" y="188"/>
                  </a:cubicBezTo>
                  <a:cubicBezTo>
                    <a:pt x="3256" y="199"/>
                    <a:pt x="3239" y="244"/>
                    <a:pt x="3256" y="256"/>
                  </a:cubicBezTo>
                  <a:cubicBezTo>
                    <a:pt x="3273" y="268"/>
                    <a:pt x="3310" y="261"/>
                    <a:pt x="3324" y="262"/>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23" name="Freeform 111"/>
            <p:cNvSpPr>
              <a:spLocks/>
            </p:cNvSpPr>
            <p:nvPr/>
          </p:nvSpPr>
          <p:spPr bwMode="auto">
            <a:xfrm>
              <a:off x="3417" y="1912"/>
              <a:ext cx="1309" cy="191"/>
            </a:xfrm>
            <a:custGeom>
              <a:avLst/>
              <a:gdLst>
                <a:gd name="T0" fmla="*/ 0 w 3562"/>
                <a:gd name="T1" fmla="*/ 48 h 462"/>
                <a:gd name="T2" fmla="*/ 164 w 3562"/>
                <a:gd name="T3" fmla="*/ 94 h 462"/>
                <a:gd name="T4" fmla="*/ 186 w 3562"/>
                <a:gd name="T5" fmla="*/ 180 h 462"/>
                <a:gd name="T6" fmla="*/ 234 w 3562"/>
                <a:gd name="T7" fmla="*/ 144 h 462"/>
                <a:gd name="T8" fmla="*/ 294 w 3562"/>
                <a:gd name="T9" fmla="*/ 186 h 462"/>
                <a:gd name="T10" fmla="*/ 348 w 3562"/>
                <a:gd name="T11" fmla="*/ 150 h 462"/>
                <a:gd name="T12" fmla="*/ 402 w 3562"/>
                <a:gd name="T13" fmla="*/ 204 h 462"/>
                <a:gd name="T14" fmla="*/ 482 w 3562"/>
                <a:gd name="T15" fmla="*/ 220 h 462"/>
                <a:gd name="T16" fmla="*/ 520 w 3562"/>
                <a:gd name="T17" fmla="*/ 264 h 462"/>
                <a:gd name="T18" fmla="*/ 576 w 3562"/>
                <a:gd name="T19" fmla="*/ 276 h 462"/>
                <a:gd name="T20" fmla="*/ 594 w 3562"/>
                <a:gd name="T21" fmla="*/ 330 h 462"/>
                <a:gd name="T22" fmla="*/ 714 w 3562"/>
                <a:gd name="T23" fmla="*/ 372 h 462"/>
                <a:gd name="T24" fmla="*/ 786 w 3562"/>
                <a:gd name="T25" fmla="*/ 378 h 462"/>
                <a:gd name="T26" fmla="*/ 834 w 3562"/>
                <a:gd name="T27" fmla="*/ 450 h 462"/>
                <a:gd name="T28" fmla="*/ 900 w 3562"/>
                <a:gd name="T29" fmla="*/ 450 h 462"/>
                <a:gd name="T30" fmla="*/ 948 w 3562"/>
                <a:gd name="T31" fmla="*/ 430 h 462"/>
                <a:gd name="T32" fmla="*/ 1008 w 3562"/>
                <a:gd name="T33" fmla="*/ 420 h 462"/>
                <a:gd name="T34" fmla="*/ 1146 w 3562"/>
                <a:gd name="T35" fmla="*/ 426 h 462"/>
                <a:gd name="T36" fmla="*/ 1212 w 3562"/>
                <a:gd name="T37" fmla="*/ 390 h 462"/>
                <a:gd name="T38" fmla="*/ 1284 w 3562"/>
                <a:gd name="T39" fmla="*/ 408 h 462"/>
                <a:gd name="T40" fmla="*/ 1380 w 3562"/>
                <a:gd name="T41" fmla="*/ 348 h 462"/>
                <a:gd name="T42" fmla="*/ 1470 w 3562"/>
                <a:gd name="T43" fmla="*/ 378 h 462"/>
                <a:gd name="T44" fmla="*/ 1546 w 3562"/>
                <a:gd name="T45" fmla="*/ 308 h 462"/>
                <a:gd name="T46" fmla="*/ 1602 w 3562"/>
                <a:gd name="T47" fmla="*/ 294 h 462"/>
                <a:gd name="T48" fmla="*/ 1634 w 3562"/>
                <a:gd name="T49" fmla="*/ 308 h 462"/>
                <a:gd name="T50" fmla="*/ 1724 w 3562"/>
                <a:gd name="T51" fmla="*/ 326 h 462"/>
                <a:gd name="T52" fmla="*/ 1794 w 3562"/>
                <a:gd name="T53" fmla="*/ 324 h 462"/>
                <a:gd name="T54" fmla="*/ 1908 w 3562"/>
                <a:gd name="T55" fmla="*/ 348 h 462"/>
                <a:gd name="T56" fmla="*/ 1956 w 3562"/>
                <a:gd name="T57" fmla="*/ 324 h 462"/>
                <a:gd name="T58" fmla="*/ 2028 w 3562"/>
                <a:gd name="T59" fmla="*/ 354 h 462"/>
                <a:gd name="T60" fmla="*/ 2092 w 3562"/>
                <a:gd name="T61" fmla="*/ 290 h 462"/>
                <a:gd name="T62" fmla="*/ 2154 w 3562"/>
                <a:gd name="T63" fmla="*/ 270 h 462"/>
                <a:gd name="T64" fmla="*/ 2196 w 3562"/>
                <a:gd name="T65" fmla="*/ 294 h 462"/>
                <a:gd name="T66" fmla="*/ 2266 w 3562"/>
                <a:gd name="T67" fmla="*/ 266 h 462"/>
                <a:gd name="T68" fmla="*/ 2394 w 3562"/>
                <a:gd name="T69" fmla="*/ 330 h 462"/>
                <a:gd name="T70" fmla="*/ 2484 w 3562"/>
                <a:gd name="T71" fmla="*/ 288 h 462"/>
                <a:gd name="T72" fmla="*/ 2544 w 3562"/>
                <a:gd name="T73" fmla="*/ 342 h 462"/>
                <a:gd name="T74" fmla="*/ 2596 w 3562"/>
                <a:gd name="T75" fmla="*/ 312 h 462"/>
                <a:gd name="T76" fmla="*/ 2664 w 3562"/>
                <a:gd name="T77" fmla="*/ 348 h 462"/>
                <a:gd name="T78" fmla="*/ 2730 w 3562"/>
                <a:gd name="T79" fmla="*/ 314 h 462"/>
                <a:gd name="T80" fmla="*/ 2764 w 3562"/>
                <a:gd name="T81" fmla="*/ 276 h 462"/>
                <a:gd name="T82" fmla="*/ 2828 w 3562"/>
                <a:gd name="T83" fmla="*/ 256 h 462"/>
                <a:gd name="T84" fmla="*/ 2904 w 3562"/>
                <a:gd name="T85" fmla="*/ 210 h 462"/>
                <a:gd name="T86" fmla="*/ 3030 w 3562"/>
                <a:gd name="T87" fmla="*/ 192 h 462"/>
                <a:gd name="T88" fmla="*/ 3072 w 3562"/>
                <a:gd name="T89" fmla="*/ 120 h 462"/>
                <a:gd name="T90" fmla="*/ 3132 w 3562"/>
                <a:gd name="T91" fmla="*/ 120 h 462"/>
                <a:gd name="T92" fmla="*/ 3218 w 3562"/>
                <a:gd name="T93" fmla="*/ 54 h 462"/>
                <a:gd name="T94" fmla="*/ 3312 w 3562"/>
                <a:gd name="T95" fmla="*/ 36 h 462"/>
                <a:gd name="T96" fmla="*/ 3414 w 3562"/>
                <a:gd name="T97" fmla="*/ 0 h 462"/>
                <a:gd name="T98" fmla="*/ 3504 w 3562"/>
                <a:gd name="T99" fmla="*/ 36 h 462"/>
                <a:gd name="T100" fmla="*/ 3562 w 3562"/>
                <a:gd name="T101" fmla="*/ 102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62" h="462">
                  <a:moveTo>
                    <a:pt x="0" y="48"/>
                  </a:moveTo>
                  <a:cubicBezTo>
                    <a:pt x="27" y="56"/>
                    <a:pt x="133" y="72"/>
                    <a:pt x="164" y="94"/>
                  </a:cubicBezTo>
                  <a:cubicBezTo>
                    <a:pt x="195" y="116"/>
                    <a:pt x="174" y="172"/>
                    <a:pt x="186" y="180"/>
                  </a:cubicBezTo>
                  <a:cubicBezTo>
                    <a:pt x="198" y="188"/>
                    <a:pt x="216" y="143"/>
                    <a:pt x="234" y="144"/>
                  </a:cubicBezTo>
                  <a:cubicBezTo>
                    <a:pt x="252" y="145"/>
                    <a:pt x="275" y="185"/>
                    <a:pt x="294" y="186"/>
                  </a:cubicBezTo>
                  <a:cubicBezTo>
                    <a:pt x="313" y="187"/>
                    <a:pt x="330" y="147"/>
                    <a:pt x="348" y="150"/>
                  </a:cubicBezTo>
                  <a:cubicBezTo>
                    <a:pt x="366" y="153"/>
                    <a:pt x="380" y="192"/>
                    <a:pt x="402" y="204"/>
                  </a:cubicBezTo>
                  <a:cubicBezTo>
                    <a:pt x="424" y="216"/>
                    <a:pt x="462" y="210"/>
                    <a:pt x="482" y="220"/>
                  </a:cubicBezTo>
                  <a:cubicBezTo>
                    <a:pt x="502" y="230"/>
                    <a:pt x="504" y="255"/>
                    <a:pt x="520" y="264"/>
                  </a:cubicBezTo>
                  <a:cubicBezTo>
                    <a:pt x="536" y="273"/>
                    <a:pt x="564" y="265"/>
                    <a:pt x="576" y="276"/>
                  </a:cubicBezTo>
                  <a:cubicBezTo>
                    <a:pt x="588" y="287"/>
                    <a:pt x="571" y="314"/>
                    <a:pt x="594" y="330"/>
                  </a:cubicBezTo>
                  <a:cubicBezTo>
                    <a:pt x="617" y="346"/>
                    <a:pt x="682" y="364"/>
                    <a:pt x="714" y="372"/>
                  </a:cubicBezTo>
                  <a:cubicBezTo>
                    <a:pt x="746" y="380"/>
                    <a:pt x="766" y="365"/>
                    <a:pt x="786" y="378"/>
                  </a:cubicBezTo>
                  <a:cubicBezTo>
                    <a:pt x="806" y="391"/>
                    <a:pt x="815" y="438"/>
                    <a:pt x="834" y="450"/>
                  </a:cubicBezTo>
                  <a:cubicBezTo>
                    <a:pt x="853" y="462"/>
                    <a:pt x="881" y="453"/>
                    <a:pt x="900" y="450"/>
                  </a:cubicBezTo>
                  <a:cubicBezTo>
                    <a:pt x="919" y="447"/>
                    <a:pt x="930" y="435"/>
                    <a:pt x="948" y="430"/>
                  </a:cubicBezTo>
                  <a:cubicBezTo>
                    <a:pt x="966" y="425"/>
                    <a:pt x="975" y="421"/>
                    <a:pt x="1008" y="420"/>
                  </a:cubicBezTo>
                  <a:cubicBezTo>
                    <a:pt x="1041" y="419"/>
                    <a:pt x="1112" y="431"/>
                    <a:pt x="1146" y="426"/>
                  </a:cubicBezTo>
                  <a:cubicBezTo>
                    <a:pt x="1180" y="421"/>
                    <a:pt x="1189" y="393"/>
                    <a:pt x="1212" y="390"/>
                  </a:cubicBezTo>
                  <a:cubicBezTo>
                    <a:pt x="1235" y="387"/>
                    <a:pt x="1256" y="415"/>
                    <a:pt x="1284" y="408"/>
                  </a:cubicBezTo>
                  <a:cubicBezTo>
                    <a:pt x="1312" y="401"/>
                    <a:pt x="1349" y="353"/>
                    <a:pt x="1380" y="348"/>
                  </a:cubicBezTo>
                  <a:cubicBezTo>
                    <a:pt x="1411" y="343"/>
                    <a:pt x="1442" y="385"/>
                    <a:pt x="1470" y="378"/>
                  </a:cubicBezTo>
                  <a:cubicBezTo>
                    <a:pt x="1498" y="371"/>
                    <a:pt x="1524" y="322"/>
                    <a:pt x="1546" y="308"/>
                  </a:cubicBezTo>
                  <a:cubicBezTo>
                    <a:pt x="1568" y="294"/>
                    <a:pt x="1587" y="294"/>
                    <a:pt x="1602" y="294"/>
                  </a:cubicBezTo>
                  <a:cubicBezTo>
                    <a:pt x="1617" y="294"/>
                    <a:pt x="1614" y="303"/>
                    <a:pt x="1634" y="308"/>
                  </a:cubicBezTo>
                  <a:cubicBezTo>
                    <a:pt x="1654" y="313"/>
                    <a:pt x="1697" y="323"/>
                    <a:pt x="1724" y="326"/>
                  </a:cubicBezTo>
                  <a:cubicBezTo>
                    <a:pt x="1751" y="329"/>
                    <a:pt x="1763" y="320"/>
                    <a:pt x="1794" y="324"/>
                  </a:cubicBezTo>
                  <a:cubicBezTo>
                    <a:pt x="1825" y="328"/>
                    <a:pt x="1881" y="348"/>
                    <a:pt x="1908" y="348"/>
                  </a:cubicBezTo>
                  <a:cubicBezTo>
                    <a:pt x="1935" y="348"/>
                    <a:pt x="1936" y="323"/>
                    <a:pt x="1956" y="324"/>
                  </a:cubicBezTo>
                  <a:cubicBezTo>
                    <a:pt x="1976" y="325"/>
                    <a:pt x="2005" y="360"/>
                    <a:pt x="2028" y="354"/>
                  </a:cubicBezTo>
                  <a:cubicBezTo>
                    <a:pt x="2051" y="348"/>
                    <a:pt x="2071" y="304"/>
                    <a:pt x="2092" y="290"/>
                  </a:cubicBezTo>
                  <a:cubicBezTo>
                    <a:pt x="2113" y="276"/>
                    <a:pt x="2137" y="269"/>
                    <a:pt x="2154" y="270"/>
                  </a:cubicBezTo>
                  <a:cubicBezTo>
                    <a:pt x="2171" y="271"/>
                    <a:pt x="2177" y="295"/>
                    <a:pt x="2196" y="294"/>
                  </a:cubicBezTo>
                  <a:cubicBezTo>
                    <a:pt x="2215" y="293"/>
                    <a:pt x="2233" y="260"/>
                    <a:pt x="2266" y="266"/>
                  </a:cubicBezTo>
                  <a:cubicBezTo>
                    <a:pt x="2299" y="272"/>
                    <a:pt x="2358" y="326"/>
                    <a:pt x="2394" y="330"/>
                  </a:cubicBezTo>
                  <a:cubicBezTo>
                    <a:pt x="2430" y="334"/>
                    <a:pt x="2459" y="286"/>
                    <a:pt x="2484" y="288"/>
                  </a:cubicBezTo>
                  <a:cubicBezTo>
                    <a:pt x="2509" y="290"/>
                    <a:pt x="2525" y="338"/>
                    <a:pt x="2544" y="342"/>
                  </a:cubicBezTo>
                  <a:cubicBezTo>
                    <a:pt x="2563" y="346"/>
                    <a:pt x="2576" y="311"/>
                    <a:pt x="2596" y="312"/>
                  </a:cubicBezTo>
                  <a:cubicBezTo>
                    <a:pt x="2616" y="313"/>
                    <a:pt x="2642" y="348"/>
                    <a:pt x="2664" y="348"/>
                  </a:cubicBezTo>
                  <a:cubicBezTo>
                    <a:pt x="2686" y="348"/>
                    <a:pt x="2713" y="326"/>
                    <a:pt x="2730" y="314"/>
                  </a:cubicBezTo>
                  <a:cubicBezTo>
                    <a:pt x="2747" y="302"/>
                    <a:pt x="2748" y="286"/>
                    <a:pt x="2764" y="276"/>
                  </a:cubicBezTo>
                  <a:cubicBezTo>
                    <a:pt x="2780" y="266"/>
                    <a:pt x="2805" y="267"/>
                    <a:pt x="2828" y="256"/>
                  </a:cubicBezTo>
                  <a:cubicBezTo>
                    <a:pt x="2851" y="245"/>
                    <a:pt x="2870" y="221"/>
                    <a:pt x="2904" y="210"/>
                  </a:cubicBezTo>
                  <a:cubicBezTo>
                    <a:pt x="2938" y="199"/>
                    <a:pt x="3002" y="207"/>
                    <a:pt x="3030" y="192"/>
                  </a:cubicBezTo>
                  <a:cubicBezTo>
                    <a:pt x="3058" y="177"/>
                    <a:pt x="3055" y="132"/>
                    <a:pt x="3072" y="120"/>
                  </a:cubicBezTo>
                  <a:cubicBezTo>
                    <a:pt x="3089" y="108"/>
                    <a:pt x="3108" y="131"/>
                    <a:pt x="3132" y="120"/>
                  </a:cubicBezTo>
                  <a:cubicBezTo>
                    <a:pt x="3156" y="109"/>
                    <a:pt x="3188" y="68"/>
                    <a:pt x="3218" y="54"/>
                  </a:cubicBezTo>
                  <a:cubicBezTo>
                    <a:pt x="3248" y="40"/>
                    <a:pt x="3279" y="45"/>
                    <a:pt x="3312" y="36"/>
                  </a:cubicBezTo>
                  <a:cubicBezTo>
                    <a:pt x="3345" y="27"/>
                    <a:pt x="3382" y="0"/>
                    <a:pt x="3414" y="0"/>
                  </a:cubicBezTo>
                  <a:cubicBezTo>
                    <a:pt x="3446" y="0"/>
                    <a:pt x="3479" y="19"/>
                    <a:pt x="3504" y="36"/>
                  </a:cubicBezTo>
                  <a:cubicBezTo>
                    <a:pt x="3529" y="53"/>
                    <a:pt x="3550" y="88"/>
                    <a:pt x="3562" y="102"/>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24" name="Freeform 112"/>
            <p:cNvSpPr>
              <a:spLocks/>
            </p:cNvSpPr>
            <p:nvPr/>
          </p:nvSpPr>
          <p:spPr bwMode="auto">
            <a:xfrm>
              <a:off x="4627" y="1269"/>
              <a:ext cx="322" cy="127"/>
            </a:xfrm>
            <a:custGeom>
              <a:avLst/>
              <a:gdLst>
                <a:gd name="T0" fmla="*/ 876 w 876"/>
                <a:gd name="T1" fmla="*/ 23 h 307"/>
                <a:gd name="T2" fmla="*/ 826 w 876"/>
                <a:gd name="T3" fmla="*/ 3 h 307"/>
                <a:gd name="T4" fmla="*/ 708 w 876"/>
                <a:gd name="T5" fmla="*/ 39 h 307"/>
                <a:gd name="T6" fmla="*/ 644 w 876"/>
                <a:gd name="T7" fmla="*/ 127 h 307"/>
                <a:gd name="T8" fmla="*/ 636 w 876"/>
                <a:gd name="T9" fmla="*/ 201 h 307"/>
                <a:gd name="T10" fmla="*/ 524 w 876"/>
                <a:gd name="T11" fmla="*/ 295 h 307"/>
                <a:gd name="T12" fmla="*/ 432 w 876"/>
                <a:gd name="T13" fmla="*/ 271 h 307"/>
                <a:gd name="T14" fmla="*/ 328 w 876"/>
                <a:gd name="T15" fmla="*/ 267 h 307"/>
                <a:gd name="T16" fmla="*/ 292 w 876"/>
                <a:gd name="T17" fmla="*/ 263 h 307"/>
                <a:gd name="T18" fmla="*/ 256 w 876"/>
                <a:gd name="T19" fmla="*/ 221 h 307"/>
                <a:gd name="T20" fmla="*/ 180 w 876"/>
                <a:gd name="T21" fmla="*/ 239 h 307"/>
                <a:gd name="T22" fmla="*/ 84 w 876"/>
                <a:gd name="T23" fmla="*/ 267 h 307"/>
                <a:gd name="T24" fmla="*/ 0 w 876"/>
                <a:gd name="T25" fmla="*/ 273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6" h="307">
                  <a:moveTo>
                    <a:pt x="876" y="23"/>
                  </a:moveTo>
                  <a:cubicBezTo>
                    <a:pt x="868" y="20"/>
                    <a:pt x="854" y="0"/>
                    <a:pt x="826" y="3"/>
                  </a:cubicBezTo>
                  <a:cubicBezTo>
                    <a:pt x="798" y="6"/>
                    <a:pt x="738" y="18"/>
                    <a:pt x="708" y="39"/>
                  </a:cubicBezTo>
                  <a:cubicBezTo>
                    <a:pt x="678" y="60"/>
                    <a:pt x="656" y="100"/>
                    <a:pt x="644" y="127"/>
                  </a:cubicBezTo>
                  <a:cubicBezTo>
                    <a:pt x="632" y="154"/>
                    <a:pt x="656" y="173"/>
                    <a:pt x="636" y="201"/>
                  </a:cubicBezTo>
                  <a:cubicBezTo>
                    <a:pt x="616" y="229"/>
                    <a:pt x="558" y="283"/>
                    <a:pt x="524" y="295"/>
                  </a:cubicBezTo>
                  <a:cubicBezTo>
                    <a:pt x="490" y="307"/>
                    <a:pt x="465" y="276"/>
                    <a:pt x="432" y="271"/>
                  </a:cubicBezTo>
                  <a:cubicBezTo>
                    <a:pt x="399" y="266"/>
                    <a:pt x="351" y="268"/>
                    <a:pt x="328" y="267"/>
                  </a:cubicBezTo>
                  <a:cubicBezTo>
                    <a:pt x="305" y="266"/>
                    <a:pt x="304" y="271"/>
                    <a:pt x="292" y="263"/>
                  </a:cubicBezTo>
                  <a:cubicBezTo>
                    <a:pt x="280" y="255"/>
                    <a:pt x="275" y="225"/>
                    <a:pt x="256" y="221"/>
                  </a:cubicBezTo>
                  <a:cubicBezTo>
                    <a:pt x="237" y="217"/>
                    <a:pt x="209" y="231"/>
                    <a:pt x="180" y="239"/>
                  </a:cubicBezTo>
                  <a:cubicBezTo>
                    <a:pt x="151" y="247"/>
                    <a:pt x="114" y="261"/>
                    <a:pt x="84" y="267"/>
                  </a:cubicBezTo>
                  <a:cubicBezTo>
                    <a:pt x="54" y="273"/>
                    <a:pt x="17" y="272"/>
                    <a:pt x="0" y="273"/>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25" name="Freeform 113"/>
            <p:cNvSpPr>
              <a:spLocks/>
            </p:cNvSpPr>
            <p:nvPr/>
          </p:nvSpPr>
          <p:spPr bwMode="auto">
            <a:xfrm>
              <a:off x="3588" y="1177"/>
              <a:ext cx="1030" cy="279"/>
            </a:xfrm>
            <a:custGeom>
              <a:avLst/>
              <a:gdLst>
                <a:gd name="T0" fmla="*/ 0 w 2802"/>
                <a:gd name="T1" fmla="*/ 230 h 676"/>
                <a:gd name="T2" fmla="*/ 62 w 2802"/>
                <a:gd name="T3" fmla="*/ 200 h 676"/>
                <a:gd name="T4" fmla="*/ 62 w 2802"/>
                <a:gd name="T5" fmla="*/ 148 h 676"/>
                <a:gd name="T6" fmla="*/ 120 w 2802"/>
                <a:gd name="T7" fmla="*/ 130 h 676"/>
                <a:gd name="T8" fmla="*/ 122 w 2802"/>
                <a:gd name="T9" fmla="*/ 86 h 676"/>
                <a:gd name="T10" fmla="*/ 232 w 2802"/>
                <a:gd name="T11" fmla="*/ 42 h 676"/>
                <a:gd name="T12" fmla="*/ 266 w 2802"/>
                <a:gd name="T13" fmla="*/ 8 h 676"/>
                <a:gd name="T14" fmla="*/ 350 w 2802"/>
                <a:gd name="T15" fmla="*/ 92 h 676"/>
                <a:gd name="T16" fmla="*/ 474 w 2802"/>
                <a:gd name="T17" fmla="*/ 114 h 676"/>
                <a:gd name="T18" fmla="*/ 518 w 2802"/>
                <a:gd name="T19" fmla="*/ 188 h 676"/>
                <a:gd name="T20" fmla="*/ 640 w 2802"/>
                <a:gd name="T21" fmla="*/ 206 h 676"/>
                <a:gd name="T22" fmla="*/ 794 w 2802"/>
                <a:gd name="T23" fmla="*/ 290 h 676"/>
                <a:gd name="T24" fmla="*/ 854 w 2802"/>
                <a:gd name="T25" fmla="*/ 296 h 676"/>
                <a:gd name="T26" fmla="*/ 902 w 2802"/>
                <a:gd name="T27" fmla="*/ 332 h 676"/>
                <a:gd name="T28" fmla="*/ 1060 w 2802"/>
                <a:gd name="T29" fmla="*/ 360 h 676"/>
                <a:gd name="T30" fmla="*/ 1160 w 2802"/>
                <a:gd name="T31" fmla="*/ 380 h 676"/>
                <a:gd name="T32" fmla="*/ 1256 w 2802"/>
                <a:gd name="T33" fmla="*/ 344 h 676"/>
                <a:gd name="T34" fmla="*/ 1332 w 2802"/>
                <a:gd name="T35" fmla="*/ 380 h 676"/>
                <a:gd name="T36" fmla="*/ 1392 w 2802"/>
                <a:gd name="T37" fmla="*/ 364 h 676"/>
                <a:gd name="T38" fmla="*/ 1436 w 2802"/>
                <a:gd name="T39" fmla="*/ 338 h 676"/>
                <a:gd name="T40" fmla="*/ 1538 w 2802"/>
                <a:gd name="T41" fmla="*/ 404 h 676"/>
                <a:gd name="T42" fmla="*/ 1596 w 2802"/>
                <a:gd name="T43" fmla="*/ 398 h 676"/>
                <a:gd name="T44" fmla="*/ 1644 w 2802"/>
                <a:gd name="T45" fmla="*/ 458 h 676"/>
                <a:gd name="T46" fmla="*/ 1718 w 2802"/>
                <a:gd name="T47" fmla="*/ 480 h 676"/>
                <a:gd name="T48" fmla="*/ 1766 w 2802"/>
                <a:gd name="T49" fmla="*/ 518 h 676"/>
                <a:gd name="T50" fmla="*/ 1884 w 2802"/>
                <a:gd name="T51" fmla="*/ 542 h 676"/>
                <a:gd name="T52" fmla="*/ 2004 w 2802"/>
                <a:gd name="T53" fmla="*/ 666 h 676"/>
                <a:gd name="T54" fmla="*/ 2130 w 2802"/>
                <a:gd name="T55" fmla="*/ 600 h 676"/>
                <a:gd name="T56" fmla="*/ 2190 w 2802"/>
                <a:gd name="T57" fmla="*/ 530 h 676"/>
                <a:gd name="T58" fmla="*/ 2270 w 2802"/>
                <a:gd name="T59" fmla="*/ 470 h 676"/>
                <a:gd name="T60" fmla="*/ 2360 w 2802"/>
                <a:gd name="T61" fmla="*/ 344 h 676"/>
                <a:gd name="T62" fmla="*/ 2502 w 2802"/>
                <a:gd name="T63" fmla="*/ 244 h 676"/>
                <a:gd name="T64" fmla="*/ 2564 w 2802"/>
                <a:gd name="T65" fmla="*/ 260 h 676"/>
                <a:gd name="T66" fmla="*/ 2692 w 2802"/>
                <a:gd name="T67" fmla="*/ 204 h 676"/>
                <a:gd name="T68" fmla="*/ 2766 w 2802"/>
                <a:gd name="T69" fmla="*/ 232 h 676"/>
                <a:gd name="T70" fmla="*/ 2802 w 2802"/>
                <a:gd name="T71" fmla="*/ 234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02" h="676">
                  <a:moveTo>
                    <a:pt x="0" y="230"/>
                  </a:moveTo>
                  <a:cubicBezTo>
                    <a:pt x="10" y="225"/>
                    <a:pt x="52" y="214"/>
                    <a:pt x="62" y="200"/>
                  </a:cubicBezTo>
                  <a:cubicBezTo>
                    <a:pt x="72" y="186"/>
                    <a:pt x="52" y="160"/>
                    <a:pt x="62" y="148"/>
                  </a:cubicBezTo>
                  <a:cubicBezTo>
                    <a:pt x="72" y="136"/>
                    <a:pt x="110" y="140"/>
                    <a:pt x="120" y="130"/>
                  </a:cubicBezTo>
                  <a:cubicBezTo>
                    <a:pt x="130" y="120"/>
                    <a:pt x="103" y="101"/>
                    <a:pt x="122" y="86"/>
                  </a:cubicBezTo>
                  <a:cubicBezTo>
                    <a:pt x="141" y="71"/>
                    <a:pt x="208" y="55"/>
                    <a:pt x="232" y="42"/>
                  </a:cubicBezTo>
                  <a:cubicBezTo>
                    <a:pt x="256" y="29"/>
                    <a:pt x="246" y="0"/>
                    <a:pt x="266" y="8"/>
                  </a:cubicBezTo>
                  <a:cubicBezTo>
                    <a:pt x="286" y="16"/>
                    <a:pt x="315" y="74"/>
                    <a:pt x="350" y="92"/>
                  </a:cubicBezTo>
                  <a:cubicBezTo>
                    <a:pt x="385" y="110"/>
                    <a:pt x="446" y="98"/>
                    <a:pt x="474" y="114"/>
                  </a:cubicBezTo>
                  <a:cubicBezTo>
                    <a:pt x="502" y="130"/>
                    <a:pt x="490" y="173"/>
                    <a:pt x="518" y="188"/>
                  </a:cubicBezTo>
                  <a:cubicBezTo>
                    <a:pt x="546" y="203"/>
                    <a:pt x="594" y="189"/>
                    <a:pt x="640" y="206"/>
                  </a:cubicBezTo>
                  <a:cubicBezTo>
                    <a:pt x="686" y="223"/>
                    <a:pt x="758" y="275"/>
                    <a:pt x="794" y="290"/>
                  </a:cubicBezTo>
                  <a:cubicBezTo>
                    <a:pt x="830" y="305"/>
                    <a:pt x="836" y="289"/>
                    <a:pt x="854" y="296"/>
                  </a:cubicBezTo>
                  <a:cubicBezTo>
                    <a:pt x="872" y="303"/>
                    <a:pt x="868" y="321"/>
                    <a:pt x="902" y="332"/>
                  </a:cubicBezTo>
                  <a:cubicBezTo>
                    <a:pt x="936" y="343"/>
                    <a:pt x="1017" y="352"/>
                    <a:pt x="1060" y="360"/>
                  </a:cubicBezTo>
                  <a:cubicBezTo>
                    <a:pt x="1103" y="368"/>
                    <a:pt x="1127" y="383"/>
                    <a:pt x="1160" y="380"/>
                  </a:cubicBezTo>
                  <a:cubicBezTo>
                    <a:pt x="1193" y="377"/>
                    <a:pt x="1227" y="344"/>
                    <a:pt x="1256" y="344"/>
                  </a:cubicBezTo>
                  <a:cubicBezTo>
                    <a:pt x="1285" y="344"/>
                    <a:pt x="1309" y="377"/>
                    <a:pt x="1332" y="380"/>
                  </a:cubicBezTo>
                  <a:cubicBezTo>
                    <a:pt x="1355" y="383"/>
                    <a:pt x="1375" y="371"/>
                    <a:pt x="1392" y="364"/>
                  </a:cubicBezTo>
                  <a:cubicBezTo>
                    <a:pt x="1409" y="357"/>
                    <a:pt x="1412" y="331"/>
                    <a:pt x="1436" y="338"/>
                  </a:cubicBezTo>
                  <a:cubicBezTo>
                    <a:pt x="1460" y="345"/>
                    <a:pt x="1511" y="394"/>
                    <a:pt x="1538" y="404"/>
                  </a:cubicBezTo>
                  <a:cubicBezTo>
                    <a:pt x="1565" y="414"/>
                    <a:pt x="1578" y="389"/>
                    <a:pt x="1596" y="398"/>
                  </a:cubicBezTo>
                  <a:cubicBezTo>
                    <a:pt x="1614" y="407"/>
                    <a:pt x="1624" y="444"/>
                    <a:pt x="1644" y="458"/>
                  </a:cubicBezTo>
                  <a:cubicBezTo>
                    <a:pt x="1664" y="472"/>
                    <a:pt x="1698" y="470"/>
                    <a:pt x="1718" y="480"/>
                  </a:cubicBezTo>
                  <a:cubicBezTo>
                    <a:pt x="1738" y="490"/>
                    <a:pt x="1738" y="508"/>
                    <a:pt x="1766" y="518"/>
                  </a:cubicBezTo>
                  <a:cubicBezTo>
                    <a:pt x="1794" y="528"/>
                    <a:pt x="1844" y="517"/>
                    <a:pt x="1884" y="542"/>
                  </a:cubicBezTo>
                  <a:cubicBezTo>
                    <a:pt x="1924" y="567"/>
                    <a:pt x="1963" y="656"/>
                    <a:pt x="2004" y="666"/>
                  </a:cubicBezTo>
                  <a:cubicBezTo>
                    <a:pt x="2045" y="676"/>
                    <a:pt x="2099" y="623"/>
                    <a:pt x="2130" y="600"/>
                  </a:cubicBezTo>
                  <a:cubicBezTo>
                    <a:pt x="2161" y="577"/>
                    <a:pt x="2167" y="552"/>
                    <a:pt x="2190" y="530"/>
                  </a:cubicBezTo>
                  <a:cubicBezTo>
                    <a:pt x="2213" y="508"/>
                    <a:pt x="2242" y="501"/>
                    <a:pt x="2270" y="470"/>
                  </a:cubicBezTo>
                  <a:cubicBezTo>
                    <a:pt x="2298" y="439"/>
                    <a:pt x="2321" y="382"/>
                    <a:pt x="2360" y="344"/>
                  </a:cubicBezTo>
                  <a:cubicBezTo>
                    <a:pt x="2399" y="306"/>
                    <a:pt x="2468" y="258"/>
                    <a:pt x="2502" y="244"/>
                  </a:cubicBezTo>
                  <a:cubicBezTo>
                    <a:pt x="2536" y="230"/>
                    <a:pt x="2532" y="267"/>
                    <a:pt x="2564" y="260"/>
                  </a:cubicBezTo>
                  <a:cubicBezTo>
                    <a:pt x="2596" y="253"/>
                    <a:pt x="2658" y="209"/>
                    <a:pt x="2692" y="204"/>
                  </a:cubicBezTo>
                  <a:cubicBezTo>
                    <a:pt x="2726" y="199"/>
                    <a:pt x="2748" y="227"/>
                    <a:pt x="2766" y="232"/>
                  </a:cubicBezTo>
                  <a:cubicBezTo>
                    <a:pt x="2784" y="237"/>
                    <a:pt x="2795" y="234"/>
                    <a:pt x="2802" y="234"/>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26" name="Freeform 114"/>
            <p:cNvSpPr>
              <a:spLocks/>
            </p:cNvSpPr>
            <p:nvPr/>
          </p:nvSpPr>
          <p:spPr bwMode="auto">
            <a:xfrm>
              <a:off x="3600" y="1331"/>
              <a:ext cx="726" cy="204"/>
            </a:xfrm>
            <a:custGeom>
              <a:avLst/>
              <a:gdLst>
                <a:gd name="T0" fmla="*/ 0 w 1974"/>
                <a:gd name="T1" fmla="*/ 1 h 493"/>
                <a:gd name="T2" fmla="*/ 102 w 1974"/>
                <a:gd name="T3" fmla="*/ 13 h 493"/>
                <a:gd name="T4" fmla="*/ 216 w 1974"/>
                <a:gd name="T5" fmla="*/ 79 h 493"/>
                <a:gd name="T6" fmla="*/ 260 w 1974"/>
                <a:gd name="T7" fmla="*/ 129 h 493"/>
                <a:gd name="T8" fmla="*/ 342 w 1974"/>
                <a:gd name="T9" fmla="*/ 127 h 493"/>
                <a:gd name="T10" fmla="*/ 444 w 1974"/>
                <a:gd name="T11" fmla="*/ 217 h 493"/>
                <a:gd name="T12" fmla="*/ 528 w 1974"/>
                <a:gd name="T13" fmla="*/ 217 h 493"/>
                <a:gd name="T14" fmla="*/ 612 w 1974"/>
                <a:gd name="T15" fmla="*/ 211 h 493"/>
                <a:gd name="T16" fmla="*/ 672 w 1974"/>
                <a:gd name="T17" fmla="*/ 259 h 493"/>
                <a:gd name="T18" fmla="*/ 820 w 1974"/>
                <a:gd name="T19" fmla="*/ 339 h 493"/>
                <a:gd name="T20" fmla="*/ 906 w 1974"/>
                <a:gd name="T21" fmla="*/ 349 h 493"/>
                <a:gd name="T22" fmla="*/ 942 w 1974"/>
                <a:gd name="T23" fmla="*/ 433 h 493"/>
                <a:gd name="T24" fmla="*/ 1068 w 1974"/>
                <a:gd name="T25" fmla="*/ 475 h 493"/>
                <a:gd name="T26" fmla="*/ 1212 w 1974"/>
                <a:gd name="T27" fmla="*/ 433 h 493"/>
                <a:gd name="T28" fmla="*/ 1326 w 1974"/>
                <a:gd name="T29" fmla="*/ 427 h 493"/>
                <a:gd name="T30" fmla="*/ 1374 w 1974"/>
                <a:gd name="T31" fmla="*/ 407 h 493"/>
                <a:gd name="T32" fmla="*/ 1452 w 1974"/>
                <a:gd name="T33" fmla="*/ 469 h 493"/>
                <a:gd name="T34" fmla="*/ 1512 w 1974"/>
                <a:gd name="T35" fmla="*/ 445 h 493"/>
                <a:gd name="T36" fmla="*/ 1608 w 1974"/>
                <a:gd name="T37" fmla="*/ 493 h 493"/>
                <a:gd name="T38" fmla="*/ 1658 w 1974"/>
                <a:gd name="T39" fmla="*/ 445 h 493"/>
                <a:gd name="T40" fmla="*/ 1722 w 1974"/>
                <a:gd name="T41" fmla="*/ 481 h 493"/>
                <a:gd name="T42" fmla="*/ 1752 w 1974"/>
                <a:gd name="T43" fmla="*/ 433 h 493"/>
                <a:gd name="T44" fmla="*/ 1908 w 1974"/>
                <a:gd name="T45" fmla="*/ 403 h 493"/>
                <a:gd name="T46" fmla="*/ 1974 w 1974"/>
                <a:gd name="T47" fmla="*/ 289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74" h="493">
                  <a:moveTo>
                    <a:pt x="0" y="1"/>
                  </a:moveTo>
                  <a:cubicBezTo>
                    <a:pt x="17" y="3"/>
                    <a:pt x="66" y="0"/>
                    <a:pt x="102" y="13"/>
                  </a:cubicBezTo>
                  <a:cubicBezTo>
                    <a:pt x="138" y="26"/>
                    <a:pt x="190" y="60"/>
                    <a:pt x="216" y="79"/>
                  </a:cubicBezTo>
                  <a:cubicBezTo>
                    <a:pt x="242" y="98"/>
                    <a:pt x="239" y="121"/>
                    <a:pt x="260" y="129"/>
                  </a:cubicBezTo>
                  <a:cubicBezTo>
                    <a:pt x="281" y="137"/>
                    <a:pt x="311" y="112"/>
                    <a:pt x="342" y="127"/>
                  </a:cubicBezTo>
                  <a:cubicBezTo>
                    <a:pt x="373" y="142"/>
                    <a:pt x="413" y="202"/>
                    <a:pt x="444" y="217"/>
                  </a:cubicBezTo>
                  <a:cubicBezTo>
                    <a:pt x="475" y="232"/>
                    <a:pt x="500" y="218"/>
                    <a:pt x="528" y="217"/>
                  </a:cubicBezTo>
                  <a:cubicBezTo>
                    <a:pt x="556" y="216"/>
                    <a:pt x="588" y="204"/>
                    <a:pt x="612" y="211"/>
                  </a:cubicBezTo>
                  <a:cubicBezTo>
                    <a:pt x="636" y="218"/>
                    <a:pt x="637" y="238"/>
                    <a:pt x="672" y="259"/>
                  </a:cubicBezTo>
                  <a:cubicBezTo>
                    <a:pt x="707" y="280"/>
                    <a:pt x="781" y="324"/>
                    <a:pt x="820" y="339"/>
                  </a:cubicBezTo>
                  <a:cubicBezTo>
                    <a:pt x="859" y="354"/>
                    <a:pt x="886" y="333"/>
                    <a:pt x="906" y="349"/>
                  </a:cubicBezTo>
                  <a:cubicBezTo>
                    <a:pt x="926" y="365"/>
                    <a:pt x="915" y="412"/>
                    <a:pt x="942" y="433"/>
                  </a:cubicBezTo>
                  <a:cubicBezTo>
                    <a:pt x="969" y="454"/>
                    <a:pt x="1023" y="475"/>
                    <a:pt x="1068" y="475"/>
                  </a:cubicBezTo>
                  <a:cubicBezTo>
                    <a:pt x="1113" y="475"/>
                    <a:pt x="1169" y="441"/>
                    <a:pt x="1212" y="433"/>
                  </a:cubicBezTo>
                  <a:cubicBezTo>
                    <a:pt x="1255" y="425"/>
                    <a:pt x="1299" y="431"/>
                    <a:pt x="1326" y="427"/>
                  </a:cubicBezTo>
                  <a:cubicBezTo>
                    <a:pt x="1353" y="423"/>
                    <a:pt x="1353" y="400"/>
                    <a:pt x="1374" y="407"/>
                  </a:cubicBezTo>
                  <a:cubicBezTo>
                    <a:pt x="1395" y="414"/>
                    <a:pt x="1429" y="463"/>
                    <a:pt x="1452" y="469"/>
                  </a:cubicBezTo>
                  <a:cubicBezTo>
                    <a:pt x="1475" y="475"/>
                    <a:pt x="1486" y="441"/>
                    <a:pt x="1512" y="445"/>
                  </a:cubicBezTo>
                  <a:cubicBezTo>
                    <a:pt x="1538" y="449"/>
                    <a:pt x="1584" y="493"/>
                    <a:pt x="1608" y="493"/>
                  </a:cubicBezTo>
                  <a:cubicBezTo>
                    <a:pt x="1632" y="493"/>
                    <a:pt x="1639" y="447"/>
                    <a:pt x="1658" y="445"/>
                  </a:cubicBezTo>
                  <a:cubicBezTo>
                    <a:pt x="1677" y="443"/>
                    <a:pt x="1706" y="483"/>
                    <a:pt x="1722" y="481"/>
                  </a:cubicBezTo>
                  <a:cubicBezTo>
                    <a:pt x="1738" y="479"/>
                    <a:pt x="1721" y="446"/>
                    <a:pt x="1752" y="433"/>
                  </a:cubicBezTo>
                  <a:cubicBezTo>
                    <a:pt x="1783" y="420"/>
                    <a:pt x="1871" y="427"/>
                    <a:pt x="1908" y="403"/>
                  </a:cubicBezTo>
                  <a:cubicBezTo>
                    <a:pt x="1945" y="379"/>
                    <a:pt x="1971" y="308"/>
                    <a:pt x="1974" y="289"/>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27" name="Freeform 115"/>
            <p:cNvSpPr>
              <a:spLocks/>
            </p:cNvSpPr>
            <p:nvPr/>
          </p:nvSpPr>
          <p:spPr bwMode="auto">
            <a:xfrm>
              <a:off x="3551" y="837"/>
              <a:ext cx="958" cy="355"/>
            </a:xfrm>
            <a:custGeom>
              <a:avLst/>
              <a:gdLst>
                <a:gd name="T0" fmla="*/ 0 w 2606"/>
                <a:gd name="T1" fmla="*/ 0 h 857"/>
                <a:gd name="T2" fmla="*/ 42 w 2606"/>
                <a:gd name="T3" fmla="*/ 111 h 857"/>
                <a:gd name="T4" fmla="*/ 204 w 2606"/>
                <a:gd name="T5" fmla="*/ 126 h 857"/>
                <a:gd name="T6" fmla="*/ 264 w 2606"/>
                <a:gd name="T7" fmla="*/ 186 h 857"/>
                <a:gd name="T8" fmla="*/ 381 w 2606"/>
                <a:gd name="T9" fmla="*/ 207 h 857"/>
                <a:gd name="T10" fmla="*/ 498 w 2606"/>
                <a:gd name="T11" fmla="*/ 264 h 857"/>
                <a:gd name="T12" fmla="*/ 618 w 2606"/>
                <a:gd name="T13" fmla="*/ 258 h 857"/>
                <a:gd name="T14" fmla="*/ 750 w 2606"/>
                <a:gd name="T15" fmla="*/ 372 h 857"/>
                <a:gd name="T16" fmla="*/ 786 w 2606"/>
                <a:gd name="T17" fmla="*/ 444 h 857"/>
                <a:gd name="T18" fmla="*/ 888 w 2606"/>
                <a:gd name="T19" fmla="*/ 474 h 857"/>
                <a:gd name="T20" fmla="*/ 900 w 2606"/>
                <a:gd name="T21" fmla="*/ 540 h 857"/>
                <a:gd name="T22" fmla="*/ 1050 w 2606"/>
                <a:gd name="T23" fmla="*/ 576 h 857"/>
                <a:gd name="T24" fmla="*/ 1098 w 2606"/>
                <a:gd name="T25" fmla="*/ 624 h 857"/>
                <a:gd name="T26" fmla="*/ 1170 w 2606"/>
                <a:gd name="T27" fmla="*/ 624 h 857"/>
                <a:gd name="T28" fmla="*/ 1269 w 2606"/>
                <a:gd name="T29" fmla="*/ 699 h 857"/>
                <a:gd name="T30" fmla="*/ 1398 w 2606"/>
                <a:gd name="T31" fmla="*/ 756 h 857"/>
                <a:gd name="T32" fmla="*/ 1536 w 2606"/>
                <a:gd name="T33" fmla="*/ 762 h 857"/>
                <a:gd name="T34" fmla="*/ 1638 w 2606"/>
                <a:gd name="T35" fmla="*/ 810 h 857"/>
                <a:gd name="T36" fmla="*/ 1770 w 2606"/>
                <a:gd name="T37" fmla="*/ 804 h 857"/>
                <a:gd name="T38" fmla="*/ 1866 w 2606"/>
                <a:gd name="T39" fmla="*/ 852 h 857"/>
                <a:gd name="T40" fmla="*/ 1938 w 2606"/>
                <a:gd name="T41" fmla="*/ 774 h 857"/>
                <a:gd name="T42" fmla="*/ 2058 w 2606"/>
                <a:gd name="T43" fmla="*/ 768 h 857"/>
                <a:gd name="T44" fmla="*/ 2154 w 2606"/>
                <a:gd name="T45" fmla="*/ 828 h 857"/>
                <a:gd name="T46" fmla="*/ 2160 w 2606"/>
                <a:gd name="T47" fmla="*/ 738 h 857"/>
                <a:gd name="T48" fmla="*/ 2208 w 2606"/>
                <a:gd name="T49" fmla="*/ 618 h 857"/>
                <a:gd name="T50" fmla="*/ 2304 w 2606"/>
                <a:gd name="T51" fmla="*/ 528 h 857"/>
                <a:gd name="T52" fmla="*/ 2466 w 2606"/>
                <a:gd name="T53" fmla="*/ 396 h 857"/>
                <a:gd name="T54" fmla="*/ 2606 w 2606"/>
                <a:gd name="T55" fmla="*/ 452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6" h="857">
                  <a:moveTo>
                    <a:pt x="0" y="0"/>
                  </a:moveTo>
                  <a:cubicBezTo>
                    <a:pt x="7" y="18"/>
                    <a:pt x="8" y="90"/>
                    <a:pt x="42" y="111"/>
                  </a:cubicBezTo>
                  <a:cubicBezTo>
                    <a:pt x="76" y="132"/>
                    <a:pt x="167" y="114"/>
                    <a:pt x="204" y="126"/>
                  </a:cubicBezTo>
                  <a:cubicBezTo>
                    <a:pt x="241" y="138"/>
                    <a:pt x="234" y="172"/>
                    <a:pt x="264" y="186"/>
                  </a:cubicBezTo>
                  <a:cubicBezTo>
                    <a:pt x="294" y="200"/>
                    <a:pt x="342" y="194"/>
                    <a:pt x="381" y="207"/>
                  </a:cubicBezTo>
                  <a:cubicBezTo>
                    <a:pt x="420" y="220"/>
                    <a:pt x="459" y="256"/>
                    <a:pt x="498" y="264"/>
                  </a:cubicBezTo>
                  <a:cubicBezTo>
                    <a:pt x="537" y="272"/>
                    <a:pt x="576" y="240"/>
                    <a:pt x="618" y="258"/>
                  </a:cubicBezTo>
                  <a:cubicBezTo>
                    <a:pt x="660" y="276"/>
                    <a:pt x="722" y="341"/>
                    <a:pt x="750" y="372"/>
                  </a:cubicBezTo>
                  <a:cubicBezTo>
                    <a:pt x="778" y="403"/>
                    <a:pt x="763" y="427"/>
                    <a:pt x="786" y="444"/>
                  </a:cubicBezTo>
                  <a:cubicBezTo>
                    <a:pt x="809" y="461"/>
                    <a:pt x="869" y="458"/>
                    <a:pt x="888" y="474"/>
                  </a:cubicBezTo>
                  <a:cubicBezTo>
                    <a:pt x="907" y="490"/>
                    <a:pt x="873" y="523"/>
                    <a:pt x="900" y="540"/>
                  </a:cubicBezTo>
                  <a:cubicBezTo>
                    <a:pt x="927" y="557"/>
                    <a:pt x="1017" y="562"/>
                    <a:pt x="1050" y="576"/>
                  </a:cubicBezTo>
                  <a:cubicBezTo>
                    <a:pt x="1083" y="590"/>
                    <a:pt x="1078" y="616"/>
                    <a:pt x="1098" y="624"/>
                  </a:cubicBezTo>
                  <a:cubicBezTo>
                    <a:pt x="1118" y="632"/>
                    <a:pt x="1142" y="612"/>
                    <a:pt x="1170" y="624"/>
                  </a:cubicBezTo>
                  <a:cubicBezTo>
                    <a:pt x="1198" y="636"/>
                    <a:pt x="1231" y="677"/>
                    <a:pt x="1269" y="699"/>
                  </a:cubicBezTo>
                  <a:cubicBezTo>
                    <a:pt x="1307" y="721"/>
                    <a:pt x="1354" y="746"/>
                    <a:pt x="1398" y="756"/>
                  </a:cubicBezTo>
                  <a:cubicBezTo>
                    <a:pt x="1442" y="766"/>
                    <a:pt x="1496" y="753"/>
                    <a:pt x="1536" y="762"/>
                  </a:cubicBezTo>
                  <a:cubicBezTo>
                    <a:pt x="1576" y="771"/>
                    <a:pt x="1599" y="803"/>
                    <a:pt x="1638" y="810"/>
                  </a:cubicBezTo>
                  <a:cubicBezTo>
                    <a:pt x="1677" y="817"/>
                    <a:pt x="1732" y="797"/>
                    <a:pt x="1770" y="804"/>
                  </a:cubicBezTo>
                  <a:cubicBezTo>
                    <a:pt x="1808" y="811"/>
                    <a:pt x="1838" y="857"/>
                    <a:pt x="1866" y="852"/>
                  </a:cubicBezTo>
                  <a:cubicBezTo>
                    <a:pt x="1894" y="847"/>
                    <a:pt x="1906" y="788"/>
                    <a:pt x="1938" y="774"/>
                  </a:cubicBezTo>
                  <a:cubicBezTo>
                    <a:pt x="1970" y="760"/>
                    <a:pt x="2022" y="759"/>
                    <a:pt x="2058" y="768"/>
                  </a:cubicBezTo>
                  <a:cubicBezTo>
                    <a:pt x="2094" y="777"/>
                    <a:pt x="2137" y="833"/>
                    <a:pt x="2154" y="828"/>
                  </a:cubicBezTo>
                  <a:cubicBezTo>
                    <a:pt x="2171" y="823"/>
                    <a:pt x="2151" y="773"/>
                    <a:pt x="2160" y="738"/>
                  </a:cubicBezTo>
                  <a:cubicBezTo>
                    <a:pt x="2169" y="703"/>
                    <a:pt x="2184" y="653"/>
                    <a:pt x="2208" y="618"/>
                  </a:cubicBezTo>
                  <a:cubicBezTo>
                    <a:pt x="2232" y="583"/>
                    <a:pt x="2261" y="565"/>
                    <a:pt x="2304" y="528"/>
                  </a:cubicBezTo>
                  <a:cubicBezTo>
                    <a:pt x="2347" y="491"/>
                    <a:pt x="2416" y="409"/>
                    <a:pt x="2466" y="396"/>
                  </a:cubicBezTo>
                  <a:cubicBezTo>
                    <a:pt x="2516" y="383"/>
                    <a:pt x="2577" y="440"/>
                    <a:pt x="2606" y="452"/>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28" name="Freeform 116"/>
            <p:cNvSpPr>
              <a:spLocks/>
            </p:cNvSpPr>
            <p:nvPr/>
          </p:nvSpPr>
          <p:spPr bwMode="auto">
            <a:xfrm>
              <a:off x="4802" y="410"/>
              <a:ext cx="769" cy="1035"/>
            </a:xfrm>
            <a:custGeom>
              <a:avLst/>
              <a:gdLst>
                <a:gd name="T0" fmla="*/ 0 w 2091"/>
                <a:gd name="T1" fmla="*/ 383 h 2501"/>
                <a:gd name="T2" fmla="*/ 152 w 2091"/>
                <a:gd name="T3" fmla="*/ 307 h 2501"/>
                <a:gd name="T4" fmla="*/ 208 w 2091"/>
                <a:gd name="T5" fmla="*/ 199 h 2501"/>
                <a:gd name="T6" fmla="*/ 184 w 2091"/>
                <a:gd name="T7" fmla="*/ 139 h 2501"/>
                <a:gd name="T8" fmla="*/ 192 w 2091"/>
                <a:gd name="T9" fmla="*/ 107 h 2501"/>
                <a:gd name="T10" fmla="*/ 232 w 2091"/>
                <a:gd name="T11" fmla="*/ 97 h 2501"/>
                <a:gd name="T12" fmla="*/ 304 w 2091"/>
                <a:gd name="T13" fmla="*/ 139 h 2501"/>
                <a:gd name="T14" fmla="*/ 358 w 2091"/>
                <a:gd name="T15" fmla="*/ 79 h 2501"/>
                <a:gd name="T16" fmla="*/ 400 w 2091"/>
                <a:gd name="T17" fmla="*/ 85 h 2501"/>
                <a:gd name="T18" fmla="*/ 454 w 2091"/>
                <a:gd name="T19" fmla="*/ 121 h 2501"/>
                <a:gd name="T20" fmla="*/ 550 w 2091"/>
                <a:gd name="T21" fmla="*/ 115 h 2501"/>
                <a:gd name="T22" fmla="*/ 636 w 2091"/>
                <a:gd name="T23" fmla="*/ 15 h 2501"/>
                <a:gd name="T24" fmla="*/ 694 w 2091"/>
                <a:gd name="T25" fmla="*/ 23 h 2501"/>
                <a:gd name="T26" fmla="*/ 772 w 2091"/>
                <a:gd name="T27" fmla="*/ 49 h 2501"/>
                <a:gd name="T28" fmla="*/ 910 w 2091"/>
                <a:gd name="T29" fmla="*/ 73 h 2501"/>
                <a:gd name="T30" fmla="*/ 976 w 2091"/>
                <a:gd name="T31" fmla="*/ 73 h 2501"/>
                <a:gd name="T32" fmla="*/ 1086 w 2091"/>
                <a:gd name="T33" fmla="*/ 233 h 2501"/>
                <a:gd name="T34" fmla="*/ 1170 w 2091"/>
                <a:gd name="T35" fmla="*/ 253 h 2501"/>
                <a:gd name="T36" fmla="*/ 1294 w 2091"/>
                <a:gd name="T37" fmla="*/ 355 h 2501"/>
                <a:gd name="T38" fmla="*/ 1280 w 2091"/>
                <a:gd name="T39" fmla="*/ 419 h 2501"/>
                <a:gd name="T40" fmla="*/ 1234 w 2091"/>
                <a:gd name="T41" fmla="*/ 577 h 2501"/>
                <a:gd name="T42" fmla="*/ 1234 w 2091"/>
                <a:gd name="T43" fmla="*/ 745 h 2501"/>
                <a:gd name="T44" fmla="*/ 1306 w 2091"/>
                <a:gd name="T45" fmla="*/ 877 h 2501"/>
                <a:gd name="T46" fmla="*/ 1348 w 2091"/>
                <a:gd name="T47" fmla="*/ 1009 h 2501"/>
                <a:gd name="T48" fmla="*/ 1372 w 2091"/>
                <a:gd name="T49" fmla="*/ 1121 h 2501"/>
                <a:gd name="T50" fmla="*/ 1386 w 2091"/>
                <a:gd name="T51" fmla="*/ 1183 h 2501"/>
                <a:gd name="T52" fmla="*/ 1414 w 2091"/>
                <a:gd name="T53" fmla="*/ 1251 h 2501"/>
                <a:gd name="T54" fmla="*/ 1504 w 2091"/>
                <a:gd name="T55" fmla="*/ 1261 h 2501"/>
                <a:gd name="T56" fmla="*/ 1552 w 2091"/>
                <a:gd name="T57" fmla="*/ 1303 h 2501"/>
                <a:gd name="T58" fmla="*/ 1540 w 2091"/>
                <a:gd name="T59" fmla="*/ 1357 h 2501"/>
                <a:gd name="T60" fmla="*/ 1530 w 2091"/>
                <a:gd name="T61" fmla="*/ 1405 h 2501"/>
                <a:gd name="T62" fmla="*/ 1576 w 2091"/>
                <a:gd name="T63" fmla="*/ 1465 h 2501"/>
                <a:gd name="T64" fmla="*/ 1522 w 2091"/>
                <a:gd name="T65" fmla="*/ 1579 h 2501"/>
                <a:gd name="T66" fmla="*/ 1570 w 2091"/>
                <a:gd name="T67" fmla="*/ 1675 h 2501"/>
                <a:gd name="T68" fmla="*/ 1646 w 2091"/>
                <a:gd name="T69" fmla="*/ 1783 h 2501"/>
                <a:gd name="T70" fmla="*/ 1722 w 2091"/>
                <a:gd name="T71" fmla="*/ 1823 h 2501"/>
                <a:gd name="T72" fmla="*/ 1780 w 2091"/>
                <a:gd name="T73" fmla="*/ 1855 h 2501"/>
                <a:gd name="T74" fmla="*/ 1790 w 2091"/>
                <a:gd name="T75" fmla="*/ 1909 h 2501"/>
                <a:gd name="T76" fmla="*/ 1822 w 2091"/>
                <a:gd name="T77" fmla="*/ 1957 h 2501"/>
                <a:gd name="T78" fmla="*/ 1864 w 2091"/>
                <a:gd name="T79" fmla="*/ 1995 h 2501"/>
                <a:gd name="T80" fmla="*/ 1888 w 2091"/>
                <a:gd name="T81" fmla="*/ 2083 h 2501"/>
                <a:gd name="T82" fmla="*/ 1946 w 2091"/>
                <a:gd name="T83" fmla="*/ 2131 h 2501"/>
                <a:gd name="T84" fmla="*/ 1912 w 2091"/>
                <a:gd name="T85" fmla="*/ 2179 h 2501"/>
                <a:gd name="T86" fmla="*/ 1950 w 2091"/>
                <a:gd name="T87" fmla="*/ 2247 h 2501"/>
                <a:gd name="T88" fmla="*/ 2038 w 2091"/>
                <a:gd name="T89" fmla="*/ 2263 h 2501"/>
                <a:gd name="T90" fmla="*/ 2066 w 2091"/>
                <a:gd name="T91" fmla="*/ 2281 h 2501"/>
                <a:gd name="T92" fmla="*/ 2062 w 2091"/>
                <a:gd name="T93" fmla="*/ 2353 h 2501"/>
                <a:gd name="T94" fmla="*/ 2088 w 2091"/>
                <a:gd name="T95" fmla="*/ 2437 h 2501"/>
                <a:gd name="T96" fmla="*/ 2080 w 2091"/>
                <a:gd name="T97" fmla="*/ 2501 h 2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91" h="2501">
                  <a:moveTo>
                    <a:pt x="0" y="383"/>
                  </a:moveTo>
                  <a:cubicBezTo>
                    <a:pt x="25" y="370"/>
                    <a:pt x="117" y="338"/>
                    <a:pt x="152" y="307"/>
                  </a:cubicBezTo>
                  <a:cubicBezTo>
                    <a:pt x="187" y="276"/>
                    <a:pt x="203" y="227"/>
                    <a:pt x="208" y="199"/>
                  </a:cubicBezTo>
                  <a:cubicBezTo>
                    <a:pt x="213" y="171"/>
                    <a:pt x="187" y="154"/>
                    <a:pt x="184" y="139"/>
                  </a:cubicBezTo>
                  <a:cubicBezTo>
                    <a:pt x="181" y="124"/>
                    <a:pt x="184" y="114"/>
                    <a:pt x="192" y="107"/>
                  </a:cubicBezTo>
                  <a:cubicBezTo>
                    <a:pt x="200" y="100"/>
                    <a:pt x="213" y="92"/>
                    <a:pt x="232" y="97"/>
                  </a:cubicBezTo>
                  <a:cubicBezTo>
                    <a:pt x="251" y="102"/>
                    <a:pt x="283" y="142"/>
                    <a:pt x="304" y="139"/>
                  </a:cubicBezTo>
                  <a:cubicBezTo>
                    <a:pt x="325" y="136"/>
                    <a:pt x="342" y="88"/>
                    <a:pt x="358" y="79"/>
                  </a:cubicBezTo>
                  <a:cubicBezTo>
                    <a:pt x="374" y="70"/>
                    <a:pt x="384" y="78"/>
                    <a:pt x="400" y="85"/>
                  </a:cubicBezTo>
                  <a:cubicBezTo>
                    <a:pt x="416" y="92"/>
                    <a:pt x="429" y="116"/>
                    <a:pt x="454" y="121"/>
                  </a:cubicBezTo>
                  <a:cubicBezTo>
                    <a:pt x="479" y="126"/>
                    <a:pt x="520" y="133"/>
                    <a:pt x="550" y="115"/>
                  </a:cubicBezTo>
                  <a:cubicBezTo>
                    <a:pt x="580" y="97"/>
                    <a:pt x="612" y="30"/>
                    <a:pt x="636" y="15"/>
                  </a:cubicBezTo>
                  <a:cubicBezTo>
                    <a:pt x="660" y="0"/>
                    <a:pt x="671" y="17"/>
                    <a:pt x="694" y="23"/>
                  </a:cubicBezTo>
                  <a:cubicBezTo>
                    <a:pt x="717" y="29"/>
                    <a:pt x="736" y="41"/>
                    <a:pt x="772" y="49"/>
                  </a:cubicBezTo>
                  <a:cubicBezTo>
                    <a:pt x="808" y="57"/>
                    <a:pt x="876" y="69"/>
                    <a:pt x="910" y="73"/>
                  </a:cubicBezTo>
                  <a:cubicBezTo>
                    <a:pt x="944" y="77"/>
                    <a:pt x="947" y="46"/>
                    <a:pt x="976" y="73"/>
                  </a:cubicBezTo>
                  <a:cubicBezTo>
                    <a:pt x="1005" y="100"/>
                    <a:pt x="1054" y="203"/>
                    <a:pt x="1086" y="233"/>
                  </a:cubicBezTo>
                  <a:cubicBezTo>
                    <a:pt x="1118" y="263"/>
                    <a:pt x="1135" y="233"/>
                    <a:pt x="1170" y="253"/>
                  </a:cubicBezTo>
                  <a:cubicBezTo>
                    <a:pt x="1205" y="273"/>
                    <a:pt x="1276" y="327"/>
                    <a:pt x="1294" y="355"/>
                  </a:cubicBezTo>
                  <a:cubicBezTo>
                    <a:pt x="1312" y="383"/>
                    <a:pt x="1290" y="382"/>
                    <a:pt x="1280" y="419"/>
                  </a:cubicBezTo>
                  <a:cubicBezTo>
                    <a:pt x="1270" y="456"/>
                    <a:pt x="1242" y="523"/>
                    <a:pt x="1234" y="577"/>
                  </a:cubicBezTo>
                  <a:cubicBezTo>
                    <a:pt x="1226" y="631"/>
                    <a:pt x="1222" y="695"/>
                    <a:pt x="1234" y="745"/>
                  </a:cubicBezTo>
                  <a:cubicBezTo>
                    <a:pt x="1246" y="795"/>
                    <a:pt x="1287" y="833"/>
                    <a:pt x="1306" y="877"/>
                  </a:cubicBezTo>
                  <a:cubicBezTo>
                    <a:pt x="1325" y="921"/>
                    <a:pt x="1337" y="969"/>
                    <a:pt x="1348" y="1009"/>
                  </a:cubicBezTo>
                  <a:cubicBezTo>
                    <a:pt x="1359" y="1049"/>
                    <a:pt x="1366" y="1092"/>
                    <a:pt x="1372" y="1121"/>
                  </a:cubicBezTo>
                  <a:cubicBezTo>
                    <a:pt x="1378" y="1150"/>
                    <a:pt x="1379" y="1162"/>
                    <a:pt x="1386" y="1183"/>
                  </a:cubicBezTo>
                  <a:cubicBezTo>
                    <a:pt x="1393" y="1204"/>
                    <a:pt x="1394" y="1238"/>
                    <a:pt x="1414" y="1251"/>
                  </a:cubicBezTo>
                  <a:cubicBezTo>
                    <a:pt x="1434" y="1264"/>
                    <a:pt x="1481" y="1252"/>
                    <a:pt x="1504" y="1261"/>
                  </a:cubicBezTo>
                  <a:cubicBezTo>
                    <a:pt x="1527" y="1270"/>
                    <a:pt x="1546" y="1287"/>
                    <a:pt x="1552" y="1303"/>
                  </a:cubicBezTo>
                  <a:cubicBezTo>
                    <a:pt x="1558" y="1319"/>
                    <a:pt x="1544" y="1340"/>
                    <a:pt x="1540" y="1357"/>
                  </a:cubicBezTo>
                  <a:cubicBezTo>
                    <a:pt x="1536" y="1374"/>
                    <a:pt x="1524" y="1387"/>
                    <a:pt x="1530" y="1405"/>
                  </a:cubicBezTo>
                  <a:cubicBezTo>
                    <a:pt x="1536" y="1423"/>
                    <a:pt x="1577" y="1436"/>
                    <a:pt x="1576" y="1465"/>
                  </a:cubicBezTo>
                  <a:cubicBezTo>
                    <a:pt x="1575" y="1494"/>
                    <a:pt x="1523" y="1544"/>
                    <a:pt x="1522" y="1579"/>
                  </a:cubicBezTo>
                  <a:cubicBezTo>
                    <a:pt x="1521" y="1614"/>
                    <a:pt x="1549" y="1641"/>
                    <a:pt x="1570" y="1675"/>
                  </a:cubicBezTo>
                  <a:cubicBezTo>
                    <a:pt x="1591" y="1709"/>
                    <a:pt x="1621" y="1758"/>
                    <a:pt x="1646" y="1783"/>
                  </a:cubicBezTo>
                  <a:cubicBezTo>
                    <a:pt x="1671" y="1808"/>
                    <a:pt x="1700" y="1811"/>
                    <a:pt x="1722" y="1823"/>
                  </a:cubicBezTo>
                  <a:cubicBezTo>
                    <a:pt x="1744" y="1835"/>
                    <a:pt x="1769" y="1841"/>
                    <a:pt x="1780" y="1855"/>
                  </a:cubicBezTo>
                  <a:cubicBezTo>
                    <a:pt x="1791" y="1869"/>
                    <a:pt x="1783" y="1892"/>
                    <a:pt x="1790" y="1909"/>
                  </a:cubicBezTo>
                  <a:cubicBezTo>
                    <a:pt x="1797" y="1926"/>
                    <a:pt x="1810" y="1943"/>
                    <a:pt x="1822" y="1957"/>
                  </a:cubicBezTo>
                  <a:cubicBezTo>
                    <a:pt x="1834" y="1971"/>
                    <a:pt x="1853" y="1974"/>
                    <a:pt x="1864" y="1995"/>
                  </a:cubicBezTo>
                  <a:cubicBezTo>
                    <a:pt x="1875" y="2016"/>
                    <a:pt x="1874" y="2060"/>
                    <a:pt x="1888" y="2083"/>
                  </a:cubicBezTo>
                  <a:cubicBezTo>
                    <a:pt x="1902" y="2106"/>
                    <a:pt x="1942" y="2115"/>
                    <a:pt x="1946" y="2131"/>
                  </a:cubicBezTo>
                  <a:cubicBezTo>
                    <a:pt x="1950" y="2147"/>
                    <a:pt x="1911" y="2160"/>
                    <a:pt x="1912" y="2179"/>
                  </a:cubicBezTo>
                  <a:cubicBezTo>
                    <a:pt x="1913" y="2198"/>
                    <a:pt x="1929" y="2233"/>
                    <a:pt x="1950" y="2247"/>
                  </a:cubicBezTo>
                  <a:cubicBezTo>
                    <a:pt x="1971" y="2261"/>
                    <a:pt x="2019" y="2257"/>
                    <a:pt x="2038" y="2263"/>
                  </a:cubicBezTo>
                  <a:cubicBezTo>
                    <a:pt x="2057" y="2269"/>
                    <a:pt x="2062" y="2266"/>
                    <a:pt x="2066" y="2281"/>
                  </a:cubicBezTo>
                  <a:cubicBezTo>
                    <a:pt x="2070" y="2296"/>
                    <a:pt x="2058" y="2327"/>
                    <a:pt x="2062" y="2353"/>
                  </a:cubicBezTo>
                  <a:cubicBezTo>
                    <a:pt x="2066" y="2379"/>
                    <a:pt x="2085" y="2412"/>
                    <a:pt x="2088" y="2437"/>
                  </a:cubicBezTo>
                  <a:cubicBezTo>
                    <a:pt x="2091" y="2462"/>
                    <a:pt x="2082" y="2488"/>
                    <a:pt x="2080" y="2501"/>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29" name="Freeform 117"/>
            <p:cNvSpPr>
              <a:spLocks/>
            </p:cNvSpPr>
            <p:nvPr/>
          </p:nvSpPr>
          <p:spPr bwMode="auto">
            <a:xfrm>
              <a:off x="5471" y="1443"/>
              <a:ext cx="305" cy="1566"/>
            </a:xfrm>
            <a:custGeom>
              <a:avLst/>
              <a:gdLst>
                <a:gd name="T0" fmla="*/ 302 w 305"/>
                <a:gd name="T1" fmla="*/ 1566 h 1566"/>
                <a:gd name="T2" fmla="*/ 297 w 305"/>
                <a:gd name="T3" fmla="*/ 1519 h 1566"/>
                <a:gd name="T4" fmla="*/ 257 w 305"/>
                <a:gd name="T5" fmla="*/ 1478 h 1566"/>
                <a:gd name="T6" fmla="*/ 254 w 305"/>
                <a:gd name="T7" fmla="*/ 1454 h 1566"/>
                <a:gd name="T8" fmla="*/ 210 w 305"/>
                <a:gd name="T9" fmla="*/ 1415 h 1566"/>
                <a:gd name="T10" fmla="*/ 219 w 305"/>
                <a:gd name="T11" fmla="*/ 1388 h 1566"/>
                <a:gd name="T12" fmla="*/ 210 w 305"/>
                <a:gd name="T13" fmla="*/ 1349 h 1566"/>
                <a:gd name="T14" fmla="*/ 214 w 305"/>
                <a:gd name="T15" fmla="*/ 1332 h 1566"/>
                <a:gd name="T16" fmla="*/ 201 w 305"/>
                <a:gd name="T17" fmla="*/ 1317 h 1566"/>
                <a:gd name="T18" fmla="*/ 183 w 305"/>
                <a:gd name="T19" fmla="*/ 1286 h 1566"/>
                <a:gd name="T20" fmla="*/ 179 w 305"/>
                <a:gd name="T21" fmla="*/ 1210 h 1566"/>
                <a:gd name="T22" fmla="*/ 165 w 305"/>
                <a:gd name="T23" fmla="*/ 1173 h 1566"/>
                <a:gd name="T24" fmla="*/ 160 w 305"/>
                <a:gd name="T25" fmla="*/ 1130 h 1566"/>
                <a:gd name="T26" fmla="*/ 129 w 305"/>
                <a:gd name="T27" fmla="*/ 1060 h 1566"/>
                <a:gd name="T28" fmla="*/ 147 w 305"/>
                <a:gd name="T29" fmla="*/ 996 h 1566"/>
                <a:gd name="T30" fmla="*/ 140 w 305"/>
                <a:gd name="T31" fmla="*/ 970 h 1566"/>
                <a:gd name="T32" fmla="*/ 134 w 305"/>
                <a:gd name="T33" fmla="*/ 944 h 1566"/>
                <a:gd name="T34" fmla="*/ 124 w 305"/>
                <a:gd name="T35" fmla="*/ 925 h 1566"/>
                <a:gd name="T36" fmla="*/ 98 w 305"/>
                <a:gd name="T37" fmla="*/ 899 h 1566"/>
                <a:gd name="T38" fmla="*/ 87 w 305"/>
                <a:gd name="T39" fmla="*/ 871 h 1566"/>
                <a:gd name="T40" fmla="*/ 81 w 305"/>
                <a:gd name="T41" fmla="*/ 829 h 1566"/>
                <a:gd name="T42" fmla="*/ 67 w 305"/>
                <a:gd name="T43" fmla="*/ 799 h 1566"/>
                <a:gd name="T44" fmla="*/ 48 w 305"/>
                <a:gd name="T45" fmla="*/ 733 h 1566"/>
                <a:gd name="T46" fmla="*/ 21 w 305"/>
                <a:gd name="T47" fmla="*/ 724 h 1566"/>
                <a:gd name="T48" fmla="*/ 1 w 305"/>
                <a:gd name="T49" fmla="*/ 699 h 1566"/>
                <a:gd name="T50" fmla="*/ 14 w 305"/>
                <a:gd name="T51" fmla="*/ 606 h 1566"/>
                <a:gd name="T52" fmla="*/ 14 w 305"/>
                <a:gd name="T53" fmla="*/ 566 h 1566"/>
                <a:gd name="T54" fmla="*/ 24 w 305"/>
                <a:gd name="T55" fmla="*/ 537 h 1566"/>
                <a:gd name="T56" fmla="*/ 16 w 305"/>
                <a:gd name="T57" fmla="*/ 520 h 1566"/>
                <a:gd name="T58" fmla="*/ 14 w 305"/>
                <a:gd name="T59" fmla="*/ 509 h 1566"/>
                <a:gd name="T60" fmla="*/ 25 w 305"/>
                <a:gd name="T61" fmla="*/ 484 h 1566"/>
                <a:gd name="T62" fmla="*/ 59 w 305"/>
                <a:gd name="T63" fmla="*/ 413 h 1566"/>
                <a:gd name="T64" fmla="*/ 62 w 305"/>
                <a:gd name="T65" fmla="*/ 383 h 1566"/>
                <a:gd name="T66" fmla="*/ 62 w 305"/>
                <a:gd name="T67" fmla="*/ 350 h 1566"/>
                <a:gd name="T68" fmla="*/ 66 w 305"/>
                <a:gd name="T69" fmla="*/ 308 h 1566"/>
                <a:gd name="T70" fmla="*/ 48 w 305"/>
                <a:gd name="T71" fmla="*/ 267 h 1566"/>
                <a:gd name="T72" fmla="*/ 47 w 305"/>
                <a:gd name="T73" fmla="*/ 205 h 1566"/>
                <a:gd name="T74" fmla="*/ 61 w 305"/>
                <a:gd name="T75" fmla="*/ 151 h 1566"/>
                <a:gd name="T76" fmla="*/ 80 w 305"/>
                <a:gd name="T77" fmla="*/ 108 h 1566"/>
                <a:gd name="T78" fmla="*/ 85 w 305"/>
                <a:gd name="T79" fmla="*/ 42 h 1566"/>
                <a:gd name="T80" fmla="*/ 96 w 305"/>
                <a:gd name="T81" fmla="*/ 0 h 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5" h="1566">
                  <a:moveTo>
                    <a:pt x="302" y="1566"/>
                  </a:moveTo>
                  <a:cubicBezTo>
                    <a:pt x="301" y="1558"/>
                    <a:pt x="305" y="1534"/>
                    <a:pt x="297" y="1519"/>
                  </a:cubicBezTo>
                  <a:cubicBezTo>
                    <a:pt x="290" y="1504"/>
                    <a:pt x="264" y="1488"/>
                    <a:pt x="257" y="1478"/>
                  </a:cubicBezTo>
                  <a:cubicBezTo>
                    <a:pt x="249" y="1467"/>
                    <a:pt x="262" y="1465"/>
                    <a:pt x="254" y="1454"/>
                  </a:cubicBezTo>
                  <a:cubicBezTo>
                    <a:pt x="246" y="1444"/>
                    <a:pt x="216" y="1426"/>
                    <a:pt x="210" y="1415"/>
                  </a:cubicBezTo>
                  <a:cubicBezTo>
                    <a:pt x="204" y="1404"/>
                    <a:pt x="219" y="1399"/>
                    <a:pt x="219" y="1388"/>
                  </a:cubicBezTo>
                  <a:cubicBezTo>
                    <a:pt x="219" y="1377"/>
                    <a:pt x="210" y="1358"/>
                    <a:pt x="210" y="1349"/>
                  </a:cubicBezTo>
                  <a:cubicBezTo>
                    <a:pt x="209" y="1339"/>
                    <a:pt x="216" y="1337"/>
                    <a:pt x="214" y="1332"/>
                  </a:cubicBezTo>
                  <a:cubicBezTo>
                    <a:pt x="213" y="1327"/>
                    <a:pt x="206" y="1325"/>
                    <a:pt x="201" y="1317"/>
                  </a:cubicBezTo>
                  <a:cubicBezTo>
                    <a:pt x="196" y="1309"/>
                    <a:pt x="187" y="1304"/>
                    <a:pt x="183" y="1286"/>
                  </a:cubicBezTo>
                  <a:cubicBezTo>
                    <a:pt x="179" y="1268"/>
                    <a:pt x="182" y="1228"/>
                    <a:pt x="179" y="1210"/>
                  </a:cubicBezTo>
                  <a:cubicBezTo>
                    <a:pt x="176" y="1191"/>
                    <a:pt x="169" y="1187"/>
                    <a:pt x="165" y="1173"/>
                  </a:cubicBezTo>
                  <a:cubicBezTo>
                    <a:pt x="162" y="1160"/>
                    <a:pt x="166" y="1149"/>
                    <a:pt x="160" y="1130"/>
                  </a:cubicBezTo>
                  <a:cubicBezTo>
                    <a:pt x="154" y="1111"/>
                    <a:pt x="132" y="1082"/>
                    <a:pt x="129" y="1060"/>
                  </a:cubicBezTo>
                  <a:cubicBezTo>
                    <a:pt x="127" y="1038"/>
                    <a:pt x="145" y="1011"/>
                    <a:pt x="147" y="996"/>
                  </a:cubicBezTo>
                  <a:cubicBezTo>
                    <a:pt x="149" y="981"/>
                    <a:pt x="143" y="979"/>
                    <a:pt x="140" y="970"/>
                  </a:cubicBezTo>
                  <a:cubicBezTo>
                    <a:pt x="138" y="961"/>
                    <a:pt x="137" y="952"/>
                    <a:pt x="134" y="944"/>
                  </a:cubicBezTo>
                  <a:cubicBezTo>
                    <a:pt x="132" y="937"/>
                    <a:pt x="130" y="933"/>
                    <a:pt x="124" y="925"/>
                  </a:cubicBezTo>
                  <a:cubicBezTo>
                    <a:pt x="118" y="918"/>
                    <a:pt x="104" y="908"/>
                    <a:pt x="98" y="899"/>
                  </a:cubicBezTo>
                  <a:cubicBezTo>
                    <a:pt x="91" y="890"/>
                    <a:pt x="89" y="882"/>
                    <a:pt x="87" y="871"/>
                  </a:cubicBezTo>
                  <a:cubicBezTo>
                    <a:pt x="84" y="859"/>
                    <a:pt x="85" y="841"/>
                    <a:pt x="81" y="829"/>
                  </a:cubicBezTo>
                  <a:cubicBezTo>
                    <a:pt x="78" y="817"/>
                    <a:pt x="72" y="815"/>
                    <a:pt x="67" y="799"/>
                  </a:cubicBezTo>
                  <a:cubicBezTo>
                    <a:pt x="61" y="783"/>
                    <a:pt x="55" y="746"/>
                    <a:pt x="48" y="733"/>
                  </a:cubicBezTo>
                  <a:cubicBezTo>
                    <a:pt x="40" y="721"/>
                    <a:pt x="29" y="730"/>
                    <a:pt x="21" y="724"/>
                  </a:cubicBezTo>
                  <a:cubicBezTo>
                    <a:pt x="13" y="719"/>
                    <a:pt x="2" y="719"/>
                    <a:pt x="1" y="699"/>
                  </a:cubicBezTo>
                  <a:cubicBezTo>
                    <a:pt x="0" y="679"/>
                    <a:pt x="11" y="628"/>
                    <a:pt x="14" y="606"/>
                  </a:cubicBezTo>
                  <a:cubicBezTo>
                    <a:pt x="16" y="584"/>
                    <a:pt x="13" y="577"/>
                    <a:pt x="14" y="566"/>
                  </a:cubicBezTo>
                  <a:cubicBezTo>
                    <a:pt x="16" y="554"/>
                    <a:pt x="24" y="544"/>
                    <a:pt x="24" y="537"/>
                  </a:cubicBezTo>
                  <a:cubicBezTo>
                    <a:pt x="24" y="529"/>
                    <a:pt x="17" y="525"/>
                    <a:pt x="16" y="520"/>
                  </a:cubicBezTo>
                  <a:cubicBezTo>
                    <a:pt x="14" y="516"/>
                    <a:pt x="13" y="516"/>
                    <a:pt x="14" y="509"/>
                  </a:cubicBezTo>
                  <a:cubicBezTo>
                    <a:pt x="16" y="503"/>
                    <a:pt x="18" y="500"/>
                    <a:pt x="25" y="484"/>
                  </a:cubicBezTo>
                  <a:cubicBezTo>
                    <a:pt x="33" y="468"/>
                    <a:pt x="52" y="430"/>
                    <a:pt x="59" y="413"/>
                  </a:cubicBezTo>
                  <a:cubicBezTo>
                    <a:pt x="65" y="396"/>
                    <a:pt x="62" y="394"/>
                    <a:pt x="62" y="383"/>
                  </a:cubicBezTo>
                  <a:cubicBezTo>
                    <a:pt x="63" y="372"/>
                    <a:pt x="62" y="362"/>
                    <a:pt x="62" y="350"/>
                  </a:cubicBezTo>
                  <a:cubicBezTo>
                    <a:pt x="63" y="337"/>
                    <a:pt x="69" y="322"/>
                    <a:pt x="66" y="308"/>
                  </a:cubicBezTo>
                  <a:cubicBezTo>
                    <a:pt x="63" y="295"/>
                    <a:pt x="51" y="284"/>
                    <a:pt x="48" y="267"/>
                  </a:cubicBezTo>
                  <a:cubicBezTo>
                    <a:pt x="44" y="250"/>
                    <a:pt x="45" y="224"/>
                    <a:pt x="47" y="205"/>
                  </a:cubicBezTo>
                  <a:cubicBezTo>
                    <a:pt x="49" y="186"/>
                    <a:pt x="55" y="167"/>
                    <a:pt x="61" y="151"/>
                  </a:cubicBezTo>
                  <a:cubicBezTo>
                    <a:pt x="66" y="135"/>
                    <a:pt x="76" y="127"/>
                    <a:pt x="80" y="108"/>
                  </a:cubicBezTo>
                  <a:cubicBezTo>
                    <a:pt x="84" y="90"/>
                    <a:pt x="83" y="60"/>
                    <a:pt x="85" y="42"/>
                  </a:cubicBezTo>
                  <a:cubicBezTo>
                    <a:pt x="88" y="24"/>
                    <a:pt x="94" y="9"/>
                    <a:pt x="96" y="0"/>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30" name="Freeform 118"/>
            <p:cNvSpPr>
              <a:spLocks/>
            </p:cNvSpPr>
            <p:nvPr/>
          </p:nvSpPr>
          <p:spPr bwMode="auto">
            <a:xfrm>
              <a:off x="4215" y="537"/>
              <a:ext cx="533" cy="1517"/>
            </a:xfrm>
            <a:custGeom>
              <a:avLst/>
              <a:gdLst>
                <a:gd name="T0" fmla="*/ 0 w 1450"/>
                <a:gd name="T1" fmla="*/ 107 h 3667"/>
                <a:gd name="T2" fmla="*/ 38 w 1450"/>
                <a:gd name="T3" fmla="*/ 83 h 3667"/>
                <a:gd name="T4" fmla="*/ 124 w 1450"/>
                <a:gd name="T5" fmla="*/ 3 h 3667"/>
                <a:gd name="T6" fmla="*/ 164 w 1450"/>
                <a:gd name="T7" fmla="*/ 63 h 3667"/>
                <a:gd name="T8" fmla="*/ 148 w 1450"/>
                <a:gd name="T9" fmla="*/ 107 h 3667"/>
                <a:gd name="T10" fmla="*/ 132 w 1450"/>
                <a:gd name="T11" fmla="*/ 155 h 3667"/>
                <a:gd name="T12" fmla="*/ 176 w 1450"/>
                <a:gd name="T13" fmla="*/ 219 h 3667"/>
                <a:gd name="T14" fmla="*/ 228 w 1450"/>
                <a:gd name="T15" fmla="*/ 411 h 3667"/>
                <a:gd name="T16" fmla="*/ 292 w 1450"/>
                <a:gd name="T17" fmla="*/ 435 h 3667"/>
                <a:gd name="T18" fmla="*/ 362 w 1450"/>
                <a:gd name="T19" fmla="*/ 529 h 3667"/>
                <a:gd name="T20" fmla="*/ 422 w 1450"/>
                <a:gd name="T21" fmla="*/ 503 h 3667"/>
                <a:gd name="T22" fmla="*/ 508 w 1450"/>
                <a:gd name="T23" fmla="*/ 445 h 3667"/>
                <a:gd name="T24" fmla="*/ 608 w 1450"/>
                <a:gd name="T25" fmla="*/ 495 h 3667"/>
                <a:gd name="T26" fmla="*/ 612 w 1450"/>
                <a:gd name="T27" fmla="*/ 607 h 3667"/>
                <a:gd name="T28" fmla="*/ 656 w 1450"/>
                <a:gd name="T29" fmla="*/ 687 h 3667"/>
                <a:gd name="T30" fmla="*/ 724 w 1450"/>
                <a:gd name="T31" fmla="*/ 771 h 3667"/>
                <a:gd name="T32" fmla="*/ 728 w 1450"/>
                <a:gd name="T33" fmla="*/ 831 h 3667"/>
                <a:gd name="T34" fmla="*/ 680 w 1450"/>
                <a:gd name="T35" fmla="*/ 949 h 3667"/>
                <a:gd name="T36" fmla="*/ 796 w 1450"/>
                <a:gd name="T37" fmla="*/ 1123 h 3667"/>
                <a:gd name="T38" fmla="*/ 802 w 1450"/>
                <a:gd name="T39" fmla="*/ 1179 h 3667"/>
                <a:gd name="T40" fmla="*/ 860 w 1450"/>
                <a:gd name="T41" fmla="*/ 1283 h 3667"/>
                <a:gd name="T42" fmla="*/ 858 w 1450"/>
                <a:gd name="T43" fmla="*/ 1363 h 3667"/>
                <a:gd name="T44" fmla="*/ 1020 w 1450"/>
                <a:gd name="T45" fmla="*/ 1419 h 3667"/>
                <a:gd name="T46" fmla="*/ 1078 w 1450"/>
                <a:gd name="T47" fmla="*/ 1481 h 3667"/>
                <a:gd name="T48" fmla="*/ 1098 w 1450"/>
                <a:gd name="T49" fmla="*/ 1567 h 3667"/>
                <a:gd name="T50" fmla="*/ 1054 w 1450"/>
                <a:gd name="T51" fmla="*/ 1663 h 3667"/>
                <a:gd name="T52" fmla="*/ 1100 w 1450"/>
                <a:gd name="T53" fmla="*/ 1787 h 3667"/>
                <a:gd name="T54" fmla="*/ 1100 w 1450"/>
                <a:gd name="T55" fmla="*/ 1889 h 3667"/>
                <a:gd name="T56" fmla="*/ 1124 w 1450"/>
                <a:gd name="T57" fmla="*/ 1923 h 3667"/>
                <a:gd name="T58" fmla="*/ 1116 w 1450"/>
                <a:gd name="T59" fmla="*/ 2051 h 3667"/>
                <a:gd name="T60" fmla="*/ 1068 w 1450"/>
                <a:gd name="T61" fmla="*/ 2115 h 3667"/>
                <a:gd name="T62" fmla="*/ 1034 w 1450"/>
                <a:gd name="T63" fmla="*/ 2213 h 3667"/>
                <a:gd name="T64" fmla="*/ 1124 w 1450"/>
                <a:gd name="T65" fmla="*/ 2339 h 3667"/>
                <a:gd name="T66" fmla="*/ 1140 w 1450"/>
                <a:gd name="T67" fmla="*/ 2431 h 3667"/>
                <a:gd name="T68" fmla="*/ 1220 w 1450"/>
                <a:gd name="T69" fmla="*/ 2515 h 3667"/>
                <a:gd name="T70" fmla="*/ 1290 w 1450"/>
                <a:gd name="T71" fmla="*/ 2607 h 3667"/>
                <a:gd name="T72" fmla="*/ 1304 w 1450"/>
                <a:gd name="T73" fmla="*/ 2761 h 3667"/>
                <a:gd name="T74" fmla="*/ 1376 w 1450"/>
                <a:gd name="T75" fmla="*/ 2841 h 3667"/>
                <a:gd name="T76" fmla="*/ 1368 w 1450"/>
                <a:gd name="T77" fmla="*/ 2899 h 3667"/>
                <a:gd name="T78" fmla="*/ 1276 w 1450"/>
                <a:gd name="T79" fmla="*/ 2955 h 3667"/>
                <a:gd name="T80" fmla="*/ 1220 w 1450"/>
                <a:gd name="T81" fmla="*/ 3075 h 3667"/>
                <a:gd name="T82" fmla="*/ 1322 w 1450"/>
                <a:gd name="T83" fmla="*/ 3165 h 3667"/>
                <a:gd name="T84" fmla="*/ 1344 w 1450"/>
                <a:gd name="T85" fmla="*/ 3235 h 3667"/>
                <a:gd name="T86" fmla="*/ 1428 w 1450"/>
                <a:gd name="T87" fmla="*/ 3307 h 3667"/>
                <a:gd name="T88" fmla="*/ 1388 w 1450"/>
                <a:gd name="T89" fmla="*/ 3419 h 3667"/>
                <a:gd name="T90" fmla="*/ 1442 w 1450"/>
                <a:gd name="T91" fmla="*/ 3565 h 3667"/>
                <a:gd name="T92" fmla="*/ 1436 w 1450"/>
                <a:gd name="T93" fmla="*/ 3667 h 3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50" h="3667">
                  <a:moveTo>
                    <a:pt x="0" y="107"/>
                  </a:moveTo>
                  <a:cubicBezTo>
                    <a:pt x="6" y="103"/>
                    <a:pt x="17" y="100"/>
                    <a:pt x="38" y="83"/>
                  </a:cubicBezTo>
                  <a:cubicBezTo>
                    <a:pt x="59" y="66"/>
                    <a:pt x="103" y="6"/>
                    <a:pt x="124" y="3"/>
                  </a:cubicBezTo>
                  <a:cubicBezTo>
                    <a:pt x="145" y="0"/>
                    <a:pt x="160" y="46"/>
                    <a:pt x="164" y="63"/>
                  </a:cubicBezTo>
                  <a:cubicBezTo>
                    <a:pt x="168" y="80"/>
                    <a:pt x="153" y="92"/>
                    <a:pt x="148" y="107"/>
                  </a:cubicBezTo>
                  <a:cubicBezTo>
                    <a:pt x="143" y="122"/>
                    <a:pt x="127" y="136"/>
                    <a:pt x="132" y="155"/>
                  </a:cubicBezTo>
                  <a:cubicBezTo>
                    <a:pt x="137" y="174"/>
                    <a:pt x="160" y="176"/>
                    <a:pt x="176" y="219"/>
                  </a:cubicBezTo>
                  <a:cubicBezTo>
                    <a:pt x="192" y="262"/>
                    <a:pt x="209" y="375"/>
                    <a:pt x="228" y="411"/>
                  </a:cubicBezTo>
                  <a:cubicBezTo>
                    <a:pt x="247" y="447"/>
                    <a:pt x="270" y="415"/>
                    <a:pt x="292" y="435"/>
                  </a:cubicBezTo>
                  <a:cubicBezTo>
                    <a:pt x="314" y="455"/>
                    <a:pt x="340" y="518"/>
                    <a:pt x="362" y="529"/>
                  </a:cubicBezTo>
                  <a:cubicBezTo>
                    <a:pt x="384" y="540"/>
                    <a:pt x="398" y="517"/>
                    <a:pt x="422" y="503"/>
                  </a:cubicBezTo>
                  <a:cubicBezTo>
                    <a:pt x="446" y="489"/>
                    <a:pt x="477" y="446"/>
                    <a:pt x="508" y="445"/>
                  </a:cubicBezTo>
                  <a:cubicBezTo>
                    <a:pt x="539" y="444"/>
                    <a:pt x="591" y="468"/>
                    <a:pt x="608" y="495"/>
                  </a:cubicBezTo>
                  <a:cubicBezTo>
                    <a:pt x="625" y="522"/>
                    <a:pt x="604" y="575"/>
                    <a:pt x="612" y="607"/>
                  </a:cubicBezTo>
                  <a:cubicBezTo>
                    <a:pt x="620" y="639"/>
                    <a:pt x="637" y="660"/>
                    <a:pt x="656" y="687"/>
                  </a:cubicBezTo>
                  <a:cubicBezTo>
                    <a:pt x="675" y="714"/>
                    <a:pt x="712" y="747"/>
                    <a:pt x="724" y="771"/>
                  </a:cubicBezTo>
                  <a:cubicBezTo>
                    <a:pt x="736" y="795"/>
                    <a:pt x="735" y="801"/>
                    <a:pt x="728" y="831"/>
                  </a:cubicBezTo>
                  <a:cubicBezTo>
                    <a:pt x="721" y="861"/>
                    <a:pt x="669" y="900"/>
                    <a:pt x="680" y="949"/>
                  </a:cubicBezTo>
                  <a:cubicBezTo>
                    <a:pt x="691" y="998"/>
                    <a:pt x="776" y="1085"/>
                    <a:pt x="796" y="1123"/>
                  </a:cubicBezTo>
                  <a:cubicBezTo>
                    <a:pt x="816" y="1161"/>
                    <a:pt x="791" y="1152"/>
                    <a:pt x="802" y="1179"/>
                  </a:cubicBezTo>
                  <a:cubicBezTo>
                    <a:pt x="813" y="1206"/>
                    <a:pt x="851" y="1252"/>
                    <a:pt x="860" y="1283"/>
                  </a:cubicBezTo>
                  <a:cubicBezTo>
                    <a:pt x="869" y="1314"/>
                    <a:pt x="831" y="1340"/>
                    <a:pt x="858" y="1363"/>
                  </a:cubicBezTo>
                  <a:cubicBezTo>
                    <a:pt x="885" y="1386"/>
                    <a:pt x="983" y="1399"/>
                    <a:pt x="1020" y="1419"/>
                  </a:cubicBezTo>
                  <a:cubicBezTo>
                    <a:pt x="1057" y="1439"/>
                    <a:pt x="1065" y="1456"/>
                    <a:pt x="1078" y="1481"/>
                  </a:cubicBezTo>
                  <a:cubicBezTo>
                    <a:pt x="1091" y="1506"/>
                    <a:pt x="1102" y="1537"/>
                    <a:pt x="1098" y="1567"/>
                  </a:cubicBezTo>
                  <a:cubicBezTo>
                    <a:pt x="1094" y="1597"/>
                    <a:pt x="1054" y="1626"/>
                    <a:pt x="1054" y="1663"/>
                  </a:cubicBezTo>
                  <a:cubicBezTo>
                    <a:pt x="1054" y="1700"/>
                    <a:pt x="1092" y="1749"/>
                    <a:pt x="1100" y="1787"/>
                  </a:cubicBezTo>
                  <a:cubicBezTo>
                    <a:pt x="1108" y="1825"/>
                    <a:pt x="1096" y="1866"/>
                    <a:pt x="1100" y="1889"/>
                  </a:cubicBezTo>
                  <a:cubicBezTo>
                    <a:pt x="1104" y="1912"/>
                    <a:pt x="1121" y="1896"/>
                    <a:pt x="1124" y="1923"/>
                  </a:cubicBezTo>
                  <a:cubicBezTo>
                    <a:pt x="1127" y="1950"/>
                    <a:pt x="1125" y="2019"/>
                    <a:pt x="1116" y="2051"/>
                  </a:cubicBezTo>
                  <a:cubicBezTo>
                    <a:pt x="1107" y="2083"/>
                    <a:pt x="1082" y="2088"/>
                    <a:pt x="1068" y="2115"/>
                  </a:cubicBezTo>
                  <a:cubicBezTo>
                    <a:pt x="1054" y="2142"/>
                    <a:pt x="1025" y="2176"/>
                    <a:pt x="1034" y="2213"/>
                  </a:cubicBezTo>
                  <a:cubicBezTo>
                    <a:pt x="1043" y="2250"/>
                    <a:pt x="1106" y="2303"/>
                    <a:pt x="1124" y="2339"/>
                  </a:cubicBezTo>
                  <a:cubicBezTo>
                    <a:pt x="1142" y="2375"/>
                    <a:pt x="1124" y="2402"/>
                    <a:pt x="1140" y="2431"/>
                  </a:cubicBezTo>
                  <a:cubicBezTo>
                    <a:pt x="1156" y="2460"/>
                    <a:pt x="1195" y="2486"/>
                    <a:pt x="1220" y="2515"/>
                  </a:cubicBezTo>
                  <a:cubicBezTo>
                    <a:pt x="1245" y="2544"/>
                    <a:pt x="1276" y="2566"/>
                    <a:pt x="1290" y="2607"/>
                  </a:cubicBezTo>
                  <a:cubicBezTo>
                    <a:pt x="1304" y="2648"/>
                    <a:pt x="1290" y="2722"/>
                    <a:pt x="1304" y="2761"/>
                  </a:cubicBezTo>
                  <a:cubicBezTo>
                    <a:pt x="1318" y="2800"/>
                    <a:pt x="1365" y="2818"/>
                    <a:pt x="1376" y="2841"/>
                  </a:cubicBezTo>
                  <a:cubicBezTo>
                    <a:pt x="1387" y="2864"/>
                    <a:pt x="1385" y="2880"/>
                    <a:pt x="1368" y="2899"/>
                  </a:cubicBezTo>
                  <a:cubicBezTo>
                    <a:pt x="1351" y="2918"/>
                    <a:pt x="1301" y="2926"/>
                    <a:pt x="1276" y="2955"/>
                  </a:cubicBezTo>
                  <a:cubicBezTo>
                    <a:pt x="1251" y="2984"/>
                    <a:pt x="1212" y="3040"/>
                    <a:pt x="1220" y="3075"/>
                  </a:cubicBezTo>
                  <a:cubicBezTo>
                    <a:pt x="1228" y="3110"/>
                    <a:pt x="1301" y="3138"/>
                    <a:pt x="1322" y="3165"/>
                  </a:cubicBezTo>
                  <a:cubicBezTo>
                    <a:pt x="1343" y="3192"/>
                    <a:pt x="1326" y="3211"/>
                    <a:pt x="1344" y="3235"/>
                  </a:cubicBezTo>
                  <a:cubicBezTo>
                    <a:pt x="1362" y="3259"/>
                    <a:pt x="1421" y="3276"/>
                    <a:pt x="1428" y="3307"/>
                  </a:cubicBezTo>
                  <a:cubicBezTo>
                    <a:pt x="1435" y="3338"/>
                    <a:pt x="1386" y="3376"/>
                    <a:pt x="1388" y="3419"/>
                  </a:cubicBezTo>
                  <a:cubicBezTo>
                    <a:pt x="1390" y="3462"/>
                    <a:pt x="1434" y="3524"/>
                    <a:pt x="1442" y="3565"/>
                  </a:cubicBezTo>
                  <a:cubicBezTo>
                    <a:pt x="1450" y="3606"/>
                    <a:pt x="1437" y="3646"/>
                    <a:pt x="1436" y="3667"/>
                  </a:cubicBezTo>
                </a:path>
              </a:pathLst>
            </a:custGeom>
            <a:noFill/>
            <a:ln w="381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31" name="Freeform 119"/>
            <p:cNvSpPr>
              <a:spLocks/>
            </p:cNvSpPr>
            <p:nvPr/>
          </p:nvSpPr>
          <p:spPr bwMode="auto">
            <a:xfrm>
              <a:off x="4581" y="2045"/>
              <a:ext cx="577" cy="903"/>
            </a:xfrm>
            <a:custGeom>
              <a:avLst/>
              <a:gdLst>
                <a:gd name="T0" fmla="*/ 446 w 1571"/>
                <a:gd name="T1" fmla="*/ 0 h 2186"/>
                <a:gd name="T2" fmla="*/ 434 w 1571"/>
                <a:gd name="T3" fmla="*/ 28 h 2186"/>
                <a:gd name="T4" fmla="*/ 386 w 1571"/>
                <a:gd name="T5" fmla="*/ 102 h 2186"/>
                <a:gd name="T6" fmla="*/ 448 w 1571"/>
                <a:gd name="T7" fmla="*/ 200 h 2186"/>
                <a:gd name="T8" fmla="*/ 320 w 1571"/>
                <a:gd name="T9" fmla="*/ 226 h 2186"/>
                <a:gd name="T10" fmla="*/ 336 w 1571"/>
                <a:gd name="T11" fmla="*/ 418 h 2186"/>
                <a:gd name="T12" fmla="*/ 240 w 1571"/>
                <a:gd name="T13" fmla="*/ 526 h 2186"/>
                <a:gd name="T14" fmla="*/ 210 w 1571"/>
                <a:gd name="T15" fmla="*/ 580 h 2186"/>
                <a:gd name="T16" fmla="*/ 156 w 1571"/>
                <a:gd name="T17" fmla="*/ 612 h 2186"/>
                <a:gd name="T18" fmla="*/ 50 w 1571"/>
                <a:gd name="T19" fmla="*/ 514 h 2186"/>
                <a:gd name="T20" fmla="*/ 20 w 1571"/>
                <a:gd name="T21" fmla="*/ 516 h 2186"/>
                <a:gd name="T22" fmla="*/ 14 w 1571"/>
                <a:gd name="T23" fmla="*/ 534 h 2186"/>
                <a:gd name="T24" fmla="*/ 12 w 1571"/>
                <a:gd name="T25" fmla="*/ 598 h 2186"/>
                <a:gd name="T26" fmla="*/ 86 w 1571"/>
                <a:gd name="T27" fmla="*/ 708 h 2186"/>
                <a:gd name="T28" fmla="*/ 92 w 1571"/>
                <a:gd name="T29" fmla="*/ 886 h 2186"/>
                <a:gd name="T30" fmla="*/ 192 w 1571"/>
                <a:gd name="T31" fmla="*/ 934 h 2186"/>
                <a:gd name="T32" fmla="*/ 140 w 1571"/>
                <a:gd name="T33" fmla="*/ 1054 h 2186"/>
                <a:gd name="T34" fmla="*/ 226 w 1571"/>
                <a:gd name="T35" fmla="*/ 1064 h 2186"/>
                <a:gd name="T36" fmla="*/ 304 w 1571"/>
                <a:gd name="T37" fmla="*/ 1086 h 2186"/>
                <a:gd name="T38" fmla="*/ 378 w 1571"/>
                <a:gd name="T39" fmla="*/ 1110 h 2186"/>
                <a:gd name="T40" fmla="*/ 480 w 1571"/>
                <a:gd name="T41" fmla="*/ 1246 h 2186"/>
                <a:gd name="T42" fmla="*/ 622 w 1571"/>
                <a:gd name="T43" fmla="*/ 1294 h 2186"/>
                <a:gd name="T44" fmla="*/ 768 w 1571"/>
                <a:gd name="T45" fmla="*/ 1306 h 2186"/>
                <a:gd name="T46" fmla="*/ 864 w 1571"/>
                <a:gd name="T47" fmla="*/ 1342 h 2186"/>
                <a:gd name="T48" fmla="*/ 912 w 1571"/>
                <a:gd name="T49" fmla="*/ 1414 h 2186"/>
                <a:gd name="T50" fmla="*/ 900 w 1571"/>
                <a:gd name="T51" fmla="*/ 1486 h 2186"/>
                <a:gd name="T52" fmla="*/ 968 w 1571"/>
                <a:gd name="T53" fmla="*/ 1570 h 2186"/>
                <a:gd name="T54" fmla="*/ 1080 w 1571"/>
                <a:gd name="T55" fmla="*/ 1562 h 2186"/>
                <a:gd name="T56" fmla="*/ 1234 w 1571"/>
                <a:gd name="T57" fmla="*/ 1580 h 2186"/>
                <a:gd name="T58" fmla="*/ 1222 w 1571"/>
                <a:gd name="T59" fmla="*/ 1498 h 2186"/>
                <a:gd name="T60" fmla="*/ 1156 w 1571"/>
                <a:gd name="T61" fmla="*/ 1482 h 2186"/>
                <a:gd name="T62" fmla="*/ 1192 w 1571"/>
                <a:gd name="T63" fmla="*/ 1402 h 2186"/>
                <a:gd name="T64" fmla="*/ 1272 w 1571"/>
                <a:gd name="T65" fmla="*/ 1426 h 2186"/>
                <a:gd name="T66" fmla="*/ 1314 w 1571"/>
                <a:gd name="T67" fmla="*/ 1472 h 2186"/>
                <a:gd name="T68" fmla="*/ 1326 w 1571"/>
                <a:gd name="T69" fmla="*/ 1582 h 2186"/>
                <a:gd name="T70" fmla="*/ 1404 w 1571"/>
                <a:gd name="T71" fmla="*/ 1638 h 2186"/>
                <a:gd name="T72" fmla="*/ 1440 w 1571"/>
                <a:gd name="T73" fmla="*/ 1702 h 2186"/>
                <a:gd name="T74" fmla="*/ 1524 w 1571"/>
                <a:gd name="T75" fmla="*/ 1788 h 2186"/>
                <a:gd name="T76" fmla="*/ 1538 w 1571"/>
                <a:gd name="T77" fmla="*/ 1880 h 2186"/>
                <a:gd name="T78" fmla="*/ 1566 w 1571"/>
                <a:gd name="T79" fmla="*/ 1932 h 2186"/>
                <a:gd name="T80" fmla="*/ 1510 w 1571"/>
                <a:gd name="T81" fmla="*/ 2102 h 2186"/>
                <a:gd name="T82" fmla="*/ 1506 w 1571"/>
                <a:gd name="T83" fmla="*/ 2148 h 2186"/>
                <a:gd name="T84" fmla="*/ 1438 w 1571"/>
                <a:gd name="T85" fmla="*/ 2186 h 2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71" h="2186">
                  <a:moveTo>
                    <a:pt x="446" y="0"/>
                  </a:moveTo>
                  <a:cubicBezTo>
                    <a:pt x="444" y="5"/>
                    <a:pt x="444" y="11"/>
                    <a:pt x="434" y="28"/>
                  </a:cubicBezTo>
                  <a:cubicBezTo>
                    <a:pt x="424" y="45"/>
                    <a:pt x="384" y="73"/>
                    <a:pt x="386" y="102"/>
                  </a:cubicBezTo>
                  <a:cubicBezTo>
                    <a:pt x="388" y="131"/>
                    <a:pt x="459" y="179"/>
                    <a:pt x="448" y="200"/>
                  </a:cubicBezTo>
                  <a:cubicBezTo>
                    <a:pt x="437" y="221"/>
                    <a:pt x="339" y="190"/>
                    <a:pt x="320" y="226"/>
                  </a:cubicBezTo>
                  <a:cubicBezTo>
                    <a:pt x="301" y="262"/>
                    <a:pt x="349" y="368"/>
                    <a:pt x="336" y="418"/>
                  </a:cubicBezTo>
                  <a:cubicBezTo>
                    <a:pt x="323" y="468"/>
                    <a:pt x="261" y="499"/>
                    <a:pt x="240" y="526"/>
                  </a:cubicBezTo>
                  <a:cubicBezTo>
                    <a:pt x="219" y="553"/>
                    <a:pt x="224" y="566"/>
                    <a:pt x="210" y="580"/>
                  </a:cubicBezTo>
                  <a:cubicBezTo>
                    <a:pt x="196" y="594"/>
                    <a:pt x="183" y="623"/>
                    <a:pt x="156" y="612"/>
                  </a:cubicBezTo>
                  <a:cubicBezTo>
                    <a:pt x="129" y="601"/>
                    <a:pt x="73" y="530"/>
                    <a:pt x="50" y="514"/>
                  </a:cubicBezTo>
                  <a:cubicBezTo>
                    <a:pt x="27" y="498"/>
                    <a:pt x="26" y="513"/>
                    <a:pt x="20" y="516"/>
                  </a:cubicBezTo>
                  <a:cubicBezTo>
                    <a:pt x="14" y="519"/>
                    <a:pt x="15" y="520"/>
                    <a:pt x="14" y="534"/>
                  </a:cubicBezTo>
                  <a:cubicBezTo>
                    <a:pt x="13" y="548"/>
                    <a:pt x="0" y="569"/>
                    <a:pt x="12" y="598"/>
                  </a:cubicBezTo>
                  <a:cubicBezTo>
                    <a:pt x="24" y="627"/>
                    <a:pt x="73" y="660"/>
                    <a:pt x="86" y="708"/>
                  </a:cubicBezTo>
                  <a:cubicBezTo>
                    <a:pt x="99" y="756"/>
                    <a:pt x="74" y="849"/>
                    <a:pt x="92" y="886"/>
                  </a:cubicBezTo>
                  <a:cubicBezTo>
                    <a:pt x="110" y="923"/>
                    <a:pt x="184" y="906"/>
                    <a:pt x="192" y="934"/>
                  </a:cubicBezTo>
                  <a:cubicBezTo>
                    <a:pt x="200" y="962"/>
                    <a:pt x="134" y="1032"/>
                    <a:pt x="140" y="1054"/>
                  </a:cubicBezTo>
                  <a:cubicBezTo>
                    <a:pt x="146" y="1076"/>
                    <a:pt x="199" y="1059"/>
                    <a:pt x="226" y="1064"/>
                  </a:cubicBezTo>
                  <a:cubicBezTo>
                    <a:pt x="253" y="1069"/>
                    <a:pt x="279" y="1078"/>
                    <a:pt x="304" y="1086"/>
                  </a:cubicBezTo>
                  <a:cubicBezTo>
                    <a:pt x="329" y="1094"/>
                    <a:pt x="349" y="1083"/>
                    <a:pt x="378" y="1110"/>
                  </a:cubicBezTo>
                  <a:cubicBezTo>
                    <a:pt x="407" y="1137"/>
                    <a:pt x="439" y="1215"/>
                    <a:pt x="480" y="1246"/>
                  </a:cubicBezTo>
                  <a:cubicBezTo>
                    <a:pt x="521" y="1277"/>
                    <a:pt x="574" y="1284"/>
                    <a:pt x="622" y="1294"/>
                  </a:cubicBezTo>
                  <a:cubicBezTo>
                    <a:pt x="670" y="1304"/>
                    <a:pt x="728" y="1298"/>
                    <a:pt x="768" y="1306"/>
                  </a:cubicBezTo>
                  <a:cubicBezTo>
                    <a:pt x="808" y="1314"/>
                    <a:pt x="840" y="1324"/>
                    <a:pt x="864" y="1342"/>
                  </a:cubicBezTo>
                  <a:cubicBezTo>
                    <a:pt x="888" y="1360"/>
                    <a:pt x="906" y="1390"/>
                    <a:pt x="912" y="1414"/>
                  </a:cubicBezTo>
                  <a:cubicBezTo>
                    <a:pt x="918" y="1438"/>
                    <a:pt x="891" y="1460"/>
                    <a:pt x="900" y="1486"/>
                  </a:cubicBezTo>
                  <a:cubicBezTo>
                    <a:pt x="909" y="1512"/>
                    <a:pt x="938" y="1557"/>
                    <a:pt x="968" y="1570"/>
                  </a:cubicBezTo>
                  <a:cubicBezTo>
                    <a:pt x="998" y="1583"/>
                    <a:pt x="1036" y="1560"/>
                    <a:pt x="1080" y="1562"/>
                  </a:cubicBezTo>
                  <a:cubicBezTo>
                    <a:pt x="1124" y="1564"/>
                    <a:pt x="1210" y="1591"/>
                    <a:pt x="1234" y="1580"/>
                  </a:cubicBezTo>
                  <a:cubicBezTo>
                    <a:pt x="1258" y="1569"/>
                    <a:pt x="1235" y="1514"/>
                    <a:pt x="1222" y="1498"/>
                  </a:cubicBezTo>
                  <a:cubicBezTo>
                    <a:pt x="1209" y="1482"/>
                    <a:pt x="1161" y="1498"/>
                    <a:pt x="1156" y="1482"/>
                  </a:cubicBezTo>
                  <a:cubicBezTo>
                    <a:pt x="1151" y="1466"/>
                    <a:pt x="1173" y="1411"/>
                    <a:pt x="1192" y="1402"/>
                  </a:cubicBezTo>
                  <a:cubicBezTo>
                    <a:pt x="1211" y="1393"/>
                    <a:pt x="1252" y="1414"/>
                    <a:pt x="1272" y="1426"/>
                  </a:cubicBezTo>
                  <a:cubicBezTo>
                    <a:pt x="1292" y="1438"/>
                    <a:pt x="1305" y="1446"/>
                    <a:pt x="1314" y="1472"/>
                  </a:cubicBezTo>
                  <a:cubicBezTo>
                    <a:pt x="1323" y="1498"/>
                    <a:pt x="1311" y="1554"/>
                    <a:pt x="1326" y="1582"/>
                  </a:cubicBezTo>
                  <a:cubicBezTo>
                    <a:pt x="1341" y="1610"/>
                    <a:pt x="1385" y="1618"/>
                    <a:pt x="1404" y="1638"/>
                  </a:cubicBezTo>
                  <a:cubicBezTo>
                    <a:pt x="1423" y="1658"/>
                    <a:pt x="1420" y="1677"/>
                    <a:pt x="1440" y="1702"/>
                  </a:cubicBezTo>
                  <a:cubicBezTo>
                    <a:pt x="1460" y="1727"/>
                    <a:pt x="1508" y="1758"/>
                    <a:pt x="1524" y="1788"/>
                  </a:cubicBezTo>
                  <a:cubicBezTo>
                    <a:pt x="1540" y="1818"/>
                    <a:pt x="1531" y="1856"/>
                    <a:pt x="1538" y="1880"/>
                  </a:cubicBezTo>
                  <a:cubicBezTo>
                    <a:pt x="1545" y="1904"/>
                    <a:pt x="1571" y="1895"/>
                    <a:pt x="1566" y="1932"/>
                  </a:cubicBezTo>
                  <a:cubicBezTo>
                    <a:pt x="1561" y="1969"/>
                    <a:pt x="1520" y="2066"/>
                    <a:pt x="1510" y="2102"/>
                  </a:cubicBezTo>
                  <a:cubicBezTo>
                    <a:pt x="1500" y="2138"/>
                    <a:pt x="1518" y="2134"/>
                    <a:pt x="1506" y="2148"/>
                  </a:cubicBezTo>
                  <a:cubicBezTo>
                    <a:pt x="1494" y="2162"/>
                    <a:pt x="1452" y="2178"/>
                    <a:pt x="1438" y="2186"/>
                  </a:cubicBezTo>
                </a:path>
              </a:pathLst>
            </a:custGeom>
            <a:noFill/>
            <a:ln w="381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32" name="Oval 120"/>
            <p:cNvSpPr>
              <a:spLocks noChangeAspect="1" noChangeArrowheads="1"/>
            </p:cNvSpPr>
            <p:nvPr/>
          </p:nvSpPr>
          <p:spPr bwMode="auto">
            <a:xfrm>
              <a:off x="3320" y="3651"/>
              <a:ext cx="34" cy="3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33" name="Oval 121"/>
            <p:cNvSpPr>
              <a:spLocks noChangeAspect="1" noChangeArrowheads="1"/>
            </p:cNvSpPr>
            <p:nvPr/>
          </p:nvSpPr>
          <p:spPr bwMode="auto">
            <a:xfrm>
              <a:off x="3470" y="3522"/>
              <a:ext cx="34" cy="3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34" name="Oval 122"/>
            <p:cNvSpPr>
              <a:spLocks noChangeAspect="1" noChangeArrowheads="1"/>
            </p:cNvSpPr>
            <p:nvPr/>
          </p:nvSpPr>
          <p:spPr bwMode="auto">
            <a:xfrm>
              <a:off x="5062" y="2763"/>
              <a:ext cx="33" cy="3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35" name="Oval 123"/>
            <p:cNvSpPr>
              <a:spLocks noChangeAspect="1" noChangeArrowheads="1"/>
            </p:cNvSpPr>
            <p:nvPr/>
          </p:nvSpPr>
          <p:spPr bwMode="auto">
            <a:xfrm>
              <a:off x="5058" y="2609"/>
              <a:ext cx="33" cy="3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36" name="Oval 124"/>
            <p:cNvSpPr>
              <a:spLocks noChangeAspect="1" noChangeArrowheads="1"/>
            </p:cNvSpPr>
            <p:nvPr/>
          </p:nvSpPr>
          <p:spPr bwMode="auto">
            <a:xfrm>
              <a:off x="4502" y="2247"/>
              <a:ext cx="33" cy="3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37" name="Oval 125"/>
            <p:cNvSpPr>
              <a:spLocks noChangeAspect="1" noChangeArrowheads="1"/>
            </p:cNvSpPr>
            <p:nvPr/>
          </p:nvSpPr>
          <p:spPr bwMode="auto">
            <a:xfrm>
              <a:off x="4555" y="1498"/>
              <a:ext cx="33" cy="37"/>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38" name="Freeform 126"/>
            <p:cNvSpPr>
              <a:spLocks/>
            </p:cNvSpPr>
            <p:nvPr/>
          </p:nvSpPr>
          <p:spPr bwMode="auto">
            <a:xfrm>
              <a:off x="5596" y="1383"/>
              <a:ext cx="173" cy="333"/>
            </a:xfrm>
            <a:custGeom>
              <a:avLst/>
              <a:gdLst>
                <a:gd name="T0" fmla="*/ 173 w 173"/>
                <a:gd name="T1" fmla="*/ 333 h 333"/>
                <a:gd name="T2" fmla="*/ 0 w 173"/>
                <a:gd name="T3" fmla="*/ 10 h 333"/>
                <a:gd name="T4" fmla="*/ 152 w 173"/>
                <a:gd name="T5" fmla="*/ 0 h 333"/>
              </a:gdLst>
              <a:ahLst/>
              <a:cxnLst>
                <a:cxn ang="0">
                  <a:pos x="T0" y="T1"/>
                </a:cxn>
                <a:cxn ang="0">
                  <a:pos x="T2" y="T3"/>
                </a:cxn>
                <a:cxn ang="0">
                  <a:pos x="T4" y="T5"/>
                </a:cxn>
              </a:cxnLst>
              <a:rect l="0" t="0" r="r" b="b"/>
              <a:pathLst>
                <a:path w="173" h="333">
                  <a:moveTo>
                    <a:pt x="173" y="333"/>
                  </a:moveTo>
                  <a:lnTo>
                    <a:pt x="0" y="10"/>
                  </a:lnTo>
                  <a:lnTo>
                    <a:pt x="152" y="0"/>
                  </a:lnTo>
                </a:path>
              </a:pathLst>
            </a:custGeom>
            <a:noFill/>
            <a:ln w="38100" cap="flat" cmpd="sng">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39" name="Freeform 127"/>
            <p:cNvSpPr>
              <a:spLocks/>
            </p:cNvSpPr>
            <p:nvPr/>
          </p:nvSpPr>
          <p:spPr bwMode="auto">
            <a:xfrm>
              <a:off x="5093" y="128"/>
              <a:ext cx="353" cy="263"/>
            </a:xfrm>
            <a:custGeom>
              <a:avLst/>
              <a:gdLst>
                <a:gd name="T0" fmla="*/ 0 w 960"/>
                <a:gd name="T1" fmla="*/ 0 h 636"/>
                <a:gd name="T2" fmla="*/ 12 w 960"/>
                <a:gd name="T3" fmla="*/ 492 h 636"/>
                <a:gd name="T4" fmla="*/ 156 w 960"/>
                <a:gd name="T5" fmla="*/ 516 h 636"/>
                <a:gd name="T6" fmla="*/ 228 w 960"/>
                <a:gd name="T7" fmla="*/ 444 h 636"/>
                <a:gd name="T8" fmla="*/ 384 w 960"/>
                <a:gd name="T9" fmla="*/ 636 h 636"/>
                <a:gd name="T10" fmla="*/ 504 w 960"/>
                <a:gd name="T11" fmla="*/ 528 h 636"/>
                <a:gd name="T12" fmla="*/ 960 w 960"/>
                <a:gd name="T13" fmla="*/ 588 h 636"/>
                <a:gd name="T14" fmla="*/ 912 w 960"/>
                <a:gd name="T15" fmla="*/ 360 h 636"/>
                <a:gd name="T16" fmla="*/ 732 w 960"/>
                <a:gd name="T17" fmla="*/ 192 h 636"/>
                <a:gd name="T18" fmla="*/ 492 w 960"/>
                <a:gd name="T19" fmla="*/ 204 h 636"/>
                <a:gd name="T20" fmla="*/ 0 w 960"/>
                <a:gd name="T21" fmla="*/ 0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0" h="636">
                  <a:moveTo>
                    <a:pt x="0" y="0"/>
                  </a:moveTo>
                  <a:cubicBezTo>
                    <a:pt x="4" y="164"/>
                    <a:pt x="8" y="328"/>
                    <a:pt x="12" y="492"/>
                  </a:cubicBezTo>
                  <a:lnTo>
                    <a:pt x="156" y="516"/>
                  </a:lnTo>
                  <a:lnTo>
                    <a:pt x="228" y="444"/>
                  </a:lnTo>
                  <a:lnTo>
                    <a:pt x="384" y="636"/>
                  </a:lnTo>
                  <a:lnTo>
                    <a:pt x="504" y="528"/>
                  </a:lnTo>
                  <a:lnTo>
                    <a:pt x="960" y="588"/>
                  </a:lnTo>
                  <a:lnTo>
                    <a:pt x="912" y="360"/>
                  </a:lnTo>
                  <a:lnTo>
                    <a:pt x="732" y="192"/>
                  </a:lnTo>
                  <a:lnTo>
                    <a:pt x="492" y="204"/>
                  </a:lnTo>
                  <a:lnTo>
                    <a:pt x="0" y="0"/>
                  </a:lnTo>
                  <a:close/>
                </a:path>
              </a:pathLst>
            </a:custGeom>
            <a:noFill/>
            <a:ln w="38100" cap="flat" cmpd="sng">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40" name="Freeform 128"/>
            <p:cNvSpPr>
              <a:spLocks/>
            </p:cNvSpPr>
            <p:nvPr/>
          </p:nvSpPr>
          <p:spPr bwMode="auto">
            <a:xfrm>
              <a:off x="5102" y="195"/>
              <a:ext cx="22" cy="47"/>
            </a:xfrm>
            <a:custGeom>
              <a:avLst/>
              <a:gdLst>
                <a:gd name="T0" fmla="*/ 57 w 59"/>
                <a:gd name="T1" fmla="*/ 32 h 110"/>
                <a:gd name="T2" fmla="*/ 47 w 59"/>
                <a:gd name="T3" fmla="*/ 8 h 110"/>
                <a:gd name="T4" fmla="*/ 35 w 59"/>
                <a:gd name="T5" fmla="*/ 0 h 110"/>
                <a:gd name="T6" fmla="*/ 3 w 59"/>
                <a:gd name="T7" fmla="*/ 8 h 110"/>
                <a:gd name="T8" fmla="*/ 5 w 59"/>
                <a:gd name="T9" fmla="*/ 32 h 110"/>
                <a:gd name="T10" fmla="*/ 15 w 59"/>
                <a:gd name="T11" fmla="*/ 86 h 110"/>
                <a:gd name="T12" fmla="*/ 47 w 59"/>
                <a:gd name="T13" fmla="*/ 102 h 110"/>
                <a:gd name="T14" fmla="*/ 51 w 59"/>
                <a:gd name="T15" fmla="*/ 80 h 110"/>
                <a:gd name="T16" fmla="*/ 59 w 59"/>
                <a:gd name="T17" fmla="*/ 68 h 110"/>
                <a:gd name="T18" fmla="*/ 57 w 59"/>
                <a:gd name="T19" fmla="*/ 3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110">
                  <a:moveTo>
                    <a:pt x="57" y="32"/>
                  </a:moveTo>
                  <a:cubicBezTo>
                    <a:pt x="55" y="27"/>
                    <a:pt x="51" y="12"/>
                    <a:pt x="47" y="8"/>
                  </a:cubicBezTo>
                  <a:cubicBezTo>
                    <a:pt x="44" y="5"/>
                    <a:pt x="35" y="0"/>
                    <a:pt x="35" y="0"/>
                  </a:cubicBezTo>
                  <a:cubicBezTo>
                    <a:pt x="20" y="2"/>
                    <a:pt x="14" y="0"/>
                    <a:pt x="3" y="8"/>
                  </a:cubicBezTo>
                  <a:cubicBezTo>
                    <a:pt x="0" y="17"/>
                    <a:pt x="2" y="24"/>
                    <a:pt x="5" y="32"/>
                  </a:cubicBezTo>
                  <a:cubicBezTo>
                    <a:pt x="6" y="58"/>
                    <a:pt x="0" y="71"/>
                    <a:pt x="15" y="86"/>
                  </a:cubicBezTo>
                  <a:cubicBezTo>
                    <a:pt x="23" y="110"/>
                    <a:pt x="10" y="105"/>
                    <a:pt x="47" y="102"/>
                  </a:cubicBezTo>
                  <a:cubicBezTo>
                    <a:pt x="49" y="95"/>
                    <a:pt x="48" y="87"/>
                    <a:pt x="51" y="80"/>
                  </a:cubicBezTo>
                  <a:cubicBezTo>
                    <a:pt x="53" y="75"/>
                    <a:pt x="59" y="68"/>
                    <a:pt x="59" y="68"/>
                  </a:cubicBezTo>
                  <a:cubicBezTo>
                    <a:pt x="58" y="56"/>
                    <a:pt x="57" y="32"/>
                    <a:pt x="57" y="32"/>
                  </a:cubicBezTo>
                  <a:close/>
                </a:path>
              </a:pathLst>
            </a:cu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41" name="Freeform 129"/>
            <p:cNvSpPr>
              <a:spLocks/>
            </p:cNvSpPr>
            <p:nvPr/>
          </p:nvSpPr>
          <p:spPr bwMode="auto">
            <a:xfrm>
              <a:off x="5175" y="202"/>
              <a:ext cx="36" cy="49"/>
            </a:xfrm>
            <a:custGeom>
              <a:avLst/>
              <a:gdLst>
                <a:gd name="T0" fmla="*/ 60 w 101"/>
                <a:gd name="T1" fmla="*/ 9 h 118"/>
                <a:gd name="T2" fmla="*/ 24 w 101"/>
                <a:gd name="T3" fmla="*/ 1 h 118"/>
                <a:gd name="T4" fmla="*/ 0 w 101"/>
                <a:gd name="T5" fmla="*/ 11 h 118"/>
                <a:gd name="T6" fmla="*/ 6 w 101"/>
                <a:gd name="T7" fmla="*/ 51 h 118"/>
                <a:gd name="T8" fmla="*/ 60 w 101"/>
                <a:gd name="T9" fmla="*/ 105 h 118"/>
                <a:gd name="T10" fmla="*/ 78 w 101"/>
                <a:gd name="T11" fmla="*/ 115 h 118"/>
                <a:gd name="T12" fmla="*/ 94 w 101"/>
                <a:gd name="T13" fmla="*/ 113 h 118"/>
                <a:gd name="T14" fmla="*/ 86 w 101"/>
                <a:gd name="T15" fmla="*/ 39 h 118"/>
                <a:gd name="T16" fmla="*/ 70 w 101"/>
                <a:gd name="T17" fmla="*/ 15 h 118"/>
                <a:gd name="T18" fmla="*/ 60 w 101"/>
                <a:gd name="T19" fmla="*/ 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18">
                  <a:moveTo>
                    <a:pt x="60" y="9"/>
                  </a:moveTo>
                  <a:cubicBezTo>
                    <a:pt x="47" y="5"/>
                    <a:pt x="38" y="3"/>
                    <a:pt x="24" y="1"/>
                  </a:cubicBezTo>
                  <a:cubicBezTo>
                    <a:pt x="12" y="2"/>
                    <a:pt x="4" y="0"/>
                    <a:pt x="0" y="11"/>
                  </a:cubicBezTo>
                  <a:cubicBezTo>
                    <a:pt x="1" y="26"/>
                    <a:pt x="4" y="37"/>
                    <a:pt x="6" y="51"/>
                  </a:cubicBezTo>
                  <a:cubicBezTo>
                    <a:pt x="10" y="107"/>
                    <a:pt x="9" y="99"/>
                    <a:pt x="60" y="105"/>
                  </a:cubicBezTo>
                  <a:cubicBezTo>
                    <a:pt x="74" y="114"/>
                    <a:pt x="67" y="111"/>
                    <a:pt x="78" y="115"/>
                  </a:cubicBezTo>
                  <a:cubicBezTo>
                    <a:pt x="83" y="114"/>
                    <a:pt x="93" y="118"/>
                    <a:pt x="94" y="113"/>
                  </a:cubicBezTo>
                  <a:cubicBezTo>
                    <a:pt x="101" y="82"/>
                    <a:pt x="94" y="64"/>
                    <a:pt x="86" y="39"/>
                  </a:cubicBezTo>
                  <a:cubicBezTo>
                    <a:pt x="85" y="35"/>
                    <a:pt x="74" y="18"/>
                    <a:pt x="70" y="15"/>
                  </a:cubicBezTo>
                  <a:cubicBezTo>
                    <a:pt x="51" y="0"/>
                    <a:pt x="56" y="5"/>
                    <a:pt x="60" y="9"/>
                  </a:cubicBezTo>
                  <a:close/>
                </a:path>
              </a:pathLst>
            </a:cu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42" name="Freeform 130"/>
            <p:cNvSpPr>
              <a:spLocks/>
            </p:cNvSpPr>
            <p:nvPr/>
          </p:nvSpPr>
          <p:spPr bwMode="auto">
            <a:xfrm>
              <a:off x="5241" y="235"/>
              <a:ext cx="38" cy="38"/>
            </a:xfrm>
            <a:custGeom>
              <a:avLst/>
              <a:gdLst>
                <a:gd name="T0" fmla="*/ 50 w 106"/>
                <a:gd name="T1" fmla="*/ 32 h 91"/>
                <a:gd name="T2" fmla="*/ 56 w 106"/>
                <a:gd name="T3" fmla="*/ 20 h 91"/>
                <a:gd name="T4" fmla="*/ 68 w 106"/>
                <a:gd name="T5" fmla="*/ 12 h 91"/>
                <a:gd name="T6" fmla="*/ 98 w 106"/>
                <a:gd name="T7" fmla="*/ 6 h 91"/>
                <a:gd name="T8" fmla="*/ 98 w 106"/>
                <a:gd name="T9" fmla="*/ 52 h 91"/>
                <a:gd name="T10" fmla="*/ 86 w 106"/>
                <a:gd name="T11" fmla="*/ 60 h 91"/>
                <a:gd name="T12" fmla="*/ 70 w 106"/>
                <a:gd name="T13" fmla="*/ 74 h 91"/>
                <a:gd name="T14" fmla="*/ 22 w 106"/>
                <a:gd name="T15" fmla="*/ 84 h 91"/>
                <a:gd name="T16" fmla="*/ 12 w 106"/>
                <a:gd name="T17" fmla="*/ 50 h 91"/>
                <a:gd name="T18" fmla="*/ 30 w 106"/>
                <a:gd name="T19" fmla="*/ 44 h 91"/>
                <a:gd name="T20" fmla="*/ 40 w 106"/>
                <a:gd name="T21" fmla="*/ 34 h 91"/>
                <a:gd name="T22" fmla="*/ 50 w 106"/>
                <a:gd name="T23"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91">
                  <a:moveTo>
                    <a:pt x="50" y="32"/>
                  </a:moveTo>
                  <a:cubicBezTo>
                    <a:pt x="51" y="28"/>
                    <a:pt x="52" y="23"/>
                    <a:pt x="56" y="20"/>
                  </a:cubicBezTo>
                  <a:cubicBezTo>
                    <a:pt x="60" y="17"/>
                    <a:pt x="68" y="12"/>
                    <a:pt x="68" y="12"/>
                  </a:cubicBezTo>
                  <a:cubicBezTo>
                    <a:pt x="76" y="0"/>
                    <a:pt x="82" y="4"/>
                    <a:pt x="98" y="6"/>
                  </a:cubicBezTo>
                  <a:cubicBezTo>
                    <a:pt x="103" y="22"/>
                    <a:pt x="106" y="26"/>
                    <a:pt x="98" y="52"/>
                  </a:cubicBezTo>
                  <a:cubicBezTo>
                    <a:pt x="97" y="57"/>
                    <a:pt x="86" y="60"/>
                    <a:pt x="86" y="60"/>
                  </a:cubicBezTo>
                  <a:cubicBezTo>
                    <a:pt x="82" y="66"/>
                    <a:pt x="70" y="74"/>
                    <a:pt x="70" y="74"/>
                  </a:cubicBezTo>
                  <a:cubicBezTo>
                    <a:pt x="60" y="90"/>
                    <a:pt x="41" y="83"/>
                    <a:pt x="22" y="84"/>
                  </a:cubicBezTo>
                  <a:cubicBezTo>
                    <a:pt x="0" y="91"/>
                    <a:pt x="0" y="59"/>
                    <a:pt x="12" y="50"/>
                  </a:cubicBezTo>
                  <a:cubicBezTo>
                    <a:pt x="17" y="46"/>
                    <a:pt x="30" y="44"/>
                    <a:pt x="30" y="44"/>
                  </a:cubicBezTo>
                  <a:cubicBezTo>
                    <a:pt x="33" y="39"/>
                    <a:pt x="34" y="36"/>
                    <a:pt x="40" y="34"/>
                  </a:cubicBezTo>
                  <a:cubicBezTo>
                    <a:pt x="46" y="32"/>
                    <a:pt x="57" y="32"/>
                    <a:pt x="50" y="32"/>
                  </a:cubicBezTo>
                  <a:close/>
                </a:path>
              </a:pathLst>
            </a:cu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43" name="Freeform 131"/>
            <p:cNvSpPr>
              <a:spLocks/>
            </p:cNvSpPr>
            <p:nvPr/>
          </p:nvSpPr>
          <p:spPr bwMode="auto">
            <a:xfrm>
              <a:off x="5304" y="247"/>
              <a:ext cx="33" cy="43"/>
            </a:xfrm>
            <a:custGeom>
              <a:avLst/>
              <a:gdLst>
                <a:gd name="T0" fmla="*/ 79 w 88"/>
                <a:gd name="T1" fmla="*/ 42 h 105"/>
                <a:gd name="T2" fmla="*/ 71 w 88"/>
                <a:gd name="T3" fmla="*/ 30 h 105"/>
                <a:gd name="T4" fmla="*/ 59 w 88"/>
                <a:gd name="T5" fmla="*/ 34 h 105"/>
                <a:gd name="T6" fmla="*/ 17 w 88"/>
                <a:gd name="T7" fmla="*/ 0 h 105"/>
                <a:gd name="T8" fmla="*/ 5 w 88"/>
                <a:gd name="T9" fmla="*/ 14 h 105"/>
                <a:gd name="T10" fmla="*/ 41 w 88"/>
                <a:gd name="T11" fmla="*/ 104 h 105"/>
                <a:gd name="T12" fmla="*/ 67 w 88"/>
                <a:gd name="T13" fmla="*/ 100 h 105"/>
                <a:gd name="T14" fmla="*/ 85 w 88"/>
                <a:gd name="T15" fmla="*/ 76 h 105"/>
                <a:gd name="T16" fmla="*/ 79 w 88"/>
                <a:gd name="T17" fmla="*/ 4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05">
                  <a:moveTo>
                    <a:pt x="79" y="42"/>
                  </a:moveTo>
                  <a:cubicBezTo>
                    <a:pt x="78" y="38"/>
                    <a:pt x="76" y="31"/>
                    <a:pt x="71" y="30"/>
                  </a:cubicBezTo>
                  <a:cubicBezTo>
                    <a:pt x="67" y="30"/>
                    <a:pt x="59" y="34"/>
                    <a:pt x="59" y="34"/>
                  </a:cubicBezTo>
                  <a:cubicBezTo>
                    <a:pt x="40" y="28"/>
                    <a:pt x="37" y="7"/>
                    <a:pt x="17" y="0"/>
                  </a:cubicBezTo>
                  <a:cubicBezTo>
                    <a:pt x="9" y="3"/>
                    <a:pt x="10" y="7"/>
                    <a:pt x="5" y="14"/>
                  </a:cubicBezTo>
                  <a:cubicBezTo>
                    <a:pt x="6" y="51"/>
                    <a:pt x="0" y="90"/>
                    <a:pt x="41" y="104"/>
                  </a:cubicBezTo>
                  <a:cubicBezTo>
                    <a:pt x="50" y="103"/>
                    <a:pt x="60" y="105"/>
                    <a:pt x="67" y="100"/>
                  </a:cubicBezTo>
                  <a:cubicBezTo>
                    <a:pt x="75" y="94"/>
                    <a:pt x="85" y="76"/>
                    <a:pt x="85" y="76"/>
                  </a:cubicBezTo>
                  <a:cubicBezTo>
                    <a:pt x="83" y="46"/>
                    <a:pt x="88" y="56"/>
                    <a:pt x="79" y="42"/>
                  </a:cubicBezTo>
                  <a:close/>
                </a:path>
              </a:pathLst>
            </a:cu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44" name="Freeform 132"/>
            <p:cNvSpPr>
              <a:spLocks/>
            </p:cNvSpPr>
            <p:nvPr/>
          </p:nvSpPr>
          <p:spPr bwMode="auto">
            <a:xfrm>
              <a:off x="5412" y="285"/>
              <a:ext cx="24" cy="30"/>
            </a:xfrm>
            <a:custGeom>
              <a:avLst/>
              <a:gdLst>
                <a:gd name="T0" fmla="*/ 59 w 68"/>
                <a:gd name="T1" fmla="*/ 38 h 71"/>
                <a:gd name="T2" fmla="*/ 45 w 68"/>
                <a:gd name="T3" fmla="*/ 8 h 71"/>
                <a:gd name="T4" fmla="*/ 33 w 68"/>
                <a:gd name="T5" fmla="*/ 0 h 71"/>
                <a:gd name="T6" fmla="*/ 3 w 68"/>
                <a:gd name="T7" fmla="*/ 16 h 71"/>
                <a:gd name="T8" fmla="*/ 19 w 68"/>
                <a:gd name="T9" fmla="*/ 64 h 71"/>
                <a:gd name="T10" fmla="*/ 53 w 68"/>
                <a:gd name="T11" fmla="*/ 48 h 71"/>
                <a:gd name="T12" fmla="*/ 59 w 68"/>
                <a:gd name="T13" fmla="*/ 38 h 71"/>
              </a:gdLst>
              <a:ahLst/>
              <a:cxnLst>
                <a:cxn ang="0">
                  <a:pos x="T0" y="T1"/>
                </a:cxn>
                <a:cxn ang="0">
                  <a:pos x="T2" y="T3"/>
                </a:cxn>
                <a:cxn ang="0">
                  <a:pos x="T4" y="T5"/>
                </a:cxn>
                <a:cxn ang="0">
                  <a:pos x="T6" y="T7"/>
                </a:cxn>
                <a:cxn ang="0">
                  <a:pos x="T8" y="T9"/>
                </a:cxn>
                <a:cxn ang="0">
                  <a:pos x="T10" y="T11"/>
                </a:cxn>
                <a:cxn ang="0">
                  <a:pos x="T12" y="T13"/>
                </a:cxn>
              </a:cxnLst>
              <a:rect l="0" t="0" r="r" b="b"/>
              <a:pathLst>
                <a:path w="68" h="71">
                  <a:moveTo>
                    <a:pt x="59" y="38"/>
                  </a:moveTo>
                  <a:cubicBezTo>
                    <a:pt x="56" y="30"/>
                    <a:pt x="51" y="14"/>
                    <a:pt x="45" y="8"/>
                  </a:cubicBezTo>
                  <a:cubicBezTo>
                    <a:pt x="42" y="5"/>
                    <a:pt x="33" y="0"/>
                    <a:pt x="33" y="0"/>
                  </a:cubicBezTo>
                  <a:cubicBezTo>
                    <a:pt x="16" y="2"/>
                    <a:pt x="8" y="0"/>
                    <a:pt x="3" y="16"/>
                  </a:cubicBezTo>
                  <a:cubicBezTo>
                    <a:pt x="5" y="42"/>
                    <a:pt x="0" y="51"/>
                    <a:pt x="19" y="64"/>
                  </a:cubicBezTo>
                  <a:cubicBezTo>
                    <a:pt x="52" y="62"/>
                    <a:pt x="68" y="71"/>
                    <a:pt x="53" y="48"/>
                  </a:cubicBezTo>
                  <a:cubicBezTo>
                    <a:pt x="54" y="44"/>
                    <a:pt x="59" y="34"/>
                    <a:pt x="59" y="38"/>
                  </a:cubicBezTo>
                  <a:close/>
                </a:path>
              </a:pathLst>
            </a:cu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45" name="Freeform 133"/>
            <p:cNvSpPr>
              <a:spLocks/>
            </p:cNvSpPr>
            <p:nvPr/>
          </p:nvSpPr>
          <p:spPr bwMode="auto">
            <a:xfrm>
              <a:off x="5380" y="252"/>
              <a:ext cx="32" cy="60"/>
            </a:xfrm>
            <a:custGeom>
              <a:avLst/>
              <a:gdLst>
                <a:gd name="T0" fmla="*/ 16 w 87"/>
                <a:gd name="T1" fmla="*/ 29 h 147"/>
                <a:gd name="T2" fmla="*/ 10 w 87"/>
                <a:gd name="T3" fmla="*/ 105 h 147"/>
                <a:gd name="T4" fmla="*/ 0 w 87"/>
                <a:gd name="T5" fmla="*/ 123 h 147"/>
                <a:gd name="T6" fmla="*/ 20 w 87"/>
                <a:gd name="T7" fmla="*/ 131 h 147"/>
                <a:gd name="T8" fmla="*/ 34 w 87"/>
                <a:gd name="T9" fmla="*/ 85 h 147"/>
                <a:gd name="T10" fmla="*/ 42 w 87"/>
                <a:gd name="T11" fmla="*/ 73 h 147"/>
                <a:gd name="T12" fmla="*/ 72 w 87"/>
                <a:gd name="T13" fmla="*/ 67 h 147"/>
                <a:gd name="T14" fmla="*/ 68 w 87"/>
                <a:gd name="T15" fmla="*/ 25 h 147"/>
                <a:gd name="T16" fmla="*/ 48 w 87"/>
                <a:gd name="T17" fmla="*/ 1 h 147"/>
                <a:gd name="T18" fmla="*/ 22 w 87"/>
                <a:gd name="T19" fmla="*/ 13 h 147"/>
                <a:gd name="T20" fmla="*/ 16 w 87"/>
                <a:gd name="T21" fmla="*/ 2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47">
                  <a:moveTo>
                    <a:pt x="16" y="29"/>
                  </a:moveTo>
                  <a:cubicBezTo>
                    <a:pt x="13" y="54"/>
                    <a:pt x="13" y="80"/>
                    <a:pt x="10" y="105"/>
                  </a:cubicBezTo>
                  <a:cubicBezTo>
                    <a:pt x="9" y="112"/>
                    <a:pt x="0" y="123"/>
                    <a:pt x="0" y="123"/>
                  </a:cubicBezTo>
                  <a:cubicBezTo>
                    <a:pt x="3" y="147"/>
                    <a:pt x="5" y="136"/>
                    <a:pt x="20" y="131"/>
                  </a:cubicBezTo>
                  <a:cubicBezTo>
                    <a:pt x="25" y="117"/>
                    <a:pt x="26" y="97"/>
                    <a:pt x="34" y="85"/>
                  </a:cubicBezTo>
                  <a:cubicBezTo>
                    <a:pt x="37" y="81"/>
                    <a:pt x="37" y="74"/>
                    <a:pt x="42" y="73"/>
                  </a:cubicBezTo>
                  <a:cubicBezTo>
                    <a:pt x="53" y="70"/>
                    <a:pt x="61" y="68"/>
                    <a:pt x="72" y="67"/>
                  </a:cubicBezTo>
                  <a:cubicBezTo>
                    <a:pt x="87" y="57"/>
                    <a:pt x="82" y="34"/>
                    <a:pt x="68" y="25"/>
                  </a:cubicBezTo>
                  <a:cubicBezTo>
                    <a:pt x="60" y="13"/>
                    <a:pt x="63" y="6"/>
                    <a:pt x="48" y="1"/>
                  </a:cubicBezTo>
                  <a:cubicBezTo>
                    <a:pt x="34" y="3"/>
                    <a:pt x="26" y="0"/>
                    <a:pt x="22" y="13"/>
                  </a:cubicBezTo>
                  <a:cubicBezTo>
                    <a:pt x="20" y="37"/>
                    <a:pt x="24" y="41"/>
                    <a:pt x="16" y="29"/>
                  </a:cubicBezTo>
                  <a:close/>
                </a:path>
              </a:pathLst>
            </a:cu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46" name="Freeform 134"/>
            <p:cNvSpPr>
              <a:spLocks/>
            </p:cNvSpPr>
            <p:nvPr/>
          </p:nvSpPr>
          <p:spPr bwMode="auto">
            <a:xfrm>
              <a:off x="83" y="3982"/>
              <a:ext cx="288" cy="20"/>
            </a:xfrm>
            <a:custGeom>
              <a:avLst/>
              <a:gdLst>
                <a:gd name="T0" fmla="*/ 0 w 784"/>
                <a:gd name="T1" fmla="*/ 0 h 48"/>
                <a:gd name="T2" fmla="*/ 784 w 784"/>
                <a:gd name="T3" fmla="*/ 48 h 48"/>
              </a:gdLst>
              <a:ahLst/>
              <a:cxnLst>
                <a:cxn ang="0">
                  <a:pos x="T0" y="T1"/>
                </a:cxn>
                <a:cxn ang="0">
                  <a:pos x="T2" y="T3"/>
                </a:cxn>
              </a:cxnLst>
              <a:rect l="0" t="0" r="r" b="b"/>
              <a:pathLst>
                <a:path w="784" h="48">
                  <a:moveTo>
                    <a:pt x="0" y="0"/>
                  </a:moveTo>
                  <a:lnTo>
                    <a:pt x="784" y="48"/>
                  </a:lnTo>
                </a:path>
              </a:pathLst>
            </a:custGeom>
            <a:noFill/>
            <a:ln w="57150" cap="flat" cmpd="sng">
              <a:solidFill>
                <a:schemeClr val="tx1"/>
              </a:solidFill>
              <a:prstDash val="dashDot"/>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47" name="Freeform 135"/>
            <p:cNvSpPr>
              <a:spLocks/>
            </p:cNvSpPr>
            <p:nvPr/>
          </p:nvSpPr>
          <p:spPr bwMode="auto">
            <a:xfrm>
              <a:off x="3068" y="2380"/>
              <a:ext cx="680" cy="852"/>
            </a:xfrm>
            <a:custGeom>
              <a:avLst/>
              <a:gdLst>
                <a:gd name="T0" fmla="*/ 1695 w 2632"/>
                <a:gd name="T1" fmla="*/ 423 h 2225"/>
                <a:gd name="T2" fmla="*/ 1599 w 2632"/>
                <a:gd name="T3" fmla="*/ 771 h 2225"/>
                <a:gd name="T4" fmla="*/ 1549 w 2632"/>
                <a:gd name="T5" fmla="*/ 685 h 2225"/>
                <a:gd name="T6" fmla="*/ 1543 w 2632"/>
                <a:gd name="T7" fmla="*/ 437 h 2225"/>
                <a:gd name="T8" fmla="*/ 1535 w 2632"/>
                <a:gd name="T9" fmla="*/ 343 h 2225"/>
                <a:gd name="T10" fmla="*/ 1371 w 2632"/>
                <a:gd name="T11" fmla="*/ 315 h 2225"/>
                <a:gd name="T12" fmla="*/ 1227 w 2632"/>
                <a:gd name="T13" fmla="*/ 315 h 2225"/>
                <a:gd name="T14" fmla="*/ 1107 w 2632"/>
                <a:gd name="T15" fmla="*/ 219 h 2225"/>
                <a:gd name="T16" fmla="*/ 927 w 2632"/>
                <a:gd name="T17" fmla="*/ 183 h 2225"/>
                <a:gd name="T18" fmla="*/ 735 w 2632"/>
                <a:gd name="T19" fmla="*/ 3 h 2225"/>
                <a:gd name="T20" fmla="*/ 495 w 2632"/>
                <a:gd name="T21" fmla="*/ 255 h 2225"/>
                <a:gd name="T22" fmla="*/ 321 w 2632"/>
                <a:gd name="T23" fmla="*/ 411 h 2225"/>
                <a:gd name="T24" fmla="*/ 237 w 2632"/>
                <a:gd name="T25" fmla="*/ 891 h 2225"/>
                <a:gd name="T26" fmla="*/ 9 w 2632"/>
                <a:gd name="T27" fmla="*/ 1137 h 2225"/>
                <a:gd name="T28" fmla="*/ 65 w 2632"/>
                <a:gd name="T29" fmla="*/ 1291 h 2225"/>
                <a:gd name="T30" fmla="*/ 197 w 2632"/>
                <a:gd name="T31" fmla="*/ 1393 h 2225"/>
                <a:gd name="T32" fmla="*/ 219 w 2632"/>
                <a:gd name="T33" fmla="*/ 1749 h 2225"/>
                <a:gd name="T34" fmla="*/ 639 w 2632"/>
                <a:gd name="T35" fmla="*/ 1953 h 2225"/>
                <a:gd name="T36" fmla="*/ 999 w 2632"/>
                <a:gd name="T37" fmla="*/ 1995 h 2225"/>
                <a:gd name="T38" fmla="*/ 1161 w 2632"/>
                <a:gd name="T39" fmla="*/ 1905 h 2225"/>
                <a:gd name="T40" fmla="*/ 1209 w 2632"/>
                <a:gd name="T41" fmla="*/ 1905 h 2225"/>
                <a:gd name="T42" fmla="*/ 1371 w 2632"/>
                <a:gd name="T43" fmla="*/ 2211 h 2225"/>
                <a:gd name="T44" fmla="*/ 1571 w 2632"/>
                <a:gd name="T45" fmla="*/ 2005 h 2225"/>
                <a:gd name="T46" fmla="*/ 1671 w 2632"/>
                <a:gd name="T47" fmla="*/ 1923 h 2225"/>
                <a:gd name="T48" fmla="*/ 1665 w 2632"/>
                <a:gd name="T49" fmla="*/ 1791 h 2225"/>
                <a:gd name="T50" fmla="*/ 1821 w 2632"/>
                <a:gd name="T51" fmla="*/ 1809 h 2225"/>
                <a:gd name="T52" fmla="*/ 1971 w 2632"/>
                <a:gd name="T53" fmla="*/ 1753 h 2225"/>
                <a:gd name="T54" fmla="*/ 2079 w 2632"/>
                <a:gd name="T55" fmla="*/ 1617 h 2225"/>
                <a:gd name="T56" fmla="*/ 2217 w 2632"/>
                <a:gd name="T57" fmla="*/ 1425 h 2225"/>
                <a:gd name="T58" fmla="*/ 2241 w 2632"/>
                <a:gd name="T59" fmla="*/ 1257 h 2225"/>
                <a:gd name="T60" fmla="*/ 2337 w 2632"/>
                <a:gd name="T61" fmla="*/ 1293 h 2225"/>
                <a:gd name="T62" fmla="*/ 2463 w 2632"/>
                <a:gd name="T63" fmla="*/ 1113 h 2225"/>
                <a:gd name="T64" fmla="*/ 2283 w 2632"/>
                <a:gd name="T65" fmla="*/ 1131 h 2225"/>
                <a:gd name="T66" fmla="*/ 2367 w 2632"/>
                <a:gd name="T67" fmla="*/ 1071 h 2225"/>
                <a:gd name="T68" fmla="*/ 2573 w 2632"/>
                <a:gd name="T69" fmla="*/ 1049 h 2225"/>
                <a:gd name="T70" fmla="*/ 2615 w 2632"/>
                <a:gd name="T71" fmla="*/ 833 h 2225"/>
                <a:gd name="T72" fmla="*/ 2535 w 2632"/>
                <a:gd name="T73" fmla="*/ 789 h 2225"/>
                <a:gd name="T74" fmla="*/ 2475 w 2632"/>
                <a:gd name="T75" fmla="*/ 735 h 2225"/>
                <a:gd name="T76" fmla="*/ 2313 w 2632"/>
                <a:gd name="T77" fmla="*/ 723 h 2225"/>
                <a:gd name="T78" fmla="*/ 2061 w 2632"/>
                <a:gd name="T79" fmla="*/ 723 h 2225"/>
                <a:gd name="T80" fmla="*/ 1965 w 2632"/>
                <a:gd name="T81" fmla="*/ 663 h 2225"/>
                <a:gd name="T82" fmla="*/ 1887 w 2632"/>
                <a:gd name="T83" fmla="*/ 531 h 2225"/>
                <a:gd name="T84" fmla="*/ 1737 w 2632"/>
                <a:gd name="T85" fmla="*/ 327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32" h="2225">
                  <a:moveTo>
                    <a:pt x="1737" y="327"/>
                  </a:moveTo>
                  <a:cubicBezTo>
                    <a:pt x="1725" y="318"/>
                    <a:pt x="1714" y="333"/>
                    <a:pt x="1707" y="349"/>
                  </a:cubicBezTo>
                  <a:cubicBezTo>
                    <a:pt x="1700" y="365"/>
                    <a:pt x="1705" y="396"/>
                    <a:pt x="1695" y="423"/>
                  </a:cubicBezTo>
                  <a:cubicBezTo>
                    <a:pt x="1685" y="450"/>
                    <a:pt x="1655" y="480"/>
                    <a:pt x="1647" y="513"/>
                  </a:cubicBezTo>
                  <a:cubicBezTo>
                    <a:pt x="1639" y="546"/>
                    <a:pt x="1655" y="578"/>
                    <a:pt x="1647" y="621"/>
                  </a:cubicBezTo>
                  <a:cubicBezTo>
                    <a:pt x="1639" y="664"/>
                    <a:pt x="1614" y="744"/>
                    <a:pt x="1599" y="771"/>
                  </a:cubicBezTo>
                  <a:cubicBezTo>
                    <a:pt x="1584" y="798"/>
                    <a:pt x="1572" y="788"/>
                    <a:pt x="1559" y="781"/>
                  </a:cubicBezTo>
                  <a:cubicBezTo>
                    <a:pt x="1546" y="774"/>
                    <a:pt x="1523" y="745"/>
                    <a:pt x="1521" y="729"/>
                  </a:cubicBezTo>
                  <a:cubicBezTo>
                    <a:pt x="1519" y="713"/>
                    <a:pt x="1548" y="704"/>
                    <a:pt x="1549" y="685"/>
                  </a:cubicBezTo>
                  <a:cubicBezTo>
                    <a:pt x="1550" y="666"/>
                    <a:pt x="1531" y="644"/>
                    <a:pt x="1527" y="615"/>
                  </a:cubicBezTo>
                  <a:cubicBezTo>
                    <a:pt x="1523" y="586"/>
                    <a:pt x="1524" y="543"/>
                    <a:pt x="1527" y="513"/>
                  </a:cubicBezTo>
                  <a:cubicBezTo>
                    <a:pt x="1530" y="483"/>
                    <a:pt x="1544" y="454"/>
                    <a:pt x="1543" y="437"/>
                  </a:cubicBezTo>
                  <a:cubicBezTo>
                    <a:pt x="1542" y="420"/>
                    <a:pt x="1524" y="420"/>
                    <a:pt x="1523" y="413"/>
                  </a:cubicBezTo>
                  <a:cubicBezTo>
                    <a:pt x="1522" y="406"/>
                    <a:pt x="1535" y="407"/>
                    <a:pt x="1537" y="395"/>
                  </a:cubicBezTo>
                  <a:cubicBezTo>
                    <a:pt x="1539" y="383"/>
                    <a:pt x="1541" y="366"/>
                    <a:pt x="1535" y="343"/>
                  </a:cubicBezTo>
                  <a:cubicBezTo>
                    <a:pt x="1529" y="320"/>
                    <a:pt x="1519" y="239"/>
                    <a:pt x="1499" y="257"/>
                  </a:cubicBezTo>
                  <a:cubicBezTo>
                    <a:pt x="1479" y="275"/>
                    <a:pt x="1434" y="443"/>
                    <a:pt x="1413" y="453"/>
                  </a:cubicBezTo>
                  <a:cubicBezTo>
                    <a:pt x="1392" y="463"/>
                    <a:pt x="1392" y="354"/>
                    <a:pt x="1371" y="315"/>
                  </a:cubicBezTo>
                  <a:cubicBezTo>
                    <a:pt x="1350" y="276"/>
                    <a:pt x="1314" y="233"/>
                    <a:pt x="1287" y="219"/>
                  </a:cubicBezTo>
                  <a:cubicBezTo>
                    <a:pt x="1260" y="205"/>
                    <a:pt x="1219" y="215"/>
                    <a:pt x="1209" y="231"/>
                  </a:cubicBezTo>
                  <a:cubicBezTo>
                    <a:pt x="1199" y="247"/>
                    <a:pt x="1248" y="300"/>
                    <a:pt x="1227" y="315"/>
                  </a:cubicBezTo>
                  <a:cubicBezTo>
                    <a:pt x="1206" y="330"/>
                    <a:pt x="1110" y="327"/>
                    <a:pt x="1083" y="321"/>
                  </a:cubicBezTo>
                  <a:cubicBezTo>
                    <a:pt x="1056" y="315"/>
                    <a:pt x="1061" y="296"/>
                    <a:pt x="1065" y="279"/>
                  </a:cubicBezTo>
                  <a:cubicBezTo>
                    <a:pt x="1069" y="262"/>
                    <a:pt x="1114" y="226"/>
                    <a:pt x="1107" y="219"/>
                  </a:cubicBezTo>
                  <a:cubicBezTo>
                    <a:pt x="1100" y="212"/>
                    <a:pt x="1038" y="244"/>
                    <a:pt x="1023" y="237"/>
                  </a:cubicBezTo>
                  <a:cubicBezTo>
                    <a:pt x="1008" y="230"/>
                    <a:pt x="1033" y="186"/>
                    <a:pt x="1017" y="177"/>
                  </a:cubicBezTo>
                  <a:cubicBezTo>
                    <a:pt x="1001" y="168"/>
                    <a:pt x="948" y="200"/>
                    <a:pt x="927" y="183"/>
                  </a:cubicBezTo>
                  <a:cubicBezTo>
                    <a:pt x="906" y="166"/>
                    <a:pt x="907" y="91"/>
                    <a:pt x="891" y="75"/>
                  </a:cubicBezTo>
                  <a:cubicBezTo>
                    <a:pt x="875" y="59"/>
                    <a:pt x="857" y="99"/>
                    <a:pt x="831" y="87"/>
                  </a:cubicBezTo>
                  <a:cubicBezTo>
                    <a:pt x="805" y="75"/>
                    <a:pt x="762" y="6"/>
                    <a:pt x="735" y="3"/>
                  </a:cubicBezTo>
                  <a:cubicBezTo>
                    <a:pt x="708" y="0"/>
                    <a:pt x="706" y="53"/>
                    <a:pt x="669" y="69"/>
                  </a:cubicBezTo>
                  <a:cubicBezTo>
                    <a:pt x="632" y="85"/>
                    <a:pt x="542" y="68"/>
                    <a:pt x="513" y="99"/>
                  </a:cubicBezTo>
                  <a:cubicBezTo>
                    <a:pt x="484" y="130"/>
                    <a:pt x="512" y="226"/>
                    <a:pt x="495" y="255"/>
                  </a:cubicBezTo>
                  <a:cubicBezTo>
                    <a:pt x="478" y="284"/>
                    <a:pt x="428" y="254"/>
                    <a:pt x="411" y="273"/>
                  </a:cubicBezTo>
                  <a:cubicBezTo>
                    <a:pt x="394" y="292"/>
                    <a:pt x="408" y="346"/>
                    <a:pt x="393" y="369"/>
                  </a:cubicBezTo>
                  <a:cubicBezTo>
                    <a:pt x="378" y="392"/>
                    <a:pt x="330" y="381"/>
                    <a:pt x="321" y="411"/>
                  </a:cubicBezTo>
                  <a:cubicBezTo>
                    <a:pt x="312" y="441"/>
                    <a:pt x="357" y="510"/>
                    <a:pt x="341" y="547"/>
                  </a:cubicBezTo>
                  <a:cubicBezTo>
                    <a:pt x="325" y="584"/>
                    <a:pt x="242" y="576"/>
                    <a:pt x="225" y="633"/>
                  </a:cubicBezTo>
                  <a:cubicBezTo>
                    <a:pt x="208" y="690"/>
                    <a:pt x="249" y="843"/>
                    <a:pt x="237" y="891"/>
                  </a:cubicBezTo>
                  <a:cubicBezTo>
                    <a:pt x="225" y="939"/>
                    <a:pt x="174" y="895"/>
                    <a:pt x="153" y="925"/>
                  </a:cubicBezTo>
                  <a:cubicBezTo>
                    <a:pt x="132" y="955"/>
                    <a:pt x="135" y="1036"/>
                    <a:pt x="111" y="1071"/>
                  </a:cubicBezTo>
                  <a:cubicBezTo>
                    <a:pt x="87" y="1106"/>
                    <a:pt x="18" y="1117"/>
                    <a:pt x="9" y="1137"/>
                  </a:cubicBezTo>
                  <a:cubicBezTo>
                    <a:pt x="0" y="1157"/>
                    <a:pt x="56" y="1171"/>
                    <a:pt x="57" y="1191"/>
                  </a:cubicBezTo>
                  <a:cubicBezTo>
                    <a:pt x="58" y="1211"/>
                    <a:pt x="14" y="1240"/>
                    <a:pt x="15" y="1257"/>
                  </a:cubicBezTo>
                  <a:cubicBezTo>
                    <a:pt x="16" y="1274"/>
                    <a:pt x="52" y="1277"/>
                    <a:pt x="65" y="1291"/>
                  </a:cubicBezTo>
                  <a:cubicBezTo>
                    <a:pt x="78" y="1305"/>
                    <a:pt x="74" y="1336"/>
                    <a:pt x="93" y="1341"/>
                  </a:cubicBezTo>
                  <a:cubicBezTo>
                    <a:pt x="112" y="1346"/>
                    <a:pt x="160" y="1314"/>
                    <a:pt x="177" y="1323"/>
                  </a:cubicBezTo>
                  <a:cubicBezTo>
                    <a:pt x="194" y="1332"/>
                    <a:pt x="199" y="1369"/>
                    <a:pt x="197" y="1393"/>
                  </a:cubicBezTo>
                  <a:cubicBezTo>
                    <a:pt x="195" y="1417"/>
                    <a:pt x="154" y="1433"/>
                    <a:pt x="165" y="1467"/>
                  </a:cubicBezTo>
                  <a:cubicBezTo>
                    <a:pt x="176" y="1501"/>
                    <a:pt x="252" y="1552"/>
                    <a:pt x="261" y="1599"/>
                  </a:cubicBezTo>
                  <a:cubicBezTo>
                    <a:pt x="270" y="1646"/>
                    <a:pt x="211" y="1702"/>
                    <a:pt x="219" y="1749"/>
                  </a:cubicBezTo>
                  <a:cubicBezTo>
                    <a:pt x="227" y="1796"/>
                    <a:pt x="267" y="1866"/>
                    <a:pt x="309" y="1881"/>
                  </a:cubicBezTo>
                  <a:cubicBezTo>
                    <a:pt x="351" y="1896"/>
                    <a:pt x="416" y="1827"/>
                    <a:pt x="471" y="1839"/>
                  </a:cubicBezTo>
                  <a:cubicBezTo>
                    <a:pt x="526" y="1851"/>
                    <a:pt x="573" y="1949"/>
                    <a:pt x="639" y="1953"/>
                  </a:cubicBezTo>
                  <a:cubicBezTo>
                    <a:pt x="705" y="1957"/>
                    <a:pt x="819" y="1868"/>
                    <a:pt x="867" y="1863"/>
                  </a:cubicBezTo>
                  <a:cubicBezTo>
                    <a:pt x="915" y="1858"/>
                    <a:pt x="907" y="1903"/>
                    <a:pt x="929" y="1925"/>
                  </a:cubicBezTo>
                  <a:cubicBezTo>
                    <a:pt x="951" y="1947"/>
                    <a:pt x="973" y="1990"/>
                    <a:pt x="999" y="1995"/>
                  </a:cubicBezTo>
                  <a:cubicBezTo>
                    <a:pt x="1025" y="2000"/>
                    <a:pt x="1057" y="1965"/>
                    <a:pt x="1083" y="1955"/>
                  </a:cubicBezTo>
                  <a:cubicBezTo>
                    <a:pt x="1109" y="1945"/>
                    <a:pt x="1144" y="1941"/>
                    <a:pt x="1157" y="1933"/>
                  </a:cubicBezTo>
                  <a:cubicBezTo>
                    <a:pt x="1170" y="1925"/>
                    <a:pt x="1157" y="1918"/>
                    <a:pt x="1161" y="1905"/>
                  </a:cubicBezTo>
                  <a:cubicBezTo>
                    <a:pt x="1165" y="1892"/>
                    <a:pt x="1163" y="1875"/>
                    <a:pt x="1179" y="1857"/>
                  </a:cubicBezTo>
                  <a:cubicBezTo>
                    <a:pt x="1195" y="1839"/>
                    <a:pt x="1250" y="1791"/>
                    <a:pt x="1255" y="1799"/>
                  </a:cubicBezTo>
                  <a:cubicBezTo>
                    <a:pt x="1260" y="1807"/>
                    <a:pt x="1216" y="1875"/>
                    <a:pt x="1209" y="1905"/>
                  </a:cubicBezTo>
                  <a:cubicBezTo>
                    <a:pt x="1202" y="1935"/>
                    <a:pt x="1222" y="1949"/>
                    <a:pt x="1215" y="1977"/>
                  </a:cubicBezTo>
                  <a:cubicBezTo>
                    <a:pt x="1208" y="2005"/>
                    <a:pt x="1141" y="2034"/>
                    <a:pt x="1167" y="2073"/>
                  </a:cubicBezTo>
                  <a:cubicBezTo>
                    <a:pt x="1193" y="2112"/>
                    <a:pt x="1311" y="2197"/>
                    <a:pt x="1371" y="2211"/>
                  </a:cubicBezTo>
                  <a:cubicBezTo>
                    <a:pt x="1431" y="2225"/>
                    <a:pt x="1501" y="2179"/>
                    <a:pt x="1527" y="2157"/>
                  </a:cubicBezTo>
                  <a:cubicBezTo>
                    <a:pt x="1553" y="2135"/>
                    <a:pt x="1520" y="2104"/>
                    <a:pt x="1527" y="2079"/>
                  </a:cubicBezTo>
                  <a:cubicBezTo>
                    <a:pt x="1534" y="2054"/>
                    <a:pt x="1553" y="2013"/>
                    <a:pt x="1571" y="2005"/>
                  </a:cubicBezTo>
                  <a:cubicBezTo>
                    <a:pt x="1589" y="1997"/>
                    <a:pt x="1613" y="2034"/>
                    <a:pt x="1635" y="2031"/>
                  </a:cubicBezTo>
                  <a:cubicBezTo>
                    <a:pt x="1657" y="2028"/>
                    <a:pt x="1695" y="2007"/>
                    <a:pt x="1701" y="1989"/>
                  </a:cubicBezTo>
                  <a:cubicBezTo>
                    <a:pt x="1707" y="1971"/>
                    <a:pt x="1668" y="1939"/>
                    <a:pt x="1671" y="1923"/>
                  </a:cubicBezTo>
                  <a:cubicBezTo>
                    <a:pt x="1674" y="1907"/>
                    <a:pt x="1723" y="1907"/>
                    <a:pt x="1719" y="1893"/>
                  </a:cubicBezTo>
                  <a:cubicBezTo>
                    <a:pt x="1715" y="1879"/>
                    <a:pt x="1656" y="1856"/>
                    <a:pt x="1647" y="1839"/>
                  </a:cubicBezTo>
                  <a:cubicBezTo>
                    <a:pt x="1638" y="1822"/>
                    <a:pt x="1654" y="1795"/>
                    <a:pt x="1665" y="1791"/>
                  </a:cubicBezTo>
                  <a:cubicBezTo>
                    <a:pt x="1676" y="1787"/>
                    <a:pt x="1697" y="1821"/>
                    <a:pt x="1713" y="1815"/>
                  </a:cubicBezTo>
                  <a:cubicBezTo>
                    <a:pt x="1729" y="1809"/>
                    <a:pt x="1743" y="1756"/>
                    <a:pt x="1761" y="1755"/>
                  </a:cubicBezTo>
                  <a:cubicBezTo>
                    <a:pt x="1779" y="1754"/>
                    <a:pt x="1814" y="1783"/>
                    <a:pt x="1821" y="1809"/>
                  </a:cubicBezTo>
                  <a:cubicBezTo>
                    <a:pt x="1828" y="1835"/>
                    <a:pt x="1789" y="1889"/>
                    <a:pt x="1803" y="1911"/>
                  </a:cubicBezTo>
                  <a:cubicBezTo>
                    <a:pt x="1817" y="1933"/>
                    <a:pt x="1877" y="1967"/>
                    <a:pt x="1905" y="1941"/>
                  </a:cubicBezTo>
                  <a:cubicBezTo>
                    <a:pt x="1933" y="1915"/>
                    <a:pt x="1968" y="1802"/>
                    <a:pt x="1971" y="1753"/>
                  </a:cubicBezTo>
                  <a:cubicBezTo>
                    <a:pt x="1974" y="1704"/>
                    <a:pt x="1918" y="1670"/>
                    <a:pt x="1923" y="1647"/>
                  </a:cubicBezTo>
                  <a:cubicBezTo>
                    <a:pt x="1928" y="1624"/>
                    <a:pt x="1975" y="1622"/>
                    <a:pt x="2001" y="1617"/>
                  </a:cubicBezTo>
                  <a:cubicBezTo>
                    <a:pt x="2027" y="1612"/>
                    <a:pt x="2068" y="1630"/>
                    <a:pt x="2079" y="1617"/>
                  </a:cubicBezTo>
                  <a:cubicBezTo>
                    <a:pt x="2090" y="1604"/>
                    <a:pt x="2040" y="1556"/>
                    <a:pt x="2067" y="1539"/>
                  </a:cubicBezTo>
                  <a:cubicBezTo>
                    <a:pt x="2094" y="1522"/>
                    <a:pt x="2214" y="1534"/>
                    <a:pt x="2239" y="1515"/>
                  </a:cubicBezTo>
                  <a:cubicBezTo>
                    <a:pt x="2264" y="1496"/>
                    <a:pt x="2217" y="1450"/>
                    <a:pt x="2217" y="1425"/>
                  </a:cubicBezTo>
                  <a:cubicBezTo>
                    <a:pt x="2217" y="1400"/>
                    <a:pt x="2242" y="1383"/>
                    <a:pt x="2241" y="1365"/>
                  </a:cubicBezTo>
                  <a:cubicBezTo>
                    <a:pt x="2240" y="1347"/>
                    <a:pt x="2211" y="1335"/>
                    <a:pt x="2211" y="1317"/>
                  </a:cubicBezTo>
                  <a:cubicBezTo>
                    <a:pt x="2211" y="1299"/>
                    <a:pt x="2237" y="1273"/>
                    <a:pt x="2241" y="1257"/>
                  </a:cubicBezTo>
                  <a:cubicBezTo>
                    <a:pt x="2245" y="1241"/>
                    <a:pt x="2226" y="1229"/>
                    <a:pt x="2235" y="1221"/>
                  </a:cubicBezTo>
                  <a:cubicBezTo>
                    <a:pt x="2244" y="1213"/>
                    <a:pt x="2278" y="1197"/>
                    <a:pt x="2295" y="1209"/>
                  </a:cubicBezTo>
                  <a:cubicBezTo>
                    <a:pt x="2312" y="1221"/>
                    <a:pt x="2327" y="1295"/>
                    <a:pt x="2337" y="1293"/>
                  </a:cubicBezTo>
                  <a:cubicBezTo>
                    <a:pt x="2347" y="1291"/>
                    <a:pt x="2336" y="1217"/>
                    <a:pt x="2355" y="1197"/>
                  </a:cubicBezTo>
                  <a:cubicBezTo>
                    <a:pt x="2374" y="1177"/>
                    <a:pt x="2433" y="1189"/>
                    <a:pt x="2451" y="1175"/>
                  </a:cubicBezTo>
                  <a:cubicBezTo>
                    <a:pt x="2469" y="1161"/>
                    <a:pt x="2479" y="1118"/>
                    <a:pt x="2463" y="1113"/>
                  </a:cubicBezTo>
                  <a:cubicBezTo>
                    <a:pt x="2447" y="1108"/>
                    <a:pt x="2379" y="1144"/>
                    <a:pt x="2355" y="1143"/>
                  </a:cubicBezTo>
                  <a:cubicBezTo>
                    <a:pt x="2331" y="1142"/>
                    <a:pt x="2331" y="1109"/>
                    <a:pt x="2319" y="1107"/>
                  </a:cubicBezTo>
                  <a:cubicBezTo>
                    <a:pt x="2307" y="1105"/>
                    <a:pt x="2297" y="1131"/>
                    <a:pt x="2283" y="1131"/>
                  </a:cubicBezTo>
                  <a:cubicBezTo>
                    <a:pt x="2269" y="1131"/>
                    <a:pt x="2226" y="1132"/>
                    <a:pt x="2235" y="1109"/>
                  </a:cubicBezTo>
                  <a:cubicBezTo>
                    <a:pt x="2244" y="1086"/>
                    <a:pt x="2315" y="999"/>
                    <a:pt x="2337" y="993"/>
                  </a:cubicBezTo>
                  <a:cubicBezTo>
                    <a:pt x="2359" y="987"/>
                    <a:pt x="2353" y="1065"/>
                    <a:pt x="2367" y="1071"/>
                  </a:cubicBezTo>
                  <a:cubicBezTo>
                    <a:pt x="2381" y="1077"/>
                    <a:pt x="2405" y="1045"/>
                    <a:pt x="2419" y="1031"/>
                  </a:cubicBezTo>
                  <a:cubicBezTo>
                    <a:pt x="2433" y="1017"/>
                    <a:pt x="2425" y="984"/>
                    <a:pt x="2451" y="987"/>
                  </a:cubicBezTo>
                  <a:cubicBezTo>
                    <a:pt x="2477" y="990"/>
                    <a:pt x="2547" y="1055"/>
                    <a:pt x="2573" y="1049"/>
                  </a:cubicBezTo>
                  <a:cubicBezTo>
                    <a:pt x="2599" y="1043"/>
                    <a:pt x="2597" y="976"/>
                    <a:pt x="2607" y="951"/>
                  </a:cubicBezTo>
                  <a:cubicBezTo>
                    <a:pt x="2617" y="926"/>
                    <a:pt x="2630" y="917"/>
                    <a:pt x="2631" y="897"/>
                  </a:cubicBezTo>
                  <a:cubicBezTo>
                    <a:pt x="2632" y="877"/>
                    <a:pt x="2625" y="836"/>
                    <a:pt x="2615" y="833"/>
                  </a:cubicBezTo>
                  <a:cubicBezTo>
                    <a:pt x="2605" y="830"/>
                    <a:pt x="2590" y="875"/>
                    <a:pt x="2571" y="879"/>
                  </a:cubicBezTo>
                  <a:cubicBezTo>
                    <a:pt x="2552" y="883"/>
                    <a:pt x="2505" y="870"/>
                    <a:pt x="2499" y="855"/>
                  </a:cubicBezTo>
                  <a:cubicBezTo>
                    <a:pt x="2493" y="840"/>
                    <a:pt x="2536" y="801"/>
                    <a:pt x="2535" y="789"/>
                  </a:cubicBezTo>
                  <a:cubicBezTo>
                    <a:pt x="2534" y="777"/>
                    <a:pt x="2509" y="783"/>
                    <a:pt x="2493" y="783"/>
                  </a:cubicBezTo>
                  <a:cubicBezTo>
                    <a:pt x="2477" y="783"/>
                    <a:pt x="2442" y="797"/>
                    <a:pt x="2439" y="789"/>
                  </a:cubicBezTo>
                  <a:cubicBezTo>
                    <a:pt x="2436" y="781"/>
                    <a:pt x="2467" y="759"/>
                    <a:pt x="2475" y="735"/>
                  </a:cubicBezTo>
                  <a:cubicBezTo>
                    <a:pt x="2483" y="711"/>
                    <a:pt x="2501" y="652"/>
                    <a:pt x="2487" y="645"/>
                  </a:cubicBezTo>
                  <a:cubicBezTo>
                    <a:pt x="2473" y="638"/>
                    <a:pt x="2420" y="680"/>
                    <a:pt x="2391" y="693"/>
                  </a:cubicBezTo>
                  <a:cubicBezTo>
                    <a:pt x="2362" y="706"/>
                    <a:pt x="2338" y="718"/>
                    <a:pt x="2313" y="723"/>
                  </a:cubicBezTo>
                  <a:cubicBezTo>
                    <a:pt x="2288" y="728"/>
                    <a:pt x="2270" y="728"/>
                    <a:pt x="2241" y="723"/>
                  </a:cubicBezTo>
                  <a:cubicBezTo>
                    <a:pt x="2212" y="718"/>
                    <a:pt x="2169" y="693"/>
                    <a:pt x="2139" y="693"/>
                  </a:cubicBezTo>
                  <a:cubicBezTo>
                    <a:pt x="2109" y="693"/>
                    <a:pt x="2081" y="723"/>
                    <a:pt x="2061" y="723"/>
                  </a:cubicBezTo>
                  <a:cubicBezTo>
                    <a:pt x="2041" y="723"/>
                    <a:pt x="2027" y="704"/>
                    <a:pt x="2019" y="693"/>
                  </a:cubicBezTo>
                  <a:cubicBezTo>
                    <a:pt x="2011" y="682"/>
                    <a:pt x="2022" y="660"/>
                    <a:pt x="2013" y="655"/>
                  </a:cubicBezTo>
                  <a:cubicBezTo>
                    <a:pt x="2004" y="650"/>
                    <a:pt x="1982" y="664"/>
                    <a:pt x="1965" y="663"/>
                  </a:cubicBezTo>
                  <a:cubicBezTo>
                    <a:pt x="1948" y="662"/>
                    <a:pt x="1924" y="662"/>
                    <a:pt x="1911" y="651"/>
                  </a:cubicBezTo>
                  <a:cubicBezTo>
                    <a:pt x="1898" y="640"/>
                    <a:pt x="1891" y="617"/>
                    <a:pt x="1887" y="597"/>
                  </a:cubicBezTo>
                  <a:cubicBezTo>
                    <a:pt x="1883" y="577"/>
                    <a:pt x="1900" y="552"/>
                    <a:pt x="1887" y="531"/>
                  </a:cubicBezTo>
                  <a:cubicBezTo>
                    <a:pt x="1874" y="510"/>
                    <a:pt x="1827" y="492"/>
                    <a:pt x="1809" y="471"/>
                  </a:cubicBezTo>
                  <a:cubicBezTo>
                    <a:pt x="1791" y="450"/>
                    <a:pt x="1790" y="432"/>
                    <a:pt x="1779" y="405"/>
                  </a:cubicBezTo>
                  <a:cubicBezTo>
                    <a:pt x="1768" y="378"/>
                    <a:pt x="1747" y="336"/>
                    <a:pt x="1737" y="327"/>
                  </a:cubicBezTo>
                  <a:close/>
                </a:path>
              </a:pathLst>
            </a:custGeom>
            <a:solidFill>
              <a:srgbClr val="E0C36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48" name="Freeform 136"/>
            <p:cNvSpPr>
              <a:spLocks/>
            </p:cNvSpPr>
            <p:nvPr/>
          </p:nvSpPr>
          <p:spPr bwMode="auto">
            <a:xfrm>
              <a:off x="1741" y="2199"/>
              <a:ext cx="366" cy="572"/>
            </a:xfrm>
            <a:custGeom>
              <a:avLst/>
              <a:gdLst>
                <a:gd name="T0" fmla="*/ 81 w 998"/>
                <a:gd name="T1" fmla="*/ 80 h 1383"/>
                <a:gd name="T2" fmla="*/ 93 w 998"/>
                <a:gd name="T3" fmla="*/ 208 h 1383"/>
                <a:gd name="T4" fmla="*/ 41 w 998"/>
                <a:gd name="T5" fmla="*/ 164 h 1383"/>
                <a:gd name="T6" fmla="*/ 49 w 998"/>
                <a:gd name="T7" fmla="*/ 228 h 1383"/>
                <a:gd name="T8" fmla="*/ 171 w 998"/>
                <a:gd name="T9" fmla="*/ 320 h 1383"/>
                <a:gd name="T10" fmla="*/ 241 w 998"/>
                <a:gd name="T11" fmla="*/ 404 h 1383"/>
                <a:gd name="T12" fmla="*/ 312 w 998"/>
                <a:gd name="T13" fmla="*/ 454 h 1383"/>
                <a:gd name="T14" fmla="*/ 415 w 998"/>
                <a:gd name="T15" fmla="*/ 566 h 1383"/>
                <a:gd name="T16" fmla="*/ 477 w 998"/>
                <a:gd name="T17" fmla="*/ 696 h 1383"/>
                <a:gd name="T18" fmla="*/ 525 w 998"/>
                <a:gd name="T19" fmla="*/ 876 h 1383"/>
                <a:gd name="T20" fmla="*/ 621 w 998"/>
                <a:gd name="T21" fmla="*/ 844 h 1383"/>
                <a:gd name="T22" fmla="*/ 641 w 998"/>
                <a:gd name="T23" fmla="*/ 916 h 1383"/>
                <a:gd name="T24" fmla="*/ 717 w 998"/>
                <a:gd name="T25" fmla="*/ 1148 h 1383"/>
                <a:gd name="T26" fmla="*/ 772 w 998"/>
                <a:gd name="T27" fmla="*/ 1225 h 1383"/>
                <a:gd name="T28" fmla="*/ 838 w 998"/>
                <a:gd name="T29" fmla="*/ 1306 h 1383"/>
                <a:gd name="T30" fmla="*/ 881 w 998"/>
                <a:gd name="T31" fmla="*/ 1284 h 1383"/>
                <a:gd name="T32" fmla="*/ 925 w 998"/>
                <a:gd name="T33" fmla="*/ 1372 h 1383"/>
                <a:gd name="T34" fmla="*/ 977 w 998"/>
                <a:gd name="T35" fmla="*/ 1256 h 1383"/>
                <a:gd name="T36" fmla="*/ 953 w 998"/>
                <a:gd name="T37" fmla="*/ 1096 h 1383"/>
                <a:gd name="T38" fmla="*/ 969 w 998"/>
                <a:gd name="T39" fmla="*/ 940 h 1383"/>
                <a:gd name="T40" fmla="*/ 937 w 998"/>
                <a:gd name="T41" fmla="*/ 772 h 1383"/>
                <a:gd name="T42" fmla="*/ 825 w 998"/>
                <a:gd name="T43" fmla="*/ 668 h 1383"/>
                <a:gd name="T44" fmla="*/ 745 w 998"/>
                <a:gd name="T45" fmla="*/ 732 h 1383"/>
                <a:gd name="T46" fmla="*/ 729 w 998"/>
                <a:gd name="T47" fmla="*/ 652 h 1383"/>
                <a:gd name="T48" fmla="*/ 675 w 998"/>
                <a:gd name="T49" fmla="*/ 589 h 1383"/>
                <a:gd name="T50" fmla="*/ 615 w 998"/>
                <a:gd name="T51" fmla="*/ 482 h 1383"/>
                <a:gd name="T52" fmla="*/ 569 w 998"/>
                <a:gd name="T53" fmla="*/ 392 h 1383"/>
                <a:gd name="T54" fmla="*/ 517 w 998"/>
                <a:gd name="T55" fmla="*/ 476 h 1383"/>
                <a:gd name="T56" fmla="*/ 469 w 998"/>
                <a:gd name="T57" fmla="*/ 404 h 1383"/>
                <a:gd name="T58" fmla="*/ 345 w 998"/>
                <a:gd name="T59" fmla="*/ 362 h 1383"/>
                <a:gd name="T60" fmla="*/ 316 w 998"/>
                <a:gd name="T61" fmla="*/ 349 h 1383"/>
                <a:gd name="T62" fmla="*/ 345 w 998"/>
                <a:gd name="T63" fmla="*/ 296 h 1383"/>
                <a:gd name="T64" fmla="*/ 328 w 998"/>
                <a:gd name="T65" fmla="*/ 251 h 1383"/>
                <a:gd name="T66" fmla="*/ 233 w 998"/>
                <a:gd name="T67" fmla="*/ 244 h 1383"/>
                <a:gd name="T68" fmla="*/ 232 w 998"/>
                <a:gd name="T69" fmla="*/ 179 h 1383"/>
                <a:gd name="T70" fmla="*/ 185 w 998"/>
                <a:gd name="T71" fmla="*/ 92 h 1383"/>
                <a:gd name="T72" fmla="*/ 165 w 998"/>
                <a:gd name="T73" fmla="*/ 43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8" h="1383">
                  <a:moveTo>
                    <a:pt x="85" y="0"/>
                  </a:moveTo>
                  <a:cubicBezTo>
                    <a:pt x="70" y="6"/>
                    <a:pt x="76" y="51"/>
                    <a:pt x="81" y="80"/>
                  </a:cubicBezTo>
                  <a:cubicBezTo>
                    <a:pt x="86" y="109"/>
                    <a:pt x="111" y="155"/>
                    <a:pt x="113" y="176"/>
                  </a:cubicBezTo>
                  <a:cubicBezTo>
                    <a:pt x="115" y="197"/>
                    <a:pt x="102" y="205"/>
                    <a:pt x="93" y="208"/>
                  </a:cubicBezTo>
                  <a:cubicBezTo>
                    <a:pt x="84" y="211"/>
                    <a:pt x="70" y="203"/>
                    <a:pt x="61" y="196"/>
                  </a:cubicBezTo>
                  <a:cubicBezTo>
                    <a:pt x="52" y="189"/>
                    <a:pt x="51" y="169"/>
                    <a:pt x="41" y="164"/>
                  </a:cubicBezTo>
                  <a:cubicBezTo>
                    <a:pt x="31" y="159"/>
                    <a:pt x="0" y="157"/>
                    <a:pt x="1" y="168"/>
                  </a:cubicBezTo>
                  <a:cubicBezTo>
                    <a:pt x="2" y="179"/>
                    <a:pt x="35" y="218"/>
                    <a:pt x="49" y="228"/>
                  </a:cubicBezTo>
                  <a:cubicBezTo>
                    <a:pt x="63" y="238"/>
                    <a:pt x="65" y="213"/>
                    <a:pt x="85" y="228"/>
                  </a:cubicBezTo>
                  <a:cubicBezTo>
                    <a:pt x="105" y="243"/>
                    <a:pt x="156" y="298"/>
                    <a:pt x="171" y="320"/>
                  </a:cubicBezTo>
                  <a:cubicBezTo>
                    <a:pt x="186" y="342"/>
                    <a:pt x="161" y="346"/>
                    <a:pt x="173" y="360"/>
                  </a:cubicBezTo>
                  <a:cubicBezTo>
                    <a:pt x="185" y="374"/>
                    <a:pt x="220" y="395"/>
                    <a:pt x="241" y="404"/>
                  </a:cubicBezTo>
                  <a:cubicBezTo>
                    <a:pt x="262" y="413"/>
                    <a:pt x="285" y="407"/>
                    <a:pt x="297" y="415"/>
                  </a:cubicBezTo>
                  <a:cubicBezTo>
                    <a:pt x="309" y="423"/>
                    <a:pt x="300" y="444"/>
                    <a:pt x="312" y="454"/>
                  </a:cubicBezTo>
                  <a:cubicBezTo>
                    <a:pt x="324" y="464"/>
                    <a:pt x="352" y="456"/>
                    <a:pt x="369" y="475"/>
                  </a:cubicBezTo>
                  <a:cubicBezTo>
                    <a:pt x="386" y="494"/>
                    <a:pt x="394" y="544"/>
                    <a:pt x="415" y="566"/>
                  </a:cubicBezTo>
                  <a:cubicBezTo>
                    <a:pt x="436" y="588"/>
                    <a:pt x="483" y="586"/>
                    <a:pt x="493" y="608"/>
                  </a:cubicBezTo>
                  <a:cubicBezTo>
                    <a:pt x="503" y="630"/>
                    <a:pt x="473" y="668"/>
                    <a:pt x="477" y="696"/>
                  </a:cubicBezTo>
                  <a:cubicBezTo>
                    <a:pt x="481" y="724"/>
                    <a:pt x="512" y="749"/>
                    <a:pt x="520" y="779"/>
                  </a:cubicBezTo>
                  <a:cubicBezTo>
                    <a:pt x="528" y="809"/>
                    <a:pt x="515" y="865"/>
                    <a:pt x="525" y="876"/>
                  </a:cubicBezTo>
                  <a:cubicBezTo>
                    <a:pt x="535" y="887"/>
                    <a:pt x="567" y="850"/>
                    <a:pt x="583" y="845"/>
                  </a:cubicBezTo>
                  <a:cubicBezTo>
                    <a:pt x="599" y="840"/>
                    <a:pt x="609" y="844"/>
                    <a:pt x="621" y="844"/>
                  </a:cubicBezTo>
                  <a:cubicBezTo>
                    <a:pt x="633" y="844"/>
                    <a:pt x="654" y="836"/>
                    <a:pt x="657" y="848"/>
                  </a:cubicBezTo>
                  <a:cubicBezTo>
                    <a:pt x="660" y="860"/>
                    <a:pt x="637" y="888"/>
                    <a:pt x="641" y="916"/>
                  </a:cubicBezTo>
                  <a:cubicBezTo>
                    <a:pt x="645" y="944"/>
                    <a:pt x="666" y="979"/>
                    <a:pt x="679" y="1018"/>
                  </a:cubicBezTo>
                  <a:cubicBezTo>
                    <a:pt x="692" y="1057"/>
                    <a:pt x="700" y="1127"/>
                    <a:pt x="717" y="1148"/>
                  </a:cubicBezTo>
                  <a:cubicBezTo>
                    <a:pt x="734" y="1169"/>
                    <a:pt x="772" y="1131"/>
                    <a:pt x="781" y="1144"/>
                  </a:cubicBezTo>
                  <a:cubicBezTo>
                    <a:pt x="790" y="1157"/>
                    <a:pt x="767" y="1205"/>
                    <a:pt x="772" y="1225"/>
                  </a:cubicBezTo>
                  <a:cubicBezTo>
                    <a:pt x="777" y="1245"/>
                    <a:pt x="799" y="1252"/>
                    <a:pt x="810" y="1265"/>
                  </a:cubicBezTo>
                  <a:cubicBezTo>
                    <a:pt x="821" y="1278"/>
                    <a:pt x="828" y="1298"/>
                    <a:pt x="838" y="1306"/>
                  </a:cubicBezTo>
                  <a:cubicBezTo>
                    <a:pt x="848" y="1314"/>
                    <a:pt x="861" y="1316"/>
                    <a:pt x="868" y="1312"/>
                  </a:cubicBezTo>
                  <a:cubicBezTo>
                    <a:pt x="875" y="1308"/>
                    <a:pt x="872" y="1281"/>
                    <a:pt x="881" y="1284"/>
                  </a:cubicBezTo>
                  <a:cubicBezTo>
                    <a:pt x="890" y="1287"/>
                    <a:pt x="914" y="1318"/>
                    <a:pt x="921" y="1333"/>
                  </a:cubicBezTo>
                  <a:cubicBezTo>
                    <a:pt x="928" y="1348"/>
                    <a:pt x="914" y="1367"/>
                    <a:pt x="925" y="1372"/>
                  </a:cubicBezTo>
                  <a:cubicBezTo>
                    <a:pt x="936" y="1377"/>
                    <a:pt x="980" y="1383"/>
                    <a:pt x="989" y="1364"/>
                  </a:cubicBezTo>
                  <a:cubicBezTo>
                    <a:pt x="998" y="1345"/>
                    <a:pt x="978" y="1291"/>
                    <a:pt x="977" y="1256"/>
                  </a:cubicBezTo>
                  <a:cubicBezTo>
                    <a:pt x="976" y="1221"/>
                    <a:pt x="989" y="1179"/>
                    <a:pt x="985" y="1152"/>
                  </a:cubicBezTo>
                  <a:cubicBezTo>
                    <a:pt x="981" y="1125"/>
                    <a:pt x="953" y="1120"/>
                    <a:pt x="953" y="1096"/>
                  </a:cubicBezTo>
                  <a:cubicBezTo>
                    <a:pt x="953" y="1072"/>
                    <a:pt x="985" y="1036"/>
                    <a:pt x="988" y="1010"/>
                  </a:cubicBezTo>
                  <a:cubicBezTo>
                    <a:pt x="991" y="984"/>
                    <a:pt x="973" y="965"/>
                    <a:pt x="969" y="940"/>
                  </a:cubicBezTo>
                  <a:cubicBezTo>
                    <a:pt x="965" y="915"/>
                    <a:pt x="969" y="888"/>
                    <a:pt x="964" y="860"/>
                  </a:cubicBezTo>
                  <a:cubicBezTo>
                    <a:pt x="959" y="832"/>
                    <a:pt x="945" y="801"/>
                    <a:pt x="937" y="772"/>
                  </a:cubicBezTo>
                  <a:cubicBezTo>
                    <a:pt x="929" y="743"/>
                    <a:pt x="932" y="705"/>
                    <a:pt x="913" y="688"/>
                  </a:cubicBezTo>
                  <a:cubicBezTo>
                    <a:pt x="894" y="671"/>
                    <a:pt x="853" y="667"/>
                    <a:pt x="825" y="668"/>
                  </a:cubicBezTo>
                  <a:cubicBezTo>
                    <a:pt x="797" y="669"/>
                    <a:pt x="758" y="685"/>
                    <a:pt x="745" y="696"/>
                  </a:cubicBezTo>
                  <a:cubicBezTo>
                    <a:pt x="732" y="707"/>
                    <a:pt x="752" y="726"/>
                    <a:pt x="745" y="732"/>
                  </a:cubicBezTo>
                  <a:cubicBezTo>
                    <a:pt x="738" y="738"/>
                    <a:pt x="708" y="745"/>
                    <a:pt x="705" y="732"/>
                  </a:cubicBezTo>
                  <a:cubicBezTo>
                    <a:pt x="702" y="719"/>
                    <a:pt x="724" y="673"/>
                    <a:pt x="729" y="652"/>
                  </a:cubicBezTo>
                  <a:cubicBezTo>
                    <a:pt x="734" y="631"/>
                    <a:pt x="746" y="618"/>
                    <a:pt x="737" y="608"/>
                  </a:cubicBezTo>
                  <a:cubicBezTo>
                    <a:pt x="728" y="598"/>
                    <a:pt x="690" y="607"/>
                    <a:pt x="675" y="589"/>
                  </a:cubicBezTo>
                  <a:cubicBezTo>
                    <a:pt x="660" y="571"/>
                    <a:pt x="659" y="518"/>
                    <a:pt x="649" y="500"/>
                  </a:cubicBezTo>
                  <a:cubicBezTo>
                    <a:pt x="639" y="482"/>
                    <a:pt x="621" y="501"/>
                    <a:pt x="615" y="482"/>
                  </a:cubicBezTo>
                  <a:cubicBezTo>
                    <a:pt x="609" y="463"/>
                    <a:pt x="621" y="399"/>
                    <a:pt x="613" y="384"/>
                  </a:cubicBezTo>
                  <a:cubicBezTo>
                    <a:pt x="605" y="369"/>
                    <a:pt x="579" y="379"/>
                    <a:pt x="569" y="392"/>
                  </a:cubicBezTo>
                  <a:cubicBezTo>
                    <a:pt x="559" y="405"/>
                    <a:pt x="562" y="446"/>
                    <a:pt x="553" y="460"/>
                  </a:cubicBezTo>
                  <a:cubicBezTo>
                    <a:pt x="544" y="474"/>
                    <a:pt x="526" y="474"/>
                    <a:pt x="517" y="476"/>
                  </a:cubicBezTo>
                  <a:cubicBezTo>
                    <a:pt x="508" y="478"/>
                    <a:pt x="506" y="487"/>
                    <a:pt x="498" y="475"/>
                  </a:cubicBezTo>
                  <a:cubicBezTo>
                    <a:pt x="490" y="463"/>
                    <a:pt x="482" y="427"/>
                    <a:pt x="469" y="404"/>
                  </a:cubicBezTo>
                  <a:cubicBezTo>
                    <a:pt x="456" y="381"/>
                    <a:pt x="437" y="343"/>
                    <a:pt x="417" y="336"/>
                  </a:cubicBezTo>
                  <a:cubicBezTo>
                    <a:pt x="397" y="329"/>
                    <a:pt x="360" y="363"/>
                    <a:pt x="345" y="362"/>
                  </a:cubicBezTo>
                  <a:cubicBezTo>
                    <a:pt x="330" y="361"/>
                    <a:pt x="330" y="334"/>
                    <a:pt x="325" y="332"/>
                  </a:cubicBezTo>
                  <a:cubicBezTo>
                    <a:pt x="320" y="330"/>
                    <a:pt x="322" y="350"/>
                    <a:pt x="316" y="349"/>
                  </a:cubicBezTo>
                  <a:cubicBezTo>
                    <a:pt x="310" y="348"/>
                    <a:pt x="284" y="333"/>
                    <a:pt x="289" y="324"/>
                  </a:cubicBezTo>
                  <a:cubicBezTo>
                    <a:pt x="294" y="315"/>
                    <a:pt x="338" y="306"/>
                    <a:pt x="345" y="296"/>
                  </a:cubicBezTo>
                  <a:cubicBezTo>
                    <a:pt x="352" y="286"/>
                    <a:pt x="334" y="272"/>
                    <a:pt x="331" y="265"/>
                  </a:cubicBezTo>
                  <a:cubicBezTo>
                    <a:pt x="328" y="258"/>
                    <a:pt x="339" y="250"/>
                    <a:pt x="328" y="251"/>
                  </a:cubicBezTo>
                  <a:cubicBezTo>
                    <a:pt x="317" y="252"/>
                    <a:pt x="281" y="269"/>
                    <a:pt x="265" y="268"/>
                  </a:cubicBezTo>
                  <a:cubicBezTo>
                    <a:pt x="249" y="267"/>
                    <a:pt x="235" y="253"/>
                    <a:pt x="233" y="244"/>
                  </a:cubicBezTo>
                  <a:cubicBezTo>
                    <a:pt x="231" y="235"/>
                    <a:pt x="252" y="223"/>
                    <a:pt x="252" y="212"/>
                  </a:cubicBezTo>
                  <a:cubicBezTo>
                    <a:pt x="252" y="201"/>
                    <a:pt x="242" y="186"/>
                    <a:pt x="232" y="179"/>
                  </a:cubicBezTo>
                  <a:cubicBezTo>
                    <a:pt x="222" y="172"/>
                    <a:pt x="201" y="181"/>
                    <a:pt x="193" y="167"/>
                  </a:cubicBezTo>
                  <a:cubicBezTo>
                    <a:pt x="185" y="153"/>
                    <a:pt x="189" y="108"/>
                    <a:pt x="185" y="92"/>
                  </a:cubicBezTo>
                  <a:cubicBezTo>
                    <a:pt x="181" y="76"/>
                    <a:pt x="169" y="81"/>
                    <a:pt x="166" y="73"/>
                  </a:cubicBezTo>
                  <a:cubicBezTo>
                    <a:pt x="163" y="65"/>
                    <a:pt x="178" y="55"/>
                    <a:pt x="165" y="43"/>
                  </a:cubicBezTo>
                  <a:cubicBezTo>
                    <a:pt x="152" y="31"/>
                    <a:pt x="102" y="9"/>
                    <a:pt x="85" y="0"/>
                  </a:cubicBezTo>
                  <a:close/>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49" name="Freeform 137"/>
            <p:cNvSpPr>
              <a:spLocks/>
            </p:cNvSpPr>
            <p:nvPr/>
          </p:nvSpPr>
          <p:spPr bwMode="auto">
            <a:xfrm>
              <a:off x="2016" y="2540"/>
              <a:ext cx="61" cy="134"/>
            </a:xfrm>
            <a:custGeom>
              <a:avLst/>
              <a:gdLst>
                <a:gd name="T0" fmla="*/ 95 w 165"/>
                <a:gd name="T1" fmla="*/ 13 h 327"/>
                <a:gd name="T2" fmla="*/ 7 w 165"/>
                <a:gd name="T3" fmla="*/ 17 h 327"/>
                <a:gd name="T4" fmla="*/ 51 w 165"/>
                <a:gd name="T5" fmla="*/ 117 h 327"/>
                <a:gd name="T6" fmla="*/ 63 w 165"/>
                <a:gd name="T7" fmla="*/ 229 h 327"/>
                <a:gd name="T8" fmla="*/ 111 w 165"/>
                <a:gd name="T9" fmla="*/ 325 h 327"/>
                <a:gd name="T10" fmla="*/ 159 w 165"/>
                <a:gd name="T11" fmla="*/ 241 h 327"/>
                <a:gd name="T12" fmla="*/ 147 w 165"/>
                <a:gd name="T13" fmla="*/ 169 h 327"/>
                <a:gd name="T14" fmla="*/ 111 w 165"/>
                <a:gd name="T15" fmla="*/ 121 h 327"/>
                <a:gd name="T16" fmla="*/ 83 w 165"/>
                <a:gd name="T17" fmla="*/ 61 h 327"/>
                <a:gd name="T18" fmla="*/ 95 w 165"/>
                <a:gd name="T19" fmla="*/ 1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327">
                  <a:moveTo>
                    <a:pt x="95" y="13"/>
                  </a:moveTo>
                  <a:cubicBezTo>
                    <a:pt x="82" y="6"/>
                    <a:pt x="14" y="0"/>
                    <a:pt x="7" y="17"/>
                  </a:cubicBezTo>
                  <a:cubicBezTo>
                    <a:pt x="0" y="34"/>
                    <a:pt x="42" y="82"/>
                    <a:pt x="51" y="117"/>
                  </a:cubicBezTo>
                  <a:cubicBezTo>
                    <a:pt x="60" y="152"/>
                    <a:pt x="53" y="194"/>
                    <a:pt x="63" y="229"/>
                  </a:cubicBezTo>
                  <a:cubicBezTo>
                    <a:pt x="73" y="264"/>
                    <a:pt x="95" y="323"/>
                    <a:pt x="111" y="325"/>
                  </a:cubicBezTo>
                  <a:cubicBezTo>
                    <a:pt x="127" y="327"/>
                    <a:pt x="153" y="267"/>
                    <a:pt x="159" y="241"/>
                  </a:cubicBezTo>
                  <a:cubicBezTo>
                    <a:pt x="165" y="215"/>
                    <a:pt x="155" y="189"/>
                    <a:pt x="147" y="169"/>
                  </a:cubicBezTo>
                  <a:cubicBezTo>
                    <a:pt x="139" y="149"/>
                    <a:pt x="122" y="139"/>
                    <a:pt x="111" y="121"/>
                  </a:cubicBezTo>
                  <a:cubicBezTo>
                    <a:pt x="100" y="103"/>
                    <a:pt x="84" y="78"/>
                    <a:pt x="83" y="61"/>
                  </a:cubicBezTo>
                  <a:cubicBezTo>
                    <a:pt x="82" y="44"/>
                    <a:pt x="108" y="20"/>
                    <a:pt x="95" y="13"/>
                  </a:cubicBezTo>
                  <a:close/>
                </a:path>
              </a:pathLst>
            </a:custGeom>
            <a:solidFill>
              <a:srgbClr val="996633"/>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50" name="Freeform 138"/>
            <p:cNvSpPr>
              <a:spLocks/>
            </p:cNvSpPr>
            <p:nvPr/>
          </p:nvSpPr>
          <p:spPr bwMode="auto">
            <a:xfrm>
              <a:off x="1784" y="2272"/>
              <a:ext cx="30" cy="38"/>
            </a:xfrm>
            <a:custGeom>
              <a:avLst/>
              <a:gdLst>
                <a:gd name="T0" fmla="*/ 42 w 84"/>
                <a:gd name="T1" fmla="*/ 1 h 95"/>
                <a:gd name="T2" fmla="*/ 2 w 84"/>
                <a:gd name="T3" fmla="*/ 29 h 95"/>
                <a:gd name="T4" fmla="*/ 30 w 84"/>
                <a:gd name="T5" fmla="*/ 81 h 95"/>
                <a:gd name="T6" fmla="*/ 78 w 84"/>
                <a:gd name="T7" fmla="*/ 89 h 95"/>
                <a:gd name="T8" fmla="*/ 68 w 84"/>
                <a:gd name="T9" fmla="*/ 43 h 95"/>
                <a:gd name="T10" fmla="*/ 42 w 84"/>
                <a:gd name="T11" fmla="*/ 1 h 95"/>
              </a:gdLst>
              <a:ahLst/>
              <a:cxnLst>
                <a:cxn ang="0">
                  <a:pos x="T0" y="T1"/>
                </a:cxn>
                <a:cxn ang="0">
                  <a:pos x="T2" y="T3"/>
                </a:cxn>
                <a:cxn ang="0">
                  <a:pos x="T4" y="T5"/>
                </a:cxn>
                <a:cxn ang="0">
                  <a:pos x="T6" y="T7"/>
                </a:cxn>
                <a:cxn ang="0">
                  <a:pos x="T8" y="T9"/>
                </a:cxn>
                <a:cxn ang="0">
                  <a:pos x="T10" y="T11"/>
                </a:cxn>
              </a:cxnLst>
              <a:rect l="0" t="0" r="r" b="b"/>
              <a:pathLst>
                <a:path w="84" h="95">
                  <a:moveTo>
                    <a:pt x="42" y="1"/>
                  </a:moveTo>
                  <a:cubicBezTo>
                    <a:pt x="27" y="0"/>
                    <a:pt x="4" y="16"/>
                    <a:pt x="2" y="29"/>
                  </a:cubicBezTo>
                  <a:cubicBezTo>
                    <a:pt x="0" y="42"/>
                    <a:pt x="17" y="71"/>
                    <a:pt x="30" y="81"/>
                  </a:cubicBezTo>
                  <a:cubicBezTo>
                    <a:pt x="43" y="91"/>
                    <a:pt x="72" y="95"/>
                    <a:pt x="78" y="89"/>
                  </a:cubicBezTo>
                  <a:cubicBezTo>
                    <a:pt x="84" y="83"/>
                    <a:pt x="74" y="58"/>
                    <a:pt x="68" y="43"/>
                  </a:cubicBezTo>
                  <a:cubicBezTo>
                    <a:pt x="62" y="28"/>
                    <a:pt x="48" y="10"/>
                    <a:pt x="42" y="1"/>
                  </a:cubicBezTo>
                  <a:close/>
                </a:path>
              </a:pathLst>
            </a:custGeom>
            <a:solidFill>
              <a:srgbClr val="996633"/>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51" name="Freeform 139"/>
            <p:cNvSpPr>
              <a:spLocks/>
            </p:cNvSpPr>
            <p:nvPr/>
          </p:nvSpPr>
          <p:spPr bwMode="auto">
            <a:xfrm>
              <a:off x="1394" y="1909"/>
              <a:ext cx="300" cy="279"/>
            </a:xfrm>
            <a:custGeom>
              <a:avLst/>
              <a:gdLst>
                <a:gd name="T0" fmla="*/ 21 w 816"/>
                <a:gd name="T1" fmla="*/ 51 h 674"/>
                <a:gd name="T2" fmla="*/ 39 w 816"/>
                <a:gd name="T3" fmla="*/ 123 h 674"/>
                <a:gd name="T4" fmla="*/ 1 w 816"/>
                <a:gd name="T5" fmla="*/ 169 h 674"/>
                <a:gd name="T6" fmla="*/ 47 w 816"/>
                <a:gd name="T7" fmla="*/ 207 h 674"/>
                <a:gd name="T8" fmla="*/ 67 w 816"/>
                <a:gd name="T9" fmla="*/ 233 h 674"/>
                <a:gd name="T10" fmla="*/ 69 w 816"/>
                <a:gd name="T11" fmla="*/ 253 h 674"/>
                <a:gd name="T12" fmla="*/ 47 w 816"/>
                <a:gd name="T13" fmla="*/ 283 h 674"/>
                <a:gd name="T14" fmla="*/ 87 w 816"/>
                <a:gd name="T15" fmla="*/ 315 h 674"/>
                <a:gd name="T16" fmla="*/ 141 w 816"/>
                <a:gd name="T17" fmla="*/ 297 h 674"/>
                <a:gd name="T18" fmla="*/ 157 w 816"/>
                <a:gd name="T19" fmla="*/ 343 h 674"/>
                <a:gd name="T20" fmla="*/ 185 w 816"/>
                <a:gd name="T21" fmla="*/ 419 h 674"/>
                <a:gd name="T22" fmla="*/ 211 w 816"/>
                <a:gd name="T23" fmla="*/ 449 h 674"/>
                <a:gd name="T24" fmla="*/ 207 w 816"/>
                <a:gd name="T25" fmla="*/ 495 h 674"/>
                <a:gd name="T26" fmla="*/ 251 w 816"/>
                <a:gd name="T27" fmla="*/ 509 h 674"/>
                <a:gd name="T28" fmla="*/ 249 w 816"/>
                <a:gd name="T29" fmla="*/ 575 h 674"/>
                <a:gd name="T30" fmla="*/ 269 w 816"/>
                <a:gd name="T31" fmla="*/ 651 h 674"/>
                <a:gd name="T32" fmla="*/ 395 w 816"/>
                <a:gd name="T33" fmla="*/ 661 h 674"/>
                <a:gd name="T34" fmla="*/ 403 w 816"/>
                <a:gd name="T35" fmla="*/ 573 h 674"/>
                <a:gd name="T36" fmla="*/ 445 w 816"/>
                <a:gd name="T37" fmla="*/ 557 h 674"/>
                <a:gd name="T38" fmla="*/ 475 w 816"/>
                <a:gd name="T39" fmla="*/ 569 h 674"/>
                <a:gd name="T40" fmla="*/ 491 w 816"/>
                <a:gd name="T41" fmla="*/ 509 h 674"/>
                <a:gd name="T42" fmla="*/ 525 w 816"/>
                <a:gd name="T43" fmla="*/ 517 h 674"/>
                <a:gd name="T44" fmla="*/ 577 w 816"/>
                <a:gd name="T45" fmla="*/ 509 h 674"/>
                <a:gd name="T46" fmla="*/ 619 w 816"/>
                <a:gd name="T47" fmla="*/ 419 h 674"/>
                <a:gd name="T48" fmla="*/ 653 w 816"/>
                <a:gd name="T49" fmla="*/ 403 h 674"/>
                <a:gd name="T50" fmla="*/ 643 w 816"/>
                <a:gd name="T51" fmla="*/ 367 h 674"/>
                <a:gd name="T52" fmla="*/ 609 w 816"/>
                <a:gd name="T53" fmla="*/ 315 h 674"/>
                <a:gd name="T54" fmla="*/ 655 w 816"/>
                <a:gd name="T55" fmla="*/ 237 h 674"/>
                <a:gd name="T56" fmla="*/ 741 w 816"/>
                <a:gd name="T57" fmla="*/ 267 h 674"/>
                <a:gd name="T58" fmla="*/ 769 w 816"/>
                <a:gd name="T59" fmla="*/ 313 h 674"/>
                <a:gd name="T60" fmla="*/ 801 w 816"/>
                <a:gd name="T61" fmla="*/ 281 h 674"/>
                <a:gd name="T62" fmla="*/ 781 w 816"/>
                <a:gd name="T63" fmla="*/ 239 h 674"/>
                <a:gd name="T64" fmla="*/ 815 w 816"/>
                <a:gd name="T65" fmla="*/ 197 h 674"/>
                <a:gd name="T66" fmla="*/ 777 w 816"/>
                <a:gd name="T67" fmla="*/ 141 h 674"/>
                <a:gd name="T68" fmla="*/ 757 w 816"/>
                <a:gd name="T69" fmla="*/ 109 h 674"/>
                <a:gd name="T70" fmla="*/ 761 w 816"/>
                <a:gd name="T71" fmla="*/ 45 h 674"/>
                <a:gd name="T72" fmla="*/ 737 w 816"/>
                <a:gd name="T73" fmla="*/ 27 h 674"/>
                <a:gd name="T74" fmla="*/ 695 w 816"/>
                <a:gd name="T75" fmla="*/ 51 h 674"/>
                <a:gd name="T76" fmla="*/ 679 w 816"/>
                <a:gd name="T77" fmla="*/ 95 h 674"/>
                <a:gd name="T78" fmla="*/ 639 w 816"/>
                <a:gd name="T79" fmla="*/ 81 h 674"/>
                <a:gd name="T80" fmla="*/ 619 w 816"/>
                <a:gd name="T81" fmla="*/ 41 h 674"/>
                <a:gd name="T82" fmla="*/ 589 w 816"/>
                <a:gd name="T83" fmla="*/ 5 h 674"/>
                <a:gd name="T84" fmla="*/ 569 w 816"/>
                <a:gd name="T85" fmla="*/ 27 h 674"/>
                <a:gd name="T86" fmla="*/ 569 w 816"/>
                <a:gd name="T87" fmla="*/ 73 h 674"/>
                <a:gd name="T88" fmla="*/ 535 w 816"/>
                <a:gd name="T89" fmla="*/ 105 h 674"/>
                <a:gd name="T90" fmla="*/ 507 w 816"/>
                <a:gd name="T91" fmla="*/ 97 h 674"/>
                <a:gd name="T92" fmla="*/ 495 w 816"/>
                <a:gd name="T93" fmla="*/ 47 h 674"/>
                <a:gd name="T94" fmla="*/ 483 w 816"/>
                <a:gd name="T95" fmla="*/ 23 h 674"/>
                <a:gd name="T96" fmla="*/ 463 w 816"/>
                <a:gd name="T97" fmla="*/ 5 h 674"/>
                <a:gd name="T98" fmla="*/ 407 w 816"/>
                <a:gd name="T99" fmla="*/ 55 h 674"/>
                <a:gd name="T100" fmla="*/ 383 w 816"/>
                <a:gd name="T101" fmla="*/ 83 h 674"/>
                <a:gd name="T102" fmla="*/ 329 w 816"/>
                <a:gd name="T103" fmla="*/ 47 h 674"/>
                <a:gd name="T104" fmla="*/ 291 w 816"/>
                <a:gd name="T105" fmla="*/ 65 h 674"/>
                <a:gd name="T106" fmla="*/ 261 w 816"/>
                <a:gd name="T107" fmla="*/ 81 h 674"/>
                <a:gd name="T108" fmla="*/ 229 w 816"/>
                <a:gd name="T109" fmla="*/ 53 h 674"/>
                <a:gd name="T110" fmla="*/ 191 w 816"/>
                <a:gd name="T111" fmla="*/ 77 h 674"/>
                <a:gd name="T112" fmla="*/ 161 w 816"/>
                <a:gd name="T113" fmla="*/ 23 h 674"/>
                <a:gd name="T114" fmla="*/ 139 w 816"/>
                <a:gd name="T115" fmla="*/ 31 h 674"/>
                <a:gd name="T116" fmla="*/ 99 w 816"/>
                <a:gd name="T117" fmla="*/ 9 h 674"/>
                <a:gd name="T118" fmla="*/ 79 w 816"/>
                <a:gd name="T119" fmla="*/ 39 h 674"/>
                <a:gd name="T120" fmla="*/ 35 w 816"/>
                <a:gd name="T121" fmla="*/ 19 h 674"/>
                <a:gd name="T122" fmla="*/ 21 w 816"/>
                <a:gd name="T123" fmla="*/ 5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16" h="674">
                  <a:moveTo>
                    <a:pt x="21" y="51"/>
                  </a:moveTo>
                  <a:cubicBezTo>
                    <a:pt x="22" y="68"/>
                    <a:pt x="42" y="103"/>
                    <a:pt x="39" y="123"/>
                  </a:cubicBezTo>
                  <a:cubicBezTo>
                    <a:pt x="36" y="143"/>
                    <a:pt x="0" y="155"/>
                    <a:pt x="1" y="169"/>
                  </a:cubicBezTo>
                  <a:cubicBezTo>
                    <a:pt x="2" y="183"/>
                    <a:pt x="36" y="196"/>
                    <a:pt x="47" y="207"/>
                  </a:cubicBezTo>
                  <a:cubicBezTo>
                    <a:pt x="58" y="218"/>
                    <a:pt x="63" y="226"/>
                    <a:pt x="67" y="233"/>
                  </a:cubicBezTo>
                  <a:cubicBezTo>
                    <a:pt x="71" y="240"/>
                    <a:pt x="72" y="245"/>
                    <a:pt x="69" y="253"/>
                  </a:cubicBezTo>
                  <a:cubicBezTo>
                    <a:pt x="66" y="261"/>
                    <a:pt x="44" y="273"/>
                    <a:pt x="47" y="283"/>
                  </a:cubicBezTo>
                  <a:cubicBezTo>
                    <a:pt x="50" y="293"/>
                    <a:pt x="71" y="313"/>
                    <a:pt x="87" y="315"/>
                  </a:cubicBezTo>
                  <a:cubicBezTo>
                    <a:pt x="103" y="317"/>
                    <a:pt x="129" y="292"/>
                    <a:pt x="141" y="297"/>
                  </a:cubicBezTo>
                  <a:cubicBezTo>
                    <a:pt x="153" y="302"/>
                    <a:pt x="150" y="323"/>
                    <a:pt x="157" y="343"/>
                  </a:cubicBezTo>
                  <a:cubicBezTo>
                    <a:pt x="164" y="363"/>
                    <a:pt x="176" y="401"/>
                    <a:pt x="185" y="419"/>
                  </a:cubicBezTo>
                  <a:cubicBezTo>
                    <a:pt x="194" y="437"/>
                    <a:pt x="207" y="436"/>
                    <a:pt x="211" y="449"/>
                  </a:cubicBezTo>
                  <a:cubicBezTo>
                    <a:pt x="215" y="462"/>
                    <a:pt x="200" y="485"/>
                    <a:pt x="207" y="495"/>
                  </a:cubicBezTo>
                  <a:cubicBezTo>
                    <a:pt x="214" y="505"/>
                    <a:pt x="244" y="496"/>
                    <a:pt x="251" y="509"/>
                  </a:cubicBezTo>
                  <a:cubicBezTo>
                    <a:pt x="258" y="522"/>
                    <a:pt x="246" y="551"/>
                    <a:pt x="249" y="575"/>
                  </a:cubicBezTo>
                  <a:cubicBezTo>
                    <a:pt x="252" y="599"/>
                    <a:pt x="245" y="637"/>
                    <a:pt x="269" y="651"/>
                  </a:cubicBezTo>
                  <a:cubicBezTo>
                    <a:pt x="293" y="665"/>
                    <a:pt x="373" y="674"/>
                    <a:pt x="395" y="661"/>
                  </a:cubicBezTo>
                  <a:cubicBezTo>
                    <a:pt x="417" y="648"/>
                    <a:pt x="395" y="590"/>
                    <a:pt x="403" y="573"/>
                  </a:cubicBezTo>
                  <a:cubicBezTo>
                    <a:pt x="411" y="556"/>
                    <a:pt x="433" y="558"/>
                    <a:pt x="445" y="557"/>
                  </a:cubicBezTo>
                  <a:cubicBezTo>
                    <a:pt x="457" y="556"/>
                    <a:pt x="467" y="577"/>
                    <a:pt x="475" y="569"/>
                  </a:cubicBezTo>
                  <a:cubicBezTo>
                    <a:pt x="483" y="561"/>
                    <a:pt x="483" y="518"/>
                    <a:pt x="491" y="509"/>
                  </a:cubicBezTo>
                  <a:cubicBezTo>
                    <a:pt x="499" y="500"/>
                    <a:pt x="511" y="517"/>
                    <a:pt x="525" y="517"/>
                  </a:cubicBezTo>
                  <a:cubicBezTo>
                    <a:pt x="539" y="517"/>
                    <a:pt x="561" y="525"/>
                    <a:pt x="577" y="509"/>
                  </a:cubicBezTo>
                  <a:cubicBezTo>
                    <a:pt x="593" y="493"/>
                    <a:pt x="606" y="437"/>
                    <a:pt x="619" y="419"/>
                  </a:cubicBezTo>
                  <a:cubicBezTo>
                    <a:pt x="632" y="401"/>
                    <a:pt x="649" y="412"/>
                    <a:pt x="653" y="403"/>
                  </a:cubicBezTo>
                  <a:cubicBezTo>
                    <a:pt x="657" y="394"/>
                    <a:pt x="650" y="382"/>
                    <a:pt x="643" y="367"/>
                  </a:cubicBezTo>
                  <a:cubicBezTo>
                    <a:pt x="636" y="352"/>
                    <a:pt x="607" y="337"/>
                    <a:pt x="609" y="315"/>
                  </a:cubicBezTo>
                  <a:cubicBezTo>
                    <a:pt x="611" y="293"/>
                    <a:pt x="633" y="245"/>
                    <a:pt x="655" y="237"/>
                  </a:cubicBezTo>
                  <a:cubicBezTo>
                    <a:pt x="677" y="229"/>
                    <a:pt x="722" y="254"/>
                    <a:pt x="741" y="267"/>
                  </a:cubicBezTo>
                  <a:cubicBezTo>
                    <a:pt x="760" y="280"/>
                    <a:pt x="759" y="311"/>
                    <a:pt x="769" y="313"/>
                  </a:cubicBezTo>
                  <a:cubicBezTo>
                    <a:pt x="779" y="315"/>
                    <a:pt x="799" y="293"/>
                    <a:pt x="801" y="281"/>
                  </a:cubicBezTo>
                  <a:cubicBezTo>
                    <a:pt x="803" y="269"/>
                    <a:pt x="779" y="253"/>
                    <a:pt x="781" y="239"/>
                  </a:cubicBezTo>
                  <a:cubicBezTo>
                    <a:pt x="783" y="225"/>
                    <a:pt x="816" y="213"/>
                    <a:pt x="815" y="197"/>
                  </a:cubicBezTo>
                  <a:cubicBezTo>
                    <a:pt x="814" y="181"/>
                    <a:pt x="787" y="156"/>
                    <a:pt x="777" y="141"/>
                  </a:cubicBezTo>
                  <a:cubicBezTo>
                    <a:pt x="767" y="126"/>
                    <a:pt x="760" y="125"/>
                    <a:pt x="757" y="109"/>
                  </a:cubicBezTo>
                  <a:cubicBezTo>
                    <a:pt x="754" y="93"/>
                    <a:pt x="764" y="59"/>
                    <a:pt x="761" y="45"/>
                  </a:cubicBezTo>
                  <a:cubicBezTo>
                    <a:pt x="758" y="31"/>
                    <a:pt x="748" y="26"/>
                    <a:pt x="737" y="27"/>
                  </a:cubicBezTo>
                  <a:cubicBezTo>
                    <a:pt x="726" y="28"/>
                    <a:pt x="705" y="40"/>
                    <a:pt x="695" y="51"/>
                  </a:cubicBezTo>
                  <a:cubicBezTo>
                    <a:pt x="685" y="62"/>
                    <a:pt x="688" y="90"/>
                    <a:pt x="679" y="95"/>
                  </a:cubicBezTo>
                  <a:cubicBezTo>
                    <a:pt x="670" y="100"/>
                    <a:pt x="649" y="90"/>
                    <a:pt x="639" y="81"/>
                  </a:cubicBezTo>
                  <a:cubicBezTo>
                    <a:pt x="629" y="72"/>
                    <a:pt x="627" y="54"/>
                    <a:pt x="619" y="41"/>
                  </a:cubicBezTo>
                  <a:cubicBezTo>
                    <a:pt x="611" y="28"/>
                    <a:pt x="597" y="7"/>
                    <a:pt x="589" y="5"/>
                  </a:cubicBezTo>
                  <a:cubicBezTo>
                    <a:pt x="581" y="3"/>
                    <a:pt x="572" y="16"/>
                    <a:pt x="569" y="27"/>
                  </a:cubicBezTo>
                  <a:cubicBezTo>
                    <a:pt x="566" y="38"/>
                    <a:pt x="575" y="60"/>
                    <a:pt x="569" y="73"/>
                  </a:cubicBezTo>
                  <a:cubicBezTo>
                    <a:pt x="563" y="86"/>
                    <a:pt x="545" y="101"/>
                    <a:pt x="535" y="105"/>
                  </a:cubicBezTo>
                  <a:cubicBezTo>
                    <a:pt x="525" y="109"/>
                    <a:pt x="514" y="107"/>
                    <a:pt x="507" y="97"/>
                  </a:cubicBezTo>
                  <a:cubicBezTo>
                    <a:pt x="500" y="87"/>
                    <a:pt x="499" y="59"/>
                    <a:pt x="495" y="47"/>
                  </a:cubicBezTo>
                  <a:cubicBezTo>
                    <a:pt x="491" y="35"/>
                    <a:pt x="488" y="30"/>
                    <a:pt x="483" y="23"/>
                  </a:cubicBezTo>
                  <a:cubicBezTo>
                    <a:pt x="478" y="16"/>
                    <a:pt x="476" y="0"/>
                    <a:pt x="463" y="5"/>
                  </a:cubicBezTo>
                  <a:cubicBezTo>
                    <a:pt x="450" y="10"/>
                    <a:pt x="420" y="42"/>
                    <a:pt x="407" y="55"/>
                  </a:cubicBezTo>
                  <a:cubicBezTo>
                    <a:pt x="394" y="68"/>
                    <a:pt x="396" y="84"/>
                    <a:pt x="383" y="83"/>
                  </a:cubicBezTo>
                  <a:cubicBezTo>
                    <a:pt x="370" y="82"/>
                    <a:pt x="344" y="50"/>
                    <a:pt x="329" y="47"/>
                  </a:cubicBezTo>
                  <a:cubicBezTo>
                    <a:pt x="314" y="44"/>
                    <a:pt x="302" y="59"/>
                    <a:pt x="291" y="65"/>
                  </a:cubicBezTo>
                  <a:cubicBezTo>
                    <a:pt x="280" y="71"/>
                    <a:pt x="271" y="83"/>
                    <a:pt x="261" y="81"/>
                  </a:cubicBezTo>
                  <a:cubicBezTo>
                    <a:pt x="251" y="79"/>
                    <a:pt x="241" y="54"/>
                    <a:pt x="229" y="53"/>
                  </a:cubicBezTo>
                  <a:cubicBezTo>
                    <a:pt x="217" y="52"/>
                    <a:pt x="202" y="82"/>
                    <a:pt x="191" y="77"/>
                  </a:cubicBezTo>
                  <a:cubicBezTo>
                    <a:pt x="180" y="72"/>
                    <a:pt x="170" y="31"/>
                    <a:pt x="161" y="23"/>
                  </a:cubicBezTo>
                  <a:cubicBezTo>
                    <a:pt x="152" y="15"/>
                    <a:pt x="149" y="33"/>
                    <a:pt x="139" y="31"/>
                  </a:cubicBezTo>
                  <a:cubicBezTo>
                    <a:pt x="129" y="29"/>
                    <a:pt x="109" y="8"/>
                    <a:pt x="99" y="9"/>
                  </a:cubicBezTo>
                  <a:cubicBezTo>
                    <a:pt x="89" y="10"/>
                    <a:pt x="90" y="37"/>
                    <a:pt x="79" y="39"/>
                  </a:cubicBezTo>
                  <a:cubicBezTo>
                    <a:pt x="68" y="41"/>
                    <a:pt x="45" y="18"/>
                    <a:pt x="35" y="19"/>
                  </a:cubicBezTo>
                  <a:cubicBezTo>
                    <a:pt x="25" y="20"/>
                    <a:pt x="20" y="34"/>
                    <a:pt x="21" y="51"/>
                  </a:cubicBezTo>
                  <a:close/>
                </a:path>
              </a:pathLst>
            </a:custGeom>
            <a:solidFill>
              <a:srgbClr val="E0C36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52" name="Freeform 140"/>
            <p:cNvSpPr>
              <a:spLocks/>
            </p:cNvSpPr>
            <p:nvPr/>
          </p:nvSpPr>
          <p:spPr bwMode="auto">
            <a:xfrm>
              <a:off x="1724" y="2113"/>
              <a:ext cx="30" cy="56"/>
            </a:xfrm>
            <a:custGeom>
              <a:avLst/>
              <a:gdLst>
                <a:gd name="T0" fmla="*/ 59 w 82"/>
                <a:gd name="T1" fmla="*/ 3 h 134"/>
                <a:gd name="T2" fmla="*/ 9 w 82"/>
                <a:gd name="T3" fmla="*/ 11 h 134"/>
                <a:gd name="T4" fmla="*/ 5 w 82"/>
                <a:gd name="T5" fmla="*/ 67 h 134"/>
                <a:gd name="T6" fmla="*/ 37 w 82"/>
                <a:gd name="T7" fmla="*/ 109 h 134"/>
                <a:gd name="T8" fmla="*/ 77 w 82"/>
                <a:gd name="T9" fmla="*/ 131 h 134"/>
                <a:gd name="T10" fmla="*/ 65 w 82"/>
                <a:gd name="T11" fmla="*/ 91 h 134"/>
                <a:gd name="T12" fmla="*/ 67 w 82"/>
                <a:gd name="T13" fmla="*/ 51 h 134"/>
                <a:gd name="T14" fmla="*/ 55 w 82"/>
                <a:gd name="T15" fmla="*/ 31 h 134"/>
                <a:gd name="T16" fmla="*/ 59 w 82"/>
                <a:gd name="T17" fmla="*/ 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134">
                  <a:moveTo>
                    <a:pt x="59" y="3"/>
                  </a:moveTo>
                  <a:cubicBezTo>
                    <a:pt x="51" y="0"/>
                    <a:pt x="18" y="0"/>
                    <a:pt x="9" y="11"/>
                  </a:cubicBezTo>
                  <a:cubicBezTo>
                    <a:pt x="0" y="22"/>
                    <a:pt x="0" y="51"/>
                    <a:pt x="5" y="67"/>
                  </a:cubicBezTo>
                  <a:cubicBezTo>
                    <a:pt x="10" y="83"/>
                    <a:pt x="25" y="98"/>
                    <a:pt x="37" y="109"/>
                  </a:cubicBezTo>
                  <a:cubicBezTo>
                    <a:pt x="49" y="120"/>
                    <a:pt x="72" y="134"/>
                    <a:pt x="77" y="131"/>
                  </a:cubicBezTo>
                  <a:cubicBezTo>
                    <a:pt x="82" y="128"/>
                    <a:pt x="67" y="104"/>
                    <a:pt x="65" y="91"/>
                  </a:cubicBezTo>
                  <a:cubicBezTo>
                    <a:pt x="63" y="78"/>
                    <a:pt x="69" y="61"/>
                    <a:pt x="67" y="51"/>
                  </a:cubicBezTo>
                  <a:cubicBezTo>
                    <a:pt x="65" y="41"/>
                    <a:pt x="56" y="39"/>
                    <a:pt x="55" y="31"/>
                  </a:cubicBezTo>
                  <a:cubicBezTo>
                    <a:pt x="54" y="23"/>
                    <a:pt x="67" y="6"/>
                    <a:pt x="59" y="3"/>
                  </a:cubicBezTo>
                  <a:close/>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53" name="Freeform 141"/>
            <p:cNvSpPr>
              <a:spLocks/>
            </p:cNvSpPr>
            <p:nvPr/>
          </p:nvSpPr>
          <p:spPr bwMode="auto">
            <a:xfrm>
              <a:off x="1930" y="3850"/>
              <a:ext cx="70" cy="65"/>
            </a:xfrm>
            <a:custGeom>
              <a:avLst/>
              <a:gdLst>
                <a:gd name="T0" fmla="*/ 181 w 189"/>
                <a:gd name="T1" fmla="*/ 102 h 157"/>
                <a:gd name="T2" fmla="*/ 133 w 189"/>
                <a:gd name="T3" fmla="*/ 6 h 157"/>
                <a:gd name="T4" fmla="*/ 79 w 189"/>
                <a:gd name="T5" fmla="*/ 66 h 157"/>
                <a:gd name="T6" fmla="*/ 1 w 189"/>
                <a:gd name="T7" fmla="*/ 84 h 157"/>
                <a:gd name="T8" fmla="*/ 85 w 189"/>
                <a:gd name="T9" fmla="*/ 156 h 157"/>
                <a:gd name="T10" fmla="*/ 181 w 189"/>
                <a:gd name="T11" fmla="*/ 102 h 157"/>
              </a:gdLst>
              <a:ahLst/>
              <a:cxnLst>
                <a:cxn ang="0">
                  <a:pos x="T0" y="T1"/>
                </a:cxn>
                <a:cxn ang="0">
                  <a:pos x="T2" y="T3"/>
                </a:cxn>
                <a:cxn ang="0">
                  <a:pos x="T4" y="T5"/>
                </a:cxn>
                <a:cxn ang="0">
                  <a:pos x="T6" y="T7"/>
                </a:cxn>
                <a:cxn ang="0">
                  <a:pos x="T8" y="T9"/>
                </a:cxn>
                <a:cxn ang="0">
                  <a:pos x="T10" y="T11"/>
                </a:cxn>
              </a:cxnLst>
              <a:rect l="0" t="0" r="r" b="b"/>
              <a:pathLst>
                <a:path w="189" h="157">
                  <a:moveTo>
                    <a:pt x="181" y="102"/>
                  </a:moveTo>
                  <a:cubicBezTo>
                    <a:pt x="189" y="77"/>
                    <a:pt x="150" y="12"/>
                    <a:pt x="133" y="6"/>
                  </a:cubicBezTo>
                  <a:cubicBezTo>
                    <a:pt x="116" y="0"/>
                    <a:pt x="101" y="53"/>
                    <a:pt x="79" y="66"/>
                  </a:cubicBezTo>
                  <a:cubicBezTo>
                    <a:pt x="57" y="79"/>
                    <a:pt x="0" y="69"/>
                    <a:pt x="1" y="84"/>
                  </a:cubicBezTo>
                  <a:cubicBezTo>
                    <a:pt x="2" y="99"/>
                    <a:pt x="56" y="155"/>
                    <a:pt x="85" y="156"/>
                  </a:cubicBezTo>
                  <a:cubicBezTo>
                    <a:pt x="114" y="157"/>
                    <a:pt x="173" y="127"/>
                    <a:pt x="181" y="102"/>
                  </a:cubicBezTo>
                  <a:close/>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54" name="Freeform 142"/>
            <p:cNvSpPr>
              <a:spLocks/>
            </p:cNvSpPr>
            <p:nvPr/>
          </p:nvSpPr>
          <p:spPr bwMode="auto">
            <a:xfrm>
              <a:off x="2221" y="3943"/>
              <a:ext cx="72" cy="78"/>
            </a:xfrm>
            <a:custGeom>
              <a:avLst/>
              <a:gdLst>
                <a:gd name="T0" fmla="*/ 169 w 197"/>
                <a:gd name="T1" fmla="*/ 83 h 191"/>
                <a:gd name="T2" fmla="*/ 145 w 197"/>
                <a:gd name="T3" fmla="*/ 29 h 191"/>
                <a:gd name="T4" fmla="*/ 13 w 197"/>
                <a:gd name="T5" fmla="*/ 11 h 191"/>
                <a:gd name="T6" fmla="*/ 67 w 197"/>
                <a:gd name="T7" fmla="*/ 95 h 191"/>
                <a:gd name="T8" fmla="*/ 115 w 197"/>
                <a:gd name="T9" fmla="*/ 179 h 191"/>
                <a:gd name="T10" fmla="*/ 187 w 197"/>
                <a:gd name="T11" fmla="*/ 167 h 191"/>
                <a:gd name="T12" fmla="*/ 169 w 197"/>
                <a:gd name="T13" fmla="*/ 83 h 191"/>
              </a:gdLst>
              <a:ahLst/>
              <a:cxnLst>
                <a:cxn ang="0">
                  <a:pos x="T0" y="T1"/>
                </a:cxn>
                <a:cxn ang="0">
                  <a:pos x="T2" y="T3"/>
                </a:cxn>
                <a:cxn ang="0">
                  <a:pos x="T4" y="T5"/>
                </a:cxn>
                <a:cxn ang="0">
                  <a:pos x="T6" y="T7"/>
                </a:cxn>
                <a:cxn ang="0">
                  <a:pos x="T8" y="T9"/>
                </a:cxn>
                <a:cxn ang="0">
                  <a:pos x="T10" y="T11"/>
                </a:cxn>
                <a:cxn ang="0">
                  <a:pos x="T12" y="T13"/>
                </a:cxn>
              </a:cxnLst>
              <a:rect l="0" t="0" r="r" b="b"/>
              <a:pathLst>
                <a:path w="197" h="191">
                  <a:moveTo>
                    <a:pt x="169" y="83"/>
                  </a:moveTo>
                  <a:cubicBezTo>
                    <a:pt x="162" y="60"/>
                    <a:pt x="171" y="41"/>
                    <a:pt x="145" y="29"/>
                  </a:cubicBezTo>
                  <a:cubicBezTo>
                    <a:pt x="119" y="17"/>
                    <a:pt x="26" y="0"/>
                    <a:pt x="13" y="11"/>
                  </a:cubicBezTo>
                  <a:cubicBezTo>
                    <a:pt x="0" y="22"/>
                    <a:pt x="50" y="67"/>
                    <a:pt x="67" y="95"/>
                  </a:cubicBezTo>
                  <a:cubicBezTo>
                    <a:pt x="84" y="123"/>
                    <a:pt x="95" y="167"/>
                    <a:pt x="115" y="179"/>
                  </a:cubicBezTo>
                  <a:cubicBezTo>
                    <a:pt x="135" y="191"/>
                    <a:pt x="177" y="183"/>
                    <a:pt x="187" y="167"/>
                  </a:cubicBezTo>
                  <a:cubicBezTo>
                    <a:pt x="197" y="151"/>
                    <a:pt x="176" y="106"/>
                    <a:pt x="169" y="83"/>
                  </a:cubicBezTo>
                  <a:close/>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55" name="Freeform 143"/>
            <p:cNvSpPr>
              <a:spLocks/>
            </p:cNvSpPr>
            <p:nvPr/>
          </p:nvSpPr>
          <p:spPr bwMode="auto">
            <a:xfrm>
              <a:off x="2697" y="3907"/>
              <a:ext cx="37" cy="40"/>
            </a:xfrm>
            <a:custGeom>
              <a:avLst/>
              <a:gdLst>
                <a:gd name="T0" fmla="*/ 70 w 102"/>
                <a:gd name="T1" fmla="*/ 12 h 98"/>
                <a:gd name="T2" fmla="*/ 28 w 102"/>
                <a:gd name="T3" fmla="*/ 12 h 98"/>
                <a:gd name="T4" fmla="*/ 10 w 102"/>
                <a:gd name="T5" fmla="*/ 84 h 98"/>
                <a:gd name="T6" fmla="*/ 88 w 102"/>
                <a:gd name="T7" fmla="*/ 84 h 98"/>
                <a:gd name="T8" fmla="*/ 70 w 102"/>
                <a:gd name="T9" fmla="*/ 12 h 98"/>
              </a:gdLst>
              <a:ahLst/>
              <a:cxnLst>
                <a:cxn ang="0">
                  <a:pos x="T0" y="T1"/>
                </a:cxn>
                <a:cxn ang="0">
                  <a:pos x="T2" y="T3"/>
                </a:cxn>
                <a:cxn ang="0">
                  <a:pos x="T4" y="T5"/>
                </a:cxn>
                <a:cxn ang="0">
                  <a:pos x="T6" y="T7"/>
                </a:cxn>
                <a:cxn ang="0">
                  <a:pos x="T8" y="T9"/>
                </a:cxn>
              </a:cxnLst>
              <a:rect l="0" t="0" r="r" b="b"/>
              <a:pathLst>
                <a:path w="102" h="98">
                  <a:moveTo>
                    <a:pt x="70" y="12"/>
                  </a:moveTo>
                  <a:cubicBezTo>
                    <a:pt x="60" y="0"/>
                    <a:pt x="38" y="0"/>
                    <a:pt x="28" y="12"/>
                  </a:cubicBezTo>
                  <a:cubicBezTo>
                    <a:pt x="18" y="24"/>
                    <a:pt x="0" y="72"/>
                    <a:pt x="10" y="84"/>
                  </a:cubicBezTo>
                  <a:cubicBezTo>
                    <a:pt x="20" y="96"/>
                    <a:pt x="74" y="98"/>
                    <a:pt x="88" y="84"/>
                  </a:cubicBezTo>
                  <a:cubicBezTo>
                    <a:pt x="102" y="70"/>
                    <a:pt x="80" y="24"/>
                    <a:pt x="70" y="12"/>
                  </a:cubicBezTo>
                  <a:close/>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56" name="Freeform 144"/>
            <p:cNvSpPr>
              <a:spLocks/>
            </p:cNvSpPr>
            <p:nvPr/>
          </p:nvSpPr>
          <p:spPr bwMode="auto">
            <a:xfrm>
              <a:off x="1218" y="3626"/>
              <a:ext cx="72" cy="35"/>
            </a:xfrm>
            <a:custGeom>
              <a:avLst/>
              <a:gdLst>
                <a:gd name="T0" fmla="*/ 128 w 195"/>
                <a:gd name="T1" fmla="*/ 36 h 83"/>
                <a:gd name="T2" fmla="*/ 20 w 195"/>
                <a:gd name="T3" fmla="*/ 6 h 83"/>
                <a:gd name="T4" fmla="*/ 26 w 195"/>
                <a:gd name="T5" fmla="*/ 72 h 83"/>
                <a:gd name="T6" fmla="*/ 176 w 195"/>
                <a:gd name="T7" fmla="*/ 72 h 83"/>
                <a:gd name="T8" fmla="*/ 128 w 195"/>
                <a:gd name="T9" fmla="*/ 36 h 83"/>
              </a:gdLst>
              <a:ahLst/>
              <a:cxnLst>
                <a:cxn ang="0">
                  <a:pos x="T0" y="T1"/>
                </a:cxn>
                <a:cxn ang="0">
                  <a:pos x="T2" y="T3"/>
                </a:cxn>
                <a:cxn ang="0">
                  <a:pos x="T4" y="T5"/>
                </a:cxn>
                <a:cxn ang="0">
                  <a:pos x="T6" y="T7"/>
                </a:cxn>
                <a:cxn ang="0">
                  <a:pos x="T8" y="T9"/>
                </a:cxn>
              </a:cxnLst>
              <a:rect l="0" t="0" r="r" b="b"/>
              <a:pathLst>
                <a:path w="195" h="83">
                  <a:moveTo>
                    <a:pt x="128" y="36"/>
                  </a:moveTo>
                  <a:cubicBezTo>
                    <a:pt x="102" y="25"/>
                    <a:pt x="37" y="0"/>
                    <a:pt x="20" y="6"/>
                  </a:cubicBezTo>
                  <a:cubicBezTo>
                    <a:pt x="3" y="12"/>
                    <a:pt x="0" y="61"/>
                    <a:pt x="26" y="72"/>
                  </a:cubicBezTo>
                  <a:cubicBezTo>
                    <a:pt x="52" y="83"/>
                    <a:pt x="157" y="79"/>
                    <a:pt x="176" y="72"/>
                  </a:cubicBezTo>
                  <a:cubicBezTo>
                    <a:pt x="195" y="65"/>
                    <a:pt x="154" y="47"/>
                    <a:pt x="128" y="36"/>
                  </a:cubicBezTo>
                  <a:close/>
                </a:path>
              </a:pathLst>
            </a:custGeom>
            <a:solidFill>
              <a:srgbClr val="996633"/>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57" name="Freeform 145"/>
            <p:cNvSpPr>
              <a:spLocks/>
            </p:cNvSpPr>
            <p:nvPr/>
          </p:nvSpPr>
          <p:spPr bwMode="auto">
            <a:xfrm>
              <a:off x="973" y="3155"/>
              <a:ext cx="109" cy="264"/>
            </a:xfrm>
            <a:custGeom>
              <a:avLst/>
              <a:gdLst>
                <a:gd name="T0" fmla="*/ 116 w 297"/>
                <a:gd name="T1" fmla="*/ 252 h 638"/>
                <a:gd name="T2" fmla="*/ 92 w 297"/>
                <a:gd name="T3" fmla="*/ 138 h 638"/>
                <a:gd name="T4" fmla="*/ 98 w 297"/>
                <a:gd name="T5" fmla="*/ 66 h 638"/>
                <a:gd name="T6" fmla="*/ 50 w 297"/>
                <a:gd name="T7" fmla="*/ 0 h 638"/>
                <a:gd name="T8" fmla="*/ 2 w 297"/>
                <a:gd name="T9" fmla="*/ 66 h 638"/>
                <a:gd name="T10" fmla="*/ 62 w 297"/>
                <a:gd name="T11" fmla="*/ 198 h 638"/>
                <a:gd name="T12" fmla="*/ 62 w 297"/>
                <a:gd name="T13" fmla="*/ 306 h 638"/>
                <a:gd name="T14" fmla="*/ 146 w 297"/>
                <a:gd name="T15" fmla="*/ 420 h 638"/>
                <a:gd name="T16" fmla="*/ 128 w 297"/>
                <a:gd name="T17" fmla="*/ 558 h 638"/>
                <a:gd name="T18" fmla="*/ 182 w 297"/>
                <a:gd name="T19" fmla="*/ 630 h 638"/>
                <a:gd name="T20" fmla="*/ 212 w 297"/>
                <a:gd name="T21" fmla="*/ 606 h 638"/>
                <a:gd name="T22" fmla="*/ 182 w 297"/>
                <a:gd name="T23" fmla="*/ 534 h 638"/>
                <a:gd name="T24" fmla="*/ 230 w 297"/>
                <a:gd name="T25" fmla="*/ 480 h 638"/>
                <a:gd name="T26" fmla="*/ 290 w 297"/>
                <a:gd name="T27" fmla="*/ 456 h 638"/>
                <a:gd name="T28" fmla="*/ 272 w 297"/>
                <a:gd name="T29" fmla="*/ 408 h 638"/>
                <a:gd name="T30" fmla="*/ 218 w 297"/>
                <a:gd name="T31" fmla="*/ 408 h 638"/>
                <a:gd name="T32" fmla="*/ 212 w 297"/>
                <a:gd name="T33" fmla="*/ 324 h 638"/>
                <a:gd name="T34" fmla="*/ 116 w 297"/>
                <a:gd name="T35" fmla="*/ 25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7" h="638">
                  <a:moveTo>
                    <a:pt x="116" y="252"/>
                  </a:moveTo>
                  <a:cubicBezTo>
                    <a:pt x="96" y="221"/>
                    <a:pt x="95" y="169"/>
                    <a:pt x="92" y="138"/>
                  </a:cubicBezTo>
                  <a:cubicBezTo>
                    <a:pt x="89" y="107"/>
                    <a:pt x="105" y="89"/>
                    <a:pt x="98" y="66"/>
                  </a:cubicBezTo>
                  <a:cubicBezTo>
                    <a:pt x="91" y="43"/>
                    <a:pt x="66" y="0"/>
                    <a:pt x="50" y="0"/>
                  </a:cubicBezTo>
                  <a:cubicBezTo>
                    <a:pt x="34" y="0"/>
                    <a:pt x="0" y="33"/>
                    <a:pt x="2" y="66"/>
                  </a:cubicBezTo>
                  <a:cubicBezTo>
                    <a:pt x="4" y="99"/>
                    <a:pt x="52" y="158"/>
                    <a:pt x="62" y="198"/>
                  </a:cubicBezTo>
                  <a:cubicBezTo>
                    <a:pt x="72" y="238"/>
                    <a:pt x="48" y="269"/>
                    <a:pt x="62" y="306"/>
                  </a:cubicBezTo>
                  <a:cubicBezTo>
                    <a:pt x="76" y="343"/>
                    <a:pt x="135" y="378"/>
                    <a:pt x="146" y="420"/>
                  </a:cubicBezTo>
                  <a:cubicBezTo>
                    <a:pt x="157" y="462"/>
                    <a:pt x="122" y="523"/>
                    <a:pt x="128" y="558"/>
                  </a:cubicBezTo>
                  <a:cubicBezTo>
                    <a:pt x="134" y="593"/>
                    <a:pt x="168" y="622"/>
                    <a:pt x="182" y="630"/>
                  </a:cubicBezTo>
                  <a:cubicBezTo>
                    <a:pt x="196" y="638"/>
                    <a:pt x="212" y="622"/>
                    <a:pt x="212" y="606"/>
                  </a:cubicBezTo>
                  <a:cubicBezTo>
                    <a:pt x="212" y="590"/>
                    <a:pt x="179" y="555"/>
                    <a:pt x="182" y="534"/>
                  </a:cubicBezTo>
                  <a:cubicBezTo>
                    <a:pt x="185" y="513"/>
                    <a:pt x="212" y="493"/>
                    <a:pt x="230" y="480"/>
                  </a:cubicBezTo>
                  <a:cubicBezTo>
                    <a:pt x="248" y="467"/>
                    <a:pt x="283" y="468"/>
                    <a:pt x="290" y="456"/>
                  </a:cubicBezTo>
                  <a:cubicBezTo>
                    <a:pt x="297" y="444"/>
                    <a:pt x="284" y="416"/>
                    <a:pt x="272" y="408"/>
                  </a:cubicBezTo>
                  <a:cubicBezTo>
                    <a:pt x="260" y="400"/>
                    <a:pt x="228" y="422"/>
                    <a:pt x="218" y="408"/>
                  </a:cubicBezTo>
                  <a:cubicBezTo>
                    <a:pt x="208" y="394"/>
                    <a:pt x="228" y="351"/>
                    <a:pt x="212" y="324"/>
                  </a:cubicBezTo>
                  <a:cubicBezTo>
                    <a:pt x="196" y="297"/>
                    <a:pt x="136" y="283"/>
                    <a:pt x="116" y="252"/>
                  </a:cubicBezTo>
                  <a:close/>
                </a:path>
              </a:pathLst>
            </a:custGeom>
            <a:solidFill>
              <a:srgbClr val="996633"/>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58" name="Freeform 146"/>
            <p:cNvSpPr>
              <a:spLocks/>
            </p:cNvSpPr>
            <p:nvPr/>
          </p:nvSpPr>
          <p:spPr bwMode="auto">
            <a:xfrm>
              <a:off x="1119" y="3458"/>
              <a:ext cx="89" cy="141"/>
            </a:xfrm>
            <a:custGeom>
              <a:avLst/>
              <a:gdLst>
                <a:gd name="T0" fmla="*/ 176 w 243"/>
                <a:gd name="T1" fmla="*/ 322 h 337"/>
                <a:gd name="T2" fmla="*/ 242 w 243"/>
                <a:gd name="T3" fmla="*/ 316 h 337"/>
                <a:gd name="T4" fmla="*/ 170 w 243"/>
                <a:gd name="T5" fmla="*/ 232 h 337"/>
                <a:gd name="T6" fmla="*/ 188 w 243"/>
                <a:gd name="T7" fmla="*/ 172 h 337"/>
                <a:gd name="T8" fmla="*/ 110 w 243"/>
                <a:gd name="T9" fmla="*/ 154 h 337"/>
                <a:gd name="T10" fmla="*/ 92 w 243"/>
                <a:gd name="T11" fmla="*/ 22 h 337"/>
                <a:gd name="T12" fmla="*/ 14 w 243"/>
                <a:gd name="T13" fmla="*/ 22 h 337"/>
                <a:gd name="T14" fmla="*/ 8 w 243"/>
                <a:gd name="T15" fmla="*/ 100 h 337"/>
                <a:gd name="T16" fmla="*/ 56 w 243"/>
                <a:gd name="T17" fmla="*/ 184 h 337"/>
                <a:gd name="T18" fmla="*/ 110 w 243"/>
                <a:gd name="T19" fmla="*/ 226 h 337"/>
                <a:gd name="T20" fmla="*/ 176 w 243"/>
                <a:gd name="T21" fmla="*/ 322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3" h="337">
                  <a:moveTo>
                    <a:pt x="176" y="322"/>
                  </a:moveTo>
                  <a:cubicBezTo>
                    <a:pt x="198" y="337"/>
                    <a:pt x="243" y="331"/>
                    <a:pt x="242" y="316"/>
                  </a:cubicBezTo>
                  <a:cubicBezTo>
                    <a:pt x="241" y="301"/>
                    <a:pt x="179" y="256"/>
                    <a:pt x="170" y="232"/>
                  </a:cubicBezTo>
                  <a:cubicBezTo>
                    <a:pt x="161" y="208"/>
                    <a:pt x="198" y="185"/>
                    <a:pt x="188" y="172"/>
                  </a:cubicBezTo>
                  <a:cubicBezTo>
                    <a:pt x="178" y="159"/>
                    <a:pt x="126" y="179"/>
                    <a:pt x="110" y="154"/>
                  </a:cubicBezTo>
                  <a:cubicBezTo>
                    <a:pt x="94" y="129"/>
                    <a:pt x="108" y="44"/>
                    <a:pt x="92" y="22"/>
                  </a:cubicBezTo>
                  <a:cubicBezTo>
                    <a:pt x="76" y="0"/>
                    <a:pt x="28" y="9"/>
                    <a:pt x="14" y="22"/>
                  </a:cubicBezTo>
                  <a:cubicBezTo>
                    <a:pt x="0" y="35"/>
                    <a:pt x="1" y="73"/>
                    <a:pt x="8" y="100"/>
                  </a:cubicBezTo>
                  <a:cubicBezTo>
                    <a:pt x="15" y="127"/>
                    <a:pt x="39" y="163"/>
                    <a:pt x="56" y="184"/>
                  </a:cubicBezTo>
                  <a:cubicBezTo>
                    <a:pt x="73" y="205"/>
                    <a:pt x="87" y="200"/>
                    <a:pt x="110" y="226"/>
                  </a:cubicBezTo>
                  <a:cubicBezTo>
                    <a:pt x="133" y="252"/>
                    <a:pt x="154" y="307"/>
                    <a:pt x="176" y="322"/>
                  </a:cubicBezTo>
                  <a:close/>
                </a:path>
              </a:pathLst>
            </a:custGeom>
            <a:solidFill>
              <a:srgbClr val="996633"/>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59" name="Freeform 147"/>
            <p:cNvSpPr>
              <a:spLocks/>
            </p:cNvSpPr>
            <p:nvPr/>
          </p:nvSpPr>
          <p:spPr bwMode="auto">
            <a:xfrm>
              <a:off x="1078" y="3400"/>
              <a:ext cx="43" cy="63"/>
            </a:xfrm>
            <a:custGeom>
              <a:avLst/>
              <a:gdLst>
                <a:gd name="T0" fmla="*/ 69 w 115"/>
                <a:gd name="T1" fmla="*/ 19 h 151"/>
                <a:gd name="T2" fmla="*/ 9 w 115"/>
                <a:gd name="T3" fmla="*/ 13 h 151"/>
                <a:gd name="T4" fmla="*/ 15 w 115"/>
                <a:gd name="T5" fmla="*/ 97 h 151"/>
                <a:gd name="T6" fmla="*/ 87 w 115"/>
                <a:gd name="T7" fmla="*/ 145 h 151"/>
                <a:gd name="T8" fmla="*/ 111 w 115"/>
                <a:gd name="T9" fmla="*/ 61 h 151"/>
                <a:gd name="T10" fmla="*/ 69 w 115"/>
                <a:gd name="T11" fmla="*/ 19 h 151"/>
              </a:gdLst>
              <a:ahLst/>
              <a:cxnLst>
                <a:cxn ang="0">
                  <a:pos x="T0" y="T1"/>
                </a:cxn>
                <a:cxn ang="0">
                  <a:pos x="T2" y="T3"/>
                </a:cxn>
                <a:cxn ang="0">
                  <a:pos x="T4" y="T5"/>
                </a:cxn>
                <a:cxn ang="0">
                  <a:pos x="T6" y="T7"/>
                </a:cxn>
                <a:cxn ang="0">
                  <a:pos x="T8" y="T9"/>
                </a:cxn>
                <a:cxn ang="0">
                  <a:pos x="T10" y="T11"/>
                </a:cxn>
              </a:cxnLst>
              <a:rect l="0" t="0" r="r" b="b"/>
              <a:pathLst>
                <a:path w="115" h="151">
                  <a:moveTo>
                    <a:pt x="69" y="19"/>
                  </a:moveTo>
                  <a:cubicBezTo>
                    <a:pt x="52" y="11"/>
                    <a:pt x="18" y="0"/>
                    <a:pt x="9" y="13"/>
                  </a:cubicBezTo>
                  <a:cubicBezTo>
                    <a:pt x="0" y="26"/>
                    <a:pt x="2" y="75"/>
                    <a:pt x="15" y="97"/>
                  </a:cubicBezTo>
                  <a:cubicBezTo>
                    <a:pt x="28" y="119"/>
                    <a:pt x="71" y="151"/>
                    <a:pt x="87" y="145"/>
                  </a:cubicBezTo>
                  <a:cubicBezTo>
                    <a:pt x="103" y="139"/>
                    <a:pt x="115" y="84"/>
                    <a:pt x="111" y="61"/>
                  </a:cubicBezTo>
                  <a:cubicBezTo>
                    <a:pt x="107" y="38"/>
                    <a:pt x="86" y="27"/>
                    <a:pt x="69" y="19"/>
                  </a:cubicBezTo>
                  <a:close/>
                </a:path>
              </a:pathLst>
            </a:custGeom>
            <a:solidFill>
              <a:srgbClr val="996633"/>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60" name="Freeform 148"/>
            <p:cNvSpPr>
              <a:spLocks/>
            </p:cNvSpPr>
            <p:nvPr/>
          </p:nvSpPr>
          <p:spPr bwMode="auto">
            <a:xfrm>
              <a:off x="1200" y="2971"/>
              <a:ext cx="69" cy="39"/>
            </a:xfrm>
            <a:custGeom>
              <a:avLst/>
              <a:gdLst>
                <a:gd name="T0" fmla="*/ 168 w 186"/>
                <a:gd name="T1" fmla="*/ 48 h 92"/>
                <a:gd name="T2" fmla="*/ 48 w 186"/>
                <a:gd name="T3" fmla="*/ 0 h 92"/>
                <a:gd name="T4" fmla="*/ 18 w 186"/>
                <a:gd name="T5" fmla="*/ 48 h 92"/>
                <a:gd name="T6" fmla="*/ 156 w 186"/>
                <a:gd name="T7" fmla="*/ 90 h 92"/>
                <a:gd name="T8" fmla="*/ 168 w 186"/>
                <a:gd name="T9" fmla="*/ 48 h 92"/>
              </a:gdLst>
              <a:ahLst/>
              <a:cxnLst>
                <a:cxn ang="0">
                  <a:pos x="T0" y="T1"/>
                </a:cxn>
                <a:cxn ang="0">
                  <a:pos x="T2" y="T3"/>
                </a:cxn>
                <a:cxn ang="0">
                  <a:pos x="T4" y="T5"/>
                </a:cxn>
                <a:cxn ang="0">
                  <a:pos x="T6" y="T7"/>
                </a:cxn>
                <a:cxn ang="0">
                  <a:pos x="T8" y="T9"/>
                </a:cxn>
              </a:cxnLst>
              <a:rect l="0" t="0" r="r" b="b"/>
              <a:pathLst>
                <a:path w="186" h="92">
                  <a:moveTo>
                    <a:pt x="168" y="48"/>
                  </a:moveTo>
                  <a:cubicBezTo>
                    <a:pt x="150" y="33"/>
                    <a:pt x="73" y="0"/>
                    <a:pt x="48" y="0"/>
                  </a:cubicBezTo>
                  <a:cubicBezTo>
                    <a:pt x="23" y="0"/>
                    <a:pt x="0" y="33"/>
                    <a:pt x="18" y="48"/>
                  </a:cubicBezTo>
                  <a:cubicBezTo>
                    <a:pt x="36" y="63"/>
                    <a:pt x="131" y="92"/>
                    <a:pt x="156" y="90"/>
                  </a:cubicBezTo>
                  <a:cubicBezTo>
                    <a:pt x="181" y="88"/>
                    <a:pt x="186" y="63"/>
                    <a:pt x="168" y="48"/>
                  </a:cubicBezTo>
                  <a:close/>
                </a:path>
              </a:pathLst>
            </a:custGeom>
            <a:solidFill>
              <a:srgbClr val="996633"/>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61" name="Freeform 149"/>
            <p:cNvSpPr>
              <a:spLocks/>
            </p:cNvSpPr>
            <p:nvPr/>
          </p:nvSpPr>
          <p:spPr bwMode="auto">
            <a:xfrm>
              <a:off x="1157" y="2848"/>
              <a:ext cx="52" cy="86"/>
            </a:xfrm>
            <a:custGeom>
              <a:avLst/>
              <a:gdLst>
                <a:gd name="T0" fmla="*/ 82 w 141"/>
                <a:gd name="T1" fmla="*/ 102 h 209"/>
                <a:gd name="T2" fmla="*/ 82 w 141"/>
                <a:gd name="T3" fmla="*/ 12 h 209"/>
                <a:gd name="T4" fmla="*/ 10 w 141"/>
                <a:gd name="T5" fmla="*/ 30 h 209"/>
                <a:gd name="T6" fmla="*/ 22 w 141"/>
                <a:gd name="T7" fmla="*/ 126 h 209"/>
                <a:gd name="T8" fmla="*/ 112 w 141"/>
                <a:gd name="T9" fmla="*/ 204 h 209"/>
                <a:gd name="T10" fmla="*/ 136 w 141"/>
                <a:gd name="T11" fmla="*/ 156 h 209"/>
                <a:gd name="T12" fmla="*/ 82 w 141"/>
                <a:gd name="T13" fmla="*/ 102 h 209"/>
              </a:gdLst>
              <a:ahLst/>
              <a:cxnLst>
                <a:cxn ang="0">
                  <a:pos x="T0" y="T1"/>
                </a:cxn>
                <a:cxn ang="0">
                  <a:pos x="T2" y="T3"/>
                </a:cxn>
                <a:cxn ang="0">
                  <a:pos x="T4" y="T5"/>
                </a:cxn>
                <a:cxn ang="0">
                  <a:pos x="T6" y="T7"/>
                </a:cxn>
                <a:cxn ang="0">
                  <a:pos x="T8" y="T9"/>
                </a:cxn>
                <a:cxn ang="0">
                  <a:pos x="T10" y="T11"/>
                </a:cxn>
                <a:cxn ang="0">
                  <a:pos x="T12" y="T13"/>
                </a:cxn>
              </a:cxnLst>
              <a:rect l="0" t="0" r="r" b="b"/>
              <a:pathLst>
                <a:path w="141" h="209">
                  <a:moveTo>
                    <a:pt x="82" y="102"/>
                  </a:moveTo>
                  <a:cubicBezTo>
                    <a:pt x="73" y="78"/>
                    <a:pt x="94" y="24"/>
                    <a:pt x="82" y="12"/>
                  </a:cubicBezTo>
                  <a:cubicBezTo>
                    <a:pt x="70" y="0"/>
                    <a:pt x="20" y="11"/>
                    <a:pt x="10" y="30"/>
                  </a:cubicBezTo>
                  <a:cubicBezTo>
                    <a:pt x="0" y="49"/>
                    <a:pt x="5" y="97"/>
                    <a:pt x="22" y="126"/>
                  </a:cubicBezTo>
                  <a:cubicBezTo>
                    <a:pt x="39" y="155"/>
                    <a:pt x="93" y="199"/>
                    <a:pt x="112" y="204"/>
                  </a:cubicBezTo>
                  <a:cubicBezTo>
                    <a:pt x="131" y="209"/>
                    <a:pt x="141" y="176"/>
                    <a:pt x="136" y="156"/>
                  </a:cubicBezTo>
                  <a:cubicBezTo>
                    <a:pt x="131" y="136"/>
                    <a:pt x="91" y="126"/>
                    <a:pt x="82" y="102"/>
                  </a:cubicBezTo>
                  <a:close/>
                </a:path>
              </a:pathLst>
            </a:custGeom>
            <a:solidFill>
              <a:srgbClr val="996633"/>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62" name="Freeform 150"/>
            <p:cNvSpPr>
              <a:spLocks/>
            </p:cNvSpPr>
            <p:nvPr/>
          </p:nvSpPr>
          <p:spPr bwMode="auto">
            <a:xfrm>
              <a:off x="1151" y="2781"/>
              <a:ext cx="44" cy="49"/>
            </a:xfrm>
            <a:custGeom>
              <a:avLst/>
              <a:gdLst>
                <a:gd name="T0" fmla="*/ 53 w 122"/>
                <a:gd name="T1" fmla="*/ 113 h 119"/>
                <a:gd name="T2" fmla="*/ 119 w 122"/>
                <a:gd name="T3" fmla="*/ 53 h 119"/>
                <a:gd name="T4" fmla="*/ 71 w 122"/>
                <a:gd name="T5" fmla="*/ 11 h 119"/>
                <a:gd name="T6" fmla="*/ 5 w 122"/>
                <a:gd name="T7" fmla="*/ 17 h 119"/>
                <a:gd name="T8" fmla="*/ 53 w 122"/>
                <a:gd name="T9" fmla="*/ 113 h 119"/>
              </a:gdLst>
              <a:ahLst/>
              <a:cxnLst>
                <a:cxn ang="0">
                  <a:pos x="T0" y="T1"/>
                </a:cxn>
                <a:cxn ang="0">
                  <a:pos x="T2" y="T3"/>
                </a:cxn>
                <a:cxn ang="0">
                  <a:pos x="T4" y="T5"/>
                </a:cxn>
                <a:cxn ang="0">
                  <a:pos x="T6" y="T7"/>
                </a:cxn>
                <a:cxn ang="0">
                  <a:pos x="T8" y="T9"/>
                </a:cxn>
              </a:cxnLst>
              <a:rect l="0" t="0" r="r" b="b"/>
              <a:pathLst>
                <a:path w="122" h="119">
                  <a:moveTo>
                    <a:pt x="53" y="113"/>
                  </a:moveTo>
                  <a:cubicBezTo>
                    <a:pt x="72" y="119"/>
                    <a:pt x="116" y="70"/>
                    <a:pt x="119" y="53"/>
                  </a:cubicBezTo>
                  <a:cubicBezTo>
                    <a:pt x="122" y="36"/>
                    <a:pt x="90" y="17"/>
                    <a:pt x="71" y="11"/>
                  </a:cubicBezTo>
                  <a:cubicBezTo>
                    <a:pt x="52" y="5"/>
                    <a:pt x="10" y="0"/>
                    <a:pt x="5" y="17"/>
                  </a:cubicBezTo>
                  <a:cubicBezTo>
                    <a:pt x="0" y="34"/>
                    <a:pt x="34" y="107"/>
                    <a:pt x="53" y="113"/>
                  </a:cubicBezTo>
                  <a:close/>
                </a:path>
              </a:pathLst>
            </a:custGeom>
            <a:solidFill>
              <a:srgbClr val="996633"/>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63" name="Freeform 151"/>
            <p:cNvSpPr>
              <a:spLocks/>
            </p:cNvSpPr>
            <p:nvPr/>
          </p:nvSpPr>
          <p:spPr bwMode="auto">
            <a:xfrm>
              <a:off x="1074" y="2767"/>
              <a:ext cx="42" cy="60"/>
            </a:xfrm>
            <a:custGeom>
              <a:avLst/>
              <a:gdLst>
                <a:gd name="T0" fmla="*/ 58 w 114"/>
                <a:gd name="T1" fmla="*/ 19 h 144"/>
                <a:gd name="T2" fmla="*/ 48 w 114"/>
                <a:gd name="T3" fmla="*/ 1 h 144"/>
                <a:gd name="T4" fmla="*/ 20 w 114"/>
                <a:gd name="T5" fmla="*/ 23 h 144"/>
                <a:gd name="T6" fmla="*/ 26 w 114"/>
                <a:gd name="T7" fmla="*/ 49 h 144"/>
                <a:gd name="T8" fmla="*/ 8 w 114"/>
                <a:gd name="T9" fmla="*/ 79 h 144"/>
                <a:gd name="T10" fmla="*/ 76 w 114"/>
                <a:gd name="T11" fmla="*/ 137 h 144"/>
                <a:gd name="T12" fmla="*/ 112 w 114"/>
                <a:gd name="T13" fmla="*/ 119 h 144"/>
                <a:gd name="T14" fmla="*/ 90 w 114"/>
                <a:gd name="T15" fmla="*/ 93 h 144"/>
                <a:gd name="T16" fmla="*/ 90 w 114"/>
                <a:gd name="T17" fmla="*/ 55 h 144"/>
                <a:gd name="T18" fmla="*/ 58 w 114"/>
                <a:gd name="T19" fmla="*/ 1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44">
                  <a:moveTo>
                    <a:pt x="58" y="19"/>
                  </a:moveTo>
                  <a:cubicBezTo>
                    <a:pt x="51" y="10"/>
                    <a:pt x="54" y="0"/>
                    <a:pt x="48" y="1"/>
                  </a:cubicBezTo>
                  <a:cubicBezTo>
                    <a:pt x="42" y="2"/>
                    <a:pt x="24" y="15"/>
                    <a:pt x="20" y="23"/>
                  </a:cubicBezTo>
                  <a:cubicBezTo>
                    <a:pt x="16" y="31"/>
                    <a:pt x="28" y="40"/>
                    <a:pt x="26" y="49"/>
                  </a:cubicBezTo>
                  <a:cubicBezTo>
                    <a:pt x="24" y="58"/>
                    <a:pt x="0" y="64"/>
                    <a:pt x="8" y="79"/>
                  </a:cubicBezTo>
                  <a:cubicBezTo>
                    <a:pt x="16" y="94"/>
                    <a:pt x="59" y="130"/>
                    <a:pt x="76" y="137"/>
                  </a:cubicBezTo>
                  <a:cubicBezTo>
                    <a:pt x="93" y="144"/>
                    <a:pt x="110" y="126"/>
                    <a:pt x="112" y="119"/>
                  </a:cubicBezTo>
                  <a:cubicBezTo>
                    <a:pt x="114" y="112"/>
                    <a:pt x="94" y="104"/>
                    <a:pt x="90" y="93"/>
                  </a:cubicBezTo>
                  <a:cubicBezTo>
                    <a:pt x="86" y="82"/>
                    <a:pt x="95" y="68"/>
                    <a:pt x="90" y="55"/>
                  </a:cubicBezTo>
                  <a:cubicBezTo>
                    <a:pt x="85" y="42"/>
                    <a:pt x="65" y="28"/>
                    <a:pt x="58" y="19"/>
                  </a:cubicBezTo>
                  <a:close/>
                </a:path>
              </a:pathLst>
            </a:custGeom>
            <a:solidFill>
              <a:srgbClr val="996633"/>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64" name="Freeform 152"/>
            <p:cNvSpPr>
              <a:spLocks/>
            </p:cNvSpPr>
            <p:nvPr/>
          </p:nvSpPr>
          <p:spPr bwMode="auto">
            <a:xfrm>
              <a:off x="1098" y="2652"/>
              <a:ext cx="60" cy="60"/>
            </a:xfrm>
            <a:custGeom>
              <a:avLst/>
              <a:gdLst>
                <a:gd name="T0" fmla="*/ 87 w 166"/>
                <a:gd name="T1" fmla="*/ 25 h 144"/>
                <a:gd name="T2" fmla="*/ 15 w 166"/>
                <a:gd name="T3" fmla="*/ 91 h 144"/>
                <a:gd name="T4" fmla="*/ 13 w 166"/>
                <a:gd name="T5" fmla="*/ 143 h 144"/>
                <a:gd name="T6" fmla="*/ 91 w 166"/>
                <a:gd name="T7" fmla="*/ 85 h 144"/>
                <a:gd name="T8" fmla="*/ 159 w 166"/>
                <a:gd name="T9" fmla="*/ 29 h 144"/>
                <a:gd name="T10" fmla="*/ 135 w 166"/>
                <a:gd name="T11" fmla="*/ 1 h 144"/>
                <a:gd name="T12" fmla="*/ 87 w 166"/>
                <a:gd name="T13" fmla="*/ 25 h 144"/>
              </a:gdLst>
              <a:ahLst/>
              <a:cxnLst>
                <a:cxn ang="0">
                  <a:pos x="T0" y="T1"/>
                </a:cxn>
                <a:cxn ang="0">
                  <a:pos x="T2" y="T3"/>
                </a:cxn>
                <a:cxn ang="0">
                  <a:pos x="T4" y="T5"/>
                </a:cxn>
                <a:cxn ang="0">
                  <a:pos x="T6" y="T7"/>
                </a:cxn>
                <a:cxn ang="0">
                  <a:pos x="T8" y="T9"/>
                </a:cxn>
                <a:cxn ang="0">
                  <a:pos x="T10" y="T11"/>
                </a:cxn>
                <a:cxn ang="0">
                  <a:pos x="T12" y="T13"/>
                </a:cxn>
              </a:cxnLst>
              <a:rect l="0" t="0" r="r" b="b"/>
              <a:pathLst>
                <a:path w="166" h="144">
                  <a:moveTo>
                    <a:pt x="87" y="25"/>
                  </a:moveTo>
                  <a:cubicBezTo>
                    <a:pt x="67" y="40"/>
                    <a:pt x="27" y="72"/>
                    <a:pt x="15" y="91"/>
                  </a:cubicBezTo>
                  <a:cubicBezTo>
                    <a:pt x="3" y="110"/>
                    <a:pt x="0" y="144"/>
                    <a:pt x="13" y="143"/>
                  </a:cubicBezTo>
                  <a:cubicBezTo>
                    <a:pt x="26" y="142"/>
                    <a:pt x="67" y="104"/>
                    <a:pt x="91" y="85"/>
                  </a:cubicBezTo>
                  <a:cubicBezTo>
                    <a:pt x="115" y="66"/>
                    <a:pt x="152" y="43"/>
                    <a:pt x="159" y="29"/>
                  </a:cubicBezTo>
                  <a:cubicBezTo>
                    <a:pt x="166" y="15"/>
                    <a:pt x="147" y="2"/>
                    <a:pt x="135" y="1"/>
                  </a:cubicBezTo>
                  <a:cubicBezTo>
                    <a:pt x="123" y="0"/>
                    <a:pt x="107" y="10"/>
                    <a:pt x="87" y="25"/>
                  </a:cubicBezTo>
                  <a:close/>
                </a:path>
              </a:pathLst>
            </a:custGeom>
            <a:solidFill>
              <a:srgbClr val="996633"/>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65" name="Freeform 153"/>
            <p:cNvSpPr>
              <a:spLocks/>
            </p:cNvSpPr>
            <p:nvPr/>
          </p:nvSpPr>
          <p:spPr bwMode="auto">
            <a:xfrm>
              <a:off x="671" y="1799"/>
              <a:ext cx="191" cy="314"/>
            </a:xfrm>
            <a:custGeom>
              <a:avLst/>
              <a:gdLst>
                <a:gd name="T0" fmla="*/ 478 w 520"/>
                <a:gd name="T1" fmla="*/ 441 h 760"/>
                <a:gd name="T2" fmla="*/ 410 w 520"/>
                <a:gd name="T3" fmla="*/ 411 h 760"/>
                <a:gd name="T4" fmla="*/ 388 w 520"/>
                <a:gd name="T5" fmla="*/ 381 h 760"/>
                <a:gd name="T6" fmla="*/ 422 w 520"/>
                <a:gd name="T7" fmla="*/ 275 h 760"/>
                <a:gd name="T8" fmla="*/ 480 w 520"/>
                <a:gd name="T9" fmla="*/ 123 h 760"/>
                <a:gd name="T10" fmla="*/ 452 w 520"/>
                <a:gd name="T11" fmla="*/ 33 h 760"/>
                <a:gd name="T12" fmla="*/ 398 w 520"/>
                <a:gd name="T13" fmla="*/ 97 h 760"/>
                <a:gd name="T14" fmla="*/ 358 w 520"/>
                <a:gd name="T15" fmla="*/ 171 h 760"/>
                <a:gd name="T16" fmla="*/ 332 w 520"/>
                <a:gd name="T17" fmla="*/ 203 h 760"/>
                <a:gd name="T18" fmla="*/ 288 w 520"/>
                <a:gd name="T19" fmla="*/ 157 h 760"/>
                <a:gd name="T20" fmla="*/ 278 w 520"/>
                <a:gd name="T21" fmla="*/ 131 h 760"/>
                <a:gd name="T22" fmla="*/ 320 w 520"/>
                <a:gd name="T23" fmla="*/ 45 h 760"/>
                <a:gd name="T24" fmla="*/ 260 w 520"/>
                <a:gd name="T25" fmla="*/ 13 h 760"/>
                <a:gd name="T26" fmla="*/ 214 w 520"/>
                <a:gd name="T27" fmla="*/ 117 h 760"/>
                <a:gd name="T28" fmla="*/ 210 w 520"/>
                <a:gd name="T29" fmla="*/ 169 h 760"/>
                <a:gd name="T30" fmla="*/ 222 w 520"/>
                <a:gd name="T31" fmla="*/ 213 h 760"/>
                <a:gd name="T32" fmla="*/ 246 w 520"/>
                <a:gd name="T33" fmla="*/ 207 h 760"/>
                <a:gd name="T34" fmla="*/ 274 w 520"/>
                <a:gd name="T35" fmla="*/ 239 h 760"/>
                <a:gd name="T36" fmla="*/ 320 w 520"/>
                <a:gd name="T37" fmla="*/ 267 h 760"/>
                <a:gd name="T38" fmla="*/ 304 w 520"/>
                <a:gd name="T39" fmla="*/ 417 h 760"/>
                <a:gd name="T40" fmla="*/ 222 w 520"/>
                <a:gd name="T41" fmla="*/ 419 h 760"/>
                <a:gd name="T42" fmla="*/ 166 w 520"/>
                <a:gd name="T43" fmla="*/ 469 h 760"/>
                <a:gd name="T44" fmla="*/ 130 w 520"/>
                <a:gd name="T45" fmla="*/ 505 h 760"/>
                <a:gd name="T46" fmla="*/ 88 w 520"/>
                <a:gd name="T47" fmla="*/ 511 h 760"/>
                <a:gd name="T48" fmla="*/ 90 w 520"/>
                <a:gd name="T49" fmla="*/ 437 h 760"/>
                <a:gd name="T50" fmla="*/ 56 w 520"/>
                <a:gd name="T51" fmla="*/ 385 h 760"/>
                <a:gd name="T52" fmla="*/ 2 w 520"/>
                <a:gd name="T53" fmla="*/ 447 h 760"/>
                <a:gd name="T54" fmla="*/ 32 w 520"/>
                <a:gd name="T55" fmla="*/ 577 h 760"/>
                <a:gd name="T56" fmla="*/ 90 w 520"/>
                <a:gd name="T57" fmla="*/ 581 h 760"/>
                <a:gd name="T58" fmla="*/ 172 w 520"/>
                <a:gd name="T59" fmla="*/ 647 h 760"/>
                <a:gd name="T60" fmla="*/ 244 w 520"/>
                <a:gd name="T61" fmla="*/ 605 h 760"/>
                <a:gd name="T62" fmla="*/ 266 w 520"/>
                <a:gd name="T63" fmla="*/ 503 h 760"/>
                <a:gd name="T64" fmla="*/ 318 w 520"/>
                <a:gd name="T65" fmla="*/ 527 h 760"/>
                <a:gd name="T66" fmla="*/ 348 w 520"/>
                <a:gd name="T67" fmla="*/ 621 h 760"/>
                <a:gd name="T68" fmla="*/ 346 w 520"/>
                <a:gd name="T69" fmla="*/ 713 h 760"/>
                <a:gd name="T70" fmla="*/ 382 w 520"/>
                <a:gd name="T71" fmla="*/ 629 h 760"/>
                <a:gd name="T72" fmla="*/ 408 w 520"/>
                <a:gd name="T73" fmla="*/ 593 h 760"/>
                <a:gd name="T74" fmla="*/ 470 w 520"/>
                <a:gd name="T75" fmla="*/ 581 h 760"/>
                <a:gd name="T76" fmla="*/ 442 w 520"/>
                <a:gd name="T77" fmla="*/ 651 h 760"/>
                <a:gd name="T78" fmla="*/ 444 w 520"/>
                <a:gd name="T79" fmla="*/ 751 h 760"/>
                <a:gd name="T80" fmla="*/ 466 w 520"/>
                <a:gd name="T81" fmla="*/ 677 h 760"/>
                <a:gd name="T82" fmla="*/ 490 w 520"/>
                <a:gd name="T83" fmla="*/ 613 h 760"/>
                <a:gd name="T84" fmla="*/ 514 w 520"/>
                <a:gd name="T85" fmla="*/ 58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20" h="760">
                  <a:moveTo>
                    <a:pt x="514" y="519"/>
                  </a:moveTo>
                  <a:cubicBezTo>
                    <a:pt x="508" y="495"/>
                    <a:pt x="493" y="455"/>
                    <a:pt x="478" y="441"/>
                  </a:cubicBezTo>
                  <a:cubicBezTo>
                    <a:pt x="463" y="427"/>
                    <a:pt x="433" y="438"/>
                    <a:pt x="422" y="433"/>
                  </a:cubicBezTo>
                  <a:cubicBezTo>
                    <a:pt x="411" y="428"/>
                    <a:pt x="416" y="416"/>
                    <a:pt x="410" y="411"/>
                  </a:cubicBezTo>
                  <a:cubicBezTo>
                    <a:pt x="404" y="406"/>
                    <a:pt x="392" y="410"/>
                    <a:pt x="388" y="405"/>
                  </a:cubicBezTo>
                  <a:cubicBezTo>
                    <a:pt x="384" y="400"/>
                    <a:pt x="391" y="389"/>
                    <a:pt x="388" y="381"/>
                  </a:cubicBezTo>
                  <a:cubicBezTo>
                    <a:pt x="385" y="373"/>
                    <a:pt x="364" y="375"/>
                    <a:pt x="370" y="357"/>
                  </a:cubicBezTo>
                  <a:cubicBezTo>
                    <a:pt x="376" y="339"/>
                    <a:pt x="405" y="294"/>
                    <a:pt x="422" y="275"/>
                  </a:cubicBezTo>
                  <a:cubicBezTo>
                    <a:pt x="439" y="256"/>
                    <a:pt x="462" y="270"/>
                    <a:pt x="472" y="245"/>
                  </a:cubicBezTo>
                  <a:cubicBezTo>
                    <a:pt x="482" y="220"/>
                    <a:pt x="481" y="152"/>
                    <a:pt x="480" y="123"/>
                  </a:cubicBezTo>
                  <a:cubicBezTo>
                    <a:pt x="479" y="94"/>
                    <a:pt x="469" y="88"/>
                    <a:pt x="464" y="73"/>
                  </a:cubicBezTo>
                  <a:cubicBezTo>
                    <a:pt x="459" y="58"/>
                    <a:pt x="459" y="37"/>
                    <a:pt x="452" y="33"/>
                  </a:cubicBezTo>
                  <a:cubicBezTo>
                    <a:pt x="445" y="29"/>
                    <a:pt x="431" y="38"/>
                    <a:pt x="422" y="49"/>
                  </a:cubicBezTo>
                  <a:cubicBezTo>
                    <a:pt x="413" y="60"/>
                    <a:pt x="404" y="79"/>
                    <a:pt x="398" y="97"/>
                  </a:cubicBezTo>
                  <a:cubicBezTo>
                    <a:pt x="392" y="115"/>
                    <a:pt x="391" y="145"/>
                    <a:pt x="384" y="157"/>
                  </a:cubicBezTo>
                  <a:cubicBezTo>
                    <a:pt x="377" y="169"/>
                    <a:pt x="366" y="167"/>
                    <a:pt x="358" y="171"/>
                  </a:cubicBezTo>
                  <a:cubicBezTo>
                    <a:pt x="350" y="175"/>
                    <a:pt x="338" y="174"/>
                    <a:pt x="334" y="179"/>
                  </a:cubicBezTo>
                  <a:cubicBezTo>
                    <a:pt x="330" y="184"/>
                    <a:pt x="334" y="203"/>
                    <a:pt x="332" y="203"/>
                  </a:cubicBezTo>
                  <a:cubicBezTo>
                    <a:pt x="330" y="203"/>
                    <a:pt x="327" y="185"/>
                    <a:pt x="320" y="177"/>
                  </a:cubicBezTo>
                  <a:cubicBezTo>
                    <a:pt x="313" y="169"/>
                    <a:pt x="295" y="161"/>
                    <a:pt x="288" y="157"/>
                  </a:cubicBezTo>
                  <a:cubicBezTo>
                    <a:pt x="281" y="153"/>
                    <a:pt x="276" y="159"/>
                    <a:pt x="274" y="155"/>
                  </a:cubicBezTo>
                  <a:cubicBezTo>
                    <a:pt x="272" y="151"/>
                    <a:pt x="273" y="140"/>
                    <a:pt x="278" y="131"/>
                  </a:cubicBezTo>
                  <a:cubicBezTo>
                    <a:pt x="283" y="122"/>
                    <a:pt x="299" y="115"/>
                    <a:pt x="306" y="101"/>
                  </a:cubicBezTo>
                  <a:cubicBezTo>
                    <a:pt x="313" y="87"/>
                    <a:pt x="322" y="60"/>
                    <a:pt x="320" y="45"/>
                  </a:cubicBezTo>
                  <a:cubicBezTo>
                    <a:pt x="318" y="30"/>
                    <a:pt x="302" y="18"/>
                    <a:pt x="292" y="13"/>
                  </a:cubicBezTo>
                  <a:cubicBezTo>
                    <a:pt x="282" y="8"/>
                    <a:pt x="266" y="0"/>
                    <a:pt x="260" y="13"/>
                  </a:cubicBezTo>
                  <a:cubicBezTo>
                    <a:pt x="254" y="26"/>
                    <a:pt x="262" y="76"/>
                    <a:pt x="254" y="93"/>
                  </a:cubicBezTo>
                  <a:cubicBezTo>
                    <a:pt x="246" y="110"/>
                    <a:pt x="223" y="107"/>
                    <a:pt x="214" y="117"/>
                  </a:cubicBezTo>
                  <a:cubicBezTo>
                    <a:pt x="205" y="127"/>
                    <a:pt x="201" y="142"/>
                    <a:pt x="200" y="151"/>
                  </a:cubicBezTo>
                  <a:cubicBezTo>
                    <a:pt x="199" y="160"/>
                    <a:pt x="208" y="162"/>
                    <a:pt x="210" y="169"/>
                  </a:cubicBezTo>
                  <a:cubicBezTo>
                    <a:pt x="212" y="176"/>
                    <a:pt x="208" y="188"/>
                    <a:pt x="210" y="195"/>
                  </a:cubicBezTo>
                  <a:cubicBezTo>
                    <a:pt x="212" y="202"/>
                    <a:pt x="218" y="214"/>
                    <a:pt x="222" y="213"/>
                  </a:cubicBezTo>
                  <a:cubicBezTo>
                    <a:pt x="226" y="212"/>
                    <a:pt x="230" y="192"/>
                    <a:pt x="234" y="191"/>
                  </a:cubicBezTo>
                  <a:cubicBezTo>
                    <a:pt x="238" y="190"/>
                    <a:pt x="241" y="205"/>
                    <a:pt x="246" y="207"/>
                  </a:cubicBezTo>
                  <a:cubicBezTo>
                    <a:pt x="251" y="209"/>
                    <a:pt x="257" y="200"/>
                    <a:pt x="262" y="205"/>
                  </a:cubicBezTo>
                  <a:cubicBezTo>
                    <a:pt x="267" y="210"/>
                    <a:pt x="267" y="235"/>
                    <a:pt x="274" y="239"/>
                  </a:cubicBezTo>
                  <a:cubicBezTo>
                    <a:pt x="281" y="243"/>
                    <a:pt x="298" y="222"/>
                    <a:pt x="306" y="227"/>
                  </a:cubicBezTo>
                  <a:cubicBezTo>
                    <a:pt x="314" y="232"/>
                    <a:pt x="317" y="246"/>
                    <a:pt x="320" y="267"/>
                  </a:cubicBezTo>
                  <a:cubicBezTo>
                    <a:pt x="323" y="288"/>
                    <a:pt x="325" y="328"/>
                    <a:pt x="322" y="353"/>
                  </a:cubicBezTo>
                  <a:cubicBezTo>
                    <a:pt x="319" y="378"/>
                    <a:pt x="313" y="405"/>
                    <a:pt x="304" y="417"/>
                  </a:cubicBezTo>
                  <a:cubicBezTo>
                    <a:pt x="295" y="429"/>
                    <a:pt x="284" y="427"/>
                    <a:pt x="270" y="427"/>
                  </a:cubicBezTo>
                  <a:cubicBezTo>
                    <a:pt x="256" y="427"/>
                    <a:pt x="233" y="414"/>
                    <a:pt x="222" y="419"/>
                  </a:cubicBezTo>
                  <a:cubicBezTo>
                    <a:pt x="211" y="424"/>
                    <a:pt x="215" y="449"/>
                    <a:pt x="206" y="457"/>
                  </a:cubicBezTo>
                  <a:cubicBezTo>
                    <a:pt x="197" y="465"/>
                    <a:pt x="172" y="464"/>
                    <a:pt x="166" y="469"/>
                  </a:cubicBezTo>
                  <a:cubicBezTo>
                    <a:pt x="160" y="474"/>
                    <a:pt x="174" y="483"/>
                    <a:pt x="168" y="489"/>
                  </a:cubicBezTo>
                  <a:cubicBezTo>
                    <a:pt x="162" y="495"/>
                    <a:pt x="140" y="499"/>
                    <a:pt x="130" y="505"/>
                  </a:cubicBezTo>
                  <a:cubicBezTo>
                    <a:pt x="120" y="511"/>
                    <a:pt x="115" y="522"/>
                    <a:pt x="108" y="523"/>
                  </a:cubicBezTo>
                  <a:cubicBezTo>
                    <a:pt x="101" y="524"/>
                    <a:pt x="91" y="521"/>
                    <a:pt x="88" y="511"/>
                  </a:cubicBezTo>
                  <a:cubicBezTo>
                    <a:pt x="85" y="501"/>
                    <a:pt x="92" y="473"/>
                    <a:pt x="92" y="461"/>
                  </a:cubicBezTo>
                  <a:cubicBezTo>
                    <a:pt x="92" y="449"/>
                    <a:pt x="96" y="447"/>
                    <a:pt x="90" y="437"/>
                  </a:cubicBezTo>
                  <a:cubicBezTo>
                    <a:pt x="84" y="427"/>
                    <a:pt x="64" y="410"/>
                    <a:pt x="58" y="401"/>
                  </a:cubicBezTo>
                  <a:cubicBezTo>
                    <a:pt x="52" y="392"/>
                    <a:pt x="63" y="387"/>
                    <a:pt x="56" y="385"/>
                  </a:cubicBezTo>
                  <a:cubicBezTo>
                    <a:pt x="49" y="383"/>
                    <a:pt x="27" y="377"/>
                    <a:pt x="18" y="387"/>
                  </a:cubicBezTo>
                  <a:cubicBezTo>
                    <a:pt x="9" y="397"/>
                    <a:pt x="4" y="425"/>
                    <a:pt x="2" y="447"/>
                  </a:cubicBezTo>
                  <a:cubicBezTo>
                    <a:pt x="0" y="469"/>
                    <a:pt x="1" y="495"/>
                    <a:pt x="6" y="517"/>
                  </a:cubicBezTo>
                  <a:cubicBezTo>
                    <a:pt x="11" y="539"/>
                    <a:pt x="23" y="565"/>
                    <a:pt x="32" y="577"/>
                  </a:cubicBezTo>
                  <a:cubicBezTo>
                    <a:pt x="41" y="589"/>
                    <a:pt x="50" y="586"/>
                    <a:pt x="60" y="587"/>
                  </a:cubicBezTo>
                  <a:cubicBezTo>
                    <a:pt x="70" y="588"/>
                    <a:pt x="77" y="579"/>
                    <a:pt x="90" y="581"/>
                  </a:cubicBezTo>
                  <a:cubicBezTo>
                    <a:pt x="103" y="583"/>
                    <a:pt x="124" y="590"/>
                    <a:pt x="138" y="601"/>
                  </a:cubicBezTo>
                  <a:cubicBezTo>
                    <a:pt x="152" y="612"/>
                    <a:pt x="158" y="640"/>
                    <a:pt x="172" y="647"/>
                  </a:cubicBezTo>
                  <a:cubicBezTo>
                    <a:pt x="186" y="654"/>
                    <a:pt x="210" y="650"/>
                    <a:pt x="222" y="643"/>
                  </a:cubicBezTo>
                  <a:cubicBezTo>
                    <a:pt x="234" y="636"/>
                    <a:pt x="241" y="623"/>
                    <a:pt x="244" y="605"/>
                  </a:cubicBezTo>
                  <a:cubicBezTo>
                    <a:pt x="247" y="587"/>
                    <a:pt x="238" y="554"/>
                    <a:pt x="242" y="537"/>
                  </a:cubicBezTo>
                  <a:cubicBezTo>
                    <a:pt x="246" y="520"/>
                    <a:pt x="254" y="509"/>
                    <a:pt x="266" y="503"/>
                  </a:cubicBezTo>
                  <a:cubicBezTo>
                    <a:pt x="278" y="497"/>
                    <a:pt x="303" y="495"/>
                    <a:pt x="312" y="499"/>
                  </a:cubicBezTo>
                  <a:cubicBezTo>
                    <a:pt x="321" y="503"/>
                    <a:pt x="314" y="507"/>
                    <a:pt x="318" y="527"/>
                  </a:cubicBezTo>
                  <a:cubicBezTo>
                    <a:pt x="322" y="547"/>
                    <a:pt x="329" y="601"/>
                    <a:pt x="334" y="617"/>
                  </a:cubicBezTo>
                  <a:cubicBezTo>
                    <a:pt x="339" y="633"/>
                    <a:pt x="347" y="609"/>
                    <a:pt x="348" y="621"/>
                  </a:cubicBezTo>
                  <a:cubicBezTo>
                    <a:pt x="349" y="633"/>
                    <a:pt x="338" y="676"/>
                    <a:pt x="338" y="691"/>
                  </a:cubicBezTo>
                  <a:cubicBezTo>
                    <a:pt x="338" y="706"/>
                    <a:pt x="341" y="716"/>
                    <a:pt x="346" y="713"/>
                  </a:cubicBezTo>
                  <a:cubicBezTo>
                    <a:pt x="351" y="710"/>
                    <a:pt x="364" y="687"/>
                    <a:pt x="370" y="673"/>
                  </a:cubicBezTo>
                  <a:cubicBezTo>
                    <a:pt x="376" y="659"/>
                    <a:pt x="380" y="639"/>
                    <a:pt x="382" y="629"/>
                  </a:cubicBezTo>
                  <a:cubicBezTo>
                    <a:pt x="384" y="619"/>
                    <a:pt x="376" y="619"/>
                    <a:pt x="380" y="613"/>
                  </a:cubicBezTo>
                  <a:cubicBezTo>
                    <a:pt x="384" y="607"/>
                    <a:pt x="403" y="600"/>
                    <a:pt x="408" y="593"/>
                  </a:cubicBezTo>
                  <a:cubicBezTo>
                    <a:pt x="413" y="586"/>
                    <a:pt x="400" y="573"/>
                    <a:pt x="410" y="571"/>
                  </a:cubicBezTo>
                  <a:cubicBezTo>
                    <a:pt x="420" y="569"/>
                    <a:pt x="463" y="574"/>
                    <a:pt x="470" y="581"/>
                  </a:cubicBezTo>
                  <a:cubicBezTo>
                    <a:pt x="477" y="588"/>
                    <a:pt x="455" y="601"/>
                    <a:pt x="450" y="613"/>
                  </a:cubicBezTo>
                  <a:cubicBezTo>
                    <a:pt x="445" y="625"/>
                    <a:pt x="447" y="641"/>
                    <a:pt x="442" y="651"/>
                  </a:cubicBezTo>
                  <a:cubicBezTo>
                    <a:pt x="437" y="661"/>
                    <a:pt x="420" y="658"/>
                    <a:pt x="420" y="675"/>
                  </a:cubicBezTo>
                  <a:cubicBezTo>
                    <a:pt x="420" y="692"/>
                    <a:pt x="436" y="742"/>
                    <a:pt x="444" y="751"/>
                  </a:cubicBezTo>
                  <a:cubicBezTo>
                    <a:pt x="452" y="760"/>
                    <a:pt x="462" y="739"/>
                    <a:pt x="466" y="727"/>
                  </a:cubicBezTo>
                  <a:cubicBezTo>
                    <a:pt x="470" y="715"/>
                    <a:pt x="461" y="693"/>
                    <a:pt x="466" y="677"/>
                  </a:cubicBezTo>
                  <a:cubicBezTo>
                    <a:pt x="471" y="661"/>
                    <a:pt x="494" y="642"/>
                    <a:pt x="498" y="631"/>
                  </a:cubicBezTo>
                  <a:cubicBezTo>
                    <a:pt x="502" y="620"/>
                    <a:pt x="490" y="620"/>
                    <a:pt x="490" y="613"/>
                  </a:cubicBezTo>
                  <a:cubicBezTo>
                    <a:pt x="490" y="606"/>
                    <a:pt x="494" y="596"/>
                    <a:pt x="498" y="591"/>
                  </a:cubicBezTo>
                  <a:cubicBezTo>
                    <a:pt x="502" y="586"/>
                    <a:pt x="512" y="598"/>
                    <a:pt x="514" y="585"/>
                  </a:cubicBezTo>
                  <a:cubicBezTo>
                    <a:pt x="516" y="572"/>
                    <a:pt x="520" y="543"/>
                    <a:pt x="514" y="519"/>
                  </a:cubicBezTo>
                  <a:close/>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66" name="Freeform 154"/>
            <p:cNvSpPr>
              <a:spLocks/>
            </p:cNvSpPr>
            <p:nvPr/>
          </p:nvSpPr>
          <p:spPr bwMode="auto">
            <a:xfrm>
              <a:off x="863" y="1813"/>
              <a:ext cx="101" cy="233"/>
            </a:xfrm>
            <a:custGeom>
              <a:avLst/>
              <a:gdLst>
                <a:gd name="T0" fmla="*/ 54 w 276"/>
                <a:gd name="T1" fmla="*/ 264 h 562"/>
                <a:gd name="T2" fmla="*/ 2 w 276"/>
                <a:gd name="T3" fmla="*/ 310 h 562"/>
                <a:gd name="T4" fmla="*/ 42 w 276"/>
                <a:gd name="T5" fmla="*/ 350 h 562"/>
                <a:gd name="T6" fmla="*/ 100 w 276"/>
                <a:gd name="T7" fmla="*/ 340 h 562"/>
                <a:gd name="T8" fmla="*/ 52 w 276"/>
                <a:gd name="T9" fmla="*/ 372 h 562"/>
                <a:gd name="T10" fmla="*/ 64 w 276"/>
                <a:gd name="T11" fmla="*/ 388 h 562"/>
                <a:gd name="T12" fmla="*/ 52 w 276"/>
                <a:gd name="T13" fmla="*/ 408 h 562"/>
                <a:gd name="T14" fmla="*/ 90 w 276"/>
                <a:gd name="T15" fmla="*/ 418 h 562"/>
                <a:gd name="T16" fmla="*/ 90 w 276"/>
                <a:gd name="T17" fmla="*/ 452 h 562"/>
                <a:gd name="T18" fmla="*/ 72 w 276"/>
                <a:gd name="T19" fmla="*/ 466 h 562"/>
                <a:gd name="T20" fmla="*/ 90 w 276"/>
                <a:gd name="T21" fmla="*/ 512 h 562"/>
                <a:gd name="T22" fmla="*/ 120 w 276"/>
                <a:gd name="T23" fmla="*/ 544 h 562"/>
                <a:gd name="T24" fmla="*/ 152 w 276"/>
                <a:gd name="T25" fmla="*/ 558 h 562"/>
                <a:gd name="T26" fmla="*/ 168 w 276"/>
                <a:gd name="T27" fmla="*/ 518 h 562"/>
                <a:gd name="T28" fmla="*/ 136 w 276"/>
                <a:gd name="T29" fmla="*/ 486 h 562"/>
                <a:gd name="T30" fmla="*/ 128 w 276"/>
                <a:gd name="T31" fmla="*/ 462 h 562"/>
                <a:gd name="T32" fmla="*/ 146 w 276"/>
                <a:gd name="T33" fmla="*/ 440 h 562"/>
                <a:gd name="T34" fmla="*/ 116 w 276"/>
                <a:gd name="T35" fmla="*/ 414 h 562"/>
                <a:gd name="T36" fmla="*/ 114 w 276"/>
                <a:gd name="T37" fmla="*/ 394 h 562"/>
                <a:gd name="T38" fmla="*/ 210 w 276"/>
                <a:gd name="T39" fmla="*/ 428 h 562"/>
                <a:gd name="T40" fmla="*/ 232 w 276"/>
                <a:gd name="T41" fmla="*/ 406 h 562"/>
                <a:gd name="T42" fmla="*/ 224 w 276"/>
                <a:gd name="T43" fmla="*/ 350 h 562"/>
                <a:gd name="T44" fmla="*/ 250 w 276"/>
                <a:gd name="T45" fmla="*/ 326 h 562"/>
                <a:gd name="T46" fmla="*/ 274 w 276"/>
                <a:gd name="T47" fmla="*/ 292 h 562"/>
                <a:gd name="T48" fmla="*/ 260 w 276"/>
                <a:gd name="T49" fmla="*/ 198 h 562"/>
                <a:gd name="T50" fmla="*/ 230 w 276"/>
                <a:gd name="T51" fmla="*/ 226 h 562"/>
                <a:gd name="T52" fmla="*/ 208 w 276"/>
                <a:gd name="T53" fmla="*/ 250 h 562"/>
                <a:gd name="T54" fmla="*/ 212 w 276"/>
                <a:gd name="T55" fmla="*/ 262 h 562"/>
                <a:gd name="T56" fmla="*/ 196 w 276"/>
                <a:gd name="T57" fmla="*/ 278 h 562"/>
                <a:gd name="T58" fmla="*/ 168 w 276"/>
                <a:gd name="T59" fmla="*/ 258 h 562"/>
                <a:gd name="T60" fmla="*/ 128 w 276"/>
                <a:gd name="T61" fmla="*/ 274 h 562"/>
                <a:gd name="T62" fmla="*/ 126 w 276"/>
                <a:gd name="T63" fmla="*/ 240 h 562"/>
                <a:gd name="T64" fmla="*/ 154 w 276"/>
                <a:gd name="T65" fmla="*/ 200 h 562"/>
                <a:gd name="T66" fmla="*/ 186 w 276"/>
                <a:gd name="T67" fmla="*/ 142 h 562"/>
                <a:gd name="T68" fmla="*/ 204 w 276"/>
                <a:gd name="T69" fmla="*/ 142 h 562"/>
                <a:gd name="T70" fmla="*/ 248 w 276"/>
                <a:gd name="T71" fmla="*/ 68 h 562"/>
                <a:gd name="T72" fmla="*/ 234 w 276"/>
                <a:gd name="T73" fmla="*/ 30 h 562"/>
                <a:gd name="T74" fmla="*/ 210 w 276"/>
                <a:gd name="T75" fmla="*/ 18 h 562"/>
                <a:gd name="T76" fmla="*/ 190 w 276"/>
                <a:gd name="T77" fmla="*/ 50 h 562"/>
                <a:gd name="T78" fmla="*/ 160 w 276"/>
                <a:gd name="T79" fmla="*/ 88 h 562"/>
                <a:gd name="T80" fmla="*/ 128 w 276"/>
                <a:gd name="T81" fmla="*/ 26 h 562"/>
                <a:gd name="T82" fmla="*/ 86 w 276"/>
                <a:gd name="T83" fmla="*/ 8 h 562"/>
                <a:gd name="T84" fmla="*/ 94 w 276"/>
                <a:gd name="T85" fmla="*/ 74 h 562"/>
                <a:gd name="T86" fmla="*/ 100 w 276"/>
                <a:gd name="T87" fmla="*/ 170 h 562"/>
                <a:gd name="T88" fmla="*/ 54 w 276"/>
                <a:gd name="T89" fmla="*/ 264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6" h="562">
                  <a:moveTo>
                    <a:pt x="54" y="264"/>
                  </a:moveTo>
                  <a:cubicBezTo>
                    <a:pt x="38" y="287"/>
                    <a:pt x="4" y="296"/>
                    <a:pt x="2" y="310"/>
                  </a:cubicBezTo>
                  <a:cubicBezTo>
                    <a:pt x="0" y="324"/>
                    <a:pt x="26" y="345"/>
                    <a:pt x="42" y="350"/>
                  </a:cubicBezTo>
                  <a:cubicBezTo>
                    <a:pt x="58" y="355"/>
                    <a:pt x="98" y="336"/>
                    <a:pt x="100" y="340"/>
                  </a:cubicBezTo>
                  <a:cubicBezTo>
                    <a:pt x="102" y="344"/>
                    <a:pt x="58" y="364"/>
                    <a:pt x="52" y="372"/>
                  </a:cubicBezTo>
                  <a:cubicBezTo>
                    <a:pt x="46" y="380"/>
                    <a:pt x="64" y="382"/>
                    <a:pt x="64" y="388"/>
                  </a:cubicBezTo>
                  <a:cubicBezTo>
                    <a:pt x="64" y="394"/>
                    <a:pt x="48" y="403"/>
                    <a:pt x="52" y="408"/>
                  </a:cubicBezTo>
                  <a:cubicBezTo>
                    <a:pt x="56" y="413"/>
                    <a:pt x="84" y="411"/>
                    <a:pt x="90" y="418"/>
                  </a:cubicBezTo>
                  <a:cubicBezTo>
                    <a:pt x="96" y="425"/>
                    <a:pt x="93" y="444"/>
                    <a:pt x="90" y="452"/>
                  </a:cubicBezTo>
                  <a:cubicBezTo>
                    <a:pt x="87" y="460"/>
                    <a:pt x="72" y="456"/>
                    <a:pt x="72" y="466"/>
                  </a:cubicBezTo>
                  <a:cubicBezTo>
                    <a:pt x="72" y="476"/>
                    <a:pt x="82" y="499"/>
                    <a:pt x="90" y="512"/>
                  </a:cubicBezTo>
                  <a:cubicBezTo>
                    <a:pt x="98" y="525"/>
                    <a:pt x="110" y="536"/>
                    <a:pt x="120" y="544"/>
                  </a:cubicBezTo>
                  <a:cubicBezTo>
                    <a:pt x="130" y="552"/>
                    <a:pt x="144" y="562"/>
                    <a:pt x="152" y="558"/>
                  </a:cubicBezTo>
                  <a:cubicBezTo>
                    <a:pt x="160" y="554"/>
                    <a:pt x="171" y="530"/>
                    <a:pt x="168" y="518"/>
                  </a:cubicBezTo>
                  <a:cubicBezTo>
                    <a:pt x="165" y="506"/>
                    <a:pt x="143" y="495"/>
                    <a:pt x="136" y="486"/>
                  </a:cubicBezTo>
                  <a:cubicBezTo>
                    <a:pt x="129" y="477"/>
                    <a:pt x="126" y="470"/>
                    <a:pt x="128" y="462"/>
                  </a:cubicBezTo>
                  <a:cubicBezTo>
                    <a:pt x="130" y="454"/>
                    <a:pt x="148" y="448"/>
                    <a:pt x="146" y="440"/>
                  </a:cubicBezTo>
                  <a:cubicBezTo>
                    <a:pt x="144" y="432"/>
                    <a:pt x="121" y="422"/>
                    <a:pt x="116" y="414"/>
                  </a:cubicBezTo>
                  <a:cubicBezTo>
                    <a:pt x="111" y="406"/>
                    <a:pt x="98" y="392"/>
                    <a:pt x="114" y="394"/>
                  </a:cubicBezTo>
                  <a:cubicBezTo>
                    <a:pt x="130" y="396"/>
                    <a:pt x="190" y="426"/>
                    <a:pt x="210" y="428"/>
                  </a:cubicBezTo>
                  <a:cubicBezTo>
                    <a:pt x="230" y="430"/>
                    <a:pt x="230" y="419"/>
                    <a:pt x="232" y="406"/>
                  </a:cubicBezTo>
                  <a:cubicBezTo>
                    <a:pt x="234" y="393"/>
                    <a:pt x="221" y="363"/>
                    <a:pt x="224" y="350"/>
                  </a:cubicBezTo>
                  <a:cubicBezTo>
                    <a:pt x="227" y="337"/>
                    <a:pt x="242" y="336"/>
                    <a:pt x="250" y="326"/>
                  </a:cubicBezTo>
                  <a:cubicBezTo>
                    <a:pt x="258" y="316"/>
                    <a:pt x="272" y="313"/>
                    <a:pt x="274" y="292"/>
                  </a:cubicBezTo>
                  <a:cubicBezTo>
                    <a:pt x="276" y="271"/>
                    <a:pt x="267" y="209"/>
                    <a:pt x="260" y="198"/>
                  </a:cubicBezTo>
                  <a:cubicBezTo>
                    <a:pt x="253" y="187"/>
                    <a:pt x="239" y="217"/>
                    <a:pt x="230" y="226"/>
                  </a:cubicBezTo>
                  <a:cubicBezTo>
                    <a:pt x="221" y="235"/>
                    <a:pt x="211" y="244"/>
                    <a:pt x="208" y="250"/>
                  </a:cubicBezTo>
                  <a:cubicBezTo>
                    <a:pt x="205" y="256"/>
                    <a:pt x="214" y="257"/>
                    <a:pt x="212" y="262"/>
                  </a:cubicBezTo>
                  <a:cubicBezTo>
                    <a:pt x="210" y="267"/>
                    <a:pt x="203" y="279"/>
                    <a:pt x="196" y="278"/>
                  </a:cubicBezTo>
                  <a:cubicBezTo>
                    <a:pt x="189" y="277"/>
                    <a:pt x="179" y="259"/>
                    <a:pt x="168" y="258"/>
                  </a:cubicBezTo>
                  <a:cubicBezTo>
                    <a:pt x="157" y="257"/>
                    <a:pt x="135" y="277"/>
                    <a:pt x="128" y="274"/>
                  </a:cubicBezTo>
                  <a:cubicBezTo>
                    <a:pt x="121" y="271"/>
                    <a:pt x="122" y="252"/>
                    <a:pt x="126" y="240"/>
                  </a:cubicBezTo>
                  <a:cubicBezTo>
                    <a:pt x="130" y="228"/>
                    <a:pt x="144" y="216"/>
                    <a:pt x="154" y="200"/>
                  </a:cubicBezTo>
                  <a:cubicBezTo>
                    <a:pt x="164" y="184"/>
                    <a:pt x="178" y="152"/>
                    <a:pt x="186" y="142"/>
                  </a:cubicBezTo>
                  <a:cubicBezTo>
                    <a:pt x="194" y="132"/>
                    <a:pt x="194" y="154"/>
                    <a:pt x="204" y="142"/>
                  </a:cubicBezTo>
                  <a:cubicBezTo>
                    <a:pt x="214" y="130"/>
                    <a:pt x="243" y="87"/>
                    <a:pt x="248" y="68"/>
                  </a:cubicBezTo>
                  <a:cubicBezTo>
                    <a:pt x="253" y="49"/>
                    <a:pt x="240" y="38"/>
                    <a:pt x="234" y="30"/>
                  </a:cubicBezTo>
                  <a:cubicBezTo>
                    <a:pt x="228" y="22"/>
                    <a:pt x="217" y="15"/>
                    <a:pt x="210" y="18"/>
                  </a:cubicBezTo>
                  <a:cubicBezTo>
                    <a:pt x="203" y="21"/>
                    <a:pt x="198" y="38"/>
                    <a:pt x="190" y="50"/>
                  </a:cubicBezTo>
                  <a:cubicBezTo>
                    <a:pt x="182" y="62"/>
                    <a:pt x="170" y="92"/>
                    <a:pt x="160" y="88"/>
                  </a:cubicBezTo>
                  <a:cubicBezTo>
                    <a:pt x="150" y="84"/>
                    <a:pt x="140" y="39"/>
                    <a:pt x="128" y="26"/>
                  </a:cubicBezTo>
                  <a:cubicBezTo>
                    <a:pt x="116" y="13"/>
                    <a:pt x="92" y="0"/>
                    <a:pt x="86" y="8"/>
                  </a:cubicBezTo>
                  <a:cubicBezTo>
                    <a:pt x="80" y="16"/>
                    <a:pt x="92" y="47"/>
                    <a:pt x="94" y="74"/>
                  </a:cubicBezTo>
                  <a:cubicBezTo>
                    <a:pt x="96" y="101"/>
                    <a:pt x="107" y="138"/>
                    <a:pt x="100" y="170"/>
                  </a:cubicBezTo>
                  <a:cubicBezTo>
                    <a:pt x="93" y="202"/>
                    <a:pt x="70" y="241"/>
                    <a:pt x="54" y="264"/>
                  </a:cubicBezTo>
                  <a:close/>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67" name="Freeform 155"/>
            <p:cNvSpPr>
              <a:spLocks/>
            </p:cNvSpPr>
            <p:nvPr/>
          </p:nvSpPr>
          <p:spPr bwMode="auto">
            <a:xfrm>
              <a:off x="598" y="1451"/>
              <a:ext cx="43" cy="107"/>
            </a:xfrm>
            <a:custGeom>
              <a:avLst/>
              <a:gdLst>
                <a:gd name="T0" fmla="*/ 64 w 117"/>
                <a:gd name="T1" fmla="*/ 200 h 259"/>
                <a:gd name="T2" fmla="*/ 58 w 117"/>
                <a:gd name="T3" fmla="*/ 124 h 259"/>
                <a:gd name="T4" fmla="*/ 116 w 117"/>
                <a:gd name="T5" fmla="*/ 80 h 259"/>
                <a:gd name="T6" fmla="*/ 54 w 117"/>
                <a:gd name="T7" fmla="*/ 6 h 259"/>
                <a:gd name="T8" fmla="*/ 8 w 117"/>
                <a:gd name="T9" fmla="*/ 116 h 259"/>
                <a:gd name="T10" fmla="*/ 30 w 117"/>
                <a:gd name="T11" fmla="*/ 164 h 259"/>
                <a:gd name="T12" fmla="*/ 2 w 117"/>
                <a:gd name="T13" fmla="*/ 204 h 259"/>
                <a:gd name="T14" fmla="*/ 40 w 117"/>
                <a:gd name="T15" fmla="*/ 258 h 259"/>
                <a:gd name="T16" fmla="*/ 64 w 117"/>
                <a:gd name="T17" fmla="*/ 20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259">
                  <a:moveTo>
                    <a:pt x="64" y="200"/>
                  </a:moveTo>
                  <a:cubicBezTo>
                    <a:pt x="67" y="178"/>
                    <a:pt x="49" y="144"/>
                    <a:pt x="58" y="124"/>
                  </a:cubicBezTo>
                  <a:cubicBezTo>
                    <a:pt x="67" y="104"/>
                    <a:pt x="117" y="100"/>
                    <a:pt x="116" y="80"/>
                  </a:cubicBezTo>
                  <a:cubicBezTo>
                    <a:pt x="115" y="60"/>
                    <a:pt x="72" y="0"/>
                    <a:pt x="54" y="6"/>
                  </a:cubicBezTo>
                  <a:cubicBezTo>
                    <a:pt x="36" y="12"/>
                    <a:pt x="12" y="90"/>
                    <a:pt x="8" y="116"/>
                  </a:cubicBezTo>
                  <a:cubicBezTo>
                    <a:pt x="4" y="142"/>
                    <a:pt x="31" y="149"/>
                    <a:pt x="30" y="164"/>
                  </a:cubicBezTo>
                  <a:cubicBezTo>
                    <a:pt x="29" y="179"/>
                    <a:pt x="0" y="188"/>
                    <a:pt x="2" y="204"/>
                  </a:cubicBezTo>
                  <a:cubicBezTo>
                    <a:pt x="4" y="220"/>
                    <a:pt x="29" y="259"/>
                    <a:pt x="40" y="258"/>
                  </a:cubicBezTo>
                  <a:cubicBezTo>
                    <a:pt x="51" y="257"/>
                    <a:pt x="61" y="222"/>
                    <a:pt x="64" y="200"/>
                  </a:cubicBezTo>
                  <a:close/>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68" name="Freeform 156"/>
            <p:cNvSpPr>
              <a:spLocks/>
            </p:cNvSpPr>
            <p:nvPr/>
          </p:nvSpPr>
          <p:spPr bwMode="auto">
            <a:xfrm>
              <a:off x="786" y="1381"/>
              <a:ext cx="99" cy="128"/>
            </a:xfrm>
            <a:custGeom>
              <a:avLst/>
              <a:gdLst>
                <a:gd name="T0" fmla="*/ 165 w 270"/>
                <a:gd name="T1" fmla="*/ 242 h 308"/>
                <a:gd name="T2" fmla="*/ 193 w 270"/>
                <a:gd name="T3" fmla="*/ 302 h 308"/>
                <a:gd name="T4" fmla="*/ 237 w 270"/>
                <a:gd name="T5" fmla="*/ 280 h 308"/>
                <a:gd name="T6" fmla="*/ 243 w 270"/>
                <a:gd name="T7" fmla="*/ 250 h 308"/>
                <a:gd name="T8" fmla="*/ 217 w 270"/>
                <a:gd name="T9" fmla="*/ 230 h 308"/>
                <a:gd name="T10" fmla="*/ 189 w 270"/>
                <a:gd name="T11" fmla="*/ 188 h 308"/>
                <a:gd name="T12" fmla="*/ 205 w 270"/>
                <a:gd name="T13" fmla="*/ 166 h 308"/>
                <a:gd name="T14" fmla="*/ 261 w 270"/>
                <a:gd name="T15" fmla="*/ 154 h 308"/>
                <a:gd name="T16" fmla="*/ 259 w 270"/>
                <a:gd name="T17" fmla="*/ 110 h 308"/>
                <a:gd name="T18" fmla="*/ 227 w 270"/>
                <a:gd name="T19" fmla="*/ 126 h 308"/>
                <a:gd name="T20" fmla="*/ 213 w 270"/>
                <a:gd name="T21" fmla="*/ 106 h 308"/>
                <a:gd name="T22" fmla="*/ 201 w 270"/>
                <a:gd name="T23" fmla="*/ 126 h 308"/>
                <a:gd name="T24" fmla="*/ 175 w 270"/>
                <a:gd name="T25" fmla="*/ 102 h 308"/>
                <a:gd name="T26" fmla="*/ 147 w 270"/>
                <a:gd name="T27" fmla="*/ 128 h 308"/>
                <a:gd name="T28" fmla="*/ 141 w 270"/>
                <a:gd name="T29" fmla="*/ 70 h 308"/>
                <a:gd name="T30" fmla="*/ 179 w 270"/>
                <a:gd name="T31" fmla="*/ 68 h 308"/>
                <a:gd name="T32" fmla="*/ 201 w 270"/>
                <a:gd name="T33" fmla="*/ 28 h 308"/>
                <a:gd name="T34" fmla="*/ 153 w 270"/>
                <a:gd name="T35" fmla="*/ 26 h 308"/>
                <a:gd name="T36" fmla="*/ 105 w 270"/>
                <a:gd name="T37" fmla="*/ 10 h 308"/>
                <a:gd name="T38" fmla="*/ 85 w 270"/>
                <a:gd name="T39" fmla="*/ 84 h 308"/>
                <a:gd name="T40" fmla="*/ 13 w 270"/>
                <a:gd name="T41" fmla="*/ 90 h 308"/>
                <a:gd name="T42" fmla="*/ 5 w 270"/>
                <a:gd name="T43" fmla="*/ 116 h 308"/>
                <a:gd name="T44" fmla="*/ 13 w 270"/>
                <a:gd name="T45" fmla="*/ 134 h 308"/>
                <a:gd name="T46" fmla="*/ 39 w 270"/>
                <a:gd name="T47" fmla="*/ 128 h 308"/>
                <a:gd name="T48" fmla="*/ 95 w 270"/>
                <a:gd name="T49" fmla="*/ 144 h 308"/>
                <a:gd name="T50" fmla="*/ 113 w 270"/>
                <a:gd name="T51" fmla="*/ 188 h 308"/>
                <a:gd name="T52" fmla="*/ 117 w 270"/>
                <a:gd name="T53" fmla="*/ 202 h 308"/>
                <a:gd name="T54" fmla="*/ 99 w 270"/>
                <a:gd name="T55" fmla="*/ 224 h 308"/>
                <a:gd name="T56" fmla="*/ 143 w 270"/>
                <a:gd name="T57" fmla="*/ 258 h 308"/>
                <a:gd name="T58" fmla="*/ 165 w 270"/>
                <a:gd name="T59" fmla="*/ 242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0" h="308">
                  <a:moveTo>
                    <a:pt x="165" y="242"/>
                  </a:moveTo>
                  <a:cubicBezTo>
                    <a:pt x="173" y="249"/>
                    <a:pt x="181" y="296"/>
                    <a:pt x="193" y="302"/>
                  </a:cubicBezTo>
                  <a:cubicBezTo>
                    <a:pt x="205" y="308"/>
                    <a:pt x="229" y="289"/>
                    <a:pt x="237" y="280"/>
                  </a:cubicBezTo>
                  <a:cubicBezTo>
                    <a:pt x="245" y="271"/>
                    <a:pt x="246" y="258"/>
                    <a:pt x="243" y="250"/>
                  </a:cubicBezTo>
                  <a:cubicBezTo>
                    <a:pt x="240" y="242"/>
                    <a:pt x="226" y="240"/>
                    <a:pt x="217" y="230"/>
                  </a:cubicBezTo>
                  <a:cubicBezTo>
                    <a:pt x="208" y="220"/>
                    <a:pt x="191" y="199"/>
                    <a:pt x="189" y="188"/>
                  </a:cubicBezTo>
                  <a:cubicBezTo>
                    <a:pt x="187" y="177"/>
                    <a:pt x="193" y="172"/>
                    <a:pt x="205" y="166"/>
                  </a:cubicBezTo>
                  <a:cubicBezTo>
                    <a:pt x="217" y="160"/>
                    <a:pt x="252" y="163"/>
                    <a:pt x="261" y="154"/>
                  </a:cubicBezTo>
                  <a:cubicBezTo>
                    <a:pt x="270" y="145"/>
                    <a:pt x="265" y="115"/>
                    <a:pt x="259" y="110"/>
                  </a:cubicBezTo>
                  <a:cubicBezTo>
                    <a:pt x="253" y="105"/>
                    <a:pt x="235" y="127"/>
                    <a:pt x="227" y="126"/>
                  </a:cubicBezTo>
                  <a:cubicBezTo>
                    <a:pt x="219" y="125"/>
                    <a:pt x="217" y="106"/>
                    <a:pt x="213" y="106"/>
                  </a:cubicBezTo>
                  <a:cubicBezTo>
                    <a:pt x="209" y="106"/>
                    <a:pt x="207" y="127"/>
                    <a:pt x="201" y="126"/>
                  </a:cubicBezTo>
                  <a:cubicBezTo>
                    <a:pt x="195" y="125"/>
                    <a:pt x="184" y="102"/>
                    <a:pt x="175" y="102"/>
                  </a:cubicBezTo>
                  <a:cubicBezTo>
                    <a:pt x="166" y="102"/>
                    <a:pt x="153" y="133"/>
                    <a:pt x="147" y="128"/>
                  </a:cubicBezTo>
                  <a:cubicBezTo>
                    <a:pt x="141" y="123"/>
                    <a:pt x="136" y="80"/>
                    <a:pt x="141" y="70"/>
                  </a:cubicBezTo>
                  <a:cubicBezTo>
                    <a:pt x="146" y="60"/>
                    <a:pt x="169" y="75"/>
                    <a:pt x="179" y="68"/>
                  </a:cubicBezTo>
                  <a:cubicBezTo>
                    <a:pt x="189" y="61"/>
                    <a:pt x="205" y="35"/>
                    <a:pt x="201" y="28"/>
                  </a:cubicBezTo>
                  <a:cubicBezTo>
                    <a:pt x="197" y="21"/>
                    <a:pt x="169" y="29"/>
                    <a:pt x="153" y="26"/>
                  </a:cubicBezTo>
                  <a:cubicBezTo>
                    <a:pt x="137" y="23"/>
                    <a:pt x="116" y="0"/>
                    <a:pt x="105" y="10"/>
                  </a:cubicBezTo>
                  <a:cubicBezTo>
                    <a:pt x="94" y="20"/>
                    <a:pt x="100" y="71"/>
                    <a:pt x="85" y="84"/>
                  </a:cubicBezTo>
                  <a:cubicBezTo>
                    <a:pt x="70" y="97"/>
                    <a:pt x="26" y="85"/>
                    <a:pt x="13" y="90"/>
                  </a:cubicBezTo>
                  <a:cubicBezTo>
                    <a:pt x="0" y="95"/>
                    <a:pt x="5" y="109"/>
                    <a:pt x="5" y="116"/>
                  </a:cubicBezTo>
                  <a:cubicBezTo>
                    <a:pt x="5" y="123"/>
                    <a:pt x="7" y="132"/>
                    <a:pt x="13" y="134"/>
                  </a:cubicBezTo>
                  <a:cubicBezTo>
                    <a:pt x="19" y="136"/>
                    <a:pt x="25" y="126"/>
                    <a:pt x="39" y="128"/>
                  </a:cubicBezTo>
                  <a:cubicBezTo>
                    <a:pt x="53" y="130"/>
                    <a:pt x="83" y="134"/>
                    <a:pt x="95" y="144"/>
                  </a:cubicBezTo>
                  <a:cubicBezTo>
                    <a:pt x="107" y="154"/>
                    <a:pt x="109" y="178"/>
                    <a:pt x="113" y="188"/>
                  </a:cubicBezTo>
                  <a:cubicBezTo>
                    <a:pt x="117" y="198"/>
                    <a:pt x="119" y="196"/>
                    <a:pt x="117" y="202"/>
                  </a:cubicBezTo>
                  <a:cubicBezTo>
                    <a:pt x="115" y="208"/>
                    <a:pt x="95" y="215"/>
                    <a:pt x="99" y="224"/>
                  </a:cubicBezTo>
                  <a:cubicBezTo>
                    <a:pt x="103" y="233"/>
                    <a:pt x="131" y="254"/>
                    <a:pt x="143" y="258"/>
                  </a:cubicBezTo>
                  <a:cubicBezTo>
                    <a:pt x="155" y="262"/>
                    <a:pt x="157" y="235"/>
                    <a:pt x="165" y="242"/>
                  </a:cubicBezTo>
                  <a:close/>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69" name="Freeform 157"/>
            <p:cNvSpPr>
              <a:spLocks/>
            </p:cNvSpPr>
            <p:nvPr/>
          </p:nvSpPr>
          <p:spPr bwMode="auto">
            <a:xfrm>
              <a:off x="840" y="1286"/>
              <a:ext cx="32" cy="72"/>
            </a:xfrm>
            <a:custGeom>
              <a:avLst/>
              <a:gdLst>
                <a:gd name="T0" fmla="*/ 33 w 88"/>
                <a:gd name="T1" fmla="*/ 36 h 173"/>
                <a:gd name="T2" fmla="*/ 3 w 88"/>
                <a:gd name="T3" fmla="*/ 66 h 173"/>
                <a:gd name="T4" fmla="*/ 15 w 88"/>
                <a:gd name="T5" fmla="*/ 126 h 173"/>
                <a:gd name="T6" fmla="*/ 49 w 88"/>
                <a:gd name="T7" fmla="*/ 170 h 173"/>
                <a:gd name="T8" fmla="*/ 79 w 88"/>
                <a:gd name="T9" fmla="*/ 144 h 173"/>
                <a:gd name="T10" fmla="*/ 71 w 88"/>
                <a:gd name="T11" fmla="*/ 106 h 173"/>
                <a:gd name="T12" fmla="*/ 87 w 88"/>
                <a:gd name="T13" fmla="*/ 68 h 173"/>
                <a:gd name="T14" fmla="*/ 79 w 88"/>
                <a:gd name="T15" fmla="*/ 54 h 173"/>
                <a:gd name="T16" fmla="*/ 85 w 88"/>
                <a:gd name="T17" fmla="*/ 28 h 173"/>
                <a:gd name="T18" fmla="*/ 71 w 88"/>
                <a:gd name="T19" fmla="*/ 4 h 173"/>
                <a:gd name="T20" fmla="*/ 39 w 88"/>
                <a:gd name="T21" fmla="*/ 6 h 173"/>
                <a:gd name="T22" fmla="*/ 33 w 88"/>
                <a:gd name="T23" fmla="*/ 3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 h="173">
                  <a:moveTo>
                    <a:pt x="33" y="36"/>
                  </a:moveTo>
                  <a:cubicBezTo>
                    <a:pt x="27" y="46"/>
                    <a:pt x="6" y="51"/>
                    <a:pt x="3" y="66"/>
                  </a:cubicBezTo>
                  <a:cubicBezTo>
                    <a:pt x="0" y="81"/>
                    <a:pt x="7" y="109"/>
                    <a:pt x="15" y="126"/>
                  </a:cubicBezTo>
                  <a:cubicBezTo>
                    <a:pt x="23" y="143"/>
                    <a:pt x="38" y="167"/>
                    <a:pt x="49" y="170"/>
                  </a:cubicBezTo>
                  <a:cubicBezTo>
                    <a:pt x="60" y="173"/>
                    <a:pt x="75" y="155"/>
                    <a:pt x="79" y="144"/>
                  </a:cubicBezTo>
                  <a:cubicBezTo>
                    <a:pt x="83" y="133"/>
                    <a:pt x="70" y="119"/>
                    <a:pt x="71" y="106"/>
                  </a:cubicBezTo>
                  <a:cubicBezTo>
                    <a:pt x="72" y="93"/>
                    <a:pt x="86" y="77"/>
                    <a:pt x="87" y="68"/>
                  </a:cubicBezTo>
                  <a:cubicBezTo>
                    <a:pt x="88" y="59"/>
                    <a:pt x="79" y="61"/>
                    <a:pt x="79" y="54"/>
                  </a:cubicBezTo>
                  <a:cubicBezTo>
                    <a:pt x="79" y="47"/>
                    <a:pt x="86" y="36"/>
                    <a:pt x="85" y="28"/>
                  </a:cubicBezTo>
                  <a:cubicBezTo>
                    <a:pt x="84" y="20"/>
                    <a:pt x="78" y="8"/>
                    <a:pt x="71" y="4"/>
                  </a:cubicBezTo>
                  <a:cubicBezTo>
                    <a:pt x="64" y="0"/>
                    <a:pt x="45" y="1"/>
                    <a:pt x="39" y="6"/>
                  </a:cubicBezTo>
                  <a:cubicBezTo>
                    <a:pt x="33" y="11"/>
                    <a:pt x="39" y="26"/>
                    <a:pt x="33" y="36"/>
                  </a:cubicBezTo>
                  <a:close/>
                </a:path>
              </a:pathLst>
            </a:custGeom>
            <a:solidFill>
              <a:srgbClr val="CA945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70" name="Freeform 158"/>
            <p:cNvSpPr>
              <a:spLocks/>
            </p:cNvSpPr>
            <p:nvPr/>
          </p:nvSpPr>
          <p:spPr bwMode="auto">
            <a:xfrm>
              <a:off x="606" y="947"/>
              <a:ext cx="57" cy="103"/>
            </a:xfrm>
            <a:custGeom>
              <a:avLst/>
              <a:gdLst>
                <a:gd name="T0" fmla="*/ 34 w 156"/>
                <a:gd name="T1" fmla="*/ 37 h 248"/>
                <a:gd name="T2" fmla="*/ 1 w 156"/>
                <a:gd name="T3" fmla="*/ 112 h 248"/>
                <a:gd name="T4" fmla="*/ 43 w 156"/>
                <a:gd name="T5" fmla="*/ 154 h 248"/>
                <a:gd name="T6" fmla="*/ 46 w 156"/>
                <a:gd name="T7" fmla="*/ 202 h 248"/>
                <a:gd name="T8" fmla="*/ 97 w 156"/>
                <a:gd name="T9" fmla="*/ 247 h 248"/>
                <a:gd name="T10" fmla="*/ 148 w 156"/>
                <a:gd name="T11" fmla="*/ 196 h 248"/>
                <a:gd name="T12" fmla="*/ 142 w 156"/>
                <a:gd name="T13" fmla="*/ 127 h 248"/>
                <a:gd name="T14" fmla="*/ 118 w 156"/>
                <a:gd name="T15" fmla="*/ 67 h 248"/>
                <a:gd name="T16" fmla="*/ 109 w 156"/>
                <a:gd name="T17" fmla="*/ 13 h 248"/>
                <a:gd name="T18" fmla="*/ 88 w 156"/>
                <a:gd name="T19" fmla="*/ 13 h 248"/>
                <a:gd name="T20" fmla="*/ 49 w 156"/>
                <a:gd name="T21" fmla="*/ 4 h 248"/>
                <a:gd name="T22" fmla="*/ 34 w 156"/>
                <a:gd name="T23" fmla="*/ 3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6" h="248">
                  <a:moveTo>
                    <a:pt x="34" y="37"/>
                  </a:moveTo>
                  <a:cubicBezTo>
                    <a:pt x="25" y="51"/>
                    <a:pt x="0" y="93"/>
                    <a:pt x="1" y="112"/>
                  </a:cubicBezTo>
                  <a:cubicBezTo>
                    <a:pt x="2" y="131"/>
                    <a:pt x="36" y="139"/>
                    <a:pt x="43" y="154"/>
                  </a:cubicBezTo>
                  <a:cubicBezTo>
                    <a:pt x="50" y="169"/>
                    <a:pt x="37" y="187"/>
                    <a:pt x="46" y="202"/>
                  </a:cubicBezTo>
                  <a:cubicBezTo>
                    <a:pt x="55" y="217"/>
                    <a:pt x="80" y="248"/>
                    <a:pt x="97" y="247"/>
                  </a:cubicBezTo>
                  <a:cubicBezTo>
                    <a:pt x="114" y="246"/>
                    <a:pt x="140" y="216"/>
                    <a:pt x="148" y="196"/>
                  </a:cubicBezTo>
                  <a:cubicBezTo>
                    <a:pt x="156" y="176"/>
                    <a:pt x="147" y="148"/>
                    <a:pt x="142" y="127"/>
                  </a:cubicBezTo>
                  <a:cubicBezTo>
                    <a:pt x="137" y="106"/>
                    <a:pt x="123" y="86"/>
                    <a:pt x="118" y="67"/>
                  </a:cubicBezTo>
                  <a:cubicBezTo>
                    <a:pt x="113" y="48"/>
                    <a:pt x="114" y="22"/>
                    <a:pt x="109" y="13"/>
                  </a:cubicBezTo>
                  <a:cubicBezTo>
                    <a:pt x="104" y="4"/>
                    <a:pt x="98" y="14"/>
                    <a:pt x="88" y="13"/>
                  </a:cubicBezTo>
                  <a:cubicBezTo>
                    <a:pt x="78" y="12"/>
                    <a:pt x="58" y="0"/>
                    <a:pt x="49" y="4"/>
                  </a:cubicBezTo>
                  <a:cubicBezTo>
                    <a:pt x="40" y="8"/>
                    <a:pt x="37" y="30"/>
                    <a:pt x="34" y="37"/>
                  </a:cubicBezTo>
                  <a:close/>
                </a:path>
              </a:pathLst>
            </a:custGeom>
            <a:solidFill>
              <a:srgbClr val="E0C36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71" name="Freeform 159"/>
            <p:cNvSpPr>
              <a:spLocks/>
            </p:cNvSpPr>
            <p:nvPr/>
          </p:nvSpPr>
          <p:spPr bwMode="auto">
            <a:xfrm>
              <a:off x="317" y="702"/>
              <a:ext cx="77" cy="82"/>
            </a:xfrm>
            <a:custGeom>
              <a:avLst/>
              <a:gdLst>
                <a:gd name="T0" fmla="*/ 96 w 210"/>
                <a:gd name="T1" fmla="*/ 35 h 201"/>
                <a:gd name="T2" fmla="*/ 15 w 210"/>
                <a:gd name="T3" fmla="*/ 59 h 201"/>
                <a:gd name="T4" fmla="*/ 12 w 210"/>
                <a:gd name="T5" fmla="*/ 158 h 201"/>
                <a:gd name="T6" fmla="*/ 87 w 210"/>
                <a:gd name="T7" fmla="*/ 188 h 201"/>
                <a:gd name="T8" fmla="*/ 144 w 210"/>
                <a:gd name="T9" fmla="*/ 188 h 201"/>
                <a:gd name="T10" fmla="*/ 201 w 210"/>
                <a:gd name="T11" fmla="*/ 107 h 201"/>
                <a:gd name="T12" fmla="*/ 198 w 210"/>
                <a:gd name="T13" fmla="*/ 35 h 201"/>
                <a:gd name="T14" fmla="*/ 159 w 210"/>
                <a:gd name="T15" fmla="*/ 2 h 201"/>
                <a:gd name="T16" fmla="*/ 141 w 210"/>
                <a:gd name="T17" fmla="*/ 47 h 201"/>
                <a:gd name="T18" fmla="*/ 96 w 210"/>
                <a:gd name="T19" fmla="*/ 35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201">
                  <a:moveTo>
                    <a:pt x="96" y="35"/>
                  </a:moveTo>
                  <a:cubicBezTo>
                    <a:pt x="75" y="37"/>
                    <a:pt x="29" y="39"/>
                    <a:pt x="15" y="59"/>
                  </a:cubicBezTo>
                  <a:cubicBezTo>
                    <a:pt x="1" y="79"/>
                    <a:pt x="0" y="137"/>
                    <a:pt x="12" y="158"/>
                  </a:cubicBezTo>
                  <a:cubicBezTo>
                    <a:pt x="24" y="179"/>
                    <a:pt x="65" y="183"/>
                    <a:pt x="87" y="188"/>
                  </a:cubicBezTo>
                  <a:cubicBezTo>
                    <a:pt x="109" y="193"/>
                    <a:pt x="125" y="201"/>
                    <a:pt x="144" y="188"/>
                  </a:cubicBezTo>
                  <a:cubicBezTo>
                    <a:pt x="163" y="175"/>
                    <a:pt x="192" y="132"/>
                    <a:pt x="201" y="107"/>
                  </a:cubicBezTo>
                  <a:cubicBezTo>
                    <a:pt x="210" y="82"/>
                    <a:pt x="205" y="53"/>
                    <a:pt x="198" y="35"/>
                  </a:cubicBezTo>
                  <a:cubicBezTo>
                    <a:pt x="191" y="17"/>
                    <a:pt x="168" y="0"/>
                    <a:pt x="159" y="2"/>
                  </a:cubicBezTo>
                  <a:cubicBezTo>
                    <a:pt x="150" y="4"/>
                    <a:pt x="152" y="42"/>
                    <a:pt x="141" y="47"/>
                  </a:cubicBezTo>
                  <a:cubicBezTo>
                    <a:pt x="130" y="52"/>
                    <a:pt x="117" y="33"/>
                    <a:pt x="96" y="35"/>
                  </a:cubicBezTo>
                  <a:close/>
                </a:path>
              </a:pathLst>
            </a:custGeom>
            <a:solidFill>
              <a:srgbClr val="E0C36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72" name="Freeform 160"/>
            <p:cNvSpPr>
              <a:spLocks/>
            </p:cNvSpPr>
            <p:nvPr/>
          </p:nvSpPr>
          <p:spPr bwMode="auto">
            <a:xfrm>
              <a:off x="1430" y="2673"/>
              <a:ext cx="80" cy="93"/>
            </a:xfrm>
            <a:custGeom>
              <a:avLst/>
              <a:gdLst>
                <a:gd name="T0" fmla="*/ 174 w 218"/>
                <a:gd name="T1" fmla="*/ 14 h 226"/>
                <a:gd name="T2" fmla="*/ 66 w 218"/>
                <a:gd name="T3" fmla="*/ 14 h 226"/>
                <a:gd name="T4" fmla="*/ 6 w 218"/>
                <a:gd name="T5" fmla="*/ 86 h 226"/>
                <a:gd name="T6" fmla="*/ 30 w 218"/>
                <a:gd name="T7" fmla="*/ 206 h 226"/>
                <a:gd name="T8" fmla="*/ 150 w 218"/>
                <a:gd name="T9" fmla="*/ 206 h 226"/>
                <a:gd name="T10" fmla="*/ 210 w 218"/>
                <a:gd name="T11" fmla="*/ 98 h 226"/>
                <a:gd name="T12" fmla="*/ 174 w 218"/>
                <a:gd name="T13" fmla="*/ 14 h 226"/>
              </a:gdLst>
              <a:ahLst/>
              <a:cxnLst>
                <a:cxn ang="0">
                  <a:pos x="T0" y="T1"/>
                </a:cxn>
                <a:cxn ang="0">
                  <a:pos x="T2" y="T3"/>
                </a:cxn>
                <a:cxn ang="0">
                  <a:pos x="T4" y="T5"/>
                </a:cxn>
                <a:cxn ang="0">
                  <a:pos x="T6" y="T7"/>
                </a:cxn>
                <a:cxn ang="0">
                  <a:pos x="T8" y="T9"/>
                </a:cxn>
                <a:cxn ang="0">
                  <a:pos x="T10" y="T11"/>
                </a:cxn>
                <a:cxn ang="0">
                  <a:pos x="T12" y="T13"/>
                </a:cxn>
              </a:cxnLst>
              <a:rect l="0" t="0" r="r" b="b"/>
              <a:pathLst>
                <a:path w="218" h="226">
                  <a:moveTo>
                    <a:pt x="174" y="14"/>
                  </a:moveTo>
                  <a:cubicBezTo>
                    <a:pt x="150" y="0"/>
                    <a:pt x="94" y="2"/>
                    <a:pt x="66" y="14"/>
                  </a:cubicBezTo>
                  <a:cubicBezTo>
                    <a:pt x="38" y="26"/>
                    <a:pt x="12" y="54"/>
                    <a:pt x="6" y="86"/>
                  </a:cubicBezTo>
                  <a:cubicBezTo>
                    <a:pt x="0" y="118"/>
                    <a:pt x="6" y="186"/>
                    <a:pt x="30" y="206"/>
                  </a:cubicBezTo>
                  <a:cubicBezTo>
                    <a:pt x="54" y="226"/>
                    <a:pt x="120" y="224"/>
                    <a:pt x="150" y="206"/>
                  </a:cubicBezTo>
                  <a:cubicBezTo>
                    <a:pt x="180" y="188"/>
                    <a:pt x="202" y="132"/>
                    <a:pt x="210" y="98"/>
                  </a:cubicBezTo>
                  <a:cubicBezTo>
                    <a:pt x="218" y="64"/>
                    <a:pt x="198" y="28"/>
                    <a:pt x="174" y="14"/>
                  </a:cubicBezTo>
                  <a:close/>
                </a:path>
              </a:pathLst>
            </a:custGeom>
            <a:solidFill>
              <a:srgbClr val="E0C36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73" name="Freeform 161"/>
            <p:cNvSpPr>
              <a:spLocks/>
            </p:cNvSpPr>
            <p:nvPr/>
          </p:nvSpPr>
          <p:spPr bwMode="auto">
            <a:xfrm>
              <a:off x="1405" y="2584"/>
              <a:ext cx="100" cy="69"/>
            </a:xfrm>
            <a:custGeom>
              <a:avLst/>
              <a:gdLst>
                <a:gd name="T0" fmla="*/ 168 w 268"/>
                <a:gd name="T1" fmla="*/ 2 h 168"/>
                <a:gd name="T2" fmla="*/ 24 w 268"/>
                <a:gd name="T3" fmla="*/ 26 h 168"/>
                <a:gd name="T4" fmla="*/ 24 w 268"/>
                <a:gd name="T5" fmla="*/ 158 h 168"/>
                <a:gd name="T6" fmla="*/ 96 w 268"/>
                <a:gd name="T7" fmla="*/ 86 h 168"/>
                <a:gd name="T8" fmla="*/ 168 w 268"/>
                <a:gd name="T9" fmla="*/ 98 h 168"/>
                <a:gd name="T10" fmla="*/ 264 w 268"/>
                <a:gd name="T11" fmla="*/ 38 h 168"/>
                <a:gd name="T12" fmla="*/ 168 w 268"/>
                <a:gd name="T13" fmla="*/ 2 h 168"/>
              </a:gdLst>
              <a:ahLst/>
              <a:cxnLst>
                <a:cxn ang="0">
                  <a:pos x="T0" y="T1"/>
                </a:cxn>
                <a:cxn ang="0">
                  <a:pos x="T2" y="T3"/>
                </a:cxn>
                <a:cxn ang="0">
                  <a:pos x="T4" y="T5"/>
                </a:cxn>
                <a:cxn ang="0">
                  <a:pos x="T6" y="T7"/>
                </a:cxn>
                <a:cxn ang="0">
                  <a:pos x="T8" y="T9"/>
                </a:cxn>
                <a:cxn ang="0">
                  <a:pos x="T10" y="T11"/>
                </a:cxn>
                <a:cxn ang="0">
                  <a:pos x="T12" y="T13"/>
                </a:cxn>
              </a:cxnLst>
              <a:rect l="0" t="0" r="r" b="b"/>
              <a:pathLst>
                <a:path w="268" h="168">
                  <a:moveTo>
                    <a:pt x="168" y="2"/>
                  </a:moveTo>
                  <a:cubicBezTo>
                    <a:pt x="128" y="0"/>
                    <a:pt x="48" y="0"/>
                    <a:pt x="24" y="26"/>
                  </a:cubicBezTo>
                  <a:cubicBezTo>
                    <a:pt x="0" y="52"/>
                    <a:pt x="12" y="148"/>
                    <a:pt x="24" y="158"/>
                  </a:cubicBezTo>
                  <a:cubicBezTo>
                    <a:pt x="36" y="168"/>
                    <a:pt x="72" y="96"/>
                    <a:pt x="96" y="86"/>
                  </a:cubicBezTo>
                  <a:cubicBezTo>
                    <a:pt x="120" y="76"/>
                    <a:pt x="140" y="106"/>
                    <a:pt x="168" y="98"/>
                  </a:cubicBezTo>
                  <a:cubicBezTo>
                    <a:pt x="196" y="90"/>
                    <a:pt x="268" y="56"/>
                    <a:pt x="264" y="38"/>
                  </a:cubicBezTo>
                  <a:cubicBezTo>
                    <a:pt x="260" y="20"/>
                    <a:pt x="208" y="4"/>
                    <a:pt x="168" y="2"/>
                  </a:cubicBezTo>
                  <a:close/>
                </a:path>
              </a:pathLst>
            </a:custGeom>
            <a:solidFill>
              <a:srgbClr val="E0C36E"/>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74" name="Freeform 162"/>
            <p:cNvSpPr>
              <a:spLocks/>
            </p:cNvSpPr>
            <p:nvPr/>
          </p:nvSpPr>
          <p:spPr bwMode="auto">
            <a:xfrm>
              <a:off x="1052" y="2090"/>
              <a:ext cx="71" cy="46"/>
            </a:xfrm>
            <a:custGeom>
              <a:avLst/>
              <a:gdLst>
                <a:gd name="T0" fmla="*/ 170 w 192"/>
                <a:gd name="T1" fmla="*/ 56 h 111"/>
                <a:gd name="T2" fmla="*/ 116 w 192"/>
                <a:gd name="T3" fmla="*/ 44 h 111"/>
                <a:gd name="T4" fmla="*/ 98 w 192"/>
                <a:gd name="T5" fmla="*/ 8 h 111"/>
                <a:gd name="T6" fmla="*/ 14 w 192"/>
                <a:gd name="T7" fmla="*/ 8 h 111"/>
                <a:gd name="T8" fmla="*/ 14 w 192"/>
                <a:gd name="T9" fmla="*/ 56 h 111"/>
                <a:gd name="T10" fmla="*/ 74 w 192"/>
                <a:gd name="T11" fmla="*/ 56 h 111"/>
                <a:gd name="T12" fmla="*/ 86 w 192"/>
                <a:gd name="T13" fmla="*/ 104 h 111"/>
                <a:gd name="T14" fmla="*/ 176 w 192"/>
                <a:gd name="T15" fmla="*/ 98 h 111"/>
                <a:gd name="T16" fmla="*/ 170 w 192"/>
                <a:gd name="T17" fmla="*/ 5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11">
                  <a:moveTo>
                    <a:pt x="170" y="56"/>
                  </a:moveTo>
                  <a:cubicBezTo>
                    <a:pt x="160" y="47"/>
                    <a:pt x="128" y="52"/>
                    <a:pt x="116" y="44"/>
                  </a:cubicBezTo>
                  <a:cubicBezTo>
                    <a:pt x="104" y="36"/>
                    <a:pt x="115" y="14"/>
                    <a:pt x="98" y="8"/>
                  </a:cubicBezTo>
                  <a:cubicBezTo>
                    <a:pt x="81" y="2"/>
                    <a:pt x="28" y="0"/>
                    <a:pt x="14" y="8"/>
                  </a:cubicBezTo>
                  <a:cubicBezTo>
                    <a:pt x="0" y="16"/>
                    <a:pt x="4" y="48"/>
                    <a:pt x="14" y="56"/>
                  </a:cubicBezTo>
                  <a:cubicBezTo>
                    <a:pt x="24" y="64"/>
                    <a:pt x="62" y="48"/>
                    <a:pt x="74" y="56"/>
                  </a:cubicBezTo>
                  <a:cubicBezTo>
                    <a:pt x="86" y="64"/>
                    <a:pt x="69" y="97"/>
                    <a:pt x="86" y="104"/>
                  </a:cubicBezTo>
                  <a:cubicBezTo>
                    <a:pt x="103" y="111"/>
                    <a:pt x="160" y="108"/>
                    <a:pt x="176" y="98"/>
                  </a:cubicBezTo>
                  <a:cubicBezTo>
                    <a:pt x="192" y="88"/>
                    <a:pt x="180" y="65"/>
                    <a:pt x="170" y="56"/>
                  </a:cubicBezTo>
                  <a:close/>
                </a:path>
              </a:pathLst>
            </a:custGeom>
            <a:solidFill>
              <a:srgbClr val="996633"/>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75" name="Freeform 163"/>
            <p:cNvSpPr>
              <a:spLocks/>
            </p:cNvSpPr>
            <p:nvPr/>
          </p:nvSpPr>
          <p:spPr bwMode="auto">
            <a:xfrm>
              <a:off x="841" y="2768"/>
              <a:ext cx="756" cy="655"/>
            </a:xfrm>
            <a:custGeom>
              <a:avLst/>
              <a:gdLst>
                <a:gd name="T0" fmla="*/ 2058 w 2058"/>
                <a:gd name="T1" fmla="*/ 966 h 1584"/>
                <a:gd name="T2" fmla="*/ 96 w 2058"/>
                <a:gd name="T3" fmla="*/ 0 h 1584"/>
                <a:gd name="T4" fmla="*/ 0 w 2058"/>
                <a:gd name="T5" fmla="*/ 1512 h 1584"/>
                <a:gd name="T6" fmla="*/ 1842 w 2058"/>
                <a:gd name="T7" fmla="*/ 1584 h 1584"/>
              </a:gdLst>
              <a:ahLst/>
              <a:cxnLst>
                <a:cxn ang="0">
                  <a:pos x="T0" y="T1"/>
                </a:cxn>
                <a:cxn ang="0">
                  <a:pos x="T2" y="T3"/>
                </a:cxn>
                <a:cxn ang="0">
                  <a:pos x="T4" y="T5"/>
                </a:cxn>
                <a:cxn ang="0">
                  <a:pos x="T6" y="T7"/>
                </a:cxn>
              </a:cxnLst>
              <a:rect l="0" t="0" r="r" b="b"/>
              <a:pathLst>
                <a:path w="2058" h="1584">
                  <a:moveTo>
                    <a:pt x="2058" y="966"/>
                  </a:moveTo>
                  <a:lnTo>
                    <a:pt x="96" y="0"/>
                  </a:lnTo>
                  <a:lnTo>
                    <a:pt x="0" y="1512"/>
                  </a:lnTo>
                  <a:lnTo>
                    <a:pt x="1842" y="1584"/>
                  </a:lnTo>
                </a:path>
              </a:pathLst>
            </a:custGeom>
            <a:noFill/>
            <a:ln w="38100" cap="flat" cmpd="sng">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76" name="Freeform 164"/>
            <p:cNvSpPr>
              <a:spLocks/>
            </p:cNvSpPr>
            <p:nvPr/>
          </p:nvSpPr>
          <p:spPr bwMode="auto">
            <a:xfrm>
              <a:off x="4546" y="1002"/>
              <a:ext cx="1279" cy="242"/>
            </a:xfrm>
            <a:custGeom>
              <a:avLst/>
              <a:gdLst>
                <a:gd name="T0" fmla="*/ 3480 w 3480"/>
                <a:gd name="T1" fmla="*/ 588 h 588"/>
                <a:gd name="T2" fmla="*/ 2664 w 3480"/>
                <a:gd name="T3" fmla="*/ 315 h 588"/>
                <a:gd name="T4" fmla="*/ 2292 w 3480"/>
                <a:gd name="T5" fmla="*/ 225 h 588"/>
                <a:gd name="T6" fmla="*/ 1599 w 3480"/>
                <a:gd name="T7" fmla="*/ 93 h 588"/>
                <a:gd name="T8" fmla="*/ 0 w 3480"/>
                <a:gd name="T9" fmla="*/ 0 h 588"/>
              </a:gdLst>
              <a:ahLst/>
              <a:cxnLst>
                <a:cxn ang="0">
                  <a:pos x="T0" y="T1"/>
                </a:cxn>
                <a:cxn ang="0">
                  <a:pos x="T2" y="T3"/>
                </a:cxn>
                <a:cxn ang="0">
                  <a:pos x="T4" y="T5"/>
                </a:cxn>
                <a:cxn ang="0">
                  <a:pos x="T6" y="T7"/>
                </a:cxn>
                <a:cxn ang="0">
                  <a:pos x="T8" y="T9"/>
                </a:cxn>
              </a:cxnLst>
              <a:rect l="0" t="0" r="r" b="b"/>
              <a:pathLst>
                <a:path w="3480" h="588">
                  <a:moveTo>
                    <a:pt x="3480" y="588"/>
                  </a:moveTo>
                  <a:cubicBezTo>
                    <a:pt x="3344" y="543"/>
                    <a:pt x="2862" y="375"/>
                    <a:pt x="2664" y="315"/>
                  </a:cubicBezTo>
                  <a:cubicBezTo>
                    <a:pt x="2466" y="255"/>
                    <a:pt x="2469" y="262"/>
                    <a:pt x="2292" y="225"/>
                  </a:cubicBezTo>
                  <a:cubicBezTo>
                    <a:pt x="2115" y="188"/>
                    <a:pt x="1981" y="130"/>
                    <a:pt x="1599" y="93"/>
                  </a:cubicBezTo>
                  <a:cubicBezTo>
                    <a:pt x="1217" y="56"/>
                    <a:pt x="333" y="19"/>
                    <a:pt x="0" y="0"/>
                  </a:cubicBezTo>
                </a:path>
              </a:pathLst>
            </a:custGeom>
            <a:noFill/>
            <a:ln w="38100" cmpd="sng">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77" name="Freeform 165"/>
            <p:cNvSpPr>
              <a:spLocks/>
            </p:cNvSpPr>
            <p:nvPr/>
          </p:nvSpPr>
          <p:spPr bwMode="auto">
            <a:xfrm>
              <a:off x="4548" y="1002"/>
              <a:ext cx="1212" cy="219"/>
            </a:xfrm>
            <a:custGeom>
              <a:avLst/>
              <a:gdLst>
                <a:gd name="T0" fmla="*/ 1212 w 1212"/>
                <a:gd name="T1" fmla="*/ 219 h 219"/>
                <a:gd name="T2" fmla="*/ 980 w 1212"/>
                <a:gd name="T3" fmla="*/ 130 h 219"/>
                <a:gd name="T4" fmla="*/ 843 w 1212"/>
                <a:gd name="T5" fmla="*/ 93 h 219"/>
                <a:gd name="T6" fmla="*/ 588 w 1212"/>
                <a:gd name="T7" fmla="*/ 38 h 219"/>
                <a:gd name="T8" fmla="*/ 0 w 1212"/>
                <a:gd name="T9" fmla="*/ 0 h 219"/>
              </a:gdLst>
              <a:ahLst/>
              <a:cxnLst>
                <a:cxn ang="0">
                  <a:pos x="T0" y="T1"/>
                </a:cxn>
                <a:cxn ang="0">
                  <a:pos x="T2" y="T3"/>
                </a:cxn>
                <a:cxn ang="0">
                  <a:pos x="T4" y="T5"/>
                </a:cxn>
                <a:cxn ang="0">
                  <a:pos x="T6" y="T7"/>
                </a:cxn>
                <a:cxn ang="0">
                  <a:pos x="T8" y="T9"/>
                </a:cxn>
              </a:cxnLst>
              <a:rect l="0" t="0" r="r" b="b"/>
              <a:pathLst>
                <a:path w="1212" h="219">
                  <a:moveTo>
                    <a:pt x="1212" y="219"/>
                  </a:moveTo>
                  <a:cubicBezTo>
                    <a:pt x="1173" y="204"/>
                    <a:pt x="1042" y="151"/>
                    <a:pt x="980" y="130"/>
                  </a:cubicBezTo>
                  <a:cubicBezTo>
                    <a:pt x="918" y="109"/>
                    <a:pt x="908" y="108"/>
                    <a:pt x="843" y="93"/>
                  </a:cubicBezTo>
                  <a:cubicBezTo>
                    <a:pt x="778" y="77"/>
                    <a:pt x="729" y="54"/>
                    <a:pt x="588" y="38"/>
                  </a:cubicBezTo>
                  <a:cubicBezTo>
                    <a:pt x="448" y="23"/>
                    <a:pt x="122" y="8"/>
                    <a:pt x="0" y="0"/>
                  </a:cubicBezTo>
                </a:path>
              </a:pathLst>
            </a:custGeom>
            <a:noFill/>
            <a:ln w="38100" cap="flat" cmpd="sng">
              <a:solidFill>
                <a:schemeClr val="tx1"/>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78" name="Freeform 166"/>
            <p:cNvSpPr>
              <a:spLocks/>
            </p:cNvSpPr>
            <p:nvPr/>
          </p:nvSpPr>
          <p:spPr bwMode="auto">
            <a:xfrm>
              <a:off x="2752" y="1093"/>
              <a:ext cx="164" cy="479"/>
            </a:xfrm>
            <a:custGeom>
              <a:avLst/>
              <a:gdLst>
                <a:gd name="T0" fmla="*/ 447 w 447"/>
                <a:gd name="T1" fmla="*/ 1158 h 1158"/>
                <a:gd name="T2" fmla="*/ 408 w 447"/>
                <a:gd name="T3" fmla="*/ 1098 h 1158"/>
                <a:gd name="T4" fmla="*/ 384 w 447"/>
                <a:gd name="T5" fmla="*/ 1053 h 1158"/>
                <a:gd name="T6" fmla="*/ 324 w 447"/>
                <a:gd name="T7" fmla="*/ 1014 h 1158"/>
                <a:gd name="T8" fmla="*/ 291 w 447"/>
                <a:gd name="T9" fmla="*/ 840 h 1158"/>
                <a:gd name="T10" fmla="*/ 213 w 447"/>
                <a:gd name="T11" fmla="*/ 804 h 1158"/>
                <a:gd name="T12" fmla="*/ 171 w 447"/>
                <a:gd name="T13" fmla="*/ 756 h 1158"/>
                <a:gd name="T14" fmla="*/ 159 w 447"/>
                <a:gd name="T15" fmla="*/ 714 h 1158"/>
                <a:gd name="T16" fmla="*/ 150 w 447"/>
                <a:gd name="T17" fmla="*/ 681 h 1158"/>
                <a:gd name="T18" fmla="*/ 156 w 447"/>
                <a:gd name="T19" fmla="*/ 585 h 1158"/>
                <a:gd name="T20" fmla="*/ 138 w 447"/>
                <a:gd name="T21" fmla="*/ 552 h 1158"/>
                <a:gd name="T22" fmla="*/ 162 w 447"/>
                <a:gd name="T23" fmla="*/ 435 h 1158"/>
                <a:gd name="T24" fmla="*/ 132 w 447"/>
                <a:gd name="T25" fmla="*/ 381 h 1158"/>
                <a:gd name="T26" fmla="*/ 132 w 447"/>
                <a:gd name="T27" fmla="*/ 327 h 1158"/>
                <a:gd name="T28" fmla="*/ 102 w 447"/>
                <a:gd name="T29" fmla="*/ 204 h 1158"/>
                <a:gd name="T30" fmla="*/ 120 w 447"/>
                <a:gd name="T31" fmla="*/ 120 h 1158"/>
                <a:gd name="T32" fmla="*/ 84 w 447"/>
                <a:gd name="T33" fmla="*/ 66 h 1158"/>
                <a:gd name="T34" fmla="*/ 0 w 447"/>
                <a:gd name="T35" fmla="*/ 0 h 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7" h="1158">
                  <a:moveTo>
                    <a:pt x="447" y="1158"/>
                  </a:moveTo>
                  <a:cubicBezTo>
                    <a:pt x="441" y="1149"/>
                    <a:pt x="418" y="1115"/>
                    <a:pt x="408" y="1098"/>
                  </a:cubicBezTo>
                  <a:cubicBezTo>
                    <a:pt x="398" y="1081"/>
                    <a:pt x="398" y="1067"/>
                    <a:pt x="384" y="1053"/>
                  </a:cubicBezTo>
                  <a:cubicBezTo>
                    <a:pt x="370" y="1039"/>
                    <a:pt x="339" y="1050"/>
                    <a:pt x="324" y="1014"/>
                  </a:cubicBezTo>
                  <a:cubicBezTo>
                    <a:pt x="309" y="978"/>
                    <a:pt x="309" y="875"/>
                    <a:pt x="291" y="840"/>
                  </a:cubicBezTo>
                  <a:cubicBezTo>
                    <a:pt x="273" y="805"/>
                    <a:pt x="233" y="818"/>
                    <a:pt x="213" y="804"/>
                  </a:cubicBezTo>
                  <a:cubicBezTo>
                    <a:pt x="193" y="790"/>
                    <a:pt x="180" y="771"/>
                    <a:pt x="171" y="756"/>
                  </a:cubicBezTo>
                  <a:cubicBezTo>
                    <a:pt x="162" y="741"/>
                    <a:pt x="162" y="726"/>
                    <a:pt x="159" y="714"/>
                  </a:cubicBezTo>
                  <a:cubicBezTo>
                    <a:pt x="156" y="702"/>
                    <a:pt x="150" y="702"/>
                    <a:pt x="150" y="681"/>
                  </a:cubicBezTo>
                  <a:cubicBezTo>
                    <a:pt x="150" y="660"/>
                    <a:pt x="158" y="606"/>
                    <a:pt x="156" y="585"/>
                  </a:cubicBezTo>
                  <a:cubicBezTo>
                    <a:pt x="154" y="564"/>
                    <a:pt x="137" y="577"/>
                    <a:pt x="138" y="552"/>
                  </a:cubicBezTo>
                  <a:cubicBezTo>
                    <a:pt x="139" y="527"/>
                    <a:pt x="163" y="463"/>
                    <a:pt x="162" y="435"/>
                  </a:cubicBezTo>
                  <a:cubicBezTo>
                    <a:pt x="161" y="407"/>
                    <a:pt x="137" y="399"/>
                    <a:pt x="132" y="381"/>
                  </a:cubicBezTo>
                  <a:cubicBezTo>
                    <a:pt x="127" y="363"/>
                    <a:pt x="137" y="356"/>
                    <a:pt x="132" y="327"/>
                  </a:cubicBezTo>
                  <a:cubicBezTo>
                    <a:pt x="127" y="298"/>
                    <a:pt x="104" y="238"/>
                    <a:pt x="102" y="204"/>
                  </a:cubicBezTo>
                  <a:cubicBezTo>
                    <a:pt x="100" y="170"/>
                    <a:pt x="123" y="143"/>
                    <a:pt x="120" y="120"/>
                  </a:cubicBezTo>
                  <a:cubicBezTo>
                    <a:pt x="117" y="97"/>
                    <a:pt x="104" y="86"/>
                    <a:pt x="84" y="66"/>
                  </a:cubicBezTo>
                  <a:cubicBezTo>
                    <a:pt x="64" y="46"/>
                    <a:pt x="17" y="14"/>
                    <a:pt x="0" y="0"/>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79" name="Freeform 167"/>
            <p:cNvSpPr>
              <a:spLocks/>
            </p:cNvSpPr>
            <p:nvPr/>
          </p:nvSpPr>
          <p:spPr bwMode="auto">
            <a:xfrm>
              <a:off x="364" y="2123"/>
              <a:ext cx="2945" cy="1913"/>
            </a:xfrm>
            <a:custGeom>
              <a:avLst/>
              <a:gdLst>
                <a:gd name="T0" fmla="*/ 0 w 8010"/>
                <a:gd name="T1" fmla="*/ 4584 h 4626"/>
                <a:gd name="T2" fmla="*/ 18 w 8010"/>
                <a:gd name="T3" fmla="*/ 4626 h 4626"/>
                <a:gd name="T4" fmla="*/ 366 w 8010"/>
                <a:gd name="T5" fmla="*/ 0 h 4626"/>
                <a:gd name="T6" fmla="*/ 2322 w 8010"/>
                <a:gd name="T7" fmla="*/ 96 h 4626"/>
                <a:gd name="T8" fmla="*/ 4602 w 8010"/>
                <a:gd name="T9" fmla="*/ 156 h 4626"/>
                <a:gd name="T10" fmla="*/ 8010 w 8010"/>
                <a:gd name="T11" fmla="*/ 174 h 4626"/>
                <a:gd name="T12" fmla="*/ 7962 w 8010"/>
                <a:gd name="T13" fmla="*/ 4614 h 4626"/>
              </a:gdLst>
              <a:ahLst/>
              <a:cxnLst>
                <a:cxn ang="0">
                  <a:pos x="T0" y="T1"/>
                </a:cxn>
                <a:cxn ang="0">
                  <a:pos x="T2" y="T3"/>
                </a:cxn>
                <a:cxn ang="0">
                  <a:pos x="T4" y="T5"/>
                </a:cxn>
                <a:cxn ang="0">
                  <a:pos x="T6" y="T7"/>
                </a:cxn>
                <a:cxn ang="0">
                  <a:pos x="T8" y="T9"/>
                </a:cxn>
                <a:cxn ang="0">
                  <a:pos x="T10" y="T11"/>
                </a:cxn>
                <a:cxn ang="0">
                  <a:pos x="T12" y="T13"/>
                </a:cxn>
              </a:cxnLst>
              <a:rect l="0" t="0" r="r" b="b"/>
              <a:pathLst>
                <a:path w="8010" h="4626">
                  <a:moveTo>
                    <a:pt x="0" y="4584"/>
                  </a:moveTo>
                  <a:lnTo>
                    <a:pt x="18" y="4626"/>
                  </a:lnTo>
                  <a:lnTo>
                    <a:pt x="366" y="0"/>
                  </a:lnTo>
                  <a:lnTo>
                    <a:pt x="2322" y="96"/>
                  </a:lnTo>
                  <a:lnTo>
                    <a:pt x="4602" y="156"/>
                  </a:lnTo>
                  <a:lnTo>
                    <a:pt x="8010" y="174"/>
                  </a:lnTo>
                  <a:lnTo>
                    <a:pt x="7962" y="4614"/>
                  </a:lnTo>
                </a:path>
              </a:pathLst>
            </a:custGeom>
            <a:noFill/>
            <a:ln w="38100" cap="flat" cmpd="sng">
              <a:solidFill>
                <a:schemeClr val="tx1"/>
              </a:solidFill>
              <a:prstDash val="dash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80" name="Oval 168"/>
            <p:cNvSpPr>
              <a:spLocks noChangeAspect="1" noChangeArrowheads="1"/>
            </p:cNvSpPr>
            <p:nvPr/>
          </p:nvSpPr>
          <p:spPr bwMode="auto">
            <a:xfrm>
              <a:off x="4512" y="983"/>
              <a:ext cx="34" cy="38"/>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81" name="Text Box 169"/>
            <p:cNvSpPr txBox="1">
              <a:spLocks noChangeArrowheads="1"/>
            </p:cNvSpPr>
            <p:nvPr/>
          </p:nvSpPr>
          <p:spPr bwMode="auto">
            <a:xfrm>
              <a:off x="154" y="573"/>
              <a:ext cx="331" cy="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800" b="1">
                  <a:solidFill>
                    <a:srgbClr val="3333CC"/>
                  </a:solidFill>
                  <a:cs typeface="Arial" panose="020B0604020202020204" pitchFamily="34" charset="0"/>
                </a:rPr>
                <a:t>FT SHAW</a:t>
              </a:r>
            </a:p>
          </p:txBody>
        </p:sp>
        <p:sp>
          <p:nvSpPr>
            <p:cNvPr id="13482" name="Text Box 170"/>
            <p:cNvSpPr txBox="1">
              <a:spLocks noChangeArrowheads="1"/>
            </p:cNvSpPr>
            <p:nvPr/>
          </p:nvSpPr>
          <p:spPr bwMode="auto">
            <a:xfrm>
              <a:off x="449" y="192"/>
              <a:ext cx="406" cy="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800" b="1">
                  <a:solidFill>
                    <a:srgbClr val="3333CC"/>
                  </a:solidFill>
                  <a:cs typeface="Arial" panose="020B0604020202020204" pitchFamily="34" charset="0"/>
                </a:rPr>
                <a:t>FT BENTON</a:t>
              </a:r>
            </a:p>
          </p:txBody>
        </p:sp>
        <p:sp>
          <p:nvSpPr>
            <p:cNvPr id="13483" name="Text Box 171"/>
            <p:cNvSpPr txBox="1">
              <a:spLocks noChangeArrowheads="1"/>
            </p:cNvSpPr>
            <p:nvPr/>
          </p:nvSpPr>
          <p:spPr bwMode="auto">
            <a:xfrm>
              <a:off x="1115" y="268"/>
              <a:ext cx="336" cy="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600" b="1" i="1">
                  <a:latin typeface="Times New Roman" panose="02020603050405020304" pitchFamily="18" charset="0"/>
                  <a:cs typeface="Arial" panose="020B0604020202020204" pitchFamily="34" charset="0"/>
                </a:rPr>
                <a:t>Missouri River</a:t>
              </a:r>
            </a:p>
          </p:txBody>
        </p:sp>
        <p:sp>
          <p:nvSpPr>
            <p:cNvPr id="13484" name="Text Box 172"/>
            <p:cNvSpPr txBox="1">
              <a:spLocks noChangeArrowheads="1"/>
            </p:cNvSpPr>
            <p:nvPr/>
          </p:nvSpPr>
          <p:spPr bwMode="auto">
            <a:xfrm>
              <a:off x="2868" y="3788"/>
              <a:ext cx="427" cy="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800" b="1">
                  <a:solidFill>
                    <a:srgbClr val="3333CC"/>
                  </a:solidFill>
                  <a:cs typeface="Arial" panose="020B0604020202020204" pitchFamily="34" charset="0"/>
                </a:rPr>
                <a:t>FT LARAMIE</a:t>
              </a:r>
            </a:p>
          </p:txBody>
        </p:sp>
        <p:sp>
          <p:nvSpPr>
            <p:cNvPr id="13485" name="Text Box 173"/>
            <p:cNvSpPr txBox="1">
              <a:spLocks noChangeArrowheads="1"/>
            </p:cNvSpPr>
            <p:nvPr/>
          </p:nvSpPr>
          <p:spPr bwMode="auto">
            <a:xfrm>
              <a:off x="2428" y="3640"/>
              <a:ext cx="530" cy="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800" b="1">
                  <a:solidFill>
                    <a:srgbClr val="3333CC"/>
                  </a:solidFill>
                  <a:cs typeface="Arial" panose="020B0604020202020204" pitchFamily="34" charset="0"/>
                </a:rPr>
                <a:t>FT FETTERMAN</a:t>
              </a:r>
            </a:p>
          </p:txBody>
        </p:sp>
        <p:sp>
          <p:nvSpPr>
            <p:cNvPr id="13486" name="Text Box 174"/>
            <p:cNvSpPr txBox="1">
              <a:spLocks noChangeArrowheads="1"/>
            </p:cNvSpPr>
            <p:nvPr/>
          </p:nvSpPr>
          <p:spPr bwMode="auto">
            <a:xfrm>
              <a:off x="2299" y="3804"/>
              <a:ext cx="401" cy="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500" b="1">
                  <a:cs typeface="Arial" panose="020B0604020202020204" pitchFamily="34" charset="0"/>
                </a:rPr>
                <a:t>Laramie Mountains</a:t>
              </a:r>
            </a:p>
          </p:txBody>
        </p:sp>
        <p:sp>
          <p:nvSpPr>
            <p:cNvPr id="13487" name="Text Box 175"/>
            <p:cNvSpPr txBox="1">
              <a:spLocks noChangeArrowheads="1"/>
            </p:cNvSpPr>
            <p:nvPr/>
          </p:nvSpPr>
          <p:spPr bwMode="auto">
            <a:xfrm>
              <a:off x="2475" y="2731"/>
              <a:ext cx="434"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800" b="1">
                  <a:solidFill>
                    <a:srgbClr val="3333CC"/>
                  </a:solidFill>
                  <a:cs typeface="Arial" panose="020B0604020202020204" pitchFamily="34" charset="0"/>
                </a:rPr>
                <a:t>FT RENO</a:t>
              </a:r>
            </a:p>
            <a:p>
              <a:r>
                <a:rPr lang="en-US" altLang="en-US" sz="800" b="1">
                  <a:solidFill>
                    <a:srgbClr val="3333CC"/>
                  </a:solidFill>
                  <a:cs typeface="Arial" panose="020B0604020202020204" pitchFamily="34" charset="0"/>
                </a:rPr>
                <a:t>(Abandoned)</a:t>
              </a:r>
            </a:p>
          </p:txBody>
        </p:sp>
        <p:sp>
          <p:nvSpPr>
            <p:cNvPr id="13488" name="Text Box 176"/>
            <p:cNvSpPr txBox="1">
              <a:spLocks noChangeArrowheads="1"/>
            </p:cNvSpPr>
            <p:nvPr/>
          </p:nvSpPr>
          <p:spPr bwMode="auto">
            <a:xfrm>
              <a:off x="1731" y="2487"/>
              <a:ext cx="570"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pPr algn="ctr"/>
              <a:r>
                <a:rPr lang="en-US" altLang="en-US" sz="800" b="1">
                  <a:solidFill>
                    <a:srgbClr val="3333CC"/>
                  </a:solidFill>
                  <a:cs typeface="Arial" panose="020B0604020202020204" pitchFamily="34" charset="0"/>
                </a:rPr>
                <a:t>FT PHIL KEARNY</a:t>
              </a:r>
            </a:p>
            <a:p>
              <a:pPr algn="ctr"/>
              <a:r>
                <a:rPr lang="en-US" altLang="en-US" sz="800" b="1">
                  <a:solidFill>
                    <a:srgbClr val="3333CC"/>
                  </a:solidFill>
                  <a:cs typeface="Arial" panose="020B0604020202020204" pitchFamily="34" charset="0"/>
                </a:rPr>
                <a:t>(Abandoned)</a:t>
              </a:r>
            </a:p>
          </p:txBody>
        </p:sp>
        <p:sp>
          <p:nvSpPr>
            <p:cNvPr id="13489" name="Text Box 177"/>
            <p:cNvSpPr txBox="1">
              <a:spLocks noChangeArrowheads="1"/>
            </p:cNvSpPr>
            <p:nvPr/>
          </p:nvSpPr>
          <p:spPr bwMode="auto">
            <a:xfrm>
              <a:off x="364" y="1773"/>
              <a:ext cx="318" cy="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pPr algn="ctr"/>
              <a:r>
                <a:rPr lang="en-US" altLang="en-US" sz="800" b="1">
                  <a:solidFill>
                    <a:srgbClr val="3333CC"/>
                  </a:solidFill>
                  <a:cs typeface="Arial" panose="020B0604020202020204" pitchFamily="34" charset="0"/>
                </a:rPr>
                <a:t>FT ELLIS</a:t>
              </a:r>
            </a:p>
          </p:txBody>
        </p:sp>
        <p:sp>
          <p:nvSpPr>
            <p:cNvPr id="13490" name="Text Box 178"/>
            <p:cNvSpPr txBox="1">
              <a:spLocks noChangeArrowheads="1"/>
            </p:cNvSpPr>
            <p:nvPr/>
          </p:nvSpPr>
          <p:spPr bwMode="auto">
            <a:xfrm rot="1651185">
              <a:off x="1209" y="3082"/>
              <a:ext cx="317"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600" b="1">
                  <a:cs typeface="Arial" panose="020B0604020202020204" pitchFamily="34" charset="0"/>
                </a:rPr>
                <a:t>Shoshone </a:t>
              </a:r>
            </a:p>
            <a:p>
              <a:r>
                <a:rPr lang="en-US" altLang="en-US" sz="600" b="1">
                  <a:cs typeface="Arial" panose="020B0604020202020204" pitchFamily="34" charset="0"/>
                </a:rPr>
                <a:t>Reservation</a:t>
              </a:r>
            </a:p>
          </p:txBody>
        </p:sp>
        <p:sp>
          <p:nvSpPr>
            <p:cNvPr id="13491" name="Text Box 179"/>
            <p:cNvSpPr txBox="1">
              <a:spLocks noChangeArrowheads="1"/>
            </p:cNvSpPr>
            <p:nvPr/>
          </p:nvSpPr>
          <p:spPr bwMode="auto">
            <a:xfrm>
              <a:off x="2064" y="634"/>
              <a:ext cx="457"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pPr algn="ctr"/>
              <a:r>
                <a:rPr lang="en-US" altLang="en-US" sz="600" b="1">
                  <a:cs typeface="Arial" panose="020B0604020202020204" pitchFamily="34" charset="0"/>
                </a:rPr>
                <a:t>Sioux-Assiniboine</a:t>
              </a:r>
            </a:p>
            <a:p>
              <a:pPr algn="ctr"/>
              <a:r>
                <a:rPr lang="en-US" altLang="en-US" sz="600" b="1">
                  <a:cs typeface="Arial" panose="020B0604020202020204" pitchFamily="34" charset="0"/>
                </a:rPr>
                <a:t>Reservation</a:t>
              </a:r>
            </a:p>
          </p:txBody>
        </p:sp>
        <p:sp>
          <p:nvSpPr>
            <p:cNvPr id="13492" name="Text Box 180"/>
            <p:cNvSpPr txBox="1">
              <a:spLocks noChangeArrowheads="1"/>
            </p:cNvSpPr>
            <p:nvPr/>
          </p:nvSpPr>
          <p:spPr bwMode="auto">
            <a:xfrm>
              <a:off x="4738" y="158"/>
              <a:ext cx="318"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pPr algn="ctr"/>
              <a:r>
                <a:rPr lang="en-US" altLang="en-US" sz="600" b="1">
                  <a:cs typeface="Arial" panose="020B0604020202020204" pitchFamily="34" charset="0"/>
                </a:rPr>
                <a:t>Devils Lake </a:t>
              </a:r>
            </a:p>
            <a:p>
              <a:pPr algn="ctr"/>
              <a:r>
                <a:rPr lang="en-US" altLang="en-US" sz="600" b="1">
                  <a:cs typeface="Arial" panose="020B0604020202020204" pitchFamily="34" charset="0"/>
                </a:rPr>
                <a:t>Reservation</a:t>
              </a:r>
            </a:p>
          </p:txBody>
        </p:sp>
        <p:sp>
          <p:nvSpPr>
            <p:cNvPr id="13493" name="Text Box 181"/>
            <p:cNvSpPr txBox="1">
              <a:spLocks noChangeArrowheads="1"/>
            </p:cNvSpPr>
            <p:nvPr/>
          </p:nvSpPr>
          <p:spPr bwMode="auto">
            <a:xfrm>
              <a:off x="788" y="1669"/>
              <a:ext cx="316"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pPr algn="ctr"/>
              <a:r>
                <a:rPr lang="en-US" altLang="en-US" sz="600" b="1">
                  <a:cs typeface="Arial" panose="020B0604020202020204" pitchFamily="34" charset="0"/>
                </a:rPr>
                <a:t>Crow</a:t>
              </a:r>
            </a:p>
            <a:p>
              <a:pPr algn="ctr"/>
              <a:r>
                <a:rPr lang="en-US" altLang="en-US" sz="600" b="1">
                  <a:cs typeface="Arial" panose="020B0604020202020204" pitchFamily="34" charset="0"/>
                </a:rPr>
                <a:t>Reservation</a:t>
              </a:r>
            </a:p>
          </p:txBody>
        </p:sp>
        <p:sp>
          <p:nvSpPr>
            <p:cNvPr id="13494" name="Text Box 182"/>
            <p:cNvSpPr txBox="1">
              <a:spLocks noChangeArrowheads="1"/>
            </p:cNvSpPr>
            <p:nvPr/>
          </p:nvSpPr>
          <p:spPr bwMode="auto">
            <a:xfrm>
              <a:off x="4197" y="2539"/>
              <a:ext cx="322" cy="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pPr algn="ctr"/>
              <a:r>
                <a:rPr lang="en-US" altLang="en-US" sz="600" b="1">
                  <a:cs typeface="Arial" panose="020B0604020202020204" pitchFamily="34" charset="0"/>
                </a:rPr>
                <a:t>Great Sioux </a:t>
              </a:r>
            </a:p>
            <a:p>
              <a:pPr algn="ctr"/>
              <a:r>
                <a:rPr lang="en-US" altLang="en-US" sz="600" b="1">
                  <a:cs typeface="Arial" panose="020B0604020202020204" pitchFamily="34" charset="0"/>
                </a:rPr>
                <a:t>Reservation</a:t>
              </a:r>
            </a:p>
          </p:txBody>
        </p:sp>
        <p:sp>
          <p:nvSpPr>
            <p:cNvPr id="13495" name="Text Box 183"/>
            <p:cNvSpPr txBox="1">
              <a:spLocks noChangeArrowheads="1"/>
            </p:cNvSpPr>
            <p:nvPr/>
          </p:nvSpPr>
          <p:spPr bwMode="auto">
            <a:xfrm>
              <a:off x="5074" y="3264"/>
              <a:ext cx="292" cy="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500" b="1">
                  <a:cs typeface="Arial" panose="020B0604020202020204" pitchFamily="34" charset="0"/>
                </a:rPr>
                <a:t>FT RANDALL</a:t>
              </a:r>
            </a:p>
          </p:txBody>
        </p:sp>
        <p:sp>
          <p:nvSpPr>
            <p:cNvPr id="13496" name="Text Box 184"/>
            <p:cNvSpPr txBox="1">
              <a:spLocks noChangeArrowheads="1"/>
            </p:cNvSpPr>
            <p:nvPr/>
          </p:nvSpPr>
          <p:spPr bwMode="auto">
            <a:xfrm>
              <a:off x="4586" y="1074"/>
              <a:ext cx="767" cy="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800" b="1">
                  <a:solidFill>
                    <a:srgbClr val="3333CC"/>
                  </a:solidFill>
                  <a:cs typeface="Arial" panose="020B0604020202020204" pitchFamily="34" charset="0"/>
                </a:rPr>
                <a:t>FT ABRAHAM LINCOLN</a:t>
              </a:r>
            </a:p>
          </p:txBody>
        </p:sp>
        <p:sp>
          <p:nvSpPr>
            <p:cNvPr id="13497" name="Text Box 185"/>
            <p:cNvSpPr txBox="1">
              <a:spLocks noChangeArrowheads="1"/>
            </p:cNvSpPr>
            <p:nvPr/>
          </p:nvSpPr>
          <p:spPr bwMode="auto">
            <a:xfrm>
              <a:off x="3339" y="328"/>
              <a:ext cx="409" cy="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800" b="1">
                  <a:solidFill>
                    <a:srgbClr val="3333CC"/>
                  </a:solidFill>
                  <a:cs typeface="Arial" panose="020B0604020202020204" pitchFamily="34" charset="0"/>
                </a:rPr>
                <a:t>FT BUFORD</a:t>
              </a:r>
            </a:p>
          </p:txBody>
        </p:sp>
        <p:sp>
          <p:nvSpPr>
            <p:cNvPr id="13498" name="Text Box 186"/>
            <p:cNvSpPr txBox="1">
              <a:spLocks noChangeArrowheads="1"/>
            </p:cNvSpPr>
            <p:nvPr/>
          </p:nvSpPr>
          <p:spPr bwMode="auto">
            <a:xfrm>
              <a:off x="4993" y="376"/>
              <a:ext cx="392" cy="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800" b="1">
                  <a:solidFill>
                    <a:srgbClr val="3333CC"/>
                  </a:solidFill>
                  <a:cs typeface="Arial" panose="020B0604020202020204" pitchFamily="34" charset="0"/>
                </a:rPr>
                <a:t>FT TOTTEN</a:t>
              </a:r>
            </a:p>
          </p:txBody>
        </p:sp>
        <p:sp>
          <p:nvSpPr>
            <p:cNvPr id="13499" name="Text Box 187"/>
            <p:cNvSpPr txBox="1">
              <a:spLocks noChangeArrowheads="1"/>
            </p:cNvSpPr>
            <p:nvPr/>
          </p:nvSpPr>
          <p:spPr bwMode="auto">
            <a:xfrm>
              <a:off x="2512" y="272"/>
              <a:ext cx="314" cy="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800" b="1">
                  <a:solidFill>
                    <a:srgbClr val="3333CC"/>
                  </a:solidFill>
                  <a:cs typeface="Arial" panose="020B0604020202020204" pitchFamily="34" charset="0"/>
                </a:rPr>
                <a:t>FT PECK</a:t>
              </a:r>
            </a:p>
          </p:txBody>
        </p:sp>
        <p:sp>
          <p:nvSpPr>
            <p:cNvPr id="13500" name="Text Box 188"/>
            <p:cNvSpPr txBox="1">
              <a:spLocks noChangeArrowheads="1"/>
            </p:cNvSpPr>
            <p:nvPr/>
          </p:nvSpPr>
          <p:spPr bwMode="auto">
            <a:xfrm>
              <a:off x="1733" y="3560"/>
              <a:ext cx="410"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pPr algn="ctr"/>
              <a:r>
                <a:rPr lang="en-US" altLang="en-US" sz="800" b="1">
                  <a:cs typeface="Arial" panose="020B0604020202020204" pitchFamily="34" charset="0"/>
                </a:rPr>
                <a:t>WYOMING</a:t>
              </a:r>
            </a:p>
            <a:p>
              <a:pPr algn="ctr"/>
              <a:r>
                <a:rPr lang="en-US" altLang="en-US" sz="800" b="1">
                  <a:cs typeface="Arial" panose="020B0604020202020204" pitchFamily="34" charset="0"/>
                </a:rPr>
                <a:t>TERRITORY</a:t>
              </a:r>
            </a:p>
          </p:txBody>
        </p:sp>
        <p:sp>
          <p:nvSpPr>
            <p:cNvPr id="13501" name="Text Box 189"/>
            <p:cNvSpPr txBox="1">
              <a:spLocks noChangeArrowheads="1"/>
            </p:cNvSpPr>
            <p:nvPr/>
          </p:nvSpPr>
          <p:spPr bwMode="auto">
            <a:xfrm>
              <a:off x="1155" y="893"/>
              <a:ext cx="410"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pPr algn="ctr"/>
              <a:r>
                <a:rPr lang="en-US" altLang="en-US" sz="800" b="1">
                  <a:cs typeface="Arial" panose="020B0604020202020204" pitchFamily="34" charset="0"/>
                </a:rPr>
                <a:t>MONTANA</a:t>
              </a:r>
            </a:p>
            <a:p>
              <a:pPr algn="ctr"/>
              <a:r>
                <a:rPr lang="en-US" altLang="en-US" sz="800" b="1">
                  <a:cs typeface="Arial" panose="020B0604020202020204" pitchFamily="34" charset="0"/>
                </a:rPr>
                <a:t>TERRITORY</a:t>
              </a:r>
            </a:p>
          </p:txBody>
        </p:sp>
        <p:sp>
          <p:nvSpPr>
            <p:cNvPr id="13502" name="Text Box 190"/>
            <p:cNvSpPr txBox="1">
              <a:spLocks noChangeArrowheads="1"/>
            </p:cNvSpPr>
            <p:nvPr/>
          </p:nvSpPr>
          <p:spPr bwMode="auto">
            <a:xfrm>
              <a:off x="4948" y="1261"/>
              <a:ext cx="410"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pPr algn="ctr"/>
              <a:r>
                <a:rPr lang="en-US" altLang="en-US" sz="800" b="1">
                  <a:cs typeface="Arial" panose="020B0604020202020204" pitchFamily="34" charset="0"/>
                </a:rPr>
                <a:t>DAKOTA</a:t>
              </a:r>
            </a:p>
            <a:p>
              <a:pPr algn="ctr"/>
              <a:r>
                <a:rPr lang="en-US" altLang="en-US" sz="800" b="1">
                  <a:cs typeface="Arial" panose="020B0604020202020204" pitchFamily="34" charset="0"/>
                </a:rPr>
                <a:t>TERRITORY</a:t>
              </a:r>
            </a:p>
          </p:txBody>
        </p:sp>
        <p:sp>
          <p:nvSpPr>
            <p:cNvPr id="13503" name="Freeform 191"/>
            <p:cNvSpPr>
              <a:spLocks/>
            </p:cNvSpPr>
            <p:nvPr/>
          </p:nvSpPr>
          <p:spPr bwMode="auto">
            <a:xfrm>
              <a:off x="5508" y="3368"/>
              <a:ext cx="273" cy="151"/>
            </a:xfrm>
            <a:custGeom>
              <a:avLst/>
              <a:gdLst>
                <a:gd name="T0" fmla="*/ 0 w 273"/>
                <a:gd name="T1" fmla="*/ 0 h 151"/>
                <a:gd name="T2" fmla="*/ 35 w 273"/>
                <a:gd name="T3" fmla="*/ 60 h 151"/>
                <a:gd name="T4" fmla="*/ 97 w 273"/>
                <a:gd name="T5" fmla="*/ 89 h 151"/>
                <a:gd name="T6" fmla="*/ 161 w 273"/>
                <a:gd name="T7" fmla="*/ 104 h 151"/>
                <a:gd name="T8" fmla="*/ 189 w 273"/>
                <a:gd name="T9" fmla="*/ 146 h 151"/>
                <a:gd name="T10" fmla="*/ 245 w 273"/>
                <a:gd name="T11" fmla="*/ 132 h 151"/>
                <a:gd name="T12" fmla="*/ 273 w 273"/>
                <a:gd name="T13" fmla="*/ 107 h 151"/>
              </a:gdLst>
              <a:ahLst/>
              <a:cxnLst>
                <a:cxn ang="0">
                  <a:pos x="T0" y="T1"/>
                </a:cxn>
                <a:cxn ang="0">
                  <a:pos x="T2" y="T3"/>
                </a:cxn>
                <a:cxn ang="0">
                  <a:pos x="T4" y="T5"/>
                </a:cxn>
                <a:cxn ang="0">
                  <a:pos x="T6" y="T7"/>
                </a:cxn>
                <a:cxn ang="0">
                  <a:pos x="T8" y="T9"/>
                </a:cxn>
                <a:cxn ang="0">
                  <a:pos x="T10" y="T11"/>
                </a:cxn>
                <a:cxn ang="0">
                  <a:pos x="T12" y="T13"/>
                </a:cxn>
              </a:cxnLst>
              <a:rect l="0" t="0" r="r" b="b"/>
              <a:pathLst>
                <a:path w="273" h="151">
                  <a:moveTo>
                    <a:pt x="0" y="0"/>
                  </a:moveTo>
                  <a:cubicBezTo>
                    <a:pt x="10" y="22"/>
                    <a:pt x="19" y="45"/>
                    <a:pt x="35" y="60"/>
                  </a:cubicBezTo>
                  <a:cubicBezTo>
                    <a:pt x="51" y="74"/>
                    <a:pt x="76" y="82"/>
                    <a:pt x="97" y="89"/>
                  </a:cubicBezTo>
                  <a:cubicBezTo>
                    <a:pt x="118" y="97"/>
                    <a:pt x="145" y="95"/>
                    <a:pt x="161" y="104"/>
                  </a:cubicBezTo>
                  <a:cubicBezTo>
                    <a:pt x="176" y="114"/>
                    <a:pt x="175" y="142"/>
                    <a:pt x="189" y="146"/>
                  </a:cubicBezTo>
                  <a:cubicBezTo>
                    <a:pt x="203" y="151"/>
                    <a:pt x="231" y="138"/>
                    <a:pt x="245" y="132"/>
                  </a:cubicBezTo>
                  <a:cubicBezTo>
                    <a:pt x="258" y="125"/>
                    <a:pt x="268" y="111"/>
                    <a:pt x="273" y="107"/>
                  </a:cubicBezTo>
                </a:path>
              </a:pathLst>
            </a:custGeom>
            <a:noFill/>
            <a:ln w="57150" cap="flat" cmpd="sng">
              <a:solidFill>
                <a:schemeClr val="tx1"/>
              </a:solidFill>
              <a:prstDash val="dash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504" name="Text Box 192"/>
            <p:cNvSpPr txBox="1">
              <a:spLocks noChangeArrowheads="1"/>
            </p:cNvSpPr>
            <p:nvPr/>
          </p:nvSpPr>
          <p:spPr bwMode="auto">
            <a:xfrm>
              <a:off x="4422" y="3630"/>
              <a:ext cx="402" cy="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pPr algn="ctr"/>
              <a:r>
                <a:rPr lang="en-US" altLang="en-US" sz="800" b="1">
                  <a:cs typeface="Arial" panose="020B0604020202020204" pitchFamily="34" charset="0"/>
                </a:rPr>
                <a:t>NEBRASKA</a:t>
              </a:r>
            </a:p>
          </p:txBody>
        </p:sp>
        <p:sp>
          <p:nvSpPr>
            <p:cNvPr id="13505" name="Text Box 193"/>
            <p:cNvSpPr txBox="1">
              <a:spLocks noChangeArrowheads="1"/>
            </p:cNvSpPr>
            <p:nvPr/>
          </p:nvSpPr>
          <p:spPr bwMode="auto">
            <a:xfrm>
              <a:off x="3361" y="3692"/>
              <a:ext cx="392" cy="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500" b="1">
                  <a:cs typeface="Arial" panose="020B0604020202020204" pitchFamily="34" charset="0"/>
                </a:rPr>
                <a:t>Red Cloud Agency</a:t>
              </a:r>
            </a:p>
          </p:txBody>
        </p:sp>
        <p:sp>
          <p:nvSpPr>
            <p:cNvPr id="13506" name="Text Box 194"/>
            <p:cNvSpPr txBox="1">
              <a:spLocks noChangeArrowheads="1"/>
            </p:cNvSpPr>
            <p:nvPr/>
          </p:nvSpPr>
          <p:spPr bwMode="auto">
            <a:xfrm>
              <a:off x="3328" y="3438"/>
              <a:ext cx="187" cy="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500" b="1">
                  <a:cs typeface="Arial" panose="020B0604020202020204" pitchFamily="34" charset="0"/>
                </a:rPr>
                <a:t>Spotted</a:t>
              </a:r>
            </a:p>
            <a:p>
              <a:r>
                <a:rPr lang="en-US" altLang="en-US" sz="500" b="1">
                  <a:cs typeface="Arial" panose="020B0604020202020204" pitchFamily="34" charset="0"/>
                </a:rPr>
                <a:t>Tail</a:t>
              </a:r>
            </a:p>
            <a:p>
              <a:r>
                <a:rPr lang="en-US" altLang="en-US" sz="500" b="1">
                  <a:cs typeface="Arial" panose="020B0604020202020204" pitchFamily="34" charset="0"/>
                </a:rPr>
                <a:t>Agency</a:t>
              </a:r>
            </a:p>
          </p:txBody>
        </p:sp>
        <p:sp>
          <p:nvSpPr>
            <p:cNvPr id="13507" name="Text Box 195"/>
            <p:cNvSpPr txBox="1">
              <a:spLocks noChangeArrowheads="1"/>
            </p:cNvSpPr>
            <p:nvPr/>
          </p:nvSpPr>
          <p:spPr bwMode="auto">
            <a:xfrm>
              <a:off x="4632" y="2743"/>
              <a:ext cx="424" cy="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500" b="1">
                  <a:cs typeface="Arial" panose="020B0604020202020204" pitchFamily="34" charset="0"/>
                </a:rPr>
                <a:t>Lower Brule Agency</a:t>
              </a:r>
            </a:p>
          </p:txBody>
        </p:sp>
        <p:sp>
          <p:nvSpPr>
            <p:cNvPr id="13508" name="Text Box 196"/>
            <p:cNvSpPr txBox="1">
              <a:spLocks noChangeArrowheads="1"/>
            </p:cNvSpPr>
            <p:nvPr/>
          </p:nvSpPr>
          <p:spPr bwMode="auto">
            <a:xfrm>
              <a:off x="4921" y="2475"/>
              <a:ext cx="263"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500" b="1">
                  <a:cs typeface="Arial" panose="020B0604020202020204" pitchFamily="34" charset="0"/>
                </a:rPr>
                <a:t>Crow Creek</a:t>
              </a:r>
            </a:p>
            <a:p>
              <a:r>
                <a:rPr lang="en-US" altLang="en-US" sz="500" b="1">
                  <a:cs typeface="Arial" panose="020B0604020202020204" pitchFamily="34" charset="0"/>
                </a:rPr>
                <a:t>Agency</a:t>
              </a:r>
            </a:p>
          </p:txBody>
        </p:sp>
        <p:sp>
          <p:nvSpPr>
            <p:cNvPr id="13509" name="Text Box 197"/>
            <p:cNvSpPr txBox="1">
              <a:spLocks noChangeArrowheads="1"/>
            </p:cNvSpPr>
            <p:nvPr/>
          </p:nvSpPr>
          <p:spPr bwMode="auto">
            <a:xfrm>
              <a:off x="3983" y="2217"/>
              <a:ext cx="494" cy="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500" b="1">
                  <a:cs typeface="Arial" panose="020B0604020202020204" pitchFamily="34" charset="0"/>
                </a:rPr>
                <a:t>Cheyenne River Agency</a:t>
              </a:r>
            </a:p>
          </p:txBody>
        </p:sp>
        <p:sp>
          <p:nvSpPr>
            <p:cNvPr id="13510" name="Text Box 198"/>
            <p:cNvSpPr txBox="1">
              <a:spLocks noChangeArrowheads="1"/>
            </p:cNvSpPr>
            <p:nvPr/>
          </p:nvSpPr>
          <p:spPr bwMode="auto">
            <a:xfrm>
              <a:off x="4371" y="1413"/>
              <a:ext cx="209" cy="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500" b="1">
                  <a:cs typeface="Arial" panose="020B0604020202020204" pitchFamily="34" charset="0"/>
                </a:rPr>
                <a:t>Standing</a:t>
              </a:r>
            </a:p>
            <a:p>
              <a:r>
                <a:rPr lang="en-US" altLang="en-US" sz="500" b="1">
                  <a:cs typeface="Arial" panose="020B0604020202020204" pitchFamily="34" charset="0"/>
                </a:rPr>
                <a:t>Rock</a:t>
              </a:r>
            </a:p>
            <a:p>
              <a:r>
                <a:rPr lang="en-US" altLang="en-US" sz="500" b="1">
                  <a:cs typeface="Arial" panose="020B0604020202020204" pitchFamily="34" charset="0"/>
                </a:rPr>
                <a:t>Agency</a:t>
              </a:r>
            </a:p>
          </p:txBody>
        </p:sp>
        <p:sp>
          <p:nvSpPr>
            <p:cNvPr id="13511" name="Text Box 199"/>
            <p:cNvSpPr txBox="1">
              <a:spLocks noChangeArrowheads="1"/>
            </p:cNvSpPr>
            <p:nvPr/>
          </p:nvSpPr>
          <p:spPr bwMode="auto">
            <a:xfrm>
              <a:off x="1177" y="1812"/>
              <a:ext cx="248"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500" b="1">
                  <a:cs typeface="Arial" panose="020B0604020202020204" pitchFamily="34" charset="0"/>
                </a:rPr>
                <a:t>Crow Agency</a:t>
              </a:r>
            </a:p>
          </p:txBody>
        </p:sp>
        <p:sp>
          <p:nvSpPr>
            <p:cNvPr id="13512" name="Text Box 200"/>
            <p:cNvSpPr txBox="1">
              <a:spLocks noChangeArrowheads="1"/>
            </p:cNvSpPr>
            <p:nvPr/>
          </p:nvSpPr>
          <p:spPr bwMode="auto">
            <a:xfrm>
              <a:off x="72" y="1876"/>
              <a:ext cx="248"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500" b="1">
                  <a:cs typeface="Arial" panose="020B0604020202020204" pitchFamily="34" charset="0"/>
                </a:rPr>
                <a:t>Virginia City</a:t>
              </a:r>
            </a:p>
          </p:txBody>
        </p:sp>
        <p:sp>
          <p:nvSpPr>
            <p:cNvPr id="13513" name="Text Box 201"/>
            <p:cNvSpPr txBox="1">
              <a:spLocks noChangeArrowheads="1"/>
            </p:cNvSpPr>
            <p:nvPr/>
          </p:nvSpPr>
          <p:spPr bwMode="auto">
            <a:xfrm>
              <a:off x="487" y="1544"/>
              <a:ext cx="248" cy="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500" b="1">
                  <a:cs typeface="Arial" panose="020B0604020202020204" pitchFamily="34" charset="0"/>
                </a:rPr>
                <a:t>Bozeman</a:t>
              </a:r>
            </a:p>
          </p:txBody>
        </p:sp>
        <p:sp>
          <p:nvSpPr>
            <p:cNvPr id="13514" name="Text Box 202"/>
            <p:cNvSpPr txBox="1">
              <a:spLocks noChangeArrowheads="1"/>
            </p:cNvSpPr>
            <p:nvPr/>
          </p:nvSpPr>
          <p:spPr bwMode="auto">
            <a:xfrm>
              <a:off x="145" y="389"/>
              <a:ext cx="239" cy="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600" b="1" i="1">
                  <a:latin typeface="Times New Roman" panose="02020603050405020304" pitchFamily="18" charset="0"/>
                  <a:cs typeface="Arial" panose="020B0604020202020204" pitchFamily="34" charset="0"/>
                </a:rPr>
                <a:t>Sun River</a:t>
              </a:r>
            </a:p>
          </p:txBody>
        </p:sp>
        <p:sp>
          <p:nvSpPr>
            <p:cNvPr id="13515" name="Text Box 203"/>
            <p:cNvSpPr txBox="1">
              <a:spLocks noChangeArrowheads="1"/>
            </p:cNvSpPr>
            <p:nvPr/>
          </p:nvSpPr>
          <p:spPr bwMode="auto">
            <a:xfrm>
              <a:off x="2852" y="264"/>
              <a:ext cx="434" cy="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800" b="1" i="1">
                  <a:latin typeface="Times New Roman" panose="02020603050405020304" pitchFamily="18" charset="0"/>
                  <a:cs typeface="Arial" panose="020B0604020202020204" pitchFamily="34" charset="0"/>
                </a:rPr>
                <a:t>Missouri River</a:t>
              </a:r>
            </a:p>
          </p:txBody>
        </p:sp>
        <p:sp>
          <p:nvSpPr>
            <p:cNvPr id="13516" name="Text Box 204"/>
            <p:cNvSpPr txBox="1">
              <a:spLocks noChangeArrowheads="1"/>
            </p:cNvSpPr>
            <p:nvPr/>
          </p:nvSpPr>
          <p:spPr bwMode="auto">
            <a:xfrm rot="3635690">
              <a:off x="4240" y="675"/>
              <a:ext cx="434" cy="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800" b="1" i="1">
                  <a:latin typeface="Times New Roman" panose="02020603050405020304" pitchFamily="18" charset="0"/>
                  <a:cs typeface="Arial" panose="020B0604020202020204" pitchFamily="34" charset="0"/>
                </a:rPr>
                <a:t>Missouri River</a:t>
              </a:r>
            </a:p>
          </p:txBody>
        </p:sp>
        <p:sp>
          <p:nvSpPr>
            <p:cNvPr id="13517" name="Text Box 205"/>
            <p:cNvSpPr txBox="1">
              <a:spLocks noChangeArrowheads="1"/>
            </p:cNvSpPr>
            <p:nvPr/>
          </p:nvSpPr>
          <p:spPr bwMode="auto">
            <a:xfrm rot="2117915">
              <a:off x="4592" y="2421"/>
              <a:ext cx="434" cy="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800" b="1" i="1">
                  <a:latin typeface="Times New Roman" panose="02020603050405020304" pitchFamily="18" charset="0"/>
                  <a:cs typeface="Arial" panose="020B0604020202020204" pitchFamily="34" charset="0"/>
                </a:rPr>
                <a:t>Missouri River</a:t>
              </a:r>
            </a:p>
          </p:txBody>
        </p:sp>
        <p:sp>
          <p:nvSpPr>
            <p:cNvPr id="13518" name="Text Box 206"/>
            <p:cNvSpPr txBox="1">
              <a:spLocks noChangeArrowheads="1"/>
            </p:cNvSpPr>
            <p:nvPr/>
          </p:nvSpPr>
          <p:spPr bwMode="auto">
            <a:xfrm rot="1040010">
              <a:off x="4773" y="3463"/>
              <a:ext cx="340" cy="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600" b="1" i="1">
                  <a:latin typeface="Times New Roman" panose="02020603050405020304" pitchFamily="18" charset="0"/>
                  <a:cs typeface="Arial" panose="020B0604020202020204" pitchFamily="34" charset="0"/>
                </a:rPr>
                <a:t>Niobrara River</a:t>
              </a:r>
            </a:p>
          </p:txBody>
        </p:sp>
        <p:sp>
          <p:nvSpPr>
            <p:cNvPr id="13519" name="Text Box 207"/>
            <p:cNvSpPr txBox="1">
              <a:spLocks noChangeArrowheads="1"/>
            </p:cNvSpPr>
            <p:nvPr/>
          </p:nvSpPr>
          <p:spPr bwMode="auto">
            <a:xfrm>
              <a:off x="4627" y="2876"/>
              <a:ext cx="275" cy="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600" b="1" i="1">
                  <a:latin typeface="Times New Roman" panose="02020603050405020304" pitchFamily="18" charset="0"/>
                  <a:cs typeface="Arial" panose="020B0604020202020204" pitchFamily="34" charset="0"/>
                </a:rPr>
                <a:t>White River</a:t>
              </a:r>
            </a:p>
          </p:txBody>
        </p:sp>
        <p:sp>
          <p:nvSpPr>
            <p:cNvPr id="13520" name="Text Box 208"/>
            <p:cNvSpPr txBox="1">
              <a:spLocks noChangeArrowheads="1"/>
            </p:cNvSpPr>
            <p:nvPr/>
          </p:nvSpPr>
          <p:spPr bwMode="auto">
            <a:xfrm rot="4721826">
              <a:off x="5556" y="2655"/>
              <a:ext cx="283" cy="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600" b="1" i="1">
                  <a:latin typeface="Times New Roman" panose="02020603050405020304" pitchFamily="18" charset="0"/>
                  <a:cs typeface="Arial" panose="020B0604020202020204" pitchFamily="34" charset="0"/>
                </a:rPr>
                <a:t>James River</a:t>
              </a:r>
            </a:p>
          </p:txBody>
        </p:sp>
        <p:sp>
          <p:nvSpPr>
            <p:cNvPr id="13521" name="Text Box 209"/>
            <p:cNvSpPr txBox="1">
              <a:spLocks noChangeArrowheads="1"/>
            </p:cNvSpPr>
            <p:nvPr/>
          </p:nvSpPr>
          <p:spPr bwMode="auto">
            <a:xfrm>
              <a:off x="3944" y="1953"/>
              <a:ext cx="316" cy="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600" b="1" i="1">
                  <a:latin typeface="Times New Roman" panose="02020603050405020304" pitchFamily="18" charset="0"/>
                  <a:cs typeface="Arial" panose="020B0604020202020204" pitchFamily="34" charset="0"/>
                </a:rPr>
                <a:t>Moreau River</a:t>
              </a:r>
            </a:p>
          </p:txBody>
        </p:sp>
        <p:sp>
          <p:nvSpPr>
            <p:cNvPr id="13522" name="Text Box 210"/>
            <p:cNvSpPr txBox="1">
              <a:spLocks noChangeArrowheads="1"/>
            </p:cNvSpPr>
            <p:nvPr/>
          </p:nvSpPr>
          <p:spPr bwMode="auto">
            <a:xfrm rot="699954">
              <a:off x="3391" y="2344"/>
              <a:ext cx="440" cy="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600" b="1" i="1">
                  <a:latin typeface="Times New Roman" panose="02020603050405020304" pitchFamily="18" charset="0"/>
                  <a:cs typeface="Arial" panose="020B0604020202020204" pitchFamily="34" charset="0"/>
                </a:rPr>
                <a:t>Belle Fourche River</a:t>
              </a:r>
            </a:p>
          </p:txBody>
        </p:sp>
        <p:sp>
          <p:nvSpPr>
            <p:cNvPr id="13523" name="Text Box 211"/>
            <p:cNvSpPr txBox="1">
              <a:spLocks noChangeArrowheads="1"/>
            </p:cNvSpPr>
            <p:nvPr/>
          </p:nvSpPr>
          <p:spPr bwMode="auto">
            <a:xfrm rot="-3206802">
              <a:off x="3683" y="2883"/>
              <a:ext cx="355" cy="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600" b="1" i="1">
                  <a:latin typeface="Times New Roman" panose="02020603050405020304" pitchFamily="18" charset="0"/>
                  <a:cs typeface="Arial" panose="020B0604020202020204" pitchFamily="34" charset="0"/>
                </a:rPr>
                <a:t>Cheyenne River</a:t>
              </a:r>
            </a:p>
          </p:txBody>
        </p:sp>
        <p:sp>
          <p:nvSpPr>
            <p:cNvPr id="13524" name="Text Box 212"/>
            <p:cNvSpPr txBox="1">
              <a:spLocks noChangeArrowheads="1"/>
            </p:cNvSpPr>
            <p:nvPr/>
          </p:nvSpPr>
          <p:spPr bwMode="auto">
            <a:xfrm>
              <a:off x="4029" y="1646"/>
              <a:ext cx="287" cy="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600" b="1" i="1">
                  <a:latin typeface="Times New Roman" panose="02020603050405020304" pitchFamily="18" charset="0"/>
                  <a:cs typeface="Arial" panose="020B0604020202020204" pitchFamily="34" charset="0"/>
                </a:rPr>
                <a:t>Grand River</a:t>
              </a:r>
            </a:p>
          </p:txBody>
        </p:sp>
        <p:sp>
          <p:nvSpPr>
            <p:cNvPr id="13525" name="Text Box 213"/>
            <p:cNvSpPr txBox="1">
              <a:spLocks noChangeArrowheads="1"/>
            </p:cNvSpPr>
            <p:nvPr/>
          </p:nvSpPr>
          <p:spPr bwMode="auto">
            <a:xfrm rot="1085634">
              <a:off x="3670" y="1183"/>
              <a:ext cx="393" cy="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600" b="1" i="1">
                  <a:latin typeface="Times New Roman" panose="02020603050405020304" pitchFamily="18" charset="0"/>
                  <a:cs typeface="Arial" panose="020B0604020202020204" pitchFamily="34" charset="0"/>
                </a:rPr>
                <a:t>Cannonball River</a:t>
              </a:r>
            </a:p>
          </p:txBody>
        </p:sp>
        <p:sp>
          <p:nvSpPr>
            <p:cNvPr id="13526" name="Text Box 214"/>
            <p:cNvSpPr txBox="1">
              <a:spLocks noChangeArrowheads="1"/>
            </p:cNvSpPr>
            <p:nvPr/>
          </p:nvSpPr>
          <p:spPr bwMode="auto">
            <a:xfrm rot="205583">
              <a:off x="4066" y="1070"/>
              <a:ext cx="272" cy="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600" b="1" i="1">
                  <a:latin typeface="Times New Roman" panose="02020603050405020304" pitchFamily="18" charset="0"/>
                  <a:cs typeface="Arial" panose="020B0604020202020204" pitchFamily="34" charset="0"/>
                </a:rPr>
                <a:t>Heart River</a:t>
              </a:r>
            </a:p>
          </p:txBody>
        </p:sp>
        <p:sp>
          <p:nvSpPr>
            <p:cNvPr id="13527" name="Text Box 215"/>
            <p:cNvSpPr txBox="1">
              <a:spLocks noChangeArrowheads="1"/>
            </p:cNvSpPr>
            <p:nvPr/>
          </p:nvSpPr>
          <p:spPr bwMode="auto">
            <a:xfrm rot="-695076">
              <a:off x="4693" y="311"/>
              <a:ext cx="350" cy="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600" b="1" i="1">
                  <a:latin typeface="Times New Roman" panose="02020603050405020304" pitchFamily="18" charset="0"/>
                  <a:cs typeface="Arial" panose="020B0604020202020204" pitchFamily="34" charset="0"/>
                </a:rPr>
                <a:t>Sheyenne River</a:t>
              </a:r>
            </a:p>
          </p:txBody>
        </p:sp>
        <p:sp>
          <p:nvSpPr>
            <p:cNvPr id="13528" name="Text Box 216"/>
            <p:cNvSpPr txBox="1">
              <a:spLocks noChangeArrowheads="1"/>
            </p:cNvSpPr>
            <p:nvPr/>
          </p:nvSpPr>
          <p:spPr bwMode="auto">
            <a:xfrm rot="-1421441">
              <a:off x="1396" y="1126"/>
              <a:ext cx="393" cy="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600" b="1" i="1">
                  <a:latin typeface="Times New Roman" panose="02020603050405020304" pitchFamily="18" charset="0"/>
                  <a:cs typeface="Arial" panose="020B0604020202020204" pitchFamily="34" charset="0"/>
                </a:rPr>
                <a:t>Musselshell River</a:t>
              </a:r>
            </a:p>
          </p:txBody>
        </p:sp>
        <p:sp>
          <p:nvSpPr>
            <p:cNvPr id="13529" name="Text Box 217"/>
            <p:cNvSpPr txBox="1">
              <a:spLocks noChangeArrowheads="1"/>
            </p:cNvSpPr>
            <p:nvPr/>
          </p:nvSpPr>
          <p:spPr bwMode="auto">
            <a:xfrm rot="-1208994">
              <a:off x="2187" y="1215"/>
              <a:ext cx="515" cy="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800" b="1" i="1">
                  <a:latin typeface="Times New Roman" panose="02020603050405020304" pitchFamily="18" charset="0"/>
                  <a:cs typeface="Arial" panose="020B0604020202020204" pitchFamily="34" charset="0"/>
                </a:rPr>
                <a:t>Yellowstone River</a:t>
              </a:r>
            </a:p>
          </p:txBody>
        </p:sp>
        <p:sp>
          <p:nvSpPr>
            <p:cNvPr id="13530" name="Text Box 218"/>
            <p:cNvSpPr txBox="1">
              <a:spLocks noChangeArrowheads="1"/>
            </p:cNvSpPr>
            <p:nvPr/>
          </p:nvSpPr>
          <p:spPr bwMode="auto">
            <a:xfrm rot="-3602231">
              <a:off x="1601" y="2032"/>
              <a:ext cx="575" cy="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800" b="1" i="1">
                  <a:solidFill>
                    <a:srgbClr val="FF0000"/>
                  </a:solidFill>
                  <a:effectLst>
                    <a:outerShdw blurRad="38100" dist="38100" dir="2700000" algn="tl">
                      <a:srgbClr val="C0C0C0"/>
                    </a:outerShdw>
                  </a:effectLst>
                  <a:latin typeface="Times New Roman" panose="02020603050405020304" pitchFamily="18" charset="0"/>
                  <a:cs typeface="Arial" panose="020B0604020202020204" pitchFamily="34" charset="0"/>
                </a:rPr>
                <a:t>Little Bighorn River</a:t>
              </a:r>
            </a:p>
          </p:txBody>
        </p:sp>
        <p:sp>
          <p:nvSpPr>
            <p:cNvPr id="13531" name="Text Box 219"/>
            <p:cNvSpPr txBox="1">
              <a:spLocks noChangeArrowheads="1"/>
            </p:cNvSpPr>
            <p:nvPr/>
          </p:nvSpPr>
          <p:spPr bwMode="auto">
            <a:xfrm rot="-25062495">
              <a:off x="2059" y="1891"/>
              <a:ext cx="519" cy="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800" b="1" i="1">
                  <a:latin typeface="Times New Roman" panose="02020603050405020304" pitchFamily="18" charset="0"/>
                  <a:cs typeface="Arial" panose="020B0604020202020204" pitchFamily="34" charset="0"/>
                </a:rPr>
                <a:t>Tongue River</a:t>
              </a:r>
            </a:p>
          </p:txBody>
        </p:sp>
        <p:sp>
          <p:nvSpPr>
            <p:cNvPr id="13532" name="Text Box 220"/>
            <p:cNvSpPr txBox="1">
              <a:spLocks noChangeArrowheads="1"/>
            </p:cNvSpPr>
            <p:nvPr/>
          </p:nvSpPr>
          <p:spPr bwMode="auto">
            <a:xfrm rot="16200000">
              <a:off x="2371" y="2483"/>
              <a:ext cx="276" cy="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500" b="1" i="1">
                  <a:latin typeface="Times New Roman" panose="02020603050405020304" pitchFamily="18" charset="0"/>
                  <a:cs typeface="Arial" panose="020B0604020202020204" pitchFamily="34" charset="0"/>
                </a:rPr>
                <a:t>Powder River </a:t>
              </a:r>
            </a:p>
          </p:txBody>
        </p:sp>
        <p:sp>
          <p:nvSpPr>
            <p:cNvPr id="13533" name="Text Box 221"/>
            <p:cNvSpPr txBox="1">
              <a:spLocks noChangeArrowheads="1"/>
            </p:cNvSpPr>
            <p:nvPr/>
          </p:nvSpPr>
          <p:spPr bwMode="auto">
            <a:xfrm rot="4679312">
              <a:off x="2571" y="2462"/>
              <a:ext cx="361" cy="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500" b="1" i="1">
                  <a:latin typeface="Times New Roman" panose="02020603050405020304" pitchFamily="18" charset="0"/>
                  <a:cs typeface="Arial" panose="020B0604020202020204" pitchFamily="34" charset="0"/>
                </a:rPr>
                <a:t>Little Powder River</a:t>
              </a:r>
            </a:p>
          </p:txBody>
        </p:sp>
        <p:sp>
          <p:nvSpPr>
            <p:cNvPr id="13534" name="Freeform 222"/>
            <p:cNvSpPr>
              <a:spLocks/>
            </p:cNvSpPr>
            <p:nvPr/>
          </p:nvSpPr>
          <p:spPr bwMode="auto">
            <a:xfrm>
              <a:off x="1659" y="1422"/>
              <a:ext cx="314" cy="669"/>
            </a:xfrm>
            <a:custGeom>
              <a:avLst/>
              <a:gdLst>
                <a:gd name="T0" fmla="*/ 854 w 854"/>
                <a:gd name="T1" fmla="*/ 0 h 1620"/>
                <a:gd name="T2" fmla="*/ 816 w 854"/>
                <a:gd name="T3" fmla="*/ 298 h 1620"/>
                <a:gd name="T4" fmla="*/ 756 w 854"/>
                <a:gd name="T5" fmla="*/ 358 h 1620"/>
                <a:gd name="T6" fmla="*/ 738 w 854"/>
                <a:gd name="T7" fmla="*/ 370 h 1620"/>
                <a:gd name="T8" fmla="*/ 726 w 854"/>
                <a:gd name="T9" fmla="*/ 388 h 1620"/>
                <a:gd name="T10" fmla="*/ 708 w 854"/>
                <a:gd name="T11" fmla="*/ 400 h 1620"/>
                <a:gd name="T12" fmla="*/ 700 w 854"/>
                <a:gd name="T13" fmla="*/ 512 h 1620"/>
                <a:gd name="T14" fmla="*/ 660 w 854"/>
                <a:gd name="T15" fmla="*/ 574 h 1620"/>
                <a:gd name="T16" fmla="*/ 684 w 854"/>
                <a:gd name="T17" fmla="*/ 662 h 1620"/>
                <a:gd name="T18" fmla="*/ 666 w 854"/>
                <a:gd name="T19" fmla="*/ 784 h 1620"/>
                <a:gd name="T20" fmla="*/ 636 w 854"/>
                <a:gd name="T21" fmla="*/ 834 h 1620"/>
                <a:gd name="T22" fmla="*/ 516 w 854"/>
                <a:gd name="T23" fmla="*/ 1000 h 1620"/>
                <a:gd name="T24" fmla="*/ 462 w 854"/>
                <a:gd name="T25" fmla="*/ 1090 h 1620"/>
                <a:gd name="T26" fmla="*/ 456 w 854"/>
                <a:gd name="T27" fmla="*/ 1204 h 1620"/>
                <a:gd name="T28" fmla="*/ 372 w 854"/>
                <a:gd name="T29" fmla="*/ 1282 h 1620"/>
                <a:gd name="T30" fmla="*/ 306 w 854"/>
                <a:gd name="T31" fmla="*/ 1318 h 1620"/>
                <a:gd name="T32" fmla="*/ 296 w 854"/>
                <a:gd name="T33" fmla="*/ 1312 h 1620"/>
                <a:gd name="T34" fmla="*/ 236 w 854"/>
                <a:gd name="T35" fmla="*/ 1350 h 1620"/>
                <a:gd name="T36" fmla="*/ 202 w 854"/>
                <a:gd name="T37" fmla="*/ 1382 h 1620"/>
                <a:gd name="T38" fmla="*/ 144 w 854"/>
                <a:gd name="T39" fmla="*/ 1428 h 1620"/>
                <a:gd name="T40" fmla="*/ 84 w 854"/>
                <a:gd name="T41" fmla="*/ 1470 h 1620"/>
                <a:gd name="T42" fmla="*/ 48 w 854"/>
                <a:gd name="T43" fmla="*/ 1546 h 1620"/>
                <a:gd name="T44" fmla="*/ 18 w 854"/>
                <a:gd name="T45" fmla="*/ 1582 h 1620"/>
                <a:gd name="T46" fmla="*/ 0 w 854"/>
                <a:gd name="T47" fmla="*/ 1620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54" h="1620">
                  <a:moveTo>
                    <a:pt x="854" y="0"/>
                  </a:moveTo>
                  <a:cubicBezTo>
                    <a:pt x="850" y="99"/>
                    <a:pt x="842" y="207"/>
                    <a:pt x="816" y="298"/>
                  </a:cubicBezTo>
                  <a:cubicBezTo>
                    <a:pt x="807" y="330"/>
                    <a:pt x="783" y="340"/>
                    <a:pt x="756" y="358"/>
                  </a:cubicBezTo>
                  <a:cubicBezTo>
                    <a:pt x="750" y="362"/>
                    <a:pt x="738" y="370"/>
                    <a:pt x="738" y="370"/>
                  </a:cubicBezTo>
                  <a:cubicBezTo>
                    <a:pt x="734" y="376"/>
                    <a:pt x="731" y="383"/>
                    <a:pt x="726" y="388"/>
                  </a:cubicBezTo>
                  <a:cubicBezTo>
                    <a:pt x="721" y="393"/>
                    <a:pt x="710" y="393"/>
                    <a:pt x="708" y="400"/>
                  </a:cubicBezTo>
                  <a:cubicBezTo>
                    <a:pt x="693" y="456"/>
                    <a:pt x="743" y="484"/>
                    <a:pt x="700" y="512"/>
                  </a:cubicBezTo>
                  <a:cubicBezTo>
                    <a:pt x="695" y="542"/>
                    <a:pt x="663" y="549"/>
                    <a:pt x="660" y="574"/>
                  </a:cubicBezTo>
                  <a:cubicBezTo>
                    <a:pt x="657" y="599"/>
                    <a:pt x="683" y="627"/>
                    <a:pt x="684" y="662"/>
                  </a:cubicBezTo>
                  <a:cubicBezTo>
                    <a:pt x="687" y="696"/>
                    <a:pt x="692" y="752"/>
                    <a:pt x="666" y="784"/>
                  </a:cubicBezTo>
                  <a:cubicBezTo>
                    <a:pt x="654" y="799"/>
                    <a:pt x="636" y="834"/>
                    <a:pt x="636" y="834"/>
                  </a:cubicBezTo>
                  <a:cubicBezTo>
                    <a:pt x="562" y="890"/>
                    <a:pt x="574" y="942"/>
                    <a:pt x="516" y="1000"/>
                  </a:cubicBezTo>
                  <a:cubicBezTo>
                    <a:pt x="505" y="1033"/>
                    <a:pt x="474" y="1055"/>
                    <a:pt x="462" y="1090"/>
                  </a:cubicBezTo>
                  <a:cubicBezTo>
                    <a:pt x="460" y="1128"/>
                    <a:pt x="461" y="1166"/>
                    <a:pt x="456" y="1204"/>
                  </a:cubicBezTo>
                  <a:cubicBezTo>
                    <a:pt x="450" y="1256"/>
                    <a:pt x="408" y="1258"/>
                    <a:pt x="372" y="1282"/>
                  </a:cubicBezTo>
                  <a:cubicBezTo>
                    <a:pt x="360" y="1317"/>
                    <a:pt x="342" y="1313"/>
                    <a:pt x="306" y="1318"/>
                  </a:cubicBezTo>
                  <a:cubicBezTo>
                    <a:pt x="294" y="1324"/>
                    <a:pt x="308" y="1307"/>
                    <a:pt x="296" y="1312"/>
                  </a:cubicBezTo>
                  <a:cubicBezTo>
                    <a:pt x="284" y="1317"/>
                    <a:pt x="252" y="1338"/>
                    <a:pt x="236" y="1350"/>
                  </a:cubicBezTo>
                  <a:cubicBezTo>
                    <a:pt x="228" y="1362"/>
                    <a:pt x="216" y="1377"/>
                    <a:pt x="202" y="1382"/>
                  </a:cubicBezTo>
                  <a:cubicBezTo>
                    <a:pt x="181" y="1389"/>
                    <a:pt x="161" y="1411"/>
                    <a:pt x="144" y="1428"/>
                  </a:cubicBezTo>
                  <a:cubicBezTo>
                    <a:pt x="125" y="1441"/>
                    <a:pt x="100" y="1450"/>
                    <a:pt x="84" y="1470"/>
                  </a:cubicBezTo>
                  <a:cubicBezTo>
                    <a:pt x="68" y="1490"/>
                    <a:pt x="59" y="1527"/>
                    <a:pt x="48" y="1546"/>
                  </a:cubicBezTo>
                  <a:cubicBezTo>
                    <a:pt x="39" y="1559"/>
                    <a:pt x="27" y="1569"/>
                    <a:pt x="18" y="1582"/>
                  </a:cubicBezTo>
                  <a:cubicBezTo>
                    <a:pt x="9" y="1596"/>
                    <a:pt x="4" y="1614"/>
                    <a:pt x="0" y="1620"/>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535" name="Text Box 223"/>
            <p:cNvSpPr txBox="1">
              <a:spLocks noChangeArrowheads="1"/>
            </p:cNvSpPr>
            <p:nvPr/>
          </p:nvSpPr>
          <p:spPr bwMode="auto">
            <a:xfrm rot="4932475">
              <a:off x="1850" y="2860"/>
              <a:ext cx="400" cy="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500" b="1">
                  <a:cs typeface="Arial" panose="020B0604020202020204" pitchFamily="34" charset="0"/>
                </a:rPr>
                <a:t>Bighorn Mountains</a:t>
              </a:r>
            </a:p>
          </p:txBody>
        </p:sp>
        <p:sp>
          <p:nvSpPr>
            <p:cNvPr id="13536" name="Text Box 224"/>
            <p:cNvSpPr txBox="1">
              <a:spLocks noChangeArrowheads="1"/>
            </p:cNvSpPr>
            <p:nvPr/>
          </p:nvSpPr>
          <p:spPr bwMode="auto">
            <a:xfrm>
              <a:off x="3330" y="2734"/>
              <a:ext cx="241" cy="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500" b="1">
                  <a:cs typeface="Arial" panose="020B0604020202020204" pitchFamily="34" charset="0"/>
                </a:rPr>
                <a:t>Black Hills</a:t>
              </a:r>
            </a:p>
          </p:txBody>
        </p:sp>
        <p:sp>
          <p:nvSpPr>
            <p:cNvPr id="13537" name="Text Box 225"/>
            <p:cNvSpPr txBox="1">
              <a:spLocks noChangeArrowheads="1"/>
            </p:cNvSpPr>
            <p:nvPr/>
          </p:nvSpPr>
          <p:spPr bwMode="auto">
            <a:xfrm rot="-27263789">
              <a:off x="3267" y="767"/>
              <a:ext cx="331" cy="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600" b="1" i="1">
                  <a:latin typeface="Times New Roman" panose="02020603050405020304" pitchFamily="18" charset="0"/>
                  <a:cs typeface="Arial" panose="020B0604020202020204" pitchFamily="34" charset="0"/>
                </a:rPr>
                <a:t>Little Missouri</a:t>
              </a:r>
            </a:p>
          </p:txBody>
        </p:sp>
        <p:sp>
          <p:nvSpPr>
            <p:cNvPr id="13538" name="Text Box 226"/>
            <p:cNvSpPr txBox="1">
              <a:spLocks noChangeArrowheads="1"/>
            </p:cNvSpPr>
            <p:nvPr/>
          </p:nvSpPr>
          <p:spPr bwMode="auto">
            <a:xfrm rot="-695076">
              <a:off x="4882" y="440"/>
              <a:ext cx="283" cy="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600" b="1" i="1">
                  <a:latin typeface="Times New Roman" panose="02020603050405020304" pitchFamily="18" charset="0"/>
                  <a:cs typeface="Arial" panose="020B0604020202020204" pitchFamily="34" charset="0"/>
                </a:rPr>
                <a:t>James River</a:t>
              </a:r>
            </a:p>
          </p:txBody>
        </p:sp>
        <p:sp>
          <p:nvSpPr>
            <p:cNvPr id="13539" name="Text Box 227"/>
            <p:cNvSpPr txBox="1">
              <a:spLocks noChangeArrowheads="1"/>
            </p:cNvSpPr>
            <p:nvPr/>
          </p:nvSpPr>
          <p:spPr bwMode="auto">
            <a:xfrm>
              <a:off x="3498" y="633"/>
              <a:ext cx="488"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pPr algn="ctr"/>
              <a:r>
                <a:rPr lang="en-US" altLang="en-US" sz="600" b="1">
                  <a:cs typeface="Arial" panose="020B0604020202020204" pitchFamily="34" charset="0"/>
                </a:rPr>
                <a:t>Arickaree, Mandan, Gros Ventre</a:t>
              </a:r>
            </a:p>
            <a:p>
              <a:pPr algn="ctr"/>
              <a:r>
                <a:rPr lang="en-US" altLang="en-US" sz="600" b="1">
                  <a:cs typeface="Arial" panose="020B0604020202020204" pitchFamily="34" charset="0"/>
                </a:rPr>
                <a:t>Reservation</a:t>
              </a:r>
            </a:p>
          </p:txBody>
        </p:sp>
        <p:sp>
          <p:nvSpPr>
            <p:cNvPr id="13540" name="Text Box 228"/>
            <p:cNvSpPr txBox="1">
              <a:spLocks noChangeArrowheads="1"/>
            </p:cNvSpPr>
            <p:nvPr/>
          </p:nvSpPr>
          <p:spPr bwMode="auto">
            <a:xfrm>
              <a:off x="81" y="2641"/>
              <a:ext cx="317"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pPr algn="ctr"/>
              <a:r>
                <a:rPr lang="en-US" altLang="en-US" sz="600" b="1">
                  <a:cs typeface="Arial" panose="020B0604020202020204" pitchFamily="34" charset="0"/>
                </a:rPr>
                <a:t>IDAHO</a:t>
              </a:r>
            </a:p>
            <a:p>
              <a:pPr algn="ctr"/>
              <a:r>
                <a:rPr lang="en-US" altLang="en-US" sz="600" b="1">
                  <a:cs typeface="Arial" panose="020B0604020202020204" pitchFamily="34" charset="0"/>
                </a:rPr>
                <a:t>TERRITORY</a:t>
              </a:r>
            </a:p>
          </p:txBody>
        </p:sp>
        <p:sp>
          <p:nvSpPr>
            <p:cNvPr id="13541" name="Text Box 229"/>
            <p:cNvSpPr txBox="1">
              <a:spLocks noChangeArrowheads="1"/>
            </p:cNvSpPr>
            <p:nvPr/>
          </p:nvSpPr>
          <p:spPr bwMode="auto">
            <a:xfrm rot="-41174187">
              <a:off x="1073" y="3060"/>
              <a:ext cx="129" cy="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500" b="1" i="1">
                  <a:latin typeface="Times New Roman" panose="02020603050405020304" pitchFamily="18" charset="0"/>
                  <a:cs typeface="Arial" panose="020B0604020202020204" pitchFamily="34" charset="0"/>
                </a:rPr>
                <a:t>Wind</a:t>
              </a:r>
            </a:p>
          </p:txBody>
        </p:sp>
        <p:sp>
          <p:nvSpPr>
            <p:cNvPr id="13542" name="Text Box 230"/>
            <p:cNvSpPr txBox="1">
              <a:spLocks noChangeArrowheads="1"/>
            </p:cNvSpPr>
            <p:nvPr/>
          </p:nvSpPr>
          <p:spPr bwMode="auto">
            <a:xfrm rot="3838225">
              <a:off x="500" y="2721"/>
              <a:ext cx="377" cy="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500" b="1">
                  <a:cs typeface="Arial" panose="020B0604020202020204" pitchFamily="34" charset="0"/>
                </a:rPr>
                <a:t>Rocky  Mountains</a:t>
              </a:r>
            </a:p>
          </p:txBody>
        </p:sp>
        <p:sp>
          <p:nvSpPr>
            <p:cNvPr id="13543" name="Text Box 231"/>
            <p:cNvSpPr txBox="1">
              <a:spLocks noChangeArrowheads="1"/>
            </p:cNvSpPr>
            <p:nvPr/>
          </p:nvSpPr>
          <p:spPr bwMode="auto">
            <a:xfrm rot="18215925">
              <a:off x="2572" y="1752"/>
              <a:ext cx="433" cy="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800" b="1" i="1">
                  <a:latin typeface="Times New Roman" panose="02020603050405020304" pitchFamily="18" charset="0"/>
                  <a:cs typeface="Arial" panose="020B0604020202020204" pitchFamily="34" charset="0"/>
                </a:rPr>
                <a:t>Powder River</a:t>
              </a:r>
            </a:p>
          </p:txBody>
        </p:sp>
        <p:sp>
          <p:nvSpPr>
            <p:cNvPr id="13544" name="Text Box 232"/>
            <p:cNvSpPr txBox="1">
              <a:spLocks noChangeArrowheads="1"/>
            </p:cNvSpPr>
            <p:nvPr/>
          </p:nvSpPr>
          <p:spPr bwMode="auto">
            <a:xfrm>
              <a:off x="673" y="1125"/>
              <a:ext cx="312" cy="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500" b="1">
                  <a:cs typeface="Arial" panose="020B0604020202020204" pitchFamily="34" charset="0"/>
                </a:rPr>
                <a:t>CAMP BAKER</a:t>
              </a:r>
            </a:p>
          </p:txBody>
        </p:sp>
        <p:sp>
          <p:nvSpPr>
            <p:cNvPr id="13545" name="Text Box 233"/>
            <p:cNvSpPr txBox="1">
              <a:spLocks noChangeArrowheads="1"/>
            </p:cNvSpPr>
            <p:nvPr/>
          </p:nvSpPr>
          <p:spPr bwMode="auto">
            <a:xfrm>
              <a:off x="2278" y="3473"/>
              <a:ext cx="343" cy="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500" b="1" i="1">
                  <a:latin typeface="Times New Roman" panose="02020603050405020304" pitchFamily="18" charset="0"/>
                  <a:cs typeface="Arial" panose="020B0604020202020204" pitchFamily="34" charset="0"/>
                </a:rPr>
                <a:t>North Platte River</a:t>
              </a:r>
            </a:p>
          </p:txBody>
        </p:sp>
        <p:sp>
          <p:nvSpPr>
            <p:cNvPr id="13546" name="Rectangle 234"/>
            <p:cNvSpPr>
              <a:spLocks noChangeArrowheads="1"/>
            </p:cNvSpPr>
            <p:nvPr/>
          </p:nvSpPr>
          <p:spPr bwMode="auto">
            <a:xfrm>
              <a:off x="86" y="2981"/>
              <a:ext cx="1625" cy="104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nchor="ctr"/>
            <a:lstStyle>
              <a:lvl1pPr defTabSz="320675">
                <a:defRPr>
                  <a:solidFill>
                    <a:schemeClr val="tx1"/>
                  </a:solidFill>
                  <a:latin typeface="Arial" panose="020B0604020202020204" pitchFamily="34" charset="0"/>
                </a:defRPr>
              </a:lvl1pPr>
              <a:lvl2pPr marL="160338" defTabSz="320675">
                <a:defRPr>
                  <a:solidFill>
                    <a:schemeClr val="tx1"/>
                  </a:solidFill>
                  <a:latin typeface="Arial" panose="020B0604020202020204" pitchFamily="34" charset="0"/>
                </a:defRPr>
              </a:lvl2pPr>
              <a:lvl3pPr marL="320675" defTabSz="320675">
                <a:defRPr>
                  <a:solidFill>
                    <a:schemeClr val="tx1"/>
                  </a:solidFill>
                  <a:latin typeface="Arial" panose="020B0604020202020204" pitchFamily="34" charset="0"/>
                </a:defRPr>
              </a:lvl3pPr>
              <a:lvl4pPr marL="479425" defTabSz="320675">
                <a:defRPr>
                  <a:solidFill>
                    <a:schemeClr val="tx1"/>
                  </a:solidFill>
                  <a:latin typeface="Arial" panose="020B0604020202020204" pitchFamily="34" charset="0"/>
                </a:defRPr>
              </a:lvl4pPr>
              <a:lvl5pPr marL="639763" defTabSz="320675">
                <a:defRPr>
                  <a:solidFill>
                    <a:schemeClr val="tx1"/>
                  </a:solidFill>
                  <a:latin typeface="Arial" panose="020B0604020202020204" pitchFamily="34" charset="0"/>
                </a:defRPr>
              </a:lvl5pPr>
              <a:lvl6pPr marL="1096963" defTabSz="320675" fontAlgn="base">
                <a:spcBef>
                  <a:spcPct val="0"/>
                </a:spcBef>
                <a:spcAft>
                  <a:spcPct val="0"/>
                </a:spcAft>
                <a:defRPr>
                  <a:solidFill>
                    <a:schemeClr val="tx1"/>
                  </a:solidFill>
                  <a:latin typeface="Arial" panose="020B0604020202020204" pitchFamily="34" charset="0"/>
                </a:defRPr>
              </a:lvl6pPr>
              <a:lvl7pPr marL="1554163" defTabSz="320675" fontAlgn="base">
                <a:spcBef>
                  <a:spcPct val="0"/>
                </a:spcBef>
                <a:spcAft>
                  <a:spcPct val="0"/>
                </a:spcAft>
                <a:defRPr>
                  <a:solidFill>
                    <a:schemeClr val="tx1"/>
                  </a:solidFill>
                  <a:latin typeface="Arial" panose="020B0604020202020204" pitchFamily="34" charset="0"/>
                </a:defRPr>
              </a:lvl7pPr>
              <a:lvl8pPr marL="2011363" defTabSz="320675" fontAlgn="base">
                <a:spcBef>
                  <a:spcPct val="0"/>
                </a:spcBef>
                <a:spcAft>
                  <a:spcPct val="0"/>
                </a:spcAft>
                <a:defRPr>
                  <a:solidFill>
                    <a:schemeClr val="tx1"/>
                  </a:solidFill>
                  <a:latin typeface="Arial" panose="020B0604020202020204" pitchFamily="34" charset="0"/>
                </a:defRPr>
              </a:lvl8pPr>
              <a:lvl9pPr marL="2468563" defTabSz="320675" fontAlgn="base">
                <a:spcBef>
                  <a:spcPct val="0"/>
                </a:spcBef>
                <a:spcAft>
                  <a:spcPct val="0"/>
                </a:spcAft>
                <a:defRPr>
                  <a:solidFill>
                    <a:schemeClr val="tx1"/>
                  </a:solidFill>
                  <a:latin typeface="Arial" panose="020B0604020202020204" pitchFamily="34" charset="0"/>
                </a:defRPr>
              </a:lvl9pPr>
            </a:lstStyle>
            <a:p>
              <a:pPr algn="ctr"/>
              <a:endParaRPr lang="en-US" altLang="en-US" sz="800">
                <a:cs typeface="Arial" panose="020B0604020202020204" pitchFamily="34" charset="0"/>
              </a:endParaRPr>
            </a:p>
          </p:txBody>
        </p:sp>
        <p:grpSp>
          <p:nvGrpSpPr>
            <p:cNvPr id="13547" name="Group 235"/>
            <p:cNvGrpSpPr>
              <a:grpSpLocks/>
            </p:cNvGrpSpPr>
            <p:nvPr/>
          </p:nvGrpSpPr>
          <p:grpSpPr bwMode="auto">
            <a:xfrm>
              <a:off x="241" y="3748"/>
              <a:ext cx="1329" cy="267"/>
              <a:chOff x="1318" y="9690"/>
              <a:chExt cx="3617" cy="646"/>
            </a:xfrm>
          </p:grpSpPr>
          <p:sp>
            <p:nvSpPr>
              <p:cNvPr id="13548" name="Text Box 236"/>
              <p:cNvSpPr txBox="1">
                <a:spLocks noChangeArrowheads="1"/>
              </p:cNvSpPr>
              <p:nvPr/>
            </p:nvSpPr>
            <p:spPr bwMode="auto">
              <a:xfrm>
                <a:off x="2777" y="9690"/>
                <a:ext cx="642" cy="23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defTabSz="320675">
                  <a:defRPr>
                    <a:solidFill>
                      <a:schemeClr val="tx1"/>
                    </a:solidFill>
                    <a:latin typeface="Arial" panose="020B0604020202020204" pitchFamily="34" charset="0"/>
                  </a:defRPr>
                </a:lvl1pPr>
                <a:lvl2pPr marL="160338" defTabSz="320675">
                  <a:defRPr>
                    <a:solidFill>
                      <a:schemeClr val="tx1"/>
                    </a:solidFill>
                    <a:latin typeface="Arial" panose="020B0604020202020204" pitchFamily="34" charset="0"/>
                  </a:defRPr>
                </a:lvl2pPr>
                <a:lvl3pPr marL="320675" defTabSz="320675">
                  <a:defRPr>
                    <a:solidFill>
                      <a:schemeClr val="tx1"/>
                    </a:solidFill>
                    <a:latin typeface="Arial" panose="020B0604020202020204" pitchFamily="34" charset="0"/>
                  </a:defRPr>
                </a:lvl3pPr>
                <a:lvl4pPr marL="479425" defTabSz="320675">
                  <a:defRPr>
                    <a:solidFill>
                      <a:schemeClr val="tx1"/>
                    </a:solidFill>
                    <a:latin typeface="Arial" panose="020B0604020202020204" pitchFamily="34" charset="0"/>
                  </a:defRPr>
                </a:lvl4pPr>
                <a:lvl5pPr marL="639763" defTabSz="320675">
                  <a:defRPr>
                    <a:solidFill>
                      <a:schemeClr val="tx1"/>
                    </a:solidFill>
                    <a:latin typeface="Arial" panose="020B0604020202020204" pitchFamily="34" charset="0"/>
                  </a:defRPr>
                </a:lvl5pPr>
                <a:lvl6pPr marL="1096963" defTabSz="320675" fontAlgn="base">
                  <a:spcBef>
                    <a:spcPct val="0"/>
                  </a:spcBef>
                  <a:spcAft>
                    <a:spcPct val="0"/>
                  </a:spcAft>
                  <a:defRPr>
                    <a:solidFill>
                      <a:schemeClr val="tx1"/>
                    </a:solidFill>
                    <a:latin typeface="Arial" panose="020B0604020202020204" pitchFamily="34" charset="0"/>
                  </a:defRPr>
                </a:lvl6pPr>
                <a:lvl7pPr marL="1554163" defTabSz="320675" fontAlgn="base">
                  <a:spcBef>
                    <a:spcPct val="0"/>
                  </a:spcBef>
                  <a:spcAft>
                    <a:spcPct val="0"/>
                  </a:spcAft>
                  <a:defRPr>
                    <a:solidFill>
                      <a:schemeClr val="tx1"/>
                    </a:solidFill>
                    <a:latin typeface="Arial" panose="020B0604020202020204" pitchFamily="34" charset="0"/>
                  </a:defRPr>
                </a:lvl7pPr>
                <a:lvl8pPr marL="2011363" defTabSz="320675" fontAlgn="base">
                  <a:spcBef>
                    <a:spcPct val="0"/>
                  </a:spcBef>
                  <a:spcAft>
                    <a:spcPct val="0"/>
                  </a:spcAft>
                  <a:defRPr>
                    <a:solidFill>
                      <a:schemeClr val="tx1"/>
                    </a:solidFill>
                    <a:latin typeface="Arial" panose="020B0604020202020204" pitchFamily="34" charset="0"/>
                  </a:defRPr>
                </a:lvl8pPr>
                <a:lvl9pPr marL="2468563" defTabSz="320675" fontAlgn="base">
                  <a:spcBef>
                    <a:spcPct val="0"/>
                  </a:spcBef>
                  <a:spcAft>
                    <a:spcPct val="0"/>
                  </a:spcAft>
                  <a:defRPr>
                    <a:solidFill>
                      <a:schemeClr val="tx1"/>
                    </a:solidFill>
                    <a:latin typeface="Arial" panose="020B0604020202020204" pitchFamily="34" charset="0"/>
                  </a:defRPr>
                </a:lvl9pPr>
              </a:lstStyle>
              <a:p>
                <a:r>
                  <a:rPr lang="en-US" altLang="en-US" sz="800" b="1">
                    <a:cs typeface="Arial" panose="020B0604020202020204" pitchFamily="34" charset="0"/>
                  </a:rPr>
                  <a:t>MILES</a:t>
                </a:r>
              </a:p>
            </p:txBody>
          </p:sp>
          <p:grpSp>
            <p:nvGrpSpPr>
              <p:cNvPr id="13549" name="Group 237"/>
              <p:cNvGrpSpPr>
                <a:grpSpLocks/>
              </p:cNvGrpSpPr>
              <p:nvPr/>
            </p:nvGrpSpPr>
            <p:grpSpPr bwMode="auto">
              <a:xfrm>
                <a:off x="1318" y="9994"/>
                <a:ext cx="3617" cy="342"/>
                <a:chOff x="1318" y="9994"/>
                <a:chExt cx="3617" cy="342"/>
              </a:xfrm>
            </p:grpSpPr>
            <p:sp>
              <p:nvSpPr>
                <p:cNvPr id="13550" name="Text Box 238"/>
                <p:cNvSpPr txBox="1">
                  <a:spLocks noChangeArrowheads="1"/>
                </p:cNvSpPr>
                <p:nvPr/>
              </p:nvSpPr>
              <p:spPr bwMode="auto">
                <a:xfrm>
                  <a:off x="1318" y="10101"/>
                  <a:ext cx="207" cy="23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defTabSz="320675">
                    <a:defRPr>
                      <a:solidFill>
                        <a:schemeClr val="tx1"/>
                      </a:solidFill>
                      <a:latin typeface="Arial" panose="020B0604020202020204" pitchFamily="34" charset="0"/>
                    </a:defRPr>
                  </a:lvl1pPr>
                  <a:lvl2pPr marL="160338" defTabSz="320675">
                    <a:defRPr>
                      <a:solidFill>
                        <a:schemeClr val="tx1"/>
                      </a:solidFill>
                      <a:latin typeface="Arial" panose="020B0604020202020204" pitchFamily="34" charset="0"/>
                    </a:defRPr>
                  </a:lvl2pPr>
                  <a:lvl3pPr marL="320675" defTabSz="320675">
                    <a:defRPr>
                      <a:solidFill>
                        <a:schemeClr val="tx1"/>
                      </a:solidFill>
                      <a:latin typeface="Arial" panose="020B0604020202020204" pitchFamily="34" charset="0"/>
                    </a:defRPr>
                  </a:lvl3pPr>
                  <a:lvl4pPr marL="479425" defTabSz="320675">
                    <a:defRPr>
                      <a:solidFill>
                        <a:schemeClr val="tx1"/>
                      </a:solidFill>
                      <a:latin typeface="Arial" panose="020B0604020202020204" pitchFamily="34" charset="0"/>
                    </a:defRPr>
                  </a:lvl4pPr>
                  <a:lvl5pPr marL="639763" defTabSz="320675">
                    <a:defRPr>
                      <a:solidFill>
                        <a:schemeClr val="tx1"/>
                      </a:solidFill>
                      <a:latin typeface="Arial" panose="020B0604020202020204" pitchFamily="34" charset="0"/>
                    </a:defRPr>
                  </a:lvl5pPr>
                  <a:lvl6pPr marL="1096963" defTabSz="320675" fontAlgn="base">
                    <a:spcBef>
                      <a:spcPct val="0"/>
                    </a:spcBef>
                    <a:spcAft>
                      <a:spcPct val="0"/>
                    </a:spcAft>
                    <a:defRPr>
                      <a:solidFill>
                        <a:schemeClr val="tx1"/>
                      </a:solidFill>
                      <a:latin typeface="Arial" panose="020B0604020202020204" pitchFamily="34" charset="0"/>
                    </a:defRPr>
                  </a:lvl6pPr>
                  <a:lvl7pPr marL="1554163" defTabSz="320675" fontAlgn="base">
                    <a:spcBef>
                      <a:spcPct val="0"/>
                    </a:spcBef>
                    <a:spcAft>
                      <a:spcPct val="0"/>
                    </a:spcAft>
                    <a:defRPr>
                      <a:solidFill>
                        <a:schemeClr val="tx1"/>
                      </a:solidFill>
                      <a:latin typeface="Arial" panose="020B0604020202020204" pitchFamily="34" charset="0"/>
                    </a:defRPr>
                  </a:lvl7pPr>
                  <a:lvl8pPr marL="2011363" defTabSz="320675" fontAlgn="base">
                    <a:spcBef>
                      <a:spcPct val="0"/>
                    </a:spcBef>
                    <a:spcAft>
                      <a:spcPct val="0"/>
                    </a:spcAft>
                    <a:defRPr>
                      <a:solidFill>
                        <a:schemeClr val="tx1"/>
                      </a:solidFill>
                      <a:latin typeface="Arial" panose="020B0604020202020204" pitchFamily="34" charset="0"/>
                    </a:defRPr>
                  </a:lvl8pPr>
                  <a:lvl9pPr marL="2468563" defTabSz="320675" fontAlgn="base">
                    <a:spcBef>
                      <a:spcPct val="0"/>
                    </a:spcBef>
                    <a:spcAft>
                      <a:spcPct val="0"/>
                    </a:spcAft>
                    <a:defRPr>
                      <a:solidFill>
                        <a:schemeClr val="tx1"/>
                      </a:solidFill>
                      <a:latin typeface="Arial" panose="020B0604020202020204" pitchFamily="34" charset="0"/>
                    </a:defRPr>
                  </a:lvl9pPr>
                </a:lstStyle>
                <a:p>
                  <a:r>
                    <a:rPr lang="en-US" altLang="en-US" sz="800" b="1">
                      <a:cs typeface="Arial" panose="020B0604020202020204" pitchFamily="34" charset="0"/>
                    </a:rPr>
                    <a:t>0</a:t>
                  </a:r>
                </a:p>
              </p:txBody>
            </p:sp>
            <p:sp>
              <p:nvSpPr>
                <p:cNvPr id="13551" name="Text Box 239"/>
                <p:cNvSpPr txBox="1">
                  <a:spLocks noChangeArrowheads="1"/>
                </p:cNvSpPr>
                <p:nvPr/>
              </p:nvSpPr>
              <p:spPr bwMode="auto">
                <a:xfrm>
                  <a:off x="2344" y="10101"/>
                  <a:ext cx="305" cy="23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defTabSz="320675">
                    <a:defRPr>
                      <a:solidFill>
                        <a:schemeClr val="tx1"/>
                      </a:solidFill>
                      <a:latin typeface="Arial" panose="020B0604020202020204" pitchFamily="34" charset="0"/>
                    </a:defRPr>
                  </a:lvl1pPr>
                  <a:lvl2pPr marL="160338" defTabSz="320675">
                    <a:defRPr>
                      <a:solidFill>
                        <a:schemeClr val="tx1"/>
                      </a:solidFill>
                      <a:latin typeface="Arial" panose="020B0604020202020204" pitchFamily="34" charset="0"/>
                    </a:defRPr>
                  </a:lvl2pPr>
                  <a:lvl3pPr marL="320675" defTabSz="320675">
                    <a:defRPr>
                      <a:solidFill>
                        <a:schemeClr val="tx1"/>
                      </a:solidFill>
                      <a:latin typeface="Arial" panose="020B0604020202020204" pitchFamily="34" charset="0"/>
                    </a:defRPr>
                  </a:lvl3pPr>
                  <a:lvl4pPr marL="479425" defTabSz="320675">
                    <a:defRPr>
                      <a:solidFill>
                        <a:schemeClr val="tx1"/>
                      </a:solidFill>
                      <a:latin typeface="Arial" panose="020B0604020202020204" pitchFamily="34" charset="0"/>
                    </a:defRPr>
                  </a:lvl4pPr>
                  <a:lvl5pPr marL="639763" defTabSz="320675">
                    <a:defRPr>
                      <a:solidFill>
                        <a:schemeClr val="tx1"/>
                      </a:solidFill>
                      <a:latin typeface="Arial" panose="020B0604020202020204" pitchFamily="34" charset="0"/>
                    </a:defRPr>
                  </a:lvl5pPr>
                  <a:lvl6pPr marL="1096963" defTabSz="320675" fontAlgn="base">
                    <a:spcBef>
                      <a:spcPct val="0"/>
                    </a:spcBef>
                    <a:spcAft>
                      <a:spcPct val="0"/>
                    </a:spcAft>
                    <a:defRPr>
                      <a:solidFill>
                        <a:schemeClr val="tx1"/>
                      </a:solidFill>
                      <a:latin typeface="Arial" panose="020B0604020202020204" pitchFamily="34" charset="0"/>
                    </a:defRPr>
                  </a:lvl6pPr>
                  <a:lvl7pPr marL="1554163" defTabSz="320675" fontAlgn="base">
                    <a:spcBef>
                      <a:spcPct val="0"/>
                    </a:spcBef>
                    <a:spcAft>
                      <a:spcPct val="0"/>
                    </a:spcAft>
                    <a:defRPr>
                      <a:solidFill>
                        <a:schemeClr val="tx1"/>
                      </a:solidFill>
                      <a:latin typeface="Arial" panose="020B0604020202020204" pitchFamily="34" charset="0"/>
                    </a:defRPr>
                  </a:lvl7pPr>
                  <a:lvl8pPr marL="2011363" defTabSz="320675" fontAlgn="base">
                    <a:spcBef>
                      <a:spcPct val="0"/>
                    </a:spcBef>
                    <a:spcAft>
                      <a:spcPct val="0"/>
                    </a:spcAft>
                    <a:defRPr>
                      <a:solidFill>
                        <a:schemeClr val="tx1"/>
                      </a:solidFill>
                      <a:latin typeface="Arial" panose="020B0604020202020204" pitchFamily="34" charset="0"/>
                    </a:defRPr>
                  </a:lvl8pPr>
                  <a:lvl9pPr marL="2468563" defTabSz="320675" fontAlgn="base">
                    <a:spcBef>
                      <a:spcPct val="0"/>
                    </a:spcBef>
                    <a:spcAft>
                      <a:spcPct val="0"/>
                    </a:spcAft>
                    <a:defRPr>
                      <a:solidFill>
                        <a:schemeClr val="tx1"/>
                      </a:solidFill>
                      <a:latin typeface="Arial" panose="020B0604020202020204" pitchFamily="34" charset="0"/>
                    </a:defRPr>
                  </a:lvl9pPr>
                </a:lstStyle>
                <a:p>
                  <a:r>
                    <a:rPr lang="en-US" altLang="en-US" sz="800" b="1">
                      <a:cs typeface="Arial" panose="020B0604020202020204" pitchFamily="34" charset="0"/>
                    </a:rPr>
                    <a:t>50</a:t>
                  </a:r>
                </a:p>
              </p:txBody>
            </p:sp>
            <p:sp>
              <p:nvSpPr>
                <p:cNvPr id="13552" name="Text Box 240"/>
                <p:cNvSpPr txBox="1">
                  <a:spLocks noChangeArrowheads="1"/>
                </p:cNvSpPr>
                <p:nvPr/>
              </p:nvSpPr>
              <p:spPr bwMode="auto">
                <a:xfrm>
                  <a:off x="3348" y="10101"/>
                  <a:ext cx="515" cy="23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2004" tIns="16002" rIns="32004" bIns="16002">
                  <a:spAutoFit/>
                </a:bodyPr>
                <a:lstStyle>
                  <a:lvl1pPr defTabSz="320675">
                    <a:defRPr>
                      <a:solidFill>
                        <a:schemeClr val="tx1"/>
                      </a:solidFill>
                      <a:latin typeface="Arial" panose="020B0604020202020204" pitchFamily="34" charset="0"/>
                    </a:defRPr>
                  </a:lvl1pPr>
                  <a:lvl2pPr marL="160338" defTabSz="320675">
                    <a:defRPr>
                      <a:solidFill>
                        <a:schemeClr val="tx1"/>
                      </a:solidFill>
                      <a:latin typeface="Arial" panose="020B0604020202020204" pitchFamily="34" charset="0"/>
                    </a:defRPr>
                  </a:lvl2pPr>
                  <a:lvl3pPr marL="320675" defTabSz="320675">
                    <a:defRPr>
                      <a:solidFill>
                        <a:schemeClr val="tx1"/>
                      </a:solidFill>
                      <a:latin typeface="Arial" panose="020B0604020202020204" pitchFamily="34" charset="0"/>
                    </a:defRPr>
                  </a:lvl3pPr>
                  <a:lvl4pPr marL="479425" defTabSz="320675">
                    <a:defRPr>
                      <a:solidFill>
                        <a:schemeClr val="tx1"/>
                      </a:solidFill>
                      <a:latin typeface="Arial" panose="020B0604020202020204" pitchFamily="34" charset="0"/>
                    </a:defRPr>
                  </a:lvl4pPr>
                  <a:lvl5pPr marL="639763" defTabSz="320675">
                    <a:defRPr>
                      <a:solidFill>
                        <a:schemeClr val="tx1"/>
                      </a:solidFill>
                      <a:latin typeface="Arial" panose="020B0604020202020204" pitchFamily="34" charset="0"/>
                    </a:defRPr>
                  </a:lvl5pPr>
                  <a:lvl6pPr marL="1096963" defTabSz="320675" fontAlgn="base">
                    <a:spcBef>
                      <a:spcPct val="0"/>
                    </a:spcBef>
                    <a:spcAft>
                      <a:spcPct val="0"/>
                    </a:spcAft>
                    <a:defRPr>
                      <a:solidFill>
                        <a:schemeClr val="tx1"/>
                      </a:solidFill>
                      <a:latin typeface="Arial" panose="020B0604020202020204" pitchFamily="34" charset="0"/>
                    </a:defRPr>
                  </a:lvl6pPr>
                  <a:lvl7pPr marL="1554163" defTabSz="320675" fontAlgn="base">
                    <a:spcBef>
                      <a:spcPct val="0"/>
                    </a:spcBef>
                    <a:spcAft>
                      <a:spcPct val="0"/>
                    </a:spcAft>
                    <a:defRPr>
                      <a:solidFill>
                        <a:schemeClr val="tx1"/>
                      </a:solidFill>
                      <a:latin typeface="Arial" panose="020B0604020202020204" pitchFamily="34" charset="0"/>
                    </a:defRPr>
                  </a:lvl7pPr>
                  <a:lvl8pPr marL="2011363" defTabSz="320675" fontAlgn="base">
                    <a:spcBef>
                      <a:spcPct val="0"/>
                    </a:spcBef>
                    <a:spcAft>
                      <a:spcPct val="0"/>
                    </a:spcAft>
                    <a:defRPr>
                      <a:solidFill>
                        <a:schemeClr val="tx1"/>
                      </a:solidFill>
                      <a:latin typeface="Arial" panose="020B0604020202020204" pitchFamily="34" charset="0"/>
                    </a:defRPr>
                  </a:lvl8pPr>
                  <a:lvl9pPr marL="2468563" defTabSz="320675" fontAlgn="base">
                    <a:spcBef>
                      <a:spcPct val="0"/>
                    </a:spcBef>
                    <a:spcAft>
                      <a:spcPct val="0"/>
                    </a:spcAft>
                    <a:defRPr>
                      <a:solidFill>
                        <a:schemeClr val="tx1"/>
                      </a:solidFill>
                      <a:latin typeface="Arial" panose="020B0604020202020204" pitchFamily="34" charset="0"/>
                    </a:defRPr>
                  </a:lvl9pPr>
                </a:lstStyle>
                <a:p>
                  <a:pPr algn="ctr"/>
                  <a:r>
                    <a:rPr lang="en-US" altLang="en-US" sz="800" b="1">
                      <a:cs typeface="Arial" panose="020B0604020202020204" pitchFamily="34" charset="0"/>
                    </a:rPr>
                    <a:t>100</a:t>
                  </a:r>
                </a:p>
              </p:txBody>
            </p:sp>
            <p:grpSp>
              <p:nvGrpSpPr>
                <p:cNvPr id="13553" name="Group 241"/>
                <p:cNvGrpSpPr>
                  <a:grpSpLocks/>
                </p:cNvGrpSpPr>
                <p:nvPr/>
              </p:nvGrpSpPr>
              <p:grpSpPr bwMode="auto">
                <a:xfrm>
                  <a:off x="1423" y="9994"/>
                  <a:ext cx="3274" cy="91"/>
                  <a:chOff x="1106" y="9634"/>
                  <a:chExt cx="3274" cy="91"/>
                </a:xfrm>
              </p:grpSpPr>
              <p:sp>
                <p:nvSpPr>
                  <p:cNvPr id="13554" name="Freeform 242"/>
                  <p:cNvSpPr>
                    <a:spLocks/>
                  </p:cNvSpPr>
                  <p:nvPr/>
                </p:nvSpPr>
                <p:spPr bwMode="auto">
                  <a:xfrm>
                    <a:off x="1106" y="9683"/>
                    <a:ext cx="3268" cy="1"/>
                  </a:xfrm>
                  <a:custGeom>
                    <a:avLst/>
                    <a:gdLst>
                      <a:gd name="T0" fmla="*/ 0 w 3268"/>
                      <a:gd name="T1" fmla="*/ 0 h 1"/>
                      <a:gd name="T2" fmla="*/ 3268 w 3268"/>
                      <a:gd name="T3" fmla="*/ 1 h 1"/>
                    </a:gdLst>
                    <a:ahLst/>
                    <a:cxnLst>
                      <a:cxn ang="0">
                        <a:pos x="T0" y="T1"/>
                      </a:cxn>
                      <a:cxn ang="0">
                        <a:pos x="T2" y="T3"/>
                      </a:cxn>
                    </a:cxnLst>
                    <a:rect l="0" t="0" r="r" b="b"/>
                    <a:pathLst>
                      <a:path w="3268" h="1">
                        <a:moveTo>
                          <a:pt x="0" y="0"/>
                        </a:moveTo>
                        <a:lnTo>
                          <a:pt x="3268" y="1"/>
                        </a:lnTo>
                      </a:path>
                    </a:pathLst>
                  </a:custGeom>
                  <a:noFill/>
                  <a:ln w="28575">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555" name="Line 243"/>
                  <p:cNvSpPr>
                    <a:spLocks noChangeShapeType="1"/>
                  </p:cNvSpPr>
                  <p:nvPr/>
                </p:nvSpPr>
                <p:spPr bwMode="auto">
                  <a:xfrm>
                    <a:off x="1106" y="9640"/>
                    <a:ext cx="0" cy="8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556" name="Line 244"/>
                  <p:cNvSpPr>
                    <a:spLocks noChangeShapeType="1"/>
                  </p:cNvSpPr>
                  <p:nvPr/>
                </p:nvSpPr>
                <p:spPr bwMode="auto">
                  <a:xfrm>
                    <a:off x="2200" y="9640"/>
                    <a:ext cx="0" cy="8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557" name="Line 245"/>
                  <p:cNvSpPr>
                    <a:spLocks noChangeShapeType="1"/>
                  </p:cNvSpPr>
                  <p:nvPr/>
                </p:nvSpPr>
                <p:spPr bwMode="auto">
                  <a:xfrm>
                    <a:off x="3293" y="9640"/>
                    <a:ext cx="0" cy="8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558" name="Line 246"/>
                  <p:cNvSpPr>
                    <a:spLocks noChangeShapeType="1"/>
                  </p:cNvSpPr>
                  <p:nvPr/>
                </p:nvSpPr>
                <p:spPr bwMode="auto">
                  <a:xfrm>
                    <a:off x="3300" y="9684"/>
                    <a:ext cx="1080" cy="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559" name="Line 247"/>
                  <p:cNvSpPr>
                    <a:spLocks noChangeShapeType="1"/>
                  </p:cNvSpPr>
                  <p:nvPr/>
                </p:nvSpPr>
                <p:spPr bwMode="auto">
                  <a:xfrm>
                    <a:off x="4373" y="9634"/>
                    <a:ext cx="0" cy="8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3560" name="Text Box 248"/>
                <p:cNvSpPr txBox="1">
                  <a:spLocks noChangeArrowheads="1"/>
                </p:cNvSpPr>
                <p:nvPr/>
              </p:nvSpPr>
              <p:spPr bwMode="auto">
                <a:xfrm>
                  <a:off x="4445" y="10101"/>
                  <a:ext cx="490" cy="23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2004" tIns="16002" rIns="32004" bIns="16002">
                  <a:spAutoFit/>
                </a:bodyPr>
                <a:lstStyle>
                  <a:lvl1pPr defTabSz="320675">
                    <a:defRPr>
                      <a:solidFill>
                        <a:schemeClr val="tx1"/>
                      </a:solidFill>
                      <a:latin typeface="Arial" panose="020B0604020202020204" pitchFamily="34" charset="0"/>
                    </a:defRPr>
                  </a:lvl1pPr>
                  <a:lvl2pPr marL="160338" defTabSz="320675">
                    <a:defRPr>
                      <a:solidFill>
                        <a:schemeClr val="tx1"/>
                      </a:solidFill>
                      <a:latin typeface="Arial" panose="020B0604020202020204" pitchFamily="34" charset="0"/>
                    </a:defRPr>
                  </a:lvl2pPr>
                  <a:lvl3pPr marL="320675" defTabSz="320675">
                    <a:defRPr>
                      <a:solidFill>
                        <a:schemeClr val="tx1"/>
                      </a:solidFill>
                      <a:latin typeface="Arial" panose="020B0604020202020204" pitchFamily="34" charset="0"/>
                    </a:defRPr>
                  </a:lvl3pPr>
                  <a:lvl4pPr marL="479425" defTabSz="320675">
                    <a:defRPr>
                      <a:solidFill>
                        <a:schemeClr val="tx1"/>
                      </a:solidFill>
                      <a:latin typeface="Arial" panose="020B0604020202020204" pitchFamily="34" charset="0"/>
                    </a:defRPr>
                  </a:lvl4pPr>
                  <a:lvl5pPr marL="639763" defTabSz="320675">
                    <a:defRPr>
                      <a:solidFill>
                        <a:schemeClr val="tx1"/>
                      </a:solidFill>
                      <a:latin typeface="Arial" panose="020B0604020202020204" pitchFamily="34" charset="0"/>
                    </a:defRPr>
                  </a:lvl5pPr>
                  <a:lvl6pPr marL="1096963" defTabSz="320675" fontAlgn="base">
                    <a:spcBef>
                      <a:spcPct val="0"/>
                    </a:spcBef>
                    <a:spcAft>
                      <a:spcPct val="0"/>
                    </a:spcAft>
                    <a:defRPr>
                      <a:solidFill>
                        <a:schemeClr val="tx1"/>
                      </a:solidFill>
                      <a:latin typeface="Arial" panose="020B0604020202020204" pitchFamily="34" charset="0"/>
                    </a:defRPr>
                  </a:lvl6pPr>
                  <a:lvl7pPr marL="1554163" defTabSz="320675" fontAlgn="base">
                    <a:spcBef>
                      <a:spcPct val="0"/>
                    </a:spcBef>
                    <a:spcAft>
                      <a:spcPct val="0"/>
                    </a:spcAft>
                    <a:defRPr>
                      <a:solidFill>
                        <a:schemeClr val="tx1"/>
                      </a:solidFill>
                      <a:latin typeface="Arial" panose="020B0604020202020204" pitchFamily="34" charset="0"/>
                    </a:defRPr>
                  </a:lvl7pPr>
                  <a:lvl8pPr marL="2011363" defTabSz="320675" fontAlgn="base">
                    <a:spcBef>
                      <a:spcPct val="0"/>
                    </a:spcBef>
                    <a:spcAft>
                      <a:spcPct val="0"/>
                    </a:spcAft>
                    <a:defRPr>
                      <a:solidFill>
                        <a:schemeClr val="tx1"/>
                      </a:solidFill>
                      <a:latin typeface="Arial" panose="020B0604020202020204" pitchFamily="34" charset="0"/>
                    </a:defRPr>
                  </a:lvl8pPr>
                  <a:lvl9pPr marL="2468563" defTabSz="320675" fontAlgn="base">
                    <a:spcBef>
                      <a:spcPct val="0"/>
                    </a:spcBef>
                    <a:spcAft>
                      <a:spcPct val="0"/>
                    </a:spcAft>
                    <a:defRPr>
                      <a:solidFill>
                        <a:schemeClr val="tx1"/>
                      </a:solidFill>
                      <a:latin typeface="Arial" panose="020B0604020202020204" pitchFamily="34" charset="0"/>
                    </a:defRPr>
                  </a:lvl9pPr>
                </a:lstStyle>
                <a:p>
                  <a:pPr algn="ctr"/>
                  <a:r>
                    <a:rPr lang="en-US" altLang="en-US" sz="800" b="1">
                      <a:cs typeface="Arial" panose="020B0604020202020204" pitchFamily="34" charset="0"/>
                    </a:rPr>
                    <a:t>150</a:t>
                  </a:r>
                </a:p>
              </p:txBody>
            </p:sp>
          </p:grpSp>
        </p:grpSp>
        <p:sp>
          <p:nvSpPr>
            <p:cNvPr id="13561" name="Rectangle 249"/>
            <p:cNvSpPr>
              <a:spLocks noChangeArrowheads="1"/>
            </p:cNvSpPr>
            <p:nvPr/>
          </p:nvSpPr>
          <p:spPr bwMode="auto">
            <a:xfrm>
              <a:off x="6" y="147"/>
              <a:ext cx="5750" cy="3946"/>
            </a:xfrm>
            <a:prstGeom prst="rect">
              <a:avLst/>
            </a:prstGeom>
            <a:noFill/>
            <a:ln w="762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62" name="Text Box 250"/>
            <p:cNvSpPr txBox="1">
              <a:spLocks noChangeArrowheads="1"/>
            </p:cNvSpPr>
            <p:nvPr/>
          </p:nvSpPr>
          <p:spPr bwMode="auto">
            <a:xfrm>
              <a:off x="2258" y="3748"/>
              <a:ext cx="552" cy="189"/>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1700" b="1">
                  <a:cs typeface="Arial" panose="020B0604020202020204" pitchFamily="34" charset="0"/>
                </a:rPr>
                <a:t>CROOK</a:t>
              </a:r>
            </a:p>
          </p:txBody>
        </p:sp>
        <p:sp>
          <p:nvSpPr>
            <p:cNvPr id="13563" name="Text Box 251"/>
            <p:cNvSpPr txBox="1">
              <a:spLocks noChangeArrowheads="1"/>
            </p:cNvSpPr>
            <p:nvPr/>
          </p:nvSpPr>
          <p:spPr bwMode="auto">
            <a:xfrm>
              <a:off x="4579" y="743"/>
              <a:ext cx="507" cy="189"/>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1700" b="1">
                  <a:cs typeface="Arial" panose="020B0604020202020204" pitchFamily="34" charset="0"/>
                </a:rPr>
                <a:t>TERRY</a:t>
              </a:r>
            </a:p>
          </p:txBody>
        </p:sp>
        <p:sp>
          <p:nvSpPr>
            <p:cNvPr id="13564" name="Text Box 252"/>
            <p:cNvSpPr txBox="1">
              <a:spLocks noChangeArrowheads="1"/>
            </p:cNvSpPr>
            <p:nvPr/>
          </p:nvSpPr>
          <p:spPr bwMode="auto">
            <a:xfrm>
              <a:off x="113" y="2000"/>
              <a:ext cx="590" cy="189"/>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1700" b="1">
                  <a:cs typeface="Arial" panose="020B0604020202020204" pitchFamily="34" charset="0"/>
                </a:rPr>
                <a:t>GIBBON</a:t>
              </a:r>
            </a:p>
          </p:txBody>
        </p:sp>
        <p:sp>
          <p:nvSpPr>
            <p:cNvPr id="13565" name="Text Box 253"/>
            <p:cNvSpPr txBox="1">
              <a:spLocks noChangeArrowheads="1"/>
            </p:cNvSpPr>
            <p:nvPr/>
          </p:nvSpPr>
          <p:spPr bwMode="auto">
            <a:xfrm>
              <a:off x="158" y="3403"/>
              <a:ext cx="1463"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pPr algn="ctr"/>
              <a:r>
                <a:rPr lang="en-US" altLang="en-US" sz="2000" b="1" u="sng">
                  <a:cs typeface="Arial" panose="020B0604020202020204" pitchFamily="34" charset="0"/>
                </a:rPr>
                <a:t>Century Campaign</a:t>
              </a:r>
            </a:p>
            <a:p>
              <a:pPr algn="ctr"/>
              <a:r>
                <a:rPr lang="en-US" altLang="en-US" sz="1600" b="1">
                  <a:cs typeface="Arial" panose="020B0604020202020204" pitchFamily="34" charset="0"/>
                </a:rPr>
                <a:t>1 April–25 June 1876</a:t>
              </a:r>
            </a:p>
          </p:txBody>
        </p:sp>
        <p:sp>
          <p:nvSpPr>
            <p:cNvPr id="13566" name="Freeform 254"/>
            <p:cNvSpPr>
              <a:spLocks/>
            </p:cNvSpPr>
            <p:nvPr/>
          </p:nvSpPr>
          <p:spPr bwMode="auto">
            <a:xfrm>
              <a:off x="2943" y="512"/>
              <a:ext cx="1006" cy="1872"/>
            </a:xfrm>
            <a:custGeom>
              <a:avLst/>
              <a:gdLst>
                <a:gd name="T0" fmla="*/ 21 w 2739"/>
                <a:gd name="T1" fmla="*/ 4440 h 4527"/>
                <a:gd name="T2" fmla="*/ 211 w 2739"/>
                <a:gd name="T3" fmla="*/ 4251 h 4527"/>
                <a:gd name="T4" fmla="*/ 375 w 2739"/>
                <a:gd name="T5" fmla="*/ 4159 h 4527"/>
                <a:gd name="T6" fmla="*/ 465 w 2739"/>
                <a:gd name="T7" fmla="*/ 4086 h 4527"/>
                <a:gd name="T8" fmla="*/ 556 w 2739"/>
                <a:gd name="T9" fmla="*/ 3994 h 4527"/>
                <a:gd name="T10" fmla="*/ 637 w 2739"/>
                <a:gd name="T11" fmla="*/ 3841 h 4527"/>
                <a:gd name="T12" fmla="*/ 871 w 2739"/>
                <a:gd name="T13" fmla="*/ 3571 h 4527"/>
                <a:gd name="T14" fmla="*/ 1043 w 2739"/>
                <a:gd name="T15" fmla="*/ 3267 h 4527"/>
                <a:gd name="T16" fmla="*/ 1127 w 2739"/>
                <a:gd name="T17" fmla="*/ 2975 h 4527"/>
                <a:gd name="T18" fmla="*/ 1111 w 2739"/>
                <a:gd name="T19" fmla="*/ 2507 h 4527"/>
                <a:gd name="T20" fmla="*/ 1175 w 2739"/>
                <a:gd name="T21" fmla="*/ 2187 h 4527"/>
                <a:gd name="T22" fmla="*/ 1135 w 2739"/>
                <a:gd name="T23" fmla="*/ 2059 h 4527"/>
                <a:gd name="T24" fmla="*/ 1195 w 2739"/>
                <a:gd name="T25" fmla="*/ 1855 h 4527"/>
                <a:gd name="T26" fmla="*/ 1219 w 2739"/>
                <a:gd name="T27" fmla="*/ 1727 h 4527"/>
                <a:gd name="T28" fmla="*/ 1295 w 2739"/>
                <a:gd name="T29" fmla="*/ 1639 h 4527"/>
                <a:gd name="T30" fmla="*/ 1483 w 2739"/>
                <a:gd name="T31" fmla="*/ 1663 h 4527"/>
                <a:gd name="T32" fmla="*/ 1573 w 2739"/>
                <a:gd name="T33" fmla="*/ 1591 h 4527"/>
                <a:gd name="T34" fmla="*/ 1475 w 2739"/>
                <a:gd name="T35" fmla="*/ 1343 h 4527"/>
                <a:gd name="T36" fmla="*/ 1483 w 2739"/>
                <a:gd name="T37" fmla="*/ 961 h 4527"/>
                <a:gd name="T38" fmla="*/ 1419 w 2739"/>
                <a:gd name="T39" fmla="*/ 779 h 4527"/>
                <a:gd name="T40" fmla="*/ 1407 w 2739"/>
                <a:gd name="T41" fmla="*/ 539 h 4527"/>
                <a:gd name="T42" fmla="*/ 1399 w 2739"/>
                <a:gd name="T43" fmla="*/ 383 h 4527"/>
                <a:gd name="T44" fmla="*/ 1567 w 2739"/>
                <a:gd name="T45" fmla="*/ 135 h 4527"/>
                <a:gd name="T46" fmla="*/ 1771 w 2739"/>
                <a:gd name="T47" fmla="*/ 115 h 4527"/>
                <a:gd name="T48" fmla="*/ 1947 w 2739"/>
                <a:gd name="T49" fmla="*/ 59 h 4527"/>
                <a:gd name="T50" fmla="*/ 2039 w 2739"/>
                <a:gd name="T51" fmla="*/ 43 h 4527"/>
                <a:gd name="T52" fmla="*/ 2185 w 2739"/>
                <a:gd name="T53" fmla="*/ 97 h 4527"/>
                <a:gd name="T54" fmla="*/ 2323 w 2739"/>
                <a:gd name="T55" fmla="*/ 187 h 4527"/>
                <a:gd name="T56" fmla="*/ 2431 w 2739"/>
                <a:gd name="T57" fmla="*/ 207 h 4527"/>
                <a:gd name="T58" fmla="*/ 2591 w 2739"/>
                <a:gd name="T59" fmla="*/ 223 h 4527"/>
                <a:gd name="T60" fmla="*/ 2591 w 2739"/>
                <a:gd name="T61" fmla="*/ 139 h 4527"/>
                <a:gd name="T62" fmla="*/ 2679 w 2739"/>
                <a:gd name="T63" fmla="*/ 107 h 4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39" h="4527">
                  <a:moveTo>
                    <a:pt x="7" y="4527"/>
                  </a:moveTo>
                  <a:cubicBezTo>
                    <a:pt x="16" y="4518"/>
                    <a:pt x="0" y="4482"/>
                    <a:pt x="21" y="4440"/>
                  </a:cubicBezTo>
                  <a:cubicBezTo>
                    <a:pt x="44" y="4411"/>
                    <a:pt x="113" y="4385"/>
                    <a:pt x="145" y="4354"/>
                  </a:cubicBezTo>
                  <a:cubicBezTo>
                    <a:pt x="177" y="4323"/>
                    <a:pt x="183" y="4274"/>
                    <a:pt x="211" y="4251"/>
                  </a:cubicBezTo>
                  <a:cubicBezTo>
                    <a:pt x="240" y="4207"/>
                    <a:pt x="283" y="4235"/>
                    <a:pt x="313" y="4215"/>
                  </a:cubicBezTo>
                  <a:cubicBezTo>
                    <a:pt x="343" y="4203"/>
                    <a:pt x="352" y="4173"/>
                    <a:pt x="375" y="4159"/>
                  </a:cubicBezTo>
                  <a:cubicBezTo>
                    <a:pt x="398" y="4145"/>
                    <a:pt x="435" y="4144"/>
                    <a:pt x="450" y="4132"/>
                  </a:cubicBezTo>
                  <a:cubicBezTo>
                    <a:pt x="469" y="4122"/>
                    <a:pt x="449" y="4099"/>
                    <a:pt x="465" y="4086"/>
                  </a:cubicBezTo>
                  <a:cubicBezTo>
                    <a:pt x="481" y="4073"/>
                    <a:pt x="528" y="4069"/>
                    <a:pt x="543" y="4054"/>
                  </a:cubicBezTo>
                  <a:cubicBezTo>
                    <a:pt x="558" y="4039"/>
                    <a:pt x="551" y="4017"/>
                    <a:pt x="556" y="3994"/>
                  </a:cubicBezTo>
                  <a:cubicBezTo>
                    <a:pt x="561" y="3971"/>
                    <a:pt x="561" y="3941"/>
                    <a:pt x="574" y="3916"/>
                  </a:cubicBezTo>
                  <a:cubicBezTo>
                    <a:pt x="658" y="3790"/>
                    <a:pt x="547" y="3901"/>
                    <a:pt x="637" y="3841"/>
                  </a:cubicBezTo>
                  <a:cubicBezTo>
                    <a:pt x="670" y="3742"/>
                    <a:pt x="712" y="3748"/>
                    <a:pt x="781" y="3679"/>
                  </a:cubicBezTo>
                  <a:cubicBezTo>
                    <a:pt x="814" y="3646"/>
                    <a:pt x="838" y="3604"/>
                    <a:pt x="871" y="3571"/>
                  </a:cubicBezTo>
                  <a:cubicBezTo>
                    <a:pt x="894" y="3503"/>
                    <a:pt x="940" y="3468"/>
                    <a:pt x="979" y="3409"/>
                  </a:cubicBezTo>
                  <a:cubicBezTo>
                    <a:pt x="1012" y="3360"/>
                    <a:pt x="1023" y="3300"/>
                    <a:pt x="1043" y="3267"/>
                  </a:cubicBezTo>
                  <a:cubicBezTo>
                    <a:pt x="1063" y="3234"/>
                    <a:pt x="1085" y="3260"/>
                    <a:pt x="1099" y="3211"/>
                  </a:cubicBezTo>
                  <a:cubicBezTo>
                    <a:pt x="1104" y="3168"/>
                    <a:pt x="1132" y="3032"/>
                    <a:pt x="1127" y="2975"/>
                  </a:cubicBezTo>
                  <a:cubicBezTo>
                    <a:pt x="1133" y="2912"/>
                    <a:pt x="1138" y="2913"/>
                    <a:pt x="1135" y="2835"/>
                  </a:cubicBezTo>
                  <a:cubicBezTo>
                    <a:pt x="1141" y="2715"/>
                    <a:pt x="1107" y="2627"/>
                    <a:pt x="1111" y="2507"/>
                  </a:cubicBezTo>
                  <a:cubicBezTo>
                    <a:pt x="1105" y="2414"/>
                    <a:pt x="1129" y="2418"/>
                    <a:pt x="1155" y="2271"/>
                  </a:cubicBezTo>
                  <a:cubicBezTo>
                    <a:pt x="1166" y="2218"/>
                    <a:pt x="1179" y="2211"/>
                    <a:pt x="1175" y="2187"/>
                  </a:cubicBezTo>
                  <a:cubicBezTo>
                    <a:pt x="1171" y="2163"/>
                    <a:pt x="1138" y="2148"/>
                    <a:pt x="1131" y="2127"/>
                  </a:cubicBezTo>
                  <a:cubicBezTo>
                    <a:pt x="1124" y="2106"/>
                    <a:pt x="1142" y="2088"/>
                    <a:pt x="1135" y="2059"/>
                  </a:cubicBezTo>
                  <a:cubicBezTo>
                    <a:pt x="1128" y="2030"/>
                    <a:pt x="1081" y="1985"/>
                    <a:pt x="1091" y="1951"/>
                  </a:cubicBezTo>
                  <a:cubicBezTo>
                    <a:pt x="1101" y="1917"/>
                    <a:pt x="1179" y="1881"/>
                    <a:pt x="1195" y="1855"/>
                  </a:cubicBezTo>
                  <a:cubicBezTo>
                    <a:pt x="1211" y="1829"/>
                    <a:pt x="1183" y="1812"/>
                    <a:pt x="1187" y="1791"/>
                  </a:cubicBezTo>
                  <a:cubicBezTo>
                    <a:pt x="1191" y="1770"/>
                    <a:pt x="1206" y="1735"/>
                    <a:pt x="1219" y="1727"/>
                  </a:cubicBezTo>
                  <a:cubicBezTo>
                    <a:pt x="1232" y="1719"/>
                    <a:pt x="1254" y="1758"/>
                    <a:pt x="1267" y="1743"/>
                  </a:cubicBezTo>
                  <a:cubicBezTo>
                    <a:pt x="1280" y="1728"/>
                    <a:pt x="1268" y="1655"/>
                    <a:pt x="1295" y="1639"/>
                  </a:cubicBezTo>
                  <a:cubicBezTo>
                    <a:pt x="1349" y="1645"/>
                    <a:pt x="1375" y="1636"/>
                    <a:pt x="1429" y="1645"/>
                  </a:cubicBezTo>
                  <a:cubicBezTo>
                    <a:pt x="1448" y="1648"/>
                    <a:pt x="1464" y="1663"/>
                    <a:pt x="1483" y="1663"/>
                  </a:cubicBezTo>
                  <a:cubicBezTo>
                    <a:pt x="1502" y="1663"/>
                    <a:pt x="1519" y="1651"/>
                    <a:pt x="1537" y="1645"/>
                  </a:cubicBezTo>
                  <a:cubicBezTo>
                    <a:pt x="1549" y="1627"/>
                    <a:pt x="1571" y="1613"/>
                    <a:pt x="1573" y="1591"/>
                  </a:cubicBezTo>
                  <a:cubicBezTo>
                    <a:pt x="1577" y="1556"/>
                    <a:pt x="1480" y="1534"/>
                    <a:pt x="1471" y="1483"/>
                  </a:cubicBezTo>
                  <a:cubicBezTo>
                    <a:pt x="1455" y="1442"/>
                    <a:pt x="1473" y="1379"/>
                    <a:pt x="1475" y="1343"/>
                  </a:cubicBezTo>
                  <a:cubicBezTo>
                    <a:pt x="1477" y="1307"/>
                    <a:pt x="1482" y="1331"/>
                    <a:pt x="1483" y="1267"/>
                  </a:cubicBezTo>
                  <a:cubicBezTo>
                    <a:pt x="1481" y="1233"/>
                    <a:pt x="1526" y="1047"/>
                    <a:pt x="1483" y="961"/>
                  </a:cubicBezTo>
                  <a:cubicBezTo>
                    <a:pt x="1473" y="942"/>
                    <a:pt x="1484" y="899"/>
                    <a:pt x="1475" y="879"/>
                  </a:cubicBezTo>
                  <a:cubicBezTo>
                    <a:pt x="1460" y="844"/>
                    <a:pt x="1431" y="815"/>
                    <a:pt x="1419" y="779"/>
                  </a:cubicBezTo>
                  <a:cubicBezTo>
                    <a:pt x="1413" y="761"/>
                    <a:pt x="1455" y="707"/>
                    <a:pt x="1455" y="707"/>
                  </a:cubicBezTo>
                  <a:cubicBezTo>
                    <a:pt x="1461" y="641"/>
                    <a:pt x="1388" y="602"/>
                    <a:pt x="1407" y="539"/>
                  </a:cubicBezTo>
                  <a:cubicBezTo>
                    <a:pt x="1413" y="518"/>
                    <a:pt x="1424" y="466"/>
                    <a:pt x="1439" y="451"/>
                  </a:cubicBezTo>
                  <a:cubicBezTo>
                    <a:pt x="1454" y="436"/>
                    <a:pt x="1387" y="401"/>
                    <a:pt x="1399" y="383"/>
                  </a:cubicBezTo>
                  <a:cubicBezTo>
                    <a:pt x="1385" y="284"/>
                    <a:pt x="1458" y="270"/>
                    <a:pt x="1555" y="205"/>
                  </a:cubicBezTo>
                  <a:cubicBezTo>
                    <a:pt x="1571" y="194"/>
                    <a:pt x="1550" y="143"/>
                    <a:pt x="1567" y="135"/>
                  </a:cubicBezTo>
                  <a:cubicBezTo>
                    <a:pt x="1586" y="125"/>
                    <a:pt x="1635" y="112"/>
                    <a:pt x="1655" y="103"/>
                  </a:cubicBezTo>
                  <a:cubicBezTo>
                    <a:pt x="1703" y="147"/>
                    <a:pt x="1771" y="115"/>
                    <a:pt x="1771" y="115"/>
                  </a:cubicBezTo>
                  <a:cubicBezTo>
                    <a:pt x="1813" y="129"/>
                    <a:pt x="1869" y="177"/>
                    <a:pt x="1911" y="143"/>
                  </a:cubicBezTo>
                  <a:cubicBezTo>
                    <a:pt x="1928" y="129"/>
                    <a:pt x="1932" y="74"/>
                    <a:pt x="1947" y="59"/>
                  </a:cubicBezTo>
                  <a:cubicBezTo>
                    <a:pt x="1982" y="24"/>
                    <a:pt x="1979" y="22"/>
                    <a:pt x="2023" y="7"/>
                  </a:cubicBezTo>
                  <a:cubicBezTo>
                    <a:pt x="2042" y="0"/>
                    <a:pt x="2012" y="28"/>
                    <a:pt x="2039" y="43"/>
                  </a:cubicBezTo>
                  <a:cubicBezTo>
                    <a:pt x="2050" y="48"/>
                    <a:pt x="2067" y="30"/>
                    <a:pt x="2091" y="39"/>
                  </a:cubicBezTo>
                  <a:cubicBezTo>
                    <a:pt x="2115" y="48"/>
                    <a:pt x="2165" y="90"/>
                    <a:pt x="2185" y="97"/>
                  </a:cubicBezTo>
                  <a:cubicBezTo>
                    <a:pt x="2202" y="108"/>
                    <a:pt x="2199" y="61"/>
                    <a:pt x="2211" y="79"/>
                  </a:cubicBezTo>
                  <a:cubicBezTo>
                    <a:pt x="2234" y="94"/>
                    <a:pt x="2300" y="167"/>
                    <a:pt x="2323" y="187"/>
                  </a:cubicBezTo>
                  <a:cubicBezTo>
                    <a:pt x="2346" y="205"/>
                    <a:pt x="2326" y="199"/>
                    <a:pt x="2351" y="199"/>
                  </a:cubicBezTo>
                  <a:cubicBezTo>
                    <a:pt x="2369" y="202"/>
                    <a:pt x="2402" y="200"/>
                    <a:pt x="2431" y="207"/>
                  </a:cubicBezTo>
                  <a:cubicBezTo>
                    <a:pt x="2459" y="205"/>
                    <a:pt x="2495" y="245"/>
                    <a:pt x="2523" y="239"/>
                  </a:cubicBezTo>
                  <a:cubicBezTo>
                    <a:pt x="2550" y="242"/>
                    <a:pt x="2578" y="235"/>
                    <a:pt x="2591" y="223"/>
                  </a:cubicBezTo>
                  <a:cubicBezTo>
                    <a:pt x="2604" y="211"/>
                    <a:pt x="2599" y="183"/>
                    <a:pt x="2599" y="169"/>
                  </a:cubicBezTo>
                  <a:cubicBezTo>
                    <a:pt x="2603" y="156"/>
                    <a:pt x="2585" y="148"/>
                    <a:pt x="2591" y="139"/>
                  </a:cubicBezTo>
                  <a:cubicBezTo>
                    <a:pt x="2597" y="130"/>
                    <a:pt x="2620" y="120"/>
                    <a:pt x="2635" y="115"/>
                  </a:cubicBezTo>
                  <a:cubicBezTo>
                    <a:pt x="2646" y="107"/>
                    <a:pt x="2655" y="113"/>
                    <a:pt x="2679" y="107"/>
                  </a:cubicBezTo>
                  <a:cubicBezTo>
                    <a:pt x="2696" y="98"/>
                    <a:pt x="2718" y="65"/>
                    <a:pt x="2739" y="59"/>
                  </a:cubicBezTo>
                </a:path>
              </a:pathLst>
            </a:custGeom>
            <a:noFill/>
            <a:ln w="28575"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567" name="Freeform 255"/>
            <p:cNvSpPr>
              <a:spLocks/>
            </p:cNvSpPr>
            <p:nvPr/>
          </p:nvSpPr>
          <p:spPr bwMode="auto">
            <a:xfrm>
              <a:off x="2949" y="287"/>
              <a:ext cx="1326" cy="1360"/>
            </a:xfrm>
            <a:custGeom>
              <a:avLst/>
              <a:gdLst>
                <a:gd name="T0" fmla="*/ 0 w 3606"/>
                <a:gd name="T1" fmla="*/ 3288 h 3288"/>
                <a:gd name="T2" fmla="*/ 3606 w 3606"/>
                <a:gd name="T3" fmla="*/ 630 h 3288"/>
                <a:gd name="T4" fmla="*/ 2304 w 3606"/>
                <a:gd name="T5" fmla="*/ 0 h 3288"/>
              </a:gdLst>
              <a:ahLst/>
              <a:cxnLst>
                <a:cxn ang="0">
                  <a:pos x="T0" y="T1"/>
                </a:cxn>
                <a:cxn ang="0">
                  <a:pos x="T2" y="T3"/>
                </a:cxn>
                <a:cxn ang="0">
                  <a:pos x="T4" y="T5"/>
                </a:cxn>
              </a:cxnLst>
              <a:rect l="0" t="0" r="r" b="b"/>
              <a:pathLst>
                <a:path w="3606" h="3288">
                  <a:moveTo>
                    <a:pt x="0" y="3288"/>
                  </a:moveTo>
                  <a:lnTo>
                    <a:pt x="3606" y="630"/>
                  </a:lnTo>
                  <a:lnTo>
                    <a:pt x="2304" y="0"/>
                  </a:lnTo>
                </a:path>
              </a:pathLst>
            </a:custGeom>
            <a:noFill/>
            <a:ln w="38100" cap="flat" cmpd="sng">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568" name="Freeform 256"/>
            <p:cNvSpPr>
              <a:spLocks/>
            </p:cNvSpPr>
            <p:nvPr/>
          </p:nvSpPr>
          <p:spPr bwMode="auto">
            <a:xfrm>
              <a:off x="3294" y="132"/>
              <a:ext cx="2" cy="1477"/>
            </a:xfrm>
            <a:custGeom>
              <a:avLst/>
              <a:gdLst>
                <a:gd name="T0" fmla="*/ 2 w 2"/>
                <a:gd name="T1" fmla="*/ 1477 h 1477"/>
                <a:gd name="T2" fmla="*/ 0 w 2"/>
                <a:gd name="T3" fmla="*/ 0 h 1477"/>
              </a:gdLst>
              <a:ahLst/>
              <a:cxnLst>
                <a:cxn ang="0">
                  <a:pos x="T0" y="T1"/>
                </a:cxn>
                <a:cxn ang="0">
                  <a:pos x="T2" y="T3"/>
                </a:cxn>
              </a:cxnLst>
              <a:rect l="0" t="0" r="r" b="b"/>
              <a:pathLst>
                <a:path w="2" h="1477">
                  <a:moveTo>
                    <a:pt x="2" y="1477"/>
                  </a:moveTo>
                  <a:lnTo>
                    <a:pt x="0" y="0"/>
                  </a:lnTo>
                </a:path>
              </a:pathLst>
            </a:custGeom>
            <a:noFill/>
            <a:ln w="38100" cap="flat" cmpd="sng">
              <a:solidFill>
                <a:schemeClr val="tx1"/>
              </a:solidFill>
              <a:prstDash val="dashDot"/>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569" name="Rectangle 257"/>
            <p:cNvSpPr>
              <a:spLocks noChangeArrowheads="1"/>
            </p:cNvSpPr>
            <p:nvPr/>
          </p:nvSpPr>
          <p:spPr bwMode="auto">
            <a:xfrm>
              <a:off x="612" y="1072"/>
              <a:ext cx="48" cy="56"/>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3570" name="Group 258"/>
            <p:cNvGrpSpPr>
              <a:grpSpLocks/>
            </p:cNvGrpSpPr>
            <p:nvPr/>
          </p:nvGrpSpPr>
          <p:grpSpPr bwMode="auto">
            <a:xfrm>
              <a:off x="5542" y="1706"/>
              <a:ext cx="145" cy="689"/>
              <a:chOff x="5326" y="1782"/>
              <a:chExt cx="131" cy="625"/>
            </a:xfrm>
          </p:grpSpPr>
          <p:sp>
            <p:nvSpPr>
              <p:cNvPr id="13571" name="Freeform 259"/>
              <p:cNvSpPr>
                <a:spLocks noChangeAspect="1"/>
              </p:cNvSpPr>
              <p:nvPr/>
            </p:nvSpPr>
            <p:spPr bwMode="auto">
              <a:xfrm>
                <a:off x="5389" y="1977"/>
                <a:ext cx="0" cy="381"/>
              </a:xfrm>
              <a:custGeom>
                <a:avLst/>
                <a:gdLst>
                  <a:gd name="T0" fmla="*/ 0 w 1"/>
                  <a:gd name="T1" fmla="*/ 1350 h 1350"/>
                  <a:gd name="T2" fmla="*/ 0 w 1"/>
                  <a:gd name="T3" fmla="*/ 0 h 1350"/>
                </a:gdLst>
                <a:ahLst/>
                <a:cxnLst>
                  <a:cxn ang="0">
                    <a:pos x="T0" y="T1"/>
                  </a:cxn>
                  <a:cxn ang="0">
                    <a:pos x="T2" y="T3"/>
                  </a:cxn>
                </a:cxnLst>
                <a:rect l="0" t="0" r="r" b="b"/>
                <a:pathLst>
                  <a:path w="1" h="1350">
                    <a:moveTo>
                      <a:pt x="0" y="1350"/>
                    </a:moveTo>
                    <a:lnTo>
                      <a:pt x="0" y="0"/>
                    </a:lnTo>
                  </a:path>
                </a:pathLst>
              </a:custGeom>
              <a:noFill/>
              <a:ln w="50800" cmpd="sng">
                <a:solidFill>
                  <a:schemeClr val="tx1"/>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572" name="Freeform 260"/>
              <p:cNvSpPr>
                <a:spLocks noChangeAspect="1"/>
              </p:cNvSpPr>
              <p:nvPr/>
            </p:nvSpPr>
            <p:spPr bwMode="auto">
              <a:xfrm>
                <a:off x="5380" y="1948"/>
                <a:ext cx="77" cy="135"/>
              </a:xfrm>
              <a:custGeom>
                <a:avLst/>
                <a:gdLst>
                  <a:gd name="T0" fmla="*/ 0 w 208"/>
                  <a:gd name="T1" fmla="*/ 0 h 476"/>
                  <a:gd name="T2" fmla="*/ 208 w 208"/>
                  <a:gd name="T3" fmla="*/ 476 h 476"/>
                  <a:gd name="T4" fmla="*/ 0 w 208"/>
                  <a:gd name="T5" fmla="*/ 332 h 476"/>
                  <a:gd name="T6" fmla="*/ 0 w 208"/>
                  <a:gd name="T7" fmla="*/ 0 h 476"/>
                </a:gdLst>
                <a:ahLst/>
                <a:cxnLst>
                  <a:cxn ang="0">
                    <a:pos x="T0" y="T1"/>
                  </a:cxn>
                  <a:cxn ang="0">
                    <a:pos x="T2" y="T3"/>
                  </a:cxn>
                  <a:cxn ang="0">
                    <a:pos x="T4" y="T5"/>
                  </a:cxn>
                  <a:cxn ang="0">
                    <a:pos x="T6" y="T7"/>
                  </a:cxn>
                </a:cxnLst>
                <a:rect l="0" t="0" r="r" b="b"/>
                <a:pathLst>
                  <a:path w="208" h="476">
                    <a:moveTo>
                      <a:pt x="0" y="0"/>
                    </a:moveTo>
                    <a:lnTo>
                      <a:pt x="208" y="476"/>
                    </a:lnTo>
                    <a:lnTo>
                      <a:pt x="0" y="332"/>
                    </a:lnTo>
                    <a:lnTo>
                      <a:pt x="0" y="0"/>
                    </a:lnTo>
                    <a:close/>
                  </a:path>
                </a:pathLst>
              </a:custGeom>
              <a:solidFill>
                <a:schemeClr val="tx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573" name="Freeform 261"/>
              <p:cNvSpPr>
                <a:spLocks noChangeAspect="1"/>
              </p:cNvSpPr>
              <p:nvPr/>
            </p:nvSpPr>
            <p:spPr bwMode="auto">
              <a:xfrm>
                <a:off x="5344" y="2261"/>
                <a:ext cx="83" cy="146"/>
              </a:xfrm>
              <a:custGeom>
                <a:avLst/>
                <a:gdLst>
                  <a:gd name="T0" fmla="*/ 116 w 224"/>
                  <a:gd name="T1" fmla="*/ 0 h 517"/>
                  <a:gd name="T2" fmla="*/ 0 w 224"/>
                  <a:gd name="T3" fmla="*/ 165 h 517"/>
                  <a:gd name="T4" fmla="*/ 0 w 224"/>
                  <a:gd name="T5" fmla="*/ 517 h 517"/>
                  <a:gd name="T6" fmla="*/ 120 w 224"/>
                  <a:gd name="T7" fmla="*/ 317 h 517"/>
                  <a:gd name="T8" fmla="*/ 224 w 224"/>
                  <a:gd name="T9" fmla="*/ 505 h 517"/>
                  <a:gd name="T10" fmla="*/ 222 w 224"/>
                  <a:gd name="T11" fmla="*/ 144 h 517"/>
                  <a:gd name="T12" fmla="*/ 116 w 224"/>
                  <a:gd name="T13" fmla="*/ 0 h 517"/>
                </a:gdLst>
                <a:ahLst/>
                <a:cxnLst>
                  <a:cxn ang="0">
                    <a:pos x="T0" y="T1"/>
                  </a:cxn>
                  <a:cxn ang="0">
                    <a:pos x="T2" y="T3"/>
                  </a:cxn>
                  <a:cxn ang="0">
                    <a:pos x="T4" y="T5"/>
                  </a:cxn>
                  <a:cxn ang="0">
                    <a:pos x="T6" y="T7"/>
                  </a:cxn>
                  <a:cxn ang="0">
                    <a:pos x="T8" y="T9"/>
                  </a:cxn>
                  <a:cxn ang="0">
                    <a:pos x="T10" y="T11"/>
                  </a:cxn>
                  <a:cxn ang="0">
                    <a:pos x="T12" y="T13"/>
                  </a:cxn>
                </a:cxnLst>
                <a:rect l="0" t="0" r="r" b="b"/>
                <a:pathLst>
                  <a:path w="224" h="517">
                    <a:moveTo>
                      <a:pt x="116" y="0"/>
                    </a:moveTo>
                    <a:lnTo>
                      <a:pt x="0" y="165"/>
                    </a:lnTo>
                    <a:lnTo>
                      <a:pt x="0" y="517"/>
                    </a:lnTo>
                    <a:lnTo>
                      <a:pt x="120" y="317"/>
                    </a:lnTo>
                    <a:lnTo>
                      <a:pt x="224" y="505"/>
                    </a:lnTo>
                    <a:lnTo>
                      <a:pt x="222" y="144"/>
                    </a:lnTo>
                    <a:lnTo>
                      <a:pt x="116" y="0"/>
                    </a:lnTo>
                    <a:close/>
                  </a:path>
                </a:pathLst>
              </a:custGeom>
              <a:solidFill>
                <a:schemeClr val="tx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574" name="Text Box 262"/>
              <p:cNvSpPr txBox="1">
                <a:spLocks noChangeArrowheads="1"/>
              </p:cNvSpPr>
              <p:nvPr/>
            </p:nvSpPr>
            <p:spPr bwMode="auto">
              <a:xfrm>
                <a:off x="5326" y="1782"/>
                <a:ext cx="115" cy="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defTabSz="320675">
                  <a:defRPr>
                    <a:solidFill>
                      <a:schemeClr val="tx1"/>
                    </a:solidFill>
                    <a:latin typeface="Arial" panose="020B0604020202020204" pitchFamily="34" charset="0"/>
                  </a:defRPr>
                </a:lvl1pPr>
                <a:lvl2pPr marL="160338" defTabSz="320675">
                  <a:defRPr>
                    <a:solidFill>
                      <a:schemeClr val="tx1"/>
                    </a:solidFill>
                    <a:latin typeface="Arial" panose="020B0604020202020204" pitchFamily="34" charset="0"/>
                  </a:defRPr>
                </a:lvl2pPr>
                <a:lvl3pPr marL="320675" defTabSz="320675">
                  <a:defRPr>
                    <a:solidFill>
                      <a:schemeClr val="tx1"/>
                    </a:solidFill>
                    <a:latin typeface="Arial" panose="020B0604020202020204" pitchFamily="34" charset="0"/>
                  </a:defRPr>
                </a:lvl3pPr>
                <a:lvl4pPr marL="479425" defTabSz="320675">
                  <a:defRPr>
                    <a:solidFill>
                      <a:schemeClr val="tx1"/>
                    </a:solidFill>
                    <a:latin typeface="Arial" panose="020B0604020202020204" pitchFamily="34" charset="0"/>
                  </a:defRPr>
                </a:lvl4pPr>
                <a:lvl5pPr marL="639763" defTabSz="320675">
                  <a:defRPr>
                    <a:solidFill>
                      <a:schemeClr val="tx1"/>
                    </a:solidFill>
                    <a:latin typeface="Arial" panose="020B0604020202020204" pitchFamily="34" charset="0"/>
                  </a:defRPr>
                </a:lvl5pPr>
                <a:lvl6pPr marL="1096963" defTabSz="320675" fontAlgn="base">
                  <a:spcBef>
                    <a:spcPct val="0"/>
                  </a:spcBef>
                  <a:spcAft>
                    <a:spcPct val="0"/>
                  </a:spcAft>
                  <a:defRPr>
                    <a:solidFill>
                      <a:schemeClr val="tx1"/>
                    </a:solidFill>
                    <a:latin typeface="Arial" panose="020B0604020202020204" pitchFamily="34" charset="0"/>
                  </a:defRPr>
                </a:lvl6pPr>
                <a:lvl7pPr marL="1554163" defTabSz="320675" fontAlgn="base">
                  <a:spcBef>
                    <a:spcPct val="0"/>
                  </a:spcBef>
                  <a:spcAft>
                    <a:spcPct val="0"/>
                  </a:spcAft>
                  <a:defRPr>
                    <a:solidFill>
                      <a:schemeClr val="tx1"/>
                    </a:solidFill>
                    <a:latin typeface="Arial" panose="020B0604020202020204" pitchFamily="34" charset="0"/>
                  </a:defRPr>
                </a:lvl7pPr>
                <a:lvl8pPr marL="2011363" defTabSz="320675" fontAlgn="base">
                  <a:spcBef>
                    <a:spcPct val="0"/>
                  </a:spcBef>
                  <a:spcAft>
                    <a:spcPct val="0"/>
                  </a:spcAft>
                  <a:defRPr>
                    <a:solidFill>
                      <a:schemeClr val="tx1"/>
                    </a:solidFill>
                    <a:latin typeface="Arial" panose="020B0604020202020204" pitchFamily="34" charset="0"/>
                  </a:defRPr>
                </a:lvl8pPr>
                <a:lvl9pPr marL="2468563" defTabSz="320675" fontAlgn="base">
                  <a:spcBef>
                    <a:spcPct val="0"/>
                  </a:spcBef>
                  <a:spcAft>
                    <a:spcPct val="0"/>
                  </a:spcAft>
                  <a:defRPr>
                    <a:solidFill>
                      <a:schemeClr val="tx1"/>
                    </a:solidFill>
                    <a:latin typeface="Arial" panose="020B0604020202020204" pitchFamily="34" charset="0"/>
                  </a:defRPr>
                </a:lvl9pPr>
              </a:lstStyle>
              <a:p>
                <a:r>
                  <a:rPr lang="en-US" altLang="en-US" sz="1500" b="1">
                    <a:latin typeface="Times New Roman" panose="02020603050405020304" pitchFamily="18" charset="0"/>
                    <a:cs typeface="Arial" panose="020B0604020202020204" pitchFamily="34" charset="0"/>
                  </a:rPr>
                  <a:t>N</a:t>
                </a:r>
              </a:p>
            </p:txBody>
          </p:sp>
        </p:grpSp>
        <p:sp>
          <p:nvSpPr>
            <p:cNvPr id="13575" name="Oval 263"/>
            <p:cNvSpPr>
              <a:spLocks noChangeArrowheads="1"/>
            </p:cNvSpPr>
            <p:nvPr/>
          </p:nvSpPr>
          <p:spPr bwMode="auto">
            <a:xfrm>
              <a:off x="2089" y="1704"/>
              <a:ext cx="79" cy="79"/>
            </a:xfrm>
            <a:prstGeom prst="ellipse">
              <a:avLst/>
            </a:prstGeom>
            <a:solidFill>
              <a:srgbClr val="FFF6D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76" name="Text Box 264"/>
            <p:cNvSpPr txBox="1">
              <a:spLocks noChangeArrowheads="1"/>
            </p:cNvSpPr>
            <p:nvPr/>
          </p:nvSpPr>
          <p:spPr bwMode="auto">
            <a:xfrm rot="-45279954">
              <a:off x="2116" y="1640"/>
              <a:ext cx="355"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800" b="1" i="1">
                  <a:solidFill>
                    <a:srgbClr val="FF0000"/>
                  </a:solidFill>
                  <a:effectLst>
                    <a:outerShdw blurRad="38100" dist="38100" dir="2700000" algn="tl">
                      <a:srgbClr val="C0C0C0"/>
                    </a:outerShdw>
                  </a:effectLst>
                  <a:latin typeface="Times New Roman" panose="02020603050405020304" pitchFamily="18" charset="0"/>
                  <a:cs typeface="Arial" panose="020B0604020202020204" pitchFamily="34" charset="0"/>
                </a:rPr>
                <a:t>Rosebud</a:t>
              </a:r>
            </a:p>
            <a:p>
              <a:r>
                <a:rPr lang="en-US" altLang="en-US" sz="800" b="1" i="1">
                  <a:solidFill>
                    <a:srgbClr val="FF0000"/>
                  </a:solidFill>
                  <a:effectLst>
                    <a:outerShdw blurRad="38100" dist="38100" dir="2700000" algn="tl">
                      <a:srgbClr val="C0C0C0"/>
                    </a:outerShdw>
                  </a:effectLst>
                  <a:latin typeface="Times New Roman" panose="02020603050405020304" pitchFamily="18" charset="0"/>
                  <a:cs typeface="Arial" panose="020B0604020202020204" pitchFamily="34" charset="0"/>
                </a:rPr>
                <a:t>Creek </a:t>
              </a:r>
            </a:p>
          </p:txBody>
        </p:sp>
        <p:sp>
          <p:nvSpPr>
            <p:cNvPr id="13577" name="Text Box 265"/>
            <p:cNvSpPr txBox="1">
              <a:spLocks noChangeArrowheads="1"/>
            </p:cNvSpPr>
            <p:nvPr/>
          </p:nvSpPr>
          <p:spPr bwMode="auto">
            <a:xfrm rot="-2012475">
              <a:off x="3410" y="506"/>
              <a:ext cx="146" cy="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600" b="1" i="1">
                  <a:latin typeface="Times New Roman" panose="02020603050405020304" pitchFamily="18" charset="0"/>
                  <a:cs typeface="Arial" panose="020B0604020202020204" pitchFamily="34" charset="0"/>
                </a:rPr>
                <a:t>River</a:t>
              </a:r>
            </a:p>
          </p:txBody>
        </p:sp>
        <p:grpSp>
          <p:nvGrpSpPr>
            <p:cNvPr id="13578" name="Group 266"/>
            <p:cNvGrpSpPr>
              <a:grpSpLocks/>
            </p:cNvGrpSpPr>
            <p:nvPr/>
          </p:nvGrpSpPr>
          <p:grpSpPr bwMode="auto">
            <a:xfrm>
              <a:off x="1797" y="1909"/>
              <a:ext cx="112" cy="100"/>
              <a:chOff x="9055" y="10044"/>
              <a:chExt cx="234" cy="189"/>
            </a:xfrm>
          </p:grpSpPr>
          <p:sp>
            <p:nvSpPr>
              <p:cNvPr id="13579" name="AutoShape 267"/>
              <p:cNvSpPr>
                <a:spLocks noChangeArrowheads="1"/>
              </p:cNvSpPr>
              <p:nvPr/>
            </p:nvSpPr>
            <p:spPr bwMode="auto">
              <a:xfrm rot="-5400000">
                <a:off x="9013" y="10159"/>
                <a:ext cx="116" cy="32"/>
              </a:xfrm>
              <a:prstGeom prst="homePlate">
                <a:avLst>
                  <a:gd name="adj" fmla="val 165626"/>
                </a:avLst>
              </a:prstGeom>
              <a:solidFill>
                <a:schemeClr val="tx1"/>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80" name="AutoShape 268"/>
              <p:cNvSpPr>
                <a:spLocks noChangeArrowheads="1"/>
              </p:cNvSpPr>
              <p:nvPr/>
            </p:nvSpPr>
            <p:spPr bwMode="auto">
              <a:xfrm rot="-5400000">
                <a:off x="9045" y="10159"/>
                <a:ext cx="116" cy="32"/>
              </a:xfrm>
              <a:prstGeom prst="homePlate">
                <a:avLst>
                  <a:gd name="adj" fmla="val 165626"/>
                </a:avLst>
              </a:prstGeom>
              <a:solidFill>
                <a:schemeClr val="tx1"/>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81" name="AutoShape 269"/>
              <p:cNvSpPr>
                <a:spLocks noChangeArrowheads="1"/>
              </p:cNvSpPr>
              <p:nvPr/>
            </p:nvSpPr>
            <p:spPr bwMode="auto">
              <a:xfrm rot="-5400000">
                <a:off x="9079" y="10157"/>
                <a:ext cx="116" cy="32"/>
              </a:xfrm>
              <a:prstGeom prst="homePlate">
                <a:avLst>
                  <a:gd name="adj" fmla="val 165626"/>
                </a:avLst>
              </a:prstGeom>
              <a:solidFill>
                <a:schemeClr val="tx1"/>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82" name="AutoShape 270"/>
              <p:cNvSpPr>
                <a:spLocks noChangeArrowheads="1"/>
              </p:cNvSpPr>
              <p:nvPr/>
            </p:nvSpPr>
            <p:spPr bwMode="auto">
              <a:xfrm rot="-5400000">
                <a:off x="9137" y="10137"/>
                <a:ext cx="74" cy="30"/>
              </a:xfrm>
              <a:prstGeom prst="homePlate">
                <a:avLst>
                  <a:gd name="adj" fmla="val 112702"/>
                </a:avLst>
              </a:prstGeom>
              <a:solidFill>
                <a:schemeClr val="tx1"/>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83" name="AutoShape 271"/>
              <p:cNvSpPr>
                <a:spLocks noChangeArrowheads="1"/>
              </p:cNvSpPr>
              <p:nvPr/>
            </p:nvSpPr>
            <p:spPr bwMode="auto">
              <a:xfrm rot="-5400000">
                <a:off x="9149" y="10157"/>
                <a:ext cx="116" cy="32"/>
              </a:xfrm>
              <a:prstGeom prst="homePlate">
                <a:avLst>
                  <a:gd name="adj" fmla="val 165626"/>
                </a:avLst>
              </a:prstGeom>
              <a:solidFill>
                <a:schemeClr val="tx1"/>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84" name="AutoShape 272"/>
              <p:cNvSpPr>
                <a:spLocks noChangeArrowheads="1"/>
              </p:cNvSpPr>
              <p:nvPr/>
            </p:nvSpPr>
            <p:spPr bwMode="auto">
              <a:xfrm rot="-5400000">
                <a:off x="9183" y="10155"/>
                <a:ext cx="116" cy="32"/>
              </a:xfrm>
              <a:prstGeom prst="homePlate">
                <a:avLst>
                  <a:gd name="adj" fmla="val 165626"/>
                </a:avLst>
              </a:prstGeom>
              <a:solidFill>
                <a:schemeClr val="tx1"/>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85" name="AutoShape 273"/>
              <p:cNvSpPr>
                <a:spLocks noChangeArrowheads="1"/>
              </p:cNvSpPr>
              <p:nvPr/>
            </p:nvSpPr>
            <p:spPr bwMode="auto">
              <a:xfrm rot="-5400000">
                <a:off x="9215" y="10155"/>
                <a:ext cx="116" cy="32"/>
              </a:xfrm>
              <a:prstGeom prst="homePlate">
                <a:avLst>
                  <a:gd name="adj" fmla="val 165626"/>
                </a:avLst>
              </a:prstGeom>
              <a:solidFill>
                <a:schemeClr val="tx1"/>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86" name="AutoShape 274"/>
              <p:cNvSpPr>
                <a:spLocks noChangeArrowheads="1"/>
              </p:cNvSpPr>
              <p:nvPr/>
            </p:nvSpPr>
            <p:spPr bwMode="auto">
              <a:xfrm>
                <a:off x="9227" y="10047"/>
                <a:ext cx="56" cy="56"/>
              </a:xfrm>
              <a:prstGeom prst="doubleWave">
                <a:avLst>
                  <a:gd name="adj1" fmla="val 6500"/>
                  <a:gd name="adj2" fmla="val 0"/>
                </a:avLst>
              </a:prstGeom>
              <a:solidFill>
                <a:schemeClr val="tx1"/>
              </a:solidFill>
              <a:ln w="19050">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87" name="Line 275"/>
              <p:cNvSpPr>
                <a:spLocks noChangeShapeType="1"/>
              </p:cNvSpPr>
              <p:nvPr/>
            </p:nvSpPr>
            <p:spPr bwMode="auto">
              <a:xfrm>
                <a:off x="9224" y="10044"/>
                <a:ext cx="1" cy="174"/>
              </a:xfrm>
              <a:prstGeom prst="line">
                <a:avLst/>
              </a:prstGeom>
              <a:noFill/>
              <a:ln w="1905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588" name="Group 276"/>
            <p:cNvGrpSpPr>
              <a:grpSpLocks/>
            </p:cNvGrpSpPr>
            <p:nvPr/>
          </p:nvGrpSpPr>
          <p:grpSpPr bwMode="auto">
            <a:xfrm>
              <a:off x="2141" y="2392"/>
              <a:ext cx="112" cy="100"/>
              <a:chOff x="9055" y="10044"/>
              <a:chExt cx="234" cy="189"/>
            </a:xfrm>
          </p:grpSpPr>
          <p:sp>
            <p:nvSpPr>
              <p:cNvPr id="13589" name="AutoShape 277"/>
              <p:cNvSpPr>
                <a:spLocks noChangeArrowheads="1"/>
              </p:cNvSpPr>
              <p:nvPr/>
            </p:nvSpPr>
            <p:spPr bwMode="auto">
              <a:xfrm rot="-5400000">
                <a:off x="9013" y="10159"/>
                <a:ext cx="116" cy="32"/>
              </a:xfrm>
              <a:prstGeom prst="homePlate">
                <a:avLst>
                  <a:gd name="adj" fmla="val 165626"/>
                </a:avLst>
              </a:prstGeom>
              <a:solidFill>
                <a:schemeClr val="tx1"/>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90" name="AutoShape 278"/>
              <p:cNvSpPr>
                <a:spLocks noChangeArrowheads="1"/>
              </p:cNvSpPr>
              <p:nvPr/>
            </p:nvSpPr>
            <p:spPr bwMode="auto">
              <a:xfrm rot="-5400000">
                <a:off x="9045" y="10159"/>
                <a:ext cx="116" cy="32"/>
              </a:xfrm>
              <a:prstGeom prst="homePlate">
                <a:avLst>
                  <a:gd name="adj" fmla="val 165626"/>
                </a:avLst>
              </a:prstGeom>
              <a:solidFill>
                <a:schemeClr val="tx1"/>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91" name="AutoShape 279"/>
              <p:cNvSpPr>
                <a:spLocks noChangeArrowheads="1"/>
              </p:cNvSpPr>
              <p:nvPr/>
            </p:nvSpPr>
            <p:spPr bwMode="auto">
              <a:xfrm rot="-5400000">
                <a:off x="9079" y="10157"/>
                <a:ext cx="116" cy="32"/>
              </a:xfrm>
              <a:prstGeom prst="homePlate">
                <a:avLst>
                  <a:gd name="adj" fmla="val 165626"/>
                </a:avLst>
              </a:prstGeom>
              <a:solidFill>
                <a:schemeClr val="tx1"/>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92" name="AutoShape 280"/>
              <p:cNvSpPr>
                <a:spLocks noChangeArrowheads="1"/>
              </p:cNvSpPr>
              <p:nvPr/>
            </p:nvSpPr>
            <p:spPr bwMode="auto">
              <a:xfrm rot="-5400000">
                <a:off x="9137" y="10137"/>
                <a:ext cx="74" cy="30"/>
              </a:xfrm>
              <a:prstGeom prst="homePlate">
                <a:avLst>
                  <a:gd name="adj" fmla="val 112702"/>
                </a:avLst>
              </a:prstGeom>
              <a:solidFill>
                <a:schemeClr val="tx1"/>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93" name="AutoShape 281"/>
              <p:cNvSpPr>
                <a:spLocks noChangeArrowheads="1"/>
              </p:cNvSpPr>
              <p:nvPr/>
            </p:nvSpPr>
            <p:spPr bwMode="auto">
              <a:xfrm rot="-5400000">
                <a:off x="9149" y="10157"/>
                <a:ext cx="116" cy="32"/>
              </a:xfrm>
              <a:prstGeom prst="homePlate">
                <a:avLst>
                  <a:gd name="adj" fmla="val 165626"/>
                </a:avLst>
              </a:prstGeom>
              <a:solidFill>
                <a:schemeClr val="tx1"/>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94" name="AutoShape 282"/>
              <p:cNvSpPr>
                <a:spLocks noChangeArrowheads="1"/>
              </p:cNvSpPr>
              <p:nvPr/>
            </p:nvSpPr>
            <p:spPr bwMode="auto">
              <a:xfrm rot="-5400000">
                <a:off x="9183" y="10155"/>
                <a:ext cx="116" cy="32"/>
              </a:xfrm>
              <a:prstGeom prst="homePlate">
                <a:avLst>
                  <a:gd name="adj" fmla="val 165626"/>
                </a:avLst>
              </a:prstGeom>
              <a:solidFill>
                <a:schemeClr val="tx1"/>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95" name="AutoShape 283"/>
              <p:cNvSpPr>
                <a:spLocks noChangeArrowheads="1"/>
              </p:cNvSpPr>
              <p:nvPr/>
            </p:nvSpPr>
            <p:spPr bwMode="auto">
              <a:xfrm rot="-5400000">
                <a:off x="9215" y="10155"/>
                <a:ext cx="116" cy="32"/>
              </a:xfrm>
              <a:prstGeom prst="homePlate">
                <a:avLst>
                  <a:gd name="adj" fmla="val 165626"/>
                </a:avLst>
              </a:prstGeom>
              <a:solidFill>
                <a:schemeClr val="tx1"/>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96" name="AutoShape 284"/>
              <p:cNvSpPr>
                <a:spLocks noChangeArrowheads="1"/>
              </p:cNvSpPr>
              <p:nvPr/>
            </p:nvSpPr>
            <p:spPr bwMode="auto">
              <a:xfrm>
                <a:off x="9227" y="10047"/>
                <a:ext cx="56" cy="56"/>
              </a:xfrm>
              <a:prstGeom prst="doubleWave">
                <a:avLst>
                  <a:gd name="adj1" fmla="val 6500"/>
                  <a:gd name="adj2" fmla="val 0"/>
                </a:avLst>
              </a:prstGeom>
              <a:solidFill>
                <a:schemeClr val="tx1"/>
              </a:solidFill>
              <a:ln w="19050">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97" name="Line 285"/>
              <p:cNvSpPr>
                <a:spLocks noChangeShapeType="1"/>
              </p:cNvSpPr>
              <p:nvPr/>
            </p:nvSpPr>
            <p:spPr bwMode="auto">
              <a:xfrm>
                <a:off x="9224" y="10044"/>
                <a:ext cx="1" cy="174"/>
              </a:xfrm>
              <a:prstGeom prst="line">
                <a:avLst/>
              </a:prstGeom>
              <a:noFill/>
              <a:ln w="1905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598" name="Group 286"/>
            <p:cNvGrpSpPr>
              <a:grpSpLocks/>
            </p:cNvGrpSpPr>
            <p:nvPr/>
          </p:nvGrpSpPr>
          <p:grpSpPr bwMode="auto">
            <a:xfrm>
              <a:off x="2372" y="2769"/>
              <a:ext cx="113" cy="101"/>
              <a:chOff x="9055" y="10044"/>
              <a:chExt cx="234" cy="189"/>
            </a:xfrm>
          </p:grpSpPr>
          <p:sp>
            <p:nvSpPr>
              <p:cNvPr id="13599" name="AutoShape 287"/>
              <p:cNvSpPr>
                <a:spLocks noChangeArrowheads="1"/>
              </p:cNvSpPr>
              <p:nvPr/>
            </p:nvSpPr>
            <p:spPr bwMode="auto">
              <a:xfrm rot="-5400000">
                <a:off x="9013" y="10159"/>
                <a:ext cx="116" cy="32"/>
              </a:xfrm>
              <a:prstGeom prst="homePlate">
                <a:avLst>
                  <a:gd name="adj" fmla="val 165626"/>
                </a:avLst>
              </a:prstGeom>
              <a:solidFill>
                <a:schemeClr val="tx1"/>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00" name="AutoShape 288"/>
              <p:cNvSpPr>
                <a:spLocks noChangeArrowheads="1"/>
              </p:cNvSpPr>
              <p:nvPr/>
            </p:nvSpPr>
            <p:spPr bwMode="auto">
              <a:xfrm rot="-5400000">
                <a:off x="9045" y="10159"/>
                <a:ext cx="116" cy="32"/>
              </a:xfrm>
              <a:prstGeom prst="homePlate">
                <a:avLst>
                  <a:gd name="adj" fmla="val 165626"/>
                </a:avLst>
              </a:prstGeom>
              <a:solidFill>
                <a:schemeClr val="tx1"/>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01" name="AutoShape 289"/>
              <p:cNvSpPr>
                <a:spLocks noChangeArrowheads="1"/>
              </p:cNvSpPr>
              <p:nvPr/>
            </p:nvSpPr>
            <p:spPr bwMode="auto">
              <a:xfrm rot="-5400000">
                <a:off x="9079" y="10157"/>
                <a:ext cx="116" cy="32"/>
              </a:xfrm>
              <a:prstGeom prst="homePlate">
                <a:avLst>
                  <a:gd name="adj" fmla="val 165626"/>
                </a:avLst>
              </a:prstGeom>
              <a:solidFill>
                <a:schemeClr val="tx1"/>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02" name="AutoShape 290"/>
              <p:cNvSpPr>
                <a:spLocks noChangeArrowheads="1"/>
              </p:cNvSpPr>
              <p:nvPr/>
            </p:nvSpPr>
            <p:spPr bwMode="auto">
              <a:xfrm rot="-5400000">
                <a:off x="9137" y="10137"/>
                <a:ext cx="74" cy="30"/>
              </a:xfrm>
              <a:prstGeom prst="homePlate">
                <a:avLst>
                  <a:gd name="adj" fmla="val 112702"/>
                </a:avLst>
              </a:prstGeom>
              <a:solidFill>
                <a:schemeClr val="tx1"/>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03" name="AutoShape 291"/>
              <p:cNvSpPr>
                <a:spLocks noChangeArrowheads="1"/>
              </p:cNvSpPr>
              <p:nvPr/>
            </p:nvSpPr>
            <p:spPr bwMode="auto">
              <a:xfrm rot="-5400000">
                <a:off x="9149" y="10157"/>
                <a:ext cx="116" cy="32"/>
              </a:xfrm>
              <a:prstGeom prst="homePlate">
                <a:avLst>
                  <a:gd name="adj" fmla="val 165626"/>
                </a:avLst>
              </a:prstGeom>
              <a:solidFill>
                <a:schemeClr val="tx1"/>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04" name="AutoShape 292"/>
              <p:cNvSpPr>
                <a:spLocks noChangeArrowheads="1"/>
              </p:cNvSpPr>
              <p:nvPr/>
            </p:nvSpPr>
            <p:spPr bwMode="auto">
              <a:xfrm rot="-5400000">
                <a:off x="9183" y="10155"/>
                <a:ext cx="116" cy="32"/>
              </a:xfrm>
              <a:prstGeom prst="homePlate">
                <a:avLst>
                  <a:gd name="adj" fmla="val 165626"/>
                </a:avLst>
              </a:prstGeom>
              <a:solidFill>
                <a:schemeClr val="tx1"/>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05" name="AutoShape 293"/>
              <p:cNvSpPr>
                <a:spLocks noChangeArrowheads="1"/>
              </p:cNvSpPr>
              <p:nvPr/>
            </p:nvSpPr>
            <p:spPr bwMode="auto">
              <a:xfrm rot="-5400000">
                <a:off x="9215" y="10155"/>
                <a:ext cx="116" cy="32"/>
              </a:xfrm>
              <a:prstGeom prst="homePlate">
                <a:avLst>
                  <a:gd name="adj" fmla="val 165626"/>
                </a:avLst>
              </a:prstGeom>
              <a:solidFill>
                <a:schemeClr val="tx1"/>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06" name="AutoShape 294"/>
              <p:cNvSpPr>
                <a:spLocks noChangeArrowheads="1"/>
              </p:cNvSpPr>
              <p:nvPr/>
            </p:nvSpPr>
            <p:spPr bwMode="auto">
              <a:xfrm>
                <a:off x="9227" y="10047"/>
                <a:ext cx="56" cy="56"/>
              </a:xfrm>
              <a:prstGeom prst="doubleWave">
                <a:avLst>
                  <a:gd name="adj1" fmla="val 6500"/>
                  <a:gd name="adj2" fmla="val 0"/>
                </a:avLst>
              </a:prstGeom>
              <a:solidFill>
                <a:schemeClr val="tx1"/>
              </a:solidFill>
              <a:ln w="19050">
                <a:solidFill>
                  <a:srgbClr val="008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07" name="Line 295"/>
              <p:cNvSpPr>
                <a:spLocks noChangeShapeType="1"/>
              </p:cNvSpPr>
              <p:nvPr/>
            </p:nvSpPr>
            <p:spPr bwMode="auto">
              <a:xfrm>
                <a:off x="9224" y="10044"/>
                <a:ext cx="1" cy="174"/>
              </a:xfrm>
              <a:prstGeom prst="line">
                <a:avLst/>
              </a:prstGeom>
              <a:noFill/>
              <a:ln w="1905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608" name="Group 296"/>
            <p:cNvGrpSpPr>
              <a:grpSpLocks/>
            </p:cNvGrpSpPr>
            <p:nvPr/>
          </p:nvGrpSpPr>
          <p:grpSpPr bwMode="auto">
            <a:xfrm>
              <a:off x="259" y="460"/>
              <a:ext cx="113" cy="100"/>
              <a:chOff x="9055" y="10044"/>
              <a:chExt cx="234" cy="189"/>
            </a:xfrm>
          </p:grpSpPr>
          <p:sp>
            <p:nvSpPr>
              <p:cNvPr id="13609" name="AutoShape 297"/>
              <p:cNvSpPr>
                <a:spLocks noChangeArrowheads="1"/>
              </p:cNvSpPr>
              <p:nvPr/>
            </p:nvSpPr>
            <p:spPr bwMode="auto">
              <a:xfrm rot="-5400000">
                <a:off x="9013" y="10159"/>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10" name="AutoShape 298"/>
              <p:cNvSpPr>
                <a:spLocks noChangeArrowheads="1"/>
              </p:cNvSpPr>
              <p:nvPr/>
            </p:nvSpPr>
            <p:spPr bwMode="auto">
              <a:xfrm rot="-5400000">
                <a:off x="9045" y="10159"/>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11" name="AutoShape 299"/>
              <p:cNvSpPr>
                <a:spLocks noChangeArrowheads="1"/>
              </p:cNvSpPr>
              <p:nvPr/>
            </p:nvSpPr>
            <p:spPr bwMode="auto">
              <a:xfrm rot="-5400000">
                <a:off x="9079" y="10157"/>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12" name="AutoShape 300"/>
              <p:cNvSpPr>
                <a:spLocks noChangeArrowheads="1"/>
              </p:cNvSpPr>
              <p:nvPr/>
            </p:nvSpPr>
            <p:spPr bwMode="auto">
              <a:xfrm rot="-5400000">
                <a:off x="9137" y="10137"/>
                <a:ext cx="74" cy="30"/>
              </a:xfrm>
              <a:prstGeom prst="homePlate">
                <a:avLst>
                  <a:gd name="adj" fmla="val 112702"/>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13" name="AutoShape 301"/>
              <p:cNvSpPr>
                <a:spLocks noChangeArrowheads="1"/>
              </p:cNvSpPr>
              <p:nvPr/>
            </p:nvSpPr>
            <p:spPr bwMode="auto">
              <a:xfrm rot="-5400000">
                <a:off x="9149" y="10157"/>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14" name="AutoShape 302"/>
              <p:cNvSpPr>
                <a:spLocks noChangeArrowheads="1"/>
              </p:cNvSpPr>
              <p:nvPr/>
            </p:nvSpPr>
            <p:spPr bwMode="auto">
              <a:xfrm rot="-5400000">
                <a:off x="9183" y="10155"/>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15" name="AutoShape 303"/>
              <p:cNvSpPr>
                <a:spLocks noChangeArrowheads="1"/>
              </p:cNvSpPr>
              <p:nvPr/>
            </p:nvSpPr>
            <p:spPr bwMode="auto">
              <a:xfrm rot="-5400000">
                <a:off x="9215" y="10155"/>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16" name="AutoShape 304"/>
              <p:cNvSpPr>
                <a:spLocks noChangeArrowheads="1"/>
              </p:cNvSpPr>
              <p:nvPr/>
            </p:nvSpPr>
            <p:spPr bwMode="auto">
              <a:xfrm>
                <a:off x="9227" y="10047"/>
                <a:ext cx="56" cy="56"/>
              </a:xfrm>
              <a:prstGeom prst="doubleWave">
                <a:avLst>
                  <a:gd name="adj1" fmla="val 6500"/>
                  <a:gd name="adj2" fmla="val 0"/>
                </a:avLst>
              </a:prstGeom>
              <a:solidFill>
                <a:schemeClr val="tx1"/>
              </a:solidFill>
              <a:ln w="1905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17" name="Line 305"/>
              <p:cNvSpPr>
                <a:spLocks noChangeShapeType="1"/>
              </p:cNvSpPr>
              <p:nvPr/>
            </p:nvSpPr>
            <p:spPr bwMode="auto">
              <a:xfrm>
                <a:off x="9224" y="10044"/>
                <a:ext cx="1" cy="17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618" name="Group 306"/>
            <p:cNvGrpSpPr>
              <a:grpSpLocks/>
            </p:cNvGrpSpPr>
            <p:nvPr/>
          </p:nvGrpSpPr>
          <p:grpSpPr bwMode="auto">
            <a:xfrm>
              <a:off x="572" y="274"/>
              <a:ext cx="112" cy="100"/>
              <a:chOff x="9055" y="10044"/>
              <a:chExt cx="234" cy="189"/>
            </a:xfrm>
          </p:grpSpPr>
          <p:sp>
            <p:nvSpPr>
              <p:cNvPr id="13619" name="AutoShape 307"/>
              <p:cNvSpPr>
                <a:spLocks noChangeArrowheads="1"/>
              </p:cNvSpPr>
              <p:nvPr/>
            </p:nvSpPr>
            <p:spPr bwMode="auto">
              <a:xfrm rot="-5400000">
                <a:off x="9013" y="10159"/>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20" name="AutoShape 308"/>
              <p:cNvSpPr>
                <a:spLocks noChangeArrowheads="1"/>
              </p:cNvSpPr>
              <p:nvPr/>
            </p:nvSpPr>
            <p:spPr bwMode="auto">
              <a:xfrm rot="-5400000">
                <a:off x="9045" y="10159"/>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21" name="AutoShape 309"/>
              <p:cNvSpPr>
                <a:spLocks noChangeArrowheads="1"/>
              </p:cNvSpPr>
              <p:nvPr/>
            </p:nvSpPr>
            <p:spPr bwMode="auto">
              <a:xfrm rot="-5400000">
                <a:off x="9079" y="10157"/>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22" name="AutoShape 310"/>
              <p:cNvSpPr>
                <a:spLocks noChangeArrowheads="1"/>
              </p:cNvSpPr>
              <p:nvPr/>
            </p:nvSpPr>
            <p:spPr bwMode="auto">
              <a:xfrm rot="-5400000">
                <a:off x="9137" y="10137"/>
                <a:ext cx="74" cy="30"/>
              </a:xfrm>
              <a:prstGeom prst="homePlate">
                <a:avLst>
                  <a:gd name="adj" fmla="val 112702"/>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23" name="AutoShape 311"/>
              <p:cNvSpPr>
                <a:spLocks noChangeArrowheads="1"/>
              </p:cNvSpPr>
              <p:nvPr/>
            </p:nvSpPr>
            <p:spPr bwMode="auto">
              <a:xfrm rot="-5400000">
                <a:off x="9149" y="10157"/>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24" name="AutoShape 312"/>
              <p:cNvSpPr>
                <a:spLocks noChangeArrowheads="1"/>
              </p:cNvSpPr>
              <p:nvPr/>
            </p:nvSpPr>
            <p:spPr bwMode="auto">
              <a:xfrm rot="-5400000">
                <a:off x="9183" y="10155"/>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25" name="AutoShape 313"/>
              <p:cNvSpPr>
                <a:spLocks noChangeArrowheads="1"/>
              </p:cNvSpPr>
              <p:nvPr/>
            </p:nvSpPr>
            <p:spPr bwMode="auto">
              <a:xfrm rot="-5400000">
                <a:off x="9215" y="10155"/>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26" name="AutoShape 314"/>
              <p:cNvSpPr>
                <a:spLocks noChangeArrowheads="1"/>
              </p:cNvSpPr>
              <p:nvPr/>
            </p:nvSpPr>
            <p:spPr bwMode="auto">
              <a:xfrm>
                <a:off x="9227" y="10047"/>
                <a:ext cx="56" cy="56"/>
              </a:xfrm>
              <a:prstGeom prst="doubleWave">
                <a:avLst>
                  <a:gd name="adj1" fmla="val 6500"/>
                  <a:gd name="adj2" fmla="val 0"/>
                </a:avLst>
              </a:prstGeom>
              <a:solidFill>
                <a:schemeClr val="tx1"/>
              </a:solidFill>
              <a:ln w="1905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27" name="Line 315"/>
              <p:cNvSpPr>
                <a:spLocks noChangeShapeType="1"/>
              </p:cNvSpPr>
              <p:nvPr/>
            </p:nvSpPr>
            <p:spPr bwMode="auto">
              <a:xfrm>
                <a:off x="9224" y="10044"/>
                <a:ext cx="1" cy="17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628" name="Group 316"/>
            <p:cNvGrpSpPr>
              <a:grpSpLocks/>
            </p:cNvGrpSpPr>
            <p:nvPr/>
          </p:nvGrpSpPr>
          <p:grpSpPr bwMode="auto">
            <a:xfrm>
              <a:off x="2790" y="176"/>
              <a:ext cx="113" cy="100"/>
              <a:chOff x="9055" y="10044"/>
              <a:chExt cx="234" cy="189"/>
            </a:xfrm>
          </p:grpSpPr>
          <p:sp>
            <p:nvSpPr>
              <p:cNvPr id="13629" name="AutoShape 317"/>
              <p:cNvSpPr>
                <a:spLocks noChangeArrowheads="1"/>
              </p:cNvSpPr>
              <p:nvPr/>
            </p:nvSpPr>
            <p:spPr bwMode="auto">
              <a:xfrm rot="-5400000">
                <a:off x="9013" y="10159"/>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30" name="AutoShape 318"/>
              <p:cNvSpPr>
                <a:spLocks noChangeArrowheads="1"/>
              </p:cNvSpPr>
              <p:nvPr/>
            </p:nvSpPr>
            <p:spPr bwMode="auto">
              <a:xfrm rot="-5400000">
                <a:off x="9045" y="10159"/>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31" name="AutoShape 319"/>
              <p:cNvSpPr>
                <a:spLocks noChangeArrowheads="1"/>
              </p:cNvSpPr>
              <p:nvPr/>
            </p:nvSpPr>
            <p:spPr bwMode="auto">
              <a:xfrm rot="-5400000">
                <a:off x="9079" y="10157"/>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32" name="AutoShape 320"/>
              <p:cNvSpPr>
                <a:spLocks noChangeArrowheads="1"/>
              </p:cNvSpPr>
              <p:nvPr/>
            </p:nvSpPr>
            <p:spPr bwMode="auto">
              <a:xfrm rot="-5400000">
                <a:off x="9137" y="10137"/>
                <a:ext cx="74" cy="30"/>
              </a:xfrm>
              <a:prstGeom prst="homePlate">
                <a:avLst>
                  <a:gd name="adj" fmla="val 112702"/>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33" name="AutoShape 321"/>
              <p:cNvSpPr>
                <a:spLocks noChangeArrowheads="1"/>
              </p:cNvSpPr>
              <p:nvPr/>
            </p:nvSpPr>
            <p:spPr bwMode="auto">
              <a:xfrm rot="-5400000">
                <a:off x="9149" y="10157"/>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34" name="AutoShape 322"/>
              <p:cNvSpPr>
                <a:spLocks noChangeArrowheads="1"/>
              </p:cNvSpPr>
              <p:nvPr/>
            </p:nvSpPr>
            <p:spPr bwMode="auto">
              <a:xfrm rot="-5400000">
                <a:off x="9183" y="10155"/>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35" name="AutoShape 323"/>
              <p:cNvSpPr>
                <a:spLocks noChangeArrowheads="1"/>
              </p:cNvSpPr>
              <p:nvPr/>
            </p:nvSpPr>
            <p:spPr bwMode="auto">
              <a:xfrm rot="-5400000">
                <a:off x="9215" y="10155"/>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36" name="AutoShape 324"/>
              <p:cNvSpPr>
                <a:spLocks noChangeArrowheads="1"/>
              </p:cNvSpPr>
              <p:nvPr/>
            </p:nvSpPr>
            <p:spPr bwMode="auto">
              <a:xfrm>
                <a:off x="9227" y="10047"/>
                <a:ext cx="56" cy="56"/>
              </a:xfrm>
              <a:prstGeom prst="doubleWave">
                <a:avLst>
                  <a:gd name="adj1" fmla="val 6500"/>
                  <a:gd name="adj2" fmla="val 0"/>
                </a:avLst>
              </a:prstGeom>
              <a:solidFill>
                <a:schemeClr val="tx1"/>
              </a:solidFill>
              <a:ln w="1905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37" name="Line 325"/>
              <p:cNvSpPr>
                <a:spLocks noChangeShapeType="1"/>
              </p:cNvSpPr>
              <p:nvPr/>
            </p:nvSpPr>
            <p:spPr bwMode="auto">
              <a:xfrm>
                <a:off x="9224" y="10044"/>
                <a:ext cx="1" cy="17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638" name="Group 326"/>
            <p:cNvGrpSpPr>
              <a:grpSpLocks/>
            </p:cNvGrpSpPr>
            <p:nvPr/>
          </p:nvGrpSpPr>
          <p:grpSpPr bwMode="auto">
            <a:xfrm>
              <a:off x="3331" y="188"/>
              <a:ext cx="112" cy="100"/>
              <a:chOff x="9055" y="10044"/>
              <a:chExt cx="234" cy="189"/>
            </a:xfrm>
          </p:grpSpPr>
          <p:sp>
            <p:nvSpPr>
              <p:cNvPr id="13639" name="AutoShape 327"/>
              <p:cNvSpPr>
                <a:spLocks noChangeArrowheads="1"/>
              </p:cNvSpPr>
              <p:nvPr/>
            </p:nvSpPr>
            <p:spPr bwMode="auto">
              <a:xfrm rot="-5400000">
                <a:off x="9013" y="10159"/>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40" name="AutoShape 328"/>
              <p:cNvSpPr>
                <a:spLocks noChangeArrowheads="1"/>
              </p:cNvSpPr>
              <p:nvPr/>
            </p:nvSpPr>
            <p:spPr bwMode="auto">
              <a:xfrm rot="-5400000">
                <a:off x="9045" y="10159"/>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41" name="AutoShape 329"/>
              <p:cNvSpPr>
                <a:spLocks noChangeArrowheads="1"/>
              </p:cNvSpPr>
              <p:nvPr/>
            </p:nvSpPr>
            <p:spPr bwMode="auto">
              <a:xfrm rot="-5400000">
                <a:off x="9079" y="10157"/>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42" name="AutoShape 330"/>
              <p:cNvSpPr>
                <a:spLocks noChangeArrowheads="1"/>
              </p:cNvSpPr>
              <p:nvPr/>
            </p:nvSpPr>
            <p:spPr bwMode="auto">
              <a:xfrm rot="-5400000">
                <a:off x="9137" y="10137"/>
                <a:ext cx="74" cy="30"/>
              </a:xfrm>
              <a:prstGeom prst="homePlate">
                <a:avLst>
                  <a:gd name="adj" fmla="val 112702"/>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43" name="AutoShape 331"/>
              <p:cNvSpPr>
                <a:spLocks noChangeArrowheads="1"/>
              </p:cNvSpPr>
              <p:nvPr/>
            </p:nvSpPr>
            <p:spPr bwMode="auto">
              <a:xfrm rot="-5400000">
                <a:off x="9149" y="10157"/>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44" name="AutoShape 332"/>
              <p:cNvSpPr>
                <a:spLocks noChangeArrowheads="1"/>
              </p:cNvSpPr>
              <p:nvPr/>
            </p:nvSpPr>
            <p:spPr bwMode="auto">
              <a:xfrm rot="-5400000">
                <a:off x="9183" y="10155"/>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45" name="AutoShape 333"/>
              <p:cNvSpPr>
                <a:spLocks noChangeArrowheads="1"/>
              </p:cNvSpPr>
              <p:nvPr/>
            </p:nvSpPr>
            <p:spPr bwMode="auto">
              <a:xfrm rot="-5400000">
                <a:off x="9215" y="10155"/>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46" name="AutoShape 334"/>
              <p:cNvSpPr>
                <a:spLocks noChangeArrowheads="1"/>
              </p:cNvSpPr>
              <p:nvPr/>
            </p:nvSpPr>
            <p:spPr bwMode="auto">
              <a:xfrm>
                <a:off x="9227" y="10047"/>
                <a:ext cx="56" cy="56"/>
              </a:xfrm>
              <a:prstGeom prst="doubleWave">
                <a:avLst>
                  <a:gd name="adj1" fmla="val 6500"/>
                  <a:gd name="adj2" fmla="val 0"/>
                </a:avLst>
              </a:prstGeom>
              <a:solidFill>
                <a:schemeClr val="tx1"/>
              </a:solidFill>
              <a:ln w="1905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47" name="Line 335"/>
              <p:cNvSpPr>
                <a:spLocks noChangeShapeType="1"/>
              </p:cNvSpPr>
              <p:nvPr/>
            </p:nvSpPr>
            <p:spPr bwMode="auto">
              <a:xfrm>
                <a:off x="9224" y="10044"/>
                <a:ext cx="1" cy="17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648" name="Group 336"/>
            <p:cNvGrpSpPr>
              <a:grpSpLocks/>
            </p:cNvGrpSpPr>
            <p:nvPr/>
          </p:nvGrpSpPr>
          <p:grpSpPr bwMode="auto">
            <a:xfrm>
              <a:off x="4528" y="990"/>
              <a:ext cx="113" cy="101"/>
              <a:chOff x="9055" y="10044"/>
              <a:chExt cx="234" cy="189"/>
            </a:xfrm>
          </p:grpSpPr>
          <p:sp>
            <p:nvSpPr>
              <p:cNvPr id="13649" name="AutoShape 337"/>
              <p:cNvSpPr>
                <a:spLocks noChangeArrowheads="1"/>
              </p:cNvSpPr>
              <p:nvPr/>
            </p:nvSpPr>
            <p:spPr bwMode="auto">
              <a:xfrm rot="-5400000">
                <a:off x="9013" y="10159"/>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50" name="AutoShape 338"/>
              <p:cNvSpPr>
                <a:spLocks noChangeArrowheads="1"/>
              </p:cNvSpPr>
              <p:nvPr/>
            </p:nvSpPr>
            <p:spPr bwMode="auto">
              <a:xfrm rot="-5400000">
                <a:off x="9045" y="10159"/>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51" name="AutoShape 339"/>
              <p:cNvSpPr>
                <a:spLocks noChangeArrowheads="1"/>
              </p:cNvSpPr>
              <p:nvPr/>
            </p:nvSpPr>
            <p:spPr bwMode="auto">
              <a:xfrm rot="-5400000">
                <a:off x="9079" y="10157"/>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52" name="AutoShape 340"/>
              <p:cNvSpPr>
                <a:spLocks noChangeArrowheads="1"/>
              </p:cNvSpPr>
              <p:nvPr/>
            </p:nvSpPr>
            <p:spPr bwMode="auto">
              <a:xfrm rot="-5400000">
                <a:off x="9137" y="10137"/>
                <a:ext cx="74" cy="30"/>
              </a:xfrm>
              <a:prstGeom prst="homePlate">
                <a:avLst>
                  <a:gd name="adj" fmla="val 112702"/>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53" name="AutoShape 341"/>
              <p:cNvSpPr>
                <a:spLocks noChangeArrowheads="1"/>
              </p:cNvSpPr>
              <p:nvPr/>
            </p:nvSpPr>
            <p:spPr bwMode="auto">
              <a:xfrm rot="-5400000">
                <a:off x="9149" y="10157"/>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54" name="AutoShape 342"/>
              <p:cNvSpPr>
                <a:spLocks noChangeArrowheads="1"/>
              </p:cNvSpPr>
              <p:nvPr/>
            </p:nvSpPr>
            <p:spPr bwMode="auto">
              <a:xfrm rot="-5400000">
                <a:off x="9183" y="10155"/>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55" name="AutoShape 343"/>
              <p:cNvSpPr>
                <a:spLocks noChangeArrowheads="1"/>
              </p:cNvSpPr>
              <p:nvPr/>
            </p:nvSpPr>
            <p:spPr bwMode="auto">
              <a:xfrm rot="-5400000">
                <a:off x="9215" y="10155"/>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56" name="AutoShape 344"/>
              <p:cNvSpPr>
                <a:spLocks noChangeArrowheads="1"/>
              </p:cNvSpPr>
              <p:nvPr/>
            </p:nvSpPr>
            <p:spPr bwMode="auto">
              <a:xfrm>
                <a:off x="9227" y="10047"/>
                <a:ext cx="56" cy="56"/>
              </a:xfrm>
              <a:prstGeom prst="doubleWave">
                <a:avLst>
                  <a:gd name="adj1" fmla="val 6500"/>
                  <a:gd name="adj2" fmla="val 0"/>
                </a:avLst>
              </a:prstGeom>
              <a:solidFill>
                <a:schemeClr val="tx1"/>
              </a:solidFill>
              <a:ln w="1905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57" name="Line 345"/>
              <p:cNvSpPr>
                <a:spLocks noChangeShapeType="1"/>
              </p:cNvSpPr>
              <p:nvPr/>
            </p:nvSpPr>
            <p:spPr bwMode="auto">
              <a:xfrm>
                <a:off x="9224" y="10044"/>
                <a:ext cx="1" cy="17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658" name="Group 346"/>
            <p:cNvGrpSpPr>
              <a:grpSpLocks/>
            </p:cNvGrpSpPr>
            <p:nvPr/>
          </p:nvGrpSpPr>
          <p:grpSpPr bwMode="auto">
            <a:xfrm>
              <a:off x="2624" y="3532"/>
              <a:ext cx="112" cy="101"/>
              <a:chOff x="9055" y="10044"/>
              <a:chExt cx="234" cy="189"/>
            </a:xfrm>
          </p:grpSpPr>
          <p:sp>
            <p:nvSpPr>
              <p:cNvPr id="13659" name="AutoShape 347"/>
              <p:cNvSpPr>
                <a:spLocks noChangeArrowheads="1"/>
              </p:cNvSpPr>
              <p:nvPr/>
            </p:nvSpPr>
            <p:spPr bwMode="auto">
              <a:xfrm rot="-5400000">
                <a:off x="9013" y="10159"/>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60" name="AutoShape 348"/>
              <p:cNvSpPr>
                <a:spLocks noChangeArrowheads="1"/>
              </p:cNvSpPr>
              <p:nvPr/>
            </p:nvSpPr>
            <p:spPr bwMode="auto">
              <a:xfrm rot="-5400000">
                <a:off x="9045" y="10159"/>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61" name="AutoShape 349"/>
              <p:cNvSpPr>
                <a:spLocks noChangeArrowheads="1"/>
              </p:cNvSpPr>
              <p:nvPr/>
            </p:nvSpPr>
            <p:spPr bwMode="auto">
              <a:xfrm rot="-5400000">
                <a:off x="9079" y="10157"/>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62" name="AutoShape 350"/>
              <p:cNvSpPr>
                <a:spLocks noChangeArrowheads="1"/>
              </p:cNvSpPr>
              <p:nvPr/>
            </p:nvSpPr>
            <p:spPr bwMode="auto">
              <a:xfrm rot="-5400000">
                <a:off x="9137" y="10137"/>
                <a:ext cx="74" cy="30"/>
              </a:xfrm>
              <a:prstGeom prst="homePlate">
                <a:avLst>
                  <a:gd name="adj" fmla="val 112702"/>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63" name="AutoShape 351"/>
              <p:cNvSpPr>
                <a:spLocks noChangeArrowheads="1"/>
              </p:cNvSpPr>
              <p:nvPr/>
            </p:nvSpPr>
            <p:spPr bwMode="auto">
              <a:xfrm rot="-5400000">
                <a:off x="9149" y="10157"/>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64" name="AutoShape 352"/>
              <p:cNvSpPr>
                <a:spLocks noChangeArrowheads="1"/>
              </p:cNvSpPr>
              <p:nvPr/>
            </p:nvSpPr>
            <p:spPr bwMode="auto">
              <a:xfrm rot="-5400000">
                <a:off x="9183" y="10155"/>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65" name="AutoShape 353"/>
              <p:cNvSpPr>
                <a:spLocks noChangeArrowheads="1"/>
              </p:cNvSpPr>
              <p:nvPr/>
            </p:nvSpPr>
            <p:spPr bwMode="auto">
              <a:xfrm rot="-5400000">
                <a:off x="9215" y="10155"/>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66" name="AutoShape 354"/>
              <p:cNvSpPr>
                <a:spLocks noChangeArrowheads="1"/>
              </p:cNvSpPr>
              <p:nvPr/>
            </p:nvSpPr>
            <p:spPr bwMode="auto">
              <a:xfrm>
                <a:off x="9227" y="10047"/>
                <a:ext cx="56" cy="56"/>
              </a:xfrm>
              <a:prstGeom prst="doubleWave">
                <a:avLst>
                  <a:gd name="adj1" fmla="val 6500"/>
                  <a:gd name="adj2" fmla="val 0"/>
                </a:avLst>
              </a:prstGeom>
              <a:solidFill>
                <a:schemeClr val="tx1"/>
              </a:solidFill>
              <a:ln w="1905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67" name="Line 355"/>
              <p:cNvSpPr>
                <a:spLocks noChangeShapeType="1"/>
              </p:cNvSpPr>
              <p:nvPr/>
            </p:nvSpPr>
            <p:spPr bwMode="auto">
              <a:xfrm>
                <a:off x="9224" y="10044"/>
                <a:ext cx="1" cy="17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668" name="Group 356"/>
            <p:cNvGrpSpPr>
              <a:grpSpLocks/>
            </p:cNvGrpSpPr>
            <p:nvPr/>
          </p:nvGrpSpPr>
          <p:grpSpPr bwMode="auto">
            <a:xfrm>
              <a:off x="3047" y="3883"/>
              <a:ext cx="113" cy="100"/>
              <a:chOff x="9055" y="10044"/>
              <a:chExt cx="234" cy="189"/>
            </a:xfrm>
          </p:grpSpPr>
          <p:sp>
            <p:nvSpPr>
              <p:cNvPr id="13669" name="AutoShape 357"/>
              <p:cNvSpPr>
                <a:spLocks noChangeArrowheads="1"/>
              </p:cNvSpPr>
              <p:nvPr/>
            </p:nvSpPr>
            <p:spPr bwMode="auto">
              <a:xfrm rot="-5400000">
                <a:off x="9013" y="10159"/>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70" name="AutoShape 358"/>
              <p:cNvSpPr>
                <a:spLocks noChangeArrowheads="1"/>
              </p:cNvSpPr>
              <p:nvPr/>
            </p:nvSpPr>
            <p:spPr bwMode="auto">
              <a:xfrm rot="-5400000">
                <a:off x="9045" y="10159"/>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71" name="AutoShape 359"/>
              <p:cNvSpPr>
                <a:spLocks noChangeArrowheads="1"/>
              </p:cNvSpPr>
              <p:nvPr/>
            </p:nvSpPr>
            <p:spPr bwMode="auto">
              <a:xfrm rot="-5400000">
                <a:off x="9079" y="10157"/>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72" name="AutoShape 360"/>
              <p:cNvSpPr>
                <a:spLocks noChangeArrowheads="1"/>
              </p:cNvSpPr>
              <p:nvPr/>
            </p:nvSpPr>
            <p:spPr bwMode="auto">
              <a:xfrm rot="-5400000">
                <a:off x="9137" y="10137"/>
                <a:ext cx="74" cy="30"/>
              </a:xfrm>
              <a:prstGeom prst="homePlate">
                <a:avLst>
                  <a:gd name="adj" fmla="val 112702"/>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73" name="AutoShape 361"/>
              <p:cNvSpPr>
                <a:spLocks noChangeArrowheads="1"/>
              </p:cNvSpPr>
              <p:nvPr/>
            </p:nvSpPr>
            <p:spPr bwMode="auto">
              <a:xfrm rot="-5400000">
                <a:off x="9149" y="10157"/>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74" name="AutoShape 362"/>
              <p:cNvSpPr>
                <a:spLocks noChangeArrowheads="1"/>
              </p:cNvSpPr>
              <p:nvPr/>
            </p:nvSpPr>
            <p:spPr bwMode="auto">
              <a:xfrm rot="-5400000">
                <a:off x="9183" y="10155"/>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75" name="AutoShape 363"/>
              <p:cNvSpPr>
                <a:spLocks noChangeArrowheads="1"/>
              </p:cNvSpPr>
              <p:nvPr/>
            </p:nvSpPr>
            <p:spPr bwMode="auto">
              <a:xfrm rot="-5400000">
                <a:off x="9215" y="10155"/>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76" name="AutoShape 364"/>
              <p:cNvSpPr>
                <a:spLocks noChangeArrowheads="1"/>
              </p:cNvSpPr>
              <p:nvPr/>
            </p:nvSpPr>
            <p:spPr bwMode="auto">
              <a:xfrm>
                <a:off x="9227" y="10047"/>
                <a:ext cx="56" cy="56"/>
              </a:xfrm>
              <a:prstGeom prst="doubleWave">
                <a:avLst>
                  <a:gd name="adj1" fmla="val 6500"/>
                  <a:gd name="adj2" fmla="val 0"/>
                </a:avLst>
              </a:prstGeom>
              <a:solidFill>
                <a:schemeClr val="tx1"/>
              </a:solidFill>
              <a:ln w="1905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77" name="Line 365"/>
              <p:cNvSpPr>
                <a:spLocks noChangeShapeType="1"/>
              </p:cNvSpPr>
              <p:nvPr/>
            </p:nvSpPr>
            <p:spPr bwMode="auto">
              <a:xfrm>
                <a:off x="9224" y="10044"/>
                <a:ext cx="1" cy="17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3678" name="Group 366"/>
            <p:cNvGrpSpPr>
              <a:grpSpLocks/>
            </p:cNvGrpSpPr>
            <p:nvPr/>
          </p:nvGrpSpPr>
          <p:grpSpPr bwMode="auto">
            <a:xfrm>
              <a:off x="5145" y="217"/>
              <a:ext cx="112" cy="101"/>
              <a:chOff x="9055" y="10044"/>
              <a:chExt cx="234" cy="189"/>
            </a:xfrm>
          </p:grpSpPr>
          <p:sp>
            <p:nvSpPr>
              <p:cNvPr id="13679" name="AutoShape 367"/>
              <p:cNvSpPr>
                <a:spLocks noChangeArrowheads="1"/>
              </p:cNvSpPr>
              <p:nvPr/>
            </p:nvSpPr>
            <p:spPr bwMode="auto">
              <a:xfrm rot="-5400000">
                <a:off x="9013" y="10159"/>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80" name="AutoShape 368"/>
              <p:cNvSpPr>
                <a:spLocks noChangeArrowheads="1"/>
              </p:cNvSpPr>
              <p:nvPr/>
            </p:nvSpPr>
            <p:spPr bwMode="auto">
              <a:xfrm rot="-5400000">
                <a:off x="9045" y="10159"/>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81" name="AutoShape 369"/>
              <p:cNvSpPr>
                <a:spLocks noChangeArrowheads="1"/>
              </p:cNvSpPr>
              <p:nvPr/>
            </p:nvSpPr>
            <p:spPr bwMode="auto">
              <a:xfrm rot="-5400000">
                <a:off x="9079" y="10157"/>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82" name="AutoShape 370"/>
              <p:cNvSpPr>
                <a:spLocks noChangeArrowheads="1"/>
              </p:cNvSpPr>
              <p:nvPr/>
            </p:nvSpPr>
            <p:spPr bwMode="auto">
              <a:xfrm rot="-5400000">
                <a:off x="9137" y="10137"/>
                <a:ext cx="74" cy="30"/>
              </a:xfrm>
              <a:prstGeom prst="homePlate">
                <a:avLst>
                  <a:gd name="adj" fmla="val 112702"/>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83" name="AutoShape 371"/>
              <p:cNvSpPr>
                <a:spLocks noChangeArrowheads="1"/>
              </p:cNvSpPr>
              <p:nvPr/>
            </p:nvSpPr>
            <p:spPr bwMode="auto">
              <a:xfrm rot="-5400000">
                <a:off x="9149" y="10157"/>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84" name="AutoShape 372"/>
              <p:cNvSpPr>
                <a:spLocks noChangeArrowheads="1"/>
              </p:cNvSpPr>
              <p:nvPr/>
            </p:nvSpPr>
            <p:spPr bwMode="auto">
              <a:xfrm rot="-5400000">
                <a:off x="9183" y="10155"/>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85" name="AutoShape 373"/>
              <p:cNvSpPr>
                <a:spLocks noChangeArrowheads="1"/>
              </p:cNvSpPr>
              <p:nvPr/>
            </p:nvSpPr>
            <p:spPr bwMode="auto">
              <a:xfrm rot="-5400000">
                <a:off x="9215" y="10155"/>
                <a:ext cx="116" cy="32"/>
              </a:xfrm>
              <a:prstGeom prst="homePlate">
                <a:avLst>
                  <a:gd name="adj" fmla="val 165626"/>
                </a:avLst>
              </a:prstGeom>
              <a:solidFill>
                <a:schemeClr val="tx1"/>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86" name="AutoShape 374"/>
              <p:cNvSpPr>
                <a:spLocks noChangeArrowheads="1"/>
              </p:cNvSpPr>
              <p:nvPr/>
            </p:nvSpPr>
            <p:spPr bwMode="auto">
              <a:xfrm>
                <a:off x="9227" y="10047"/>
                <a:ext cx="56" cy="56"/>
              </a:xfrm>
              <a:prstGeom prst="doubleWave">
                <a:avLst>
                  <a:gd name="adj1" fmla="val 6500"/>
                  <a:gd name="adj2" fmla="val 0"/>
                </a:avLst>
              </a:prstGeom>
              <a:solidFill>
                <a:schemeClr val="tx1"/>
              </a:solidFill>
              <a:ln w="1905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87" name="Line 375"/>
              <p:cNvSpPr>
                <a:spLocks noChangeShapeType="1"/>
              </p:cNvSpPr>
              <p:nvPr/>
            </p:nvSpPr>
            <p:spPr bwMode="auto">
              <a:xfrm>
                <a:off x="9224" y="10044"/>
                <a:ext cx="1" cy="174"/>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3688" name="Text Box 376"/>
            <p:cNvSpPr txBox="1">
              <a:spLocks noChangeArrowheads="1"/>
            </p:cNvSpPr>
            <p:nvPr/>
          </p:nvSpPr>
          <p:spPr bwMode="auto">
            <a:xfrm>
              <a:off x="1439" y="1773"/>
              <a:ext cx="438"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pPr algn="ctr"/>
              <a:r>
                <a:rPr lang="en-US" altLang="en-US" sz="800" b="1">
                  <a:solidFill>
                    <a:srgbClr val="3333CC"/>
                  </a:solidFill>
                  <a:cs typeface="Arial" panose="020B0604020202020204" pitchFamily="34" charset="0"/>
                </a:rPr>
                <a:t>FT CF SMITH</a:t>
              </a:r>
              <a:br>
                <a:rPr lang="en-US" altLang="en-US" sz="800" b="1">
                  <a:solidFill>
                    <a:srgbClr val="3333CC"/>
                  </a:solidFill>
                  <a:cs typeface="Arial" panose="020B0604020202020204" pitchFamily="34" charset="0"/>
                </a:rPr>
              </a:br>
              <a:r>
                <a:rPr lang="en-US" altLang="en-US" sz="800" b="1">
                  <a:solidFill>
                    <a:srgbClr val="3333CC"/>
                  </a:solidFill>
                  <a:cs typeface="Arial" panose="020B0604020202020204" pitchFamily="34" charset="0"/>
                </a:rPr>
                <a:t>(Abandoned)</a:t>
              </a:r>
            </a:p>
          </p:txBody>
        </p:sp>
        <p:sp>
          <p:nvSpPr>
            <p:cNvPr id="13689" name="Text Box 377"/>
            <p:cNvSpPr txBox="1">
              <a:spLocks noChangeArrowheads="1"/>
            </p:cNvSpPr>
            <p:nvPr/>
          </p:nvSpPr>
          <p:spPr bwMode="auto">
            <a:xfrm rot="18481423">
              <a:off x="1424" y="2064"/>
              <a:ext cx="420" cy="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800" b="1" i="1">
                  <a:latin typeface="Times New Roman" panose="02020603050405020304" pitchFamily="18" charset="0"/>
                  <a:cs typeface="Arial" panose="020B0604020202020204" pitchFamily="34" charset="0"/>
                </a:rPr>
                <a:t>Bighorn River</a:t>
              </a:r>
            </a:p>
          </p:txBody>
        </p:sp>
        <p:pic>
          <p:nvPicPr>
            <p:cNvPr id="13690" name="Picture 378" descr="new csi cres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 y="3031"/>
              <a:ext cx="324" cy="36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691" name="Group 379"/>
          <p:cNvGrpSpPr>
            <a:grpSpLocks/>
          </p:cNvGrpSpPr>
          <p:nvPr/>
        </p:nvGrpSpPr>
        <p:grpSpPr bwMode="auto">
          <a:xfrm>
            <a:off x="1927225" y="2744788"/>
            <a:ext cx="222250" cy="204787"/>
            <a:chOff x="1312" y="1783"/>
            <a:chExt cx="83" cy="93"/>
          </a:xfrm>
        </p:grpSpPr>
        <p:grpSp>
          <p:nvGrpSpPr>
            <p:cNvPr id="13692" name="Group 380"/>
            <p:cNvGrpSpPr>
              <a:grpSpLocks/>
            </p:cNvGrpSpPr>
            <p:nvPr/>
          </p:nvGrpSpPr>
          <p:grpSpPr bwMode="auto">
            <a:xfrm>
              <a:off x="1326" y="1805"/>
              <a:ext cx="55" cy="49"/>
              <a:chOff x="9055" y="10044"/>
              <a:chExt cx="234" cy="189"/>
            </a:xfrm>
          </p:grpSpPr>
          <p:sp>
            <p:nvSpPr>
              <p:cNvPr id="13693" name="AutoShape 381"/>
              <p:cNvSpPr>
                <a:spLocks noChangeArrowheads="1"/>
              </p:cNvSpPr>
              <p:nvPr/>
            </p:nvSpPr>
            <p:spPr bwMode="auto">
              <a:xfrm rot="-5400000">
                <a:off x="9013" y="10159"/>
                <a:ext cx="116" cy="32"/>
              </a:xfrm>
              <a:prstGeom prst="homePlate">
                <a:avLst>
                  <a:gd name="adj" fmla="val 165626"/>
                </a:avLst>
              </a:prstGeom>
              <a:solidFill>
                <a:schemeClr val="tx1"/>
              </a:solidFill>
              <a:ln w="9525">
                <a:solidFill>
                  <a:srgbClr val="CC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94" name="AutoShape 382"/>
              <p:cNvSpPr>
                <a:spLocks noChangeArrowheads="1"/>
              </p:cNvSpPr>
              <p:nvPr/>
            </p:nvSpPr>
            <p:spPr bwMode="auto">
              <a:xfrm rot="-5400000">
                <a:off x="9045" y="10159"/>
                <a:ext cx="116" cy="32"/>
              </a:xfrm>
              <a:prstGeom prst="homePlate">
                <a:avLst>
                  <a:gd name="adj" fmla="val 165626"/>
                </a:avLst>
              </a:prstGeom>
              <a:solidFill>
                <a:schemeClr val="tx1"/>
              </a:solidFill>
              <a:ln w="9525">
                <a:solidFill>
                  <a:srgbClr val="CC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95" name="AutoShape 383"/>
              <p:cNvSpPr>
                <a:spLocks noChangeArrowheads="1"/>
              </p:cNvSpPr>
              <p:nvPr/>
            </p:nvSpPr>
            <p:spPr bwMode="auto">
              <a:xfrm rot="-5400000">
                <a:off x="9079" y="10157"/>
                <a:ext cx="116" cy="32"/>
              </a:xfrm>
              <a:prstGeom prst="homePlate">
                <a:avLst>
                  <a:gd name="adj" fmla="val 165626"/>
                </a:avLst>
              </a:prstGeom>
              <a:solidFill>
                <a:schemeClr val="tx1"/>
              </a:solidFill>
              <a:ln w="9525">
                <a:solidFill>
                  <a:srgbClr val="CC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96" name="AutoShape 384"/>
              <p:cNvSpPr>
                <a:spLocks noChangeArrowheads="1"/>
              </p:cNvSpPr>
              <p:nvPr/>
            </p:nvSpPr>
            <p:spPr bwMode="auto">
              <a:xfrm rot="-5400000">
                <a:off x="9137" y="10137"/>
                <a:ext cx="74" cy="30"/>
              </a:xfrm>
              <a:prstGeom prst="homePlate">
                <a:avLst>
                  <a:gd name="adj" fmla="val 112702"/>
                </a:avLst>
              </a:prstGeom>
              <a:solidFill>
                <a:schemeClr val="tx1"/>
              </a:solidFill>
              <a:ln w="9525">
                <a:solidFill>
                  <a:srgbClr val="CC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97" name="AutoShape 385"/>
              <p:cNvSpPr>
                <a:spLocks noChangeArrowheads="1"/>
              </p:cNvSpPr>
              <p:nvPr/>
            </p:nvSpPr>
            <p:spPr bwMode="auto">
              <a:xfrm rot="-5400000">
                <a:off x="9149" y="10157"/>
                <a:ext cx="116" cy="32"/>
              </a:xfrm>
              <a:prstGeom prst="homePlate">
                <a:avLst>
                  <a:gd name="adj" fmla="val 165626"/>
                </a:avLst>
              </a:prstGeom>
              <a:solidFill>
                <a:schemeClr val="tx1"/>
              </a:solidFill>
              <a:ln w="9525">
                <a:solidFill>
                  <a:srgbClr val="CC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98" name="AutoShape 386"/>
              <p:cNvSpPr>
                <a:spLocks noChangeArrowheads="1"/>
              </p:cNvSpPr>
              <p:nvPr/>
            </p:nvSpPr>
            <p:spPr bwMode="auto">
              <a:xfrm rot="-5400000">
                <a:off x="9183" y="10155"/>
                <a:ext cx="116" cy="32"/>
              </a:xfrm>
              <a:prstGeom prst="homePlate">
                <a:avLst>
                  <a:gd name="adj" fmla="val 165626"/>
                </a:avLst>
              </a:prstGeom>
              <a:solidFill>
                <a:schemeClr val="tx1"/>
              </a:solidFill>
              <a:ln w="9525">
                <a:solidFill>
                  <a:srgbClr val="CC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699" name="AutoShape 387"/>
              <p:cNvSpPr>
                <a:spLocks noChangeArrowheads="1"/>
              </p:cNvSpPr>
              <p:nvPr/>
            </p:nvSpPr>
            <p:spPr bwMode="auto">
              <a:xfrm rot="-5400000">
                <a:off x="9215" y="10155"/>
                <a:ext cx="116" cy="32"/>
              </a:xfrm>
              <a:prstGeom prst="homePlate">
                <a:avLst>
                  <a:gd name="adj" fmla="val 165626"/>
                </a:avLst>
              </a:prstGeom>
              <a:solidFill>
                <a:schemeClr val="tx1"/>
              </a:solidFill>
              <a:ln w="9525">
                <a:solidFill>
                  <a:srgbClr val="CC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00" name="AutoShape 388"/>
              <p:cNvSpPr>
                <a:spLocks noChangeArrowheads="1"/>
              </p:cNvSpPr>
              <p:nvPr/>
            </p:nvSpPr>
            <p:spPr bwMode="auto">
              <a:xfrm>
                <a:off x="9227" y="10047"/>
                <a:ext cx="56" cy="56"/>
              </a:xfrm>
              <a:prstGeom prst="doubleWave">
                <a:avLst>
                  <a:gd name="adj1" fmla="val 6500"/>
                  <a:gd name="adj2" fmla="val 0"/>
                </a:avLst>
              </a:prstGeom>
              <a:solidFill>
                <a:schemeClr val="tx1"/>
              </a:solidFill>
              <a:ln w="19050">
                <a:solidFill>
                  <a:srgbClr val="CC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01" name="Line 389"/>
              <p:cNvSpPr>
                <a:spLocks noChangeShapeType="1"/>
              </p:cNvSpPr>
              <p:nvPr/>
            </p:nvSpPr>
            <p:spPr bwMode="auto">
              <a:xfrm>
                <a:off x="9224" y="10044"/>
                <a:ext cx="1" cy="174"/>
              </a:xfrm>
              <a:prstGeom prst="line">
                <a:avLst/>
              </a:prstGeom>
              <a:noFill/>
              <a:ln w="19050">
                <a:solidFill>
                  <a:srgbClr val="CC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3702" name="Oval 390"/>
            <p:cNvSpPr>
              <a:spLocks noChangeArrowheads="1"/>
            </p:cNvSpPr>
            <p:nvPr/>
          </p:nvSpPr>
          <p:spPr bwMode="auto">
            <a:xfrm>
              <a:off x="1312" y="1783"/>
              <a:ext cx="83" cy="93"/>
            </a:xfrm>
            <a:prstGeom prst="ellipse">
              <a:avLst/>
            </a:prstGeom>
            <a:noFill/>
            <a:ln w="25400">
              <a:solidFill>
                <a:srgbClr val="CC66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3703" name="Group 391"/>
          <p:cNvGrpSpPr>
            <a:grpSpLocks/>
          </p:cNvGrpSpPr>
          <p:nvPr/>
        </p:nvGrpSpPr>
        <p:grpSpPr bwMode="auto">
          <a:xfrm>
            <a:off x="4906963" y="1219200"/>
            <a:ext cx="198437" cy="231775"/>
            <a:chOff x="3042" y="883"/>
            <a:chExt cx="83" cy="93"/>
          </a:xfrm>
        </p:grpSpPr>
        <p:grpSp>
          <p:nvGrpSpPr>
            <p:cNvPr id="13704" name="Group 392"/>
            <p:cNvGrpSpPr>
              <a:grpSpLocks/>
            </p:cNvGrpSpPr>
            <p:nvPr/>
          </p:nvGrpSpPr>
          <p:grpSpPr bwMode="auto">
            <a:xfrm>
              <a:off x="3056" y="905"/>
              <a:ext cx="55" cy="49"/>
              <a:chOff x="9055" y="10044"/>
              <a:chExt cx="234" cy="189"/>
            </a:xfrm>
          </p:grpSpPr>
          <p:sp>
            <p:nvSpPr>
              <p:cNvPr id="13705" name="AutoShape 393"/>
              <p:cNvSpPr>
                <a:spLocks noChangeArrowheads="1"/>
              </p:cNvSpPr>
              <p:nvPr/>
            </p:nvSpPr>
            <p:spPr bwMode="auto">
              <a:xfrm rot="-5400000">
                <a:off x="9013" y="10159"/>
                <a:ext cx="116" cy="32"/>
              </a:xfrm>
              <a:prstGeom prst="homePlate">
                <a:avLst>
                  <a:gd name="adj" fmla="val 165626"/>
                </a:avLst>
              </a:prstGeom>
              <a:solidFill>
                <a:schemeClr val="tx1"/>
              </a:solidFill>
              <a:ln w="9525">
                <a:solidFill>
                  <a:srgbClr val="CC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06" name="AutoShape 394"/>
              <p:cNvSpPr>
                <a:spLocks noChangeArrowheads="1"/>
              </p:cNvSpPr>
              <p:nvPr/>
            </p:nvSpPr>
            <p:spPr bwMode="auto">
              <a:xfrm rot="-5400000">
                <a:off x="9045" y="10159"/>
                <a:ext cx="116" cy="32"/>
              </a:xfrm>
              <a:prstGeom prst="homePlate">
                <a:avLst>
                  <a:gd name="adj" fmla="val 165626"/>
                </a:avLst>
              </a:prstGeom>
              <a:solidFill>
                <a:schemeClr val="tx1"/>
              </a:solidFill>
              <a:ln w="9525">
                <a:solidFill>
                  <a:srgbClr val="CC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07" name="AutoShape 395"/>
              <p:cNvSpPr>
                <a:spLocks noChangeArrowheads="1"/>
              </p:cNvSpPr>
              <p:nvPr/>
            </p:nvSpPr>
            <p:spPr bwMode="auto">
              <a:xfrm rot="-5400000">
                <a:off x="9079" y="10157"/>
                <a:ext cx="116" cy="32"/>
              </a:xfrm>
              <a:prstGeom prst="homePlate">
                <a:avLst>
                  <a:gd name="adj" fmla="val 165626"/>
                </a:avLst>
              </a:prstGeom>
              <a:solidFill>
                <a:schemeClr val="tx1"/>
              </a:solidFill>
              <a:ln w="9525">
                <a:solidFill>
                  <a:srgbClr val="CC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08" name="AutoShape 396"/>
              <p:cNvSpPr>
                <a:spLocks noChangeArrowheads="1"/>
              </p:cNvSpPr>
              <p:nvPr/>
            </p:nvSpPr>
            <p:spPr bwMode="auto">
              <a:xfrm rot="-5400000">
                <a:off x="9137" y="10137"/>
                <a:ext cx="74" cy="30"/>
              </a:xfrm>
              <a:prstGeom prst="homePlate">
                <a:avLst>
                  <a:gd name="adj" fmla="val 112702"/>
                </a:avLst>
              </a:prstGeom>
              <a:solidFill>
                <a:schemeClr val="tx1"/>
              </a:solidFill>
              <a:ln w="9525">
                <a:solidFill>
                  <a:srgbClr val="CC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09" name="AutoShape 397"/>
              <p:cNvSpPr>
                <a:spLocks noChangeArrowheads="1"/>
              </p:cNvSpPr>
              <p:nvPr/>
            </p:nvSpPr>
            <p:spPr bwMode="auto">
              <a:xfrm rot="-5400000">
                <a:off x="9149" y="10157"/>
                <a:ext cx="116" cy="32"/>
              </a:xfrm>
              <a:prstGeom prst="homePlate">
                <a:avLst>
                  <a:gd name="adj" fmla="val 165626"/>
                </a:avLst>
              </a:prstGeom>
              <a:solidFill>
                <a:schemeClr val="tx1"/>
              </a:solidFill>
              <a:ln w="9525">
                <a:solidFill>
                  <a:srgbClr val="CC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10" name="AutoShape 398"/>
              <p:cNvSpPr>
                <a:spLocks noChangeArrowheads="1"/>
              </p:cNvSpPr>
              <p:nvPr/>
            </p:nvSpPr>
            <p:spPr bwMode="auto">
              <a:xfrm rot="-5400000">
                <a:off x="9183" y="10155"/>
                <a:ext cx="116" cy="32"/>
              </a:xfrm>
              <a:prstGeom prst="homePlate">
                <a:avLst>
                  <a:gd name="adj" fmla="val 165626"/>
                </a:avLst>
              </a:prstGeom>
              <a:solidFill>
                <a:schemeClr val="tx1"/>
              </a:solidFill>
              <a:ln w="9525">
                <a:solidFill>
                  <a:srgbClr val="CC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11" name="AutoShape 399"/>
              <p:cNvSpPr>
                <a:spLocks noChangeArrowheads="1"/>
              </p:cNvSpPr>
              <p:nvPr/>
            </p:nvSpPr>
            <p:spPr bwMode="auto">
              <a:xfrm rot="-5400000">
                <a:off x="9215" y="10155"/>
                <a:ext cx="116" cy="32"/>
              </a:xfrm>
              <a:prstGeom prst="homePlate">
                <a:avLst>
                  <a:gd name="adj" fmla="val 165626"/>
                </a:avLst>
              </a:prstGeom>
              <a:solidFill>
                <a:schemeClr val="tx1"/>
              </a:solidFill>
              <a:ln w="9525">
                <a:solidFill>
                  <a:srgbClr val="CC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12" name="AutoShape 400"/>
              <p:cNvSpPr>
                <a:spLocks noChangeArrowheads="1"/>
              </p:cNvSpPr>
              <p:nvPr/>
            </p:nvSpPr>
            <p:spPr bwMode="auto">
              <a:xfrm>
                <a:off x="9227" y="10047"/>
                <a:ext cx="56" cy="56"/>
              </a:xfrm>
              <a:prstGeom prst="doubleWave">
                <a:avLst>
                  <a:gd name="adj1" fmla="val 6500"/>
                  <a:gd name="adj2" fmla="val 0"/>
                </a:avLst>
              </a:prstGeom>
              <a:solidFill>
                <a:schemeClr val="tx1"/>
              </a:solidFill>
              <a:ln w="19050">
                <a:solidFill>
                  <a:srgbClr val="CC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13" name="Line 401"/>
              <p:cNvSpPr>
                <a:spLocks noChangeShapeType="1"/>
              </p:cNvSpPr>
              <p:nvPr/>
            </p:nvSpPr>
            <p:spPr bwMode="auto">
              <a:xfrm>
                <a:off x="9224" y="10044"/>
                <a:ext cx="1" cy="174"/>
              </a:xfrm>
              <a:prstGeom prst="line">
                <a:avLst/>
              </a:prstGeom>
              <a:noFill/>
              <a:ln w="19050">
                <a:solidFill>
                  <a:srgbClr val="CC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3714" name="Oval 402"/>
            <p:cNvSpPr>
              <a:spLocks noChangeArrowheads="1"/>
            </p:cNvSpPr>
            <p:nvPr/>
          </p:nvSpPr>
          <p:spPr bwMode="auto">
            <a:xfrm>
              <a:off x="3042" y="883"/>
              <a:ext cx="83" cy="93"/>
            </a:xfrm>
            <a:prstGeom prst="ellipse">
              <a:avLst/>
            </a:prstGeom>
            <a:noFill/>
            <a:ln w="25400">
              <a:solidFill>
                <a:srgbClr val="CC66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3715" name="Group 403"/>
          <p:cNvGrpSpPr>
            <a:grpSpLocks/>
          </p:cNvGrpSpPr>
          <p:nvPr/>
        </p:nvGrpSpPr>
        <p:grpSpPr bwMode="auto">
          <a:xfrm>
            <a:off x="4433888" y="1666875"/>
            <a:ext cx="220662" cy="228600"/>
            <a:chOff x="2736" y="1165"/>
            <a:chExt cx="82" cy="93"/>
          </a:xfrm>
        </p:grpSpPr>
        <p:grpSp>
          <p:nvGrpSpPr>
            <p:cNvPr id="13716" name="Group 404"/>
            <p:cNvGrpSpPr>
              <a:grpSpLocks/>
            </p:cNvGrpSpPr>
            <p:nvPr/>
          </p:nvGrpSpPr>
          <p:grpSpPr bwMode="auto">
            <a:xfrm>
              <a:off x="2750" y="1187"/>
              <a:ext cx="54" cy="49"/>
              <a:chOff x="9055" y="10044"/>
              <a:chExt cx="234" cy="189"/>
            </a:xfrm>
          </p:grpSpPr>
          <p:sp>
            <p:nvSpPr>
              <p:cNvPr id="13717" name="AutoShape 405"/>
              <p:cNvSpPr>
                <a:spLocks noChangeArrowheads="1"/>
              </p:cNvSpPr>
              <p:nvPr/>
            </p:nvSpPr>
            <p:spPr bwMode="auto">
              <a:xfrm rot="-5400000">
                <a:off x="9013" y="10159"/>
                <a:ext cx="116" cy="32"/>
              </a:xfrm>
              <a:prstGeom prst="homePlate">
                <a:avLst>
                  <a:gd name="adj" fmla="val 165626"/>
                </a:avLst>
              </a:prstGeom>
              <a:solidFill>
                <a:schemeClr val="tx1"/>
              </a:solidFill>
              <a:ln w="9525">
                <a:solidFill>
                  <a:srgbClr val="CC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18" name="AutoShape 406"/>
              <p:cNvSpPr>
                <a:spLocks noChangeArrowheads="1"/>
              </p:cNvSpPr>
              <p:nvPr/>
            </p:nvSpPr>
            <p:spPr bwMode="auto">
              <a:xfrm rot="-5400000">
                <a:off x="9045" y="10159"/>
                <a:ext cx="116" cy="32"/>
              </a:xfrm>
              <a:prstGeom prst="homePlate">
                <a:avLst>
                  <a:gd name="adj" fmla="val 165626"/>
                </a:avLst>
              </a:prstGeom>
              <a:solidFill>
                <a:schemeClr val="tx1"/>
              </a:solidFill>
              <a:ln w="9525">
                <a:solidFill>
                  <a:srgbClr val="CC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19" name="AutoShape 407"/>
              <p:cNvSpPr>
                <a:spLocks noChangeArrowheads="1"/>
              </p:cNvSpPr>
              <p:nvPr/>
            </p:nvSpPr>
            <p:spPr bwMode="auto">
              <a:xfrm rot="-5400000">
                <a:off x="9079" y="10157"/>
                <a:ext cx="116" cy="32"/>
              </a:xfrm>
              <a:prstGeom prst="homePlate">
                <a:avLst>
                  <a:gd name="adj" fmla="val 165626"/>
                </a:avLst>
              </a:prstGeom>
              <a:solidFill>
                <a:schemeClr val="tx1"/>
              </a:solidFill>
              <a:ln w="9525">
                <a:solidFill>
                  <a:srgbClr val="CC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20" name="AutoShape 408"/>
              <p:cNvSpPr>
                <a:spLocks noChangeArrowheads="1"/>
              </p:cNvSpPr>
              <p:nvPr/>
            </p:nvSpPr>
            <p:spPr bwMode="auto">
              <a:xfrm rot="-5400000">
                <a:off x="9137" y="10137"/>
                <a:ext cx="74" cy="30"/>
              </a:xfrm>
              <a:prstGeom prst="homePlate">
                <a:avLst>
                  <a:gd name="adj" fmla="val 112702"/>
                </a:avLst>
              </a:prstGeom>
              <a:solidFill>
                <a:schemeClr val="tx1"/>
              </a:solidFill>
              <a:ln w="9525">
                <a:solidFill>
                  <a:srgbClr val="CC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21" name="AutoShape 409"/>
              <p:cNvSpPr>
                <a:spLocks noChangeArrowheads="1"/>
              </p:cNvSpPr>
              <p:nvPr/>
            </p:nvSpPr>
            <p:spPr bwMode="auto">
              <a:xfrm rot="-5400000">
                <a:off x="9149" y="10157"/>
                <a:ext cx="116" cy="32"/>
              </a:xfrm>
              <a:prstGeom prst="homePlate">
                <a:avLst>
                  <a:gd name="adj" fmla="val 165626"/>
                </a:avLst>
              </a:prstGeom>
              <a:solidFill>
                <a:schemeClr val="tx1"/>
              </a:solidFill>
              <a:ln w="9525">
                <a:solidFill>
                  <a:srgbClr val="CC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22" name="AutoShape 410"/>
              <p:cNvSpPr>
                <a:spLocks noChangeArrowheads="1"/>
              </p:cNvSpPr>
              <p:nvPr/>
            </p:nvSpPr>
            <p:spPr bwMode="auto">
              <a:xfrm rot="-5400000">
                <a:off x="9183" y="10155"/>
                <a:ext cx="116" cy="32"/>
              </a:xfrm>
              <a:prstGeom prst="homePlate">
                <a:avLst>
                  <a:gd name="adj" fmla="val 165626"/>
                </a:avLst>
              </a:prstGeom>
              <a:solidFill>
                <a:schemeClr val="tx1"/>
              </a:solidFill>
              <a:ln w="9525">
                <a:solidFill>
                  <a:srgbClr val="CC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23" name="AutoShape 411"/>
              <p:cNvSpPr>
                <a:spLocks noChangeArrowheads="1"/>
              </p:cNvSpPr>
              <p:nvPr/>
            </p:nvSpPr>
            <p:spPr bwMode="auto">
              <a:xfrm rot="-5400000">
                <a:off x="9215" y="10155"/>
                <a:ext cx="116" cy="32"/>
              </a:xfrm>
              <a:prstGeom prst="homePlate">
                <a:avLst>
                  <a:gd name="adj" fmla="val 165626"/>
                </a:avLst>
              </a:prstGeom>
              <a:solidFill>
                <a:schemeClr val="tx1"/>
              </a:solidFill>
              <a:ln w="9525">
                <a:solidFill>
                  <a:srgbClr val="CC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24" name="AutoShape 412"/>
              <p:cNvSpPr>
                <a:spLocks noChangeArrowheads="1"/>
              </p:cNvSpPr>
              <p:nvPr/>
            </p:nvSpPr>
            <p:spPr bwMode="auto">
              <a:xfrm>
                <a:off x="9227" y="10047"/>
                <a:ext cx="56" cy="56"/>
              </a:xfrm>
              <a:prstGeom prst="doubleWave">
                <a:avLst>
                  <a:gd name="adj1" fmla="val 6500"/>
                  <a:gd name="adj2" fmla="val 0"/>
                </a:avLst>
              </a:prstGeom>
              <a:solidFill>
                <a:schemeClr val="tx1"/>
              </a:solidFill>
              <a:ln w="19050">
                <a:solidFill>
                  <a:srgbClr val="CC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25" name="Line 413"/>
              <p:cNvSpPr>
                <a:spLocks noChangeShapeType="1"/>
              </p:cNvSpPr>
              <p:nvPr/>
            </p:nvSpPr>
            <p:spPr bwMode="auto">
              <a:xfrm>
                <a:off x="9224" y="10044"/>
                <a:ext cx="1" cy="174"/>
              </a:xfrm>
              <a:prstGeom prst="line">
                <a:avLst/>
              </a:prstGeom>
              <a:noFill/>
              <a:ln w="19050">
                <a:solidFill>
                  <a:srgbClr val="CC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3726" name="Oval 414"/>
            <p:cNvSpPr>
              <a:spLocks noChangeArrowheads="1"/>
            </p:cNvSpPr>
            <p:nvPr/>
          </p:nvSpPr>
          <p:spPr bwMode="auto">
            <a:xfrm>
              <a:off x="2736" y="1165"/>
              <a:ext cx="82" cy="93"/>
            </a:xfrm>
            <a:prstGeom prst="ellipse">
              <a:avLst/>
            </a:prstGeom>
            <a:noFill/>
            <a:ln w="25400">
              <a:solidFill>
                <a:srgbClr val="CC66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3727" name="Text Box 415"/>
          <p:cNvSpPr txBox="1">
            <a:spLocks noChangeArrowheads="1"/>
          </p:cNvSpPr>
          <p:nvPr/>
        </p:nvSpPr>
        <p:spPr bwMode="auto">
          <a:xfrm>
            <a:off x="2120900" y="2536825"/>
            <a:ext cx="509588"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pPr algn="ctr"/>
            <a:r>
              <a:rPr lang="en-US" altLang="en-US" sz="800" b="1">
                <a:cs typeface="Arial" panose="020B0604020202020204" pitchFamily="34" charset="0"/>
              </a:rPr>
              <a:t>Camp</a:t>
            </a:r>
          </a:p>
          <a:p>
            <a:pPr algn="ctr"/>
            <a:r>
              <a:rPr lang="en-US" altLang="en-US" sz="800" b="1">
                <a:cs typeface="Arial" panose="020B0604020202020204" pitchFamily="34" charset="0"/>
              </a:rPr>
              <a:t>Supply</a:t>
            </a:r>
          </a:p>
        </p:txBody>
      </p:sp>
      <p:sp>
        <p:nvSpPr>
          <p:cNvPr id="13728" name="Text Box 416"/>
          <p:cNvSpPr txBox="1">
            <a:spLocks noChangeArrowheads="1"/>
          </p:cNvSpPr>
          <p:nvPr/>
        </p:nvSpPr>
        <p:spPr bwMode="auto">
          <a:xfrm>
            <a:off x="3835400" y="1414463"/>
            <a:ext cx="688975"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pPr algn="ctr"/>
            <a:r>
              <a:rPr lang="en-US" altLang="en-US" sz="800" b="1">
                <a:cs typeface="Arial" panose="020B0604020202020204" pitchFamily="34" charset="0"/>
              </a:rPr>
              <a:t>Powder River Depot</a:t>
            </a:r>
          </a:p>
        </p:txBody>
      </p:sp>
      <p:sp>
        <p:nvSpPr>
          <p:cNvPr id="13729" name="Text Box 417"/>
          <p:cNvSpPr txBox="1">
            <a:spLocks noChangeArrowheads="1"/>
          </p:cNvSpPr>
          <p:nvPr/>
        </p:nvSpPr>
        <p:spPr bwMode="auto">
          <a:xfrm>
            <a:off x="4460875" y="911225"/>
            <a:ext cx="509588"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pPr algn="ctr"/>
            <a:r>
              <a:rPr lang="en-US" altLang="en-US" sz="800" b="1">
                <a:cs typeface="Arial" panose="020B0604020202020204" pitchFamily="34" charset="0"/>
              </a:rPr>
              <a:t>Glendive Depot</a:t>
            </a:r>
          </a:p>
        </p:txBody>
      </p:sp>
      <p:sp>
        <p:nvSpPr>
          <p:cNvPr id="13730" name="Rectangle 418"/>
          <p:cNvSpPr>
            <a:spLocks noChangeArrowheads="1"/>
          </p:cNvSpPr>
          <p:nvPr/>
        </p:nvSpPr>
        <p:spPr bwMode="auto">
          <a:xfrm>
            <a:off x="7150100" y="1573213"/>
            <a:ext cx="166688" cy="168275"/>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3731" name="Group 419"/>
          <p:cNvGrpSpPr>
            <a:grpSpLocks/>
          </p:cNvGrpSpPr>
          <p:nvPr/>
        </p:nvGrpSpPr>
        <p:grpSpPr bwMode="auto">
          <a:xfrm>
            <a:off x="4251325" y="2014538"/>
            <a:ext cx="192088" cy="225425"/>
            <a:chOff x="2202" y="3662"/>
            <a:chExt cx="110" cy="129"/>
          </a:xfrm>
        </p:grpSpPr>
        <p:sp>
          <p:nvSpPr>
            <p:cNvPr id="13732" name="Freeform 420"/>
            <p:cNvSpPr>
              <a:spLocks/>
            </p:cNvSpPr>
            <p:nvPr/>
          </p:nvSpPr>
          <p:spPr bwMode="auto">
            <a:xfrm>
              <a:off x="2204" y="3696"/>
              <a:ext cx="106" cy="93"/>
            </a:xfrm>
            <a:custGeom>
              <a:avLst/>
              <a:gdLst>
                <a:gd name="T0" fmla="*/ 0 w 106"/>
                <a:gd name="T1" fmla="*/ 93 h 93"/>
                <a:gd name="T2" fmla="*/ 52 w 106"/>
                <a:gd name="T3" fmla="*/ 0 h 93"/>
                <a:gd name="T4" fmla="*/ 106 w 106"/>
                <a:gd name="T5" fmla="*/ 93 h 93"/>
                <a:gd name="T6" fmla="*/ 0 w 106"/>
                <a:gd name="T7" fmla="*/ 93 h 93"/>
              </a:gdLst>
              <a:ahLst/>
              <a:cxnLst>
                <a:cxn ang="0">
                  <a:pos x="T0" y="T1"/>
                </a:cxn>
                <a:cxn ang="0">
                  <a:pos x="T2" y="T3"/>
                </a:cxn>
                <a:cxn ang="0">
                  <a:pos x="T4" y="T5"/>
                </a:cxn>
                <a:cxn ang="0">
                  <a:pos x="T6" y="T7"/>
                </a:cxn>
              </a:cxnLst>
              <a:rect l="0" t="0" r="r" b="b"/>
              <a:pathLst>
                <a:path w="106" h="93">
                  <a:moveTo>
                    <a:pt x="0" y="93"/>
                  </a:moveTo>
                  <a:lnTo>
                    <a:pt x="52" y="0"/>
                  </a:lnTo>
                  <a:lnTo>
                    <a:pt x="106" y="93"/>
                  </a:lnTo>
                  <a:lnTo>
                    <a:pt x="0" y="93"/>
                  </a:lnTo>
                  <a:close/>
                </a:path>
              </a:pathLst>
            </a:custGeom>
            <a:solidFill>
              <a:srgbClr val="FF99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3733" name="Group 421"/>
            <p:cNvGrpSpPr>
              <a:grpSpLocks/>
            </p:cNvGrpSpPr>
            <p:nvPr/>
          </p:nvGrpSpPr>
          <p:grpSpPr bwMode="auto">
            <a:xfrm>
              <a:off x="2202" y="3662"/>
              <a:ext cx="110" cy="129"/>
              <a:chOff x="2370" y="3702"/>
              <a:chExt cx="110" cy="129"/>
            </a:xfrm>
          </p:grpSpPr>
          <p:sp>
            <p:nvSpPr>
              <p:cNvPr id="13734" name="Line 422"/>
              <p:cNvSpPr>
                <a:spLocks noChangeShapeType="1"/>
              </p:cNvSpPr>
              <p:nvPr/>
            </p:nvSpPr>
            <p:spPr bwMode="auto">
              <a:xfrm flipV="1">
                <a:off x="2370" y="3702"/>
                <a:ext cx="72" cy="12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735" name="Line 423"/>
              <p:cNvSpPr>
                <a:spLocks noChangeShapeType="1"/>
              </p:cNvSpPr>
              <p:nvPr/>
            </p:nvSpPr>
            <p:spPr bwMode="auto">
              <a:xfrm flipH="1" flipV="1">
                <a:off x="2406" y="3702"/>
                <a:ext cx="72" cy="12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736" name="Line 424"/>
              <p:cNvSpPr>
                <a:spLocks noChangeShapeType="1"/>
              </p:cNvSpPr>
              <p:nvPr/>
            </p:nvSpPr>
            <p:spPr bwMode="auto">
              <a:xfrm>
                <a:off x="2370" y="3831"/>
                <a:ext cx="11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737" name="Line 425"/>
              <p:cNvSpPr>
                <a:spLocks noChangeShapeType="1"/>
              </p:cNvSpPr>
              <p:nvPr/>
            </p:nvSpPr>
            <p:spPr bwMode="auto">
              <a:xfrm>
                <a:off x="2426" y="3795"/>
                <a:ext cx="0" cy="33"/>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13738" name="Rectangle 426"/>
          <p:cNvSpPr>
            <a:spLocks noChangeArrowheads="1"/>
          </p:cNvSpPr>
          <p:nvPr/>
        </p:nvSpPr>
        <p:spPr bwMode="auto">
          <a:xfrm>
            <a:off x="4160838" y="5548313"/>
            <a:ext cx="168275" cy="168275"/>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39" name="Rectangle 427"/>
          <p:cNvSpPr>
            <a:spLocks noChangeArrowheads="1"/>
          </p:cNvSpPr>
          <p:nvPr/>
        </p:nvSpPr>
        <p:spPr bwMode="auto">
          <a:xfrm>
            <a:off x="874713" y="2692400"/>
            <a:ext cx="168275" cy="166688"/>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40" name="Rectangle 428"/>
          <p:cNvSpPr>
            <a:spLocks noChangeArrowheads="1"/>
          </p:cNvSpPr>
          <p:nvPr/>
        </p:nvSpPr>
        <p:spPr bwMode="auto">
          <a:xfrm>
            <a:off x="7953375" y="3248025"/>
            <a:ext cx="523875" cy="304800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a:cs typeface="Arial" panose="020B0604020202020204" pitchFamily="34" charset="0"/>
            </a:endParaRPr>
          </a:p>
        </p:txBody>
      </p:sp>
      <p:sp>
        <p:nvSpPr>
          <p:cNvPr id="13741" name="Rectangle 429"/>
          <p:cNvSpPr>
            <a:spLocks noChangeArrowheads="1"/>
          </p:cNvSpPr>
          <p:nvPr/>
        </p:nvSpPr>
        <p:spPr bwMode="auto">
          <a:xfrm>
            <a:off x="8051800" y="6054725"/>
            <a:ext cx="165100" cy="244475"/>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42" name="Text Box 430"/>
          <p:cNvSpPr txBox="1">
            <a:spLocks noChangeArrowheads="1"/>
          </p:cNvSpPr>
          <p:nvPr/>
        </p:nvSpPr>
        <p:spPr bwMode="auto">
          <a:xfrm>
            <a:off x="8470900" y="5602288"/>
            <a:ext cx="549275" cy="314325"/>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cs typeface="Arial" panose="020B0604020202020204" pitchFamily="34" charset="0"/>
              </a:rPr>
              <a:t>April</a:t>
            </a:r>
          </a:p>
        </p:txBody>
      </p:sp>
      <p:sp>
        <p:nvSpPr>
          <p:cNvPr id="13743" name="Text Box 431"/>
          <p:cNvSpPr txBox="1">
            <a:spLocks noChangeArrowheads="1"/>
          </p:cNvSpPr>
          <p:nvPr/>
        </p:nvSpPr>
        <p:spPr bwMode="auto">
          <a:xfrm>
            <a:off x="8470900" y="3611563"/>
            <a:ext cx="577850" cy="314325"/>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cs typeface="Arial" panose="020B0604020202020204" pitchFamily="34" charset="0"/>
              </a:rPr>
              <a:t>June</a:t>
            </a:r>
          </a:p>
        </p:txBody>
      </p:sp>
      <p:sp>
        <p:nvSpPr>
          <p:cNvPr id="13744" name="Rectangle 432"/>
          <p:cNvSpPr>
            <a:spLocks noChangeArrowheads="1"/>
          </p:cNvSpPr>
          <p:nvPr/>
        </p:nvSpPr>
        <p:spPr bwMode="auto">
          <a:xfrm>
            <a:off x="7953375" y="4260850"/>
            <a:ext cx="523875" cy="100965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45" name="Text Box 433"/>
          <p:cNvSpPr txBox="1">
            <a:spLocks noChangeArrowheads="1"/>
          </p:cNvSpPr>
          <p:nvPr/>
        </p:nvSpPr>
        <p:spPr bwMode="auto">
          <a:xfrm>
            <a:off x="8470900" y="4606925"/>
            <a:ext cx="528638" cy="314325"/>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cs typeface="Arial" panose="020B0604020202020204" pitchFamily="34" charset="0"/>
              </a:rPr>
              <a:t>May</a:t>
            </a:r>
          </a:p>
        </p:txBody>
      </p:sp>
      <p:sp>
        <p:nvSpPr>
          <p:cNvPr id="13746" name="Text Box 434"/>
          <p:cNvSpPr txBox="1">
            <a:spLocks noChangeArrowheads="1"/>
          </p:cNvSpPr>
          <p:nvPr/>
        </p:nvSpPr>
        <p:spPr bwMode="auto">
          <a:xfrm>
            <a:off x="8188325" y="3043238"/>
            <a:ext cx="339725" cy="328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endParaRPr lang="en-US" altLang="en-US" sz="1100">
              <a:cs typeface="Arial" panose="020B0604020202020204" pitchFamily="34" charset="0"/>
            </a:endParaRPr>
          </a:p>
          <a:p>
            <a:pPr algn="r"/>
            <a:r>
              <a:rPr lang="en-US" altLang="en-US" sz="1100">
                <a:cs typeface="Arial" panose="020B0604020202020204" pitchFamily="34" charset="0"/>
              </a:rPr>
              <a:t>30</a:t>
            </a:r>
          </a:p>
          <a:p>
            <a:pPr algn="r"/>
            <a:r>
              <a:rPr lang="en-US" altLang="en-US" sz="1100">
                <a:cs typeface="Arial" panose="020B0604020202020204" pitchFamily="34" charset="0"/>
              </a:rPr>
              <a:t>25</a:t>
            </a:r>
          </a:p>
          <a:p>
            <a:pPr algn="r"/>
            <a:r>
              <a:rPr lang="en-US" altLang="en-US" sz="1100">
                <a:cs typeface="Arial" panose="020B0604020202020204" pitchFamily="34" charset="0"/>
              </a:rPr>
              <a:t>20</a:t>
            </a:r>
          </a:p>
          <a:p>
            <a:pPr algn="r"/>
            <a:r>
              <a:rPr lang="en-US" altLang="en-US" sz="1100">
                <a:cs typeface="Arial" panose="020B0604020202020204" pitchFamily="34" charset="0"/>
              </a:rPr>
              <a:t>15</a:t>
            </a:r>
          </a:p>
          <a:p>
            <a:pPr algn="r"/>
            <a:r>
              <a:rPr lang="en-US" altLang="en-US" sz="1100">
                <a:cs typeface="Arial" panose="020B0604020202020204" pitchFamily="34" charset="0"/>
              </a:rPr>
              <a:t>10</a:t>
            </a:r>
          </a:p>
          <a:p>
            <a:pPr algn="r"/>
            <a:r>
              <a:rPr lang="en-US" altLang="en-US" sz="1100">
                <a:cs typeface="Arial" panose="020B0604020202020204" pitchFamily="34" charset="0"/>
              </a:rPr>
              <a:t>5</a:t>
            </a:r>
          </a:p>
          <a:p>
            <a:pPr algn="r"/>
            <a:r>
              <a:rPr lang="en-US" altLang="en-US" sz="1100">
                <a:cs typeface="Arial" panose="020B0604020202020204" pitchFamily="34" charset="0"/>
              </a:rPr>
              <a:t>30</a:t>
            </a:r>
          </a:p>
          <a:p>
            <a:pPr algn="r"/>
            <a:r>
              <a:rPr lang="en-US" altLang="en-US" sz="1100">
                <a:cs typeface="Arial" panose="020B0604020202020204" pitchFamily="34" charset="0"/>
              </a:rPr>
              <a:t>25</a:t>
            </a:r>
          </a:p>
          <a:p>
            <a:pPr algn="r"/>
            <a:r>
              <a:rPr lang="en-US" altLang="en-US" sz="1100">
                <a:cs typeface="Arial" panose="020B0604020202020204" pitchFamily="34" charset="0"/>
              </a:rPr>
              <a:t>20</a:t>
            </a:r>
          </a:p>
          <a:p>
            <a:pPr algn="r"/>
            <a:r>
              <a:rPr lang="en-US" altLang="en-US" sz="1100">
                <a:cs typeface="Arial" panose="020B0604020202020204" pitchFamily="34" charset="0"/>
              </a:rPr>
              <a:t>15</a:t>
            </a:r>
          </a:p>
          <a:p>
            <a:pPr algn="r"/>
            <a:r>
              <a:rPr lang="en-US" altLang="en-US" sz="1100">
                <a:cs typeface="Arial" panose="020B0604020202020204" pitchFamily="34" charset="0"/>
              </a:rPr>
              <a:t>10</a:t>
            </a:r>
          </a:p>
          <a:p>
            <a:pPr algn="r"/>
            <a:r>
              <a:rPr lang="en-US" altLang="en-US" sz="1100">
                <a:cs typeface="Arial" panose="020B0604020202020204" pitchFamily="34" charset="0"/>
              </a:rPr>
              <a:t>5</a:t>
            </a:r>
          </a:p>
          <a:p>
            <a:pPr algn="r"/>
            <a:r>
              <a:rPr lang="en-US" altLang="en-US" sz="1100">
                <a:cs typeface="Arial" panose="020B0604020202020204" pitchFamily="34" charset="0"/>
              </a:rPr>
              <a:t>30</a:t>
            </a:r>
          </a:p>
          <a:p>
            <a:pPr algn="r"/>
            <a:r>
              <a:rPr lang="en-US" altLang="en-US" sz="1100">
                <a:cs typeface="Arial" panose="020B0604020202020204" pitchFamily="34" charset="0"/>
              </a:rPr>
              <a:t>25</a:t>
            </a:r>
          </a:p>
          <a:p>
            <a:pPr algn="r"/>
            <a:r>
              <a:rPr lang="en-US" altLang="en-US" sz="1100">
                <a:cs typeface="Arial" panose="020B0604020202020204" pitchFamily="34" charset="0"/>
              </a:rPr>
              <a:t>20</a:t>
            </a:r>
          </a:p>
          <a:p>
            <a:pPr algn="r"/>
            <a:r>
              <a:rPr lang="en-US" altLang="en-US" sz="1100">
                <a:cs typeface="Arial" panose="020B0604020202020204" pitchFamily="34" charset="0"/>
              </a:rPr>
              <a:t>15</a:t>
            </a:r>
          </a:p>
          <a:p>
            <a:pPr algn="r"/>
            <a:r>
              <a:rPr lang="en-US" altLang="en-US" sz="1100">
                <a:cs typeface="Arial" panose="020B0604020202020204" pitchFamily="34" charset="0"/>
              </a:rPr>
              <a:t>10</a:t>
            </a:r>
          </a:p>
          <a:p>
            <a:pPr algn="r"/>
            <a:r>
              <a:rPr lang="en-US" altLang="en-US" sz="1100">
                <a:cs typeface="Arial" panose="020B0604020202020204" pitchFamily="34" charset="0"/>
              </a:rPr>
              <a:t>5</a:t>
            </a:r>
          </a:p>
        </p:txBody>
      </p:sp>
      <p:sp>
        <p:nvSpPr>
          <p:cNvPr id="13747" name="Rectangle 435"/>
          <p:cNvSpPr>
            <a:spLocks noChangeArrowheads="1"/>
          </p:cNvSpPr>
          <p:nvPr/>
        </p:nvSpPr>
        <p:spPr bwMode="auto">
          <a:xfrm>
            <a:off x="8051800" y="5278438"/>
            <a:ext cx="165100" cy="782637"/>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48" name="Rectangle 436"/>
          <p:cNvSpPr>
            <a:spLocks noChangeArrowheads="1"/>
          </p:cNvSpPr>
          <p:nvPr/>
        </p:nvSpPr>
        <p:spPr bwMode="auto">
          <a:xfrm>
            <a:off x="2954338" y="2349500"/>
            <a:ext cx="107950" cy="106363"/>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49" name="Rectangle 437"/>
          <p:cNvSpPr>
            <a:spLocks noChangeArrowheads="1"/>
          </p:cNvSpPr>
          <p:nvPr/>
        </p:nvSpPr>
        <p:spPr bwMode="auto">
          <a:xfrm>
            <a:off x="8051800" y="4805363"/>
            <a:ext cx="165100" cy="477837"/>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50" name="AutoShape 438"/>
          <p:cNvSpPr>
            <a:spLocks noChangeArrowheads="1"/>
          </p:cNvSpPr>
          <p:nvPr/>
        </p:nvSpPr>
        <p:spPr bwMode="auto">
          <a:xfrm>
            <a:off x="3397250" y="1936750"/>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51" name="Rectangle 439"/>
          <p:cNvSpPr>
            <a:spLocks noChangeArrowheads="1"/>
          </p:cNvSpPr>
          <p:nvPr/>
        </p:nvSpPr>
        <p:spPr bwMode="auto">
          <a:xfrm>
            <a:off x="8051800" y="4227513"/>
            <a:ext cx="165100" cy="582612"/>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52" name="Rectangle 440"/>
          <p:cNvSpPr>
            <a:spLocks noChangeArrowheads="1"/>
          </p:cNvSpPr>
          <p:nvPr/>
        </p:nvSpPr>
        <p:spPr bwMode="auto">
          <a:xfrm>
            <a:off x="8051800" y="4024313"/>
            <a:ext cx="165100" cy="207962"/>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53" name="Rectangle 441"/>
          <p:cNvSpPr>
            <a:spLocks noChangeArrowheads="1"/>
          </p:cNvSpPr>
          <p:nvPr/>
        </p:nvSpPr>
        <p:spPr bwMode="auto">
          <a:xfrm>
            <a:off x="8051800" y="3795713"/>
            <a:ext cx="165100" cy="236537"/>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54" name="Oval 442"/>
          <p:cNvSpPr>
            <a:spLocks noChangeArrowheads="1"/>
          </p:cNvSpPr>
          <p:nvPr/>
        </p:nvSpPr>
        <p:spPr bwMode="auto">
          <a:xfrm>
            <a:off x="3244850" y="3063875"/>
            <a:ext cx="69850" cy="68263"/>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55" name="Oval 443"/>
          <p:cNvSpPr>
            <a:spLocks noChangeArrowheads="1"/>
          </p:cNvSpPr>
          <p:nvPr/>
        </p:nvSpPr>
        <p:spPr bwMode="auto">
          <a:xfrm>
            <a:off x="3338513" y="3030538"/>
            <a:ext cx="69850" cy="68262"/>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56" name="Oval 444"/>
          <p:cNvSpPr>
            <a:spLocks noChangeArrowheads="1"/>
          </p:cNvSpPr>
          <p:nvPr/>
        </p:nvSpPr>
        <p:spPr bwMode="auto">
          <a:xfrm>
            <a:off x="3175000" y="3121025"/>
            <a:ext cx="69850" cy="68263"/>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57" name="AutoShape 445"/>
          <p:cNvSpPr>
            <a:spLocks noChangeArrowheads="1"/>
          </p:cNvSpPr>
          <p:nvPr/>
        </p:nvSpPr>
        <p:spPr bwMode="auto">
          <a:xfrm>
            <a:off x="3189288" y="3041650"/>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758" name="Freeform 446"/>
          <p:cNvSpPr>
            <a:spLocks/>
          </p:cNvSpPr>
          <p:nvPr/>
        </p:nvSpPr>
        <p:spPr bwMode="auto">
          <a:xfrm>
            <a:off x="3073400" y="2098675"/>
            <a:ext cx="1046163" cy="566738"/>
          </a:xfrm>
          <a:custGeom>
            <a:avLst/>
            <a:gdLst>
              <a:gd name="T0" fmla="*/ 659 w 659"/>
              <a:gd name="T1" fmla="*/ 0 h 357"/>
              <a:gd name="T2" fmla="*/ 107 w 659"/>
              <a:gd name="T3" fmla="*/ 76 h 357"/>
              <a:gd name="T4" fmla="*/ 17 w 659"/>
              <a:gd name="T5" fmla="*/ 357 h 357"/>
            </a:gdLst>
            <a:ahLst/>
            <a:cxnLst>
              <a:cxn ang="0">
                <a:pos x="T0" y="T1"/>
              </a:cxn>
              <a:cxn ang="0">
                <a:pos x="T2" y="T3"/>
              </a:cxn>
              <a:cxn ang="0">
                <a:pos x="T4" y="T5"/>
              </a:cxn>
            </a:cxnLst>
            <a:rect l="0" t="0" r="r" b="b"/>
            <a:pathLst>
              <a:path w="659" h="357">
                <a:moveTo>
                  <a:pt x="659" y="0"/>
                </a:moveTo>
                <a:cubicBezTo>
                  <a:pt x="567" y="13"/>
                  <a:pt x="214" y="17"/>
                  <a:pt x="107" y="76"/>
                </a:cubicBezTo>
                <a:cubicBezTo>
                  <a:pt x="0" y="135"/>
                  <a:pt x="36" y="299"/>
                  <a:pt x="17" y="357"/>
                </a:cubicBezTo>
              </a:path>
            </a:pathLst>
          </a:custGeom>
          <a:noFill/>
          <a:ln w="76200" cmpd="tri">
            <a:solidFill>
              <a:srgbClr val="0000FF"/>
            </a:solidFill>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759" name="Freeform 447"/>
          <p:cNvSpPr>
            <a:spLocks/>
          </p:cNvSpPr>
          <p:nvPr/>
        </p:nvSpPr>
        <p:spPr bwMode="auto">
          <a:xfrm>
            <a:off x="3176588" y="2090738"/>
            <a:ext cx="923925" cy="1150937"/>
          </a:xfrm>
          <a:custGeom>
            <a:avLst/>
            <a:gdLst>
              <a:gd name="T0" fmla="*/ 582 w 582"/>
              <a:gd name="T1" fmla="*/ 27 h 725"/>
              <a:gd name="T2" fmla="*/ 347 w 582"/>
              <a:gd name="T3" fmla="*/ 63 h 725"/>
              <a:gd name="T4" fmla="*/ 282 w 582"/>
              <a:gd name="T5" fmla="*/ 404 h 725"/>
              <a:gd name="T6" fmla="*/ 164 w 582"/>
              <a:gd name="T7" fmla="*/ 524 h 725"/>
              <a:gd name="T8" fmla="*/ 116 w 582"/>
              <a:gd name="T9" fmla="*/ 716 h 725"/>
              <a:gd name="T10" fmla="*/ 0 w 582"/>
              <a:gd name="T11" fmla="*/ 581 h 725"/>
            </a:gdLst>
            <a:ahLst/>
            <a:cxnLst>
              <a:cxn ang="0">
                <a:pos x="T0" y="T1"/>
              </a:cxn>
              <a:cxn ang="0">
                <a:pos x="T2" y="T3"/>
              </a:cxn>
              <a:cxn ang="0">
                <a:pos x="T4" y="T5"/>
              </a:cxn>
              <a:cxn ang="0">
                <a:pos x="T6" y="T7"/>
              </a:cxn>
              <a:cxn ang="0">
                <a:pos x="T8" y="T9"/>
              </a:cxn>
              <a:cxn ang="0">
                <a:pos x="T10" y="T11"/>
              </a:cxn>
            </a:cxnLst>
            <a:rect l="0" t="0" r="r" b="b"/>
            <a:pathLst>
              <a:path w="582" h="725">
                <a:moveTo>
                  <a:pt x="582" y="27"/>
                </a:moveTo>
                <a:cubicBezTo>
                  <a:pt x="543" y="33"/>
                  <a:pt x="397" y="0"/>
                  <a:pt x="347" y="63"/>
                </a:cubicBezTo>
                <a:cubicBezTo>
                  <a:pt x="297" y="126"/>
                  <a:pt x="313" y="327"/>
                  <a:pt x="282" y="404"/>
                </a:cubicBezTo>
                <a:cubicBezTo>
                  <a:pt x="251" y="481"/>
                  <a:pt x="192" y="472"/>
                  <a:pt x="164" y="524"/>
                </a:cubicBezTo>
                <a:cubicBezTo>
                  <a:pt x="136" y="576"/>
                  <a:pt x="143" y="707"/>
                  <a:pt x="116" y="716"/>
                </a:cubicBezTo>
                <a:cubicBezTo>
                  <a:pt x="89" y="725"/>
                  <a:pt x="24" y="609"/>
                  <a:pt x="0" y="581"/>
                </a:cubicBezTo>
              </a:path>
            </a:pathLst>
          </a:custGeom>
          <a:noFill/>
          <a:ln w="76200" cmpd="tri">
            <a:solidFill>
              <a:srgbClr val="0000FF"/>
            </a:solidFill>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3760" name="Group 448"/>
          <p:cNvGrpSpPr>
            <a:grpSpLocks/>
          </p:cNvGrpSpPr>
          <p:nvPr/>
        </p:nvGrpSpPr>
        <p:grpSpPr bwMode="auto">
          <a:xfrm>
            <a:off x="3013075" y="2698750"/>
            <a:ext cx="204788" cy="128588"/>
            <a:chOff x="1898" y="1700"/>
            <a:chExt cx="129" cy="81"/>
          </a:xfrm>
        </p:grpSpPr>
        <p:sp>
          <p:nvSpPr>
            <p:cNvPr id="13761" name="Line 449"/>
            <p:cNvSpPr>
              <a:spLocks noChangeShapeType="1"/>
            </p:cNvSpPr>
            <p:nvPr/>
          </p:nvSpPr>
          <p:spPr bwMode="auto">
            <a:xfrm flipV="1">
              <a:off x="1898" y="1733"/>
              <a:ext cx="129" cy="48"/>
            </a:xfrm>
            <a:prstGeom prst="line">
              <a:avLst/>
            </a:prstGeom>
            <a:noFill/>
            <a:ln w="381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762" name="Line 450"/>
            <p:cNvSpPr>
              <a:spLocks noChangeShapeType="1"/>
            </p:cNvSpPr>
            <p:nvPr/>
          </p:nvSpPr>
          <p:spPr bwMode="auto">
            <a:xfrm>
              <a:off x="1941" y="1700"/>
              <a:ext cx="19" cy="59"/>
            </a:xfrm>
            <a:prstGeom prst="line">
              <a:avLst/>
            </a:prstGeom>
            <a:noFill/>
            <a:ln w="254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3763" name="Freeform 451"/>
          <p:cNvSpPr>
            <a:spLocks/>
          </p:cNvSpPr>
          <p:nvPr/>
        </p:nvSpPr>
        <p:spPr bwMode="auto">
          <a:xfrm>
            <a:off x="1131888" y="2379663"/>
            <a:ext cx="1873250" cy="392112"/>
          </a:xfrm>
          <a:custGeom>
            <a:avLst/>
            <a:gdLst>
              <a:gd name="T0" fmla="*/ 0 w 1180"/>
              <a:gd name="T1" fmla="*/ 247 h 247"/>
              <a:gd name="T2" fmla="*/ 622 w 1180"/>
              <a:gd name="T3" fmla="*/ 138 h 247"/>
              <a:gd name="T4" fmla="*/ 1180 w 1180"/>
              <a:gd name="T5" fmla="*/ 0 h 247"/>
            </a:gdLst>
            <a:ahLst/>
            <a:cxnLst>
              <a:cxn ang="0">
                <a:pos x="T0" y="T1"/>
              </a:cxn>
              <a:cxn ang="0">
                <a:pos x="T2" y="T3"/>
              </a:cxn>
              <a:cxn ang="0">
                <a:pos x="T4" y="T5"/>
              </a:cxn>
            </a:cxnLst>
            <a:rect l="0" t="0" r="r" b="b"/>
            <a:pathLst>
              <a:path w="1180" h="247">
                <a:moveTo>
                  <a:pt x="0" y="247"/>
                </a:moveTo>
                <a:cubicBezTo>
                  <a:pt x="104" y="229"/>
                  <a:pt x="425" y="179"/>
                  <a:pt x="622" y="138"/>
                </a:cubicBezTo>
                <a:cubicBezTo>
                  <a:pt x="819" y="97"/>
                  <a:pt x="1064" y="29"/>
                  <a:pt x="1180" y="0"/>
                </a:cubicBezTo>
              </a:path>
            </a:pathLst>
          </a:custGeom>
          <a:noFill/>
          <a:ln w="76200" cap="flat" cmpd="tri">
            <a:solidFill>
              <a:srgbClr val="0000FF"/>
            </a:solidFill>
            <a:prstDash val="solid"/>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764" name="Freeform 452"/>
          <p:cNvSpPr>
            <a:spLocks/>
          </p:cNvSpPr>
          <p:nvPr/>
        </p:nvSpPr>
        <p:spPr bwMode="auto">
          <a:xfrm>
            <a:off x="5051425" y="1654175"/>
            <a:ext cx="1973263" cy="392113"/>
          </a:xfrm>
          <a:custGeom>
            <a:avLst/>
            <a:gdLst>
              <a:gd name="T0" fmla="*/ 1243 w 1243"/>
              <a:gd name="T1" fmla="*/ 0 h 247"/>
              <a:gd name="T2" fmla="*/ 475 w 1243"/>
              <a:gd name="T3" fmla="*/ 137 h 247"/>
              <a:gd name="T4" fmla="*/ 0 w 1243"/>
              <a:gd name="T5" fmla="*/ 247 h 247"/>
            </a:gdLst>
            <a:ahLst/>
            <a:cxnLst>
              <a:cxn ang="0">
                <a:pos x="T0" y="T1"/>
              </a:cxn>
              <a:cxn ang="0">
                <a:pos x="T2" y="T3"/>
              </a:cxn>
              <a:cxn ang="0">
                <a:pos x="T4" y="T5"/>
              </a:cxn>
            </a:cxnLst>
            <a:rect l="0" t="0" r="r" b="b"/>
            <a:pathLst>
              <a:path w="1243" h="247">
                <a:moveTo>
                  <a:pt x="1243" y="0"/>
                </a:moveTo>
                <a:cubicBezTo>
                  <a:pt x="1115" y="23"/>
                  <a:pt x="682" y="96"/>
                  <a:pt x="475" y="137"/>
                </a:cubicBezTo>
                <a:cubicBezTo>
                  <a:pt x="268" y="178"/>
                  <a:pt x="99" y="224"/>
                  <a:pt x="0" y="247"/>
                </a:cubicBezTo>
              </a:path>
            </a:pathLst>
          </a:custGeom>
          <a:noFill/>
          <a:ln w="76200" cap="flat" cmpd="tri">
            <a:solidFill>
              <a:srgbClr val="0000FF"/>
            </a:solidFill>
            <a:prstDash val="solid"/>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765" name="Freeform 453"/>
          <p:cNvSpPr>
            <a:spLocks/>
          </p:cNvSpPr>
          <p:nvPr/>
        </p:nvSpPr>
        <p:spPr bwMode="auto">
          <a:xfrm>
            <a:off x="4203700" y="3482975"/>
            <a:ext cx="34925" cy="1930400"/>
          </a:xfrm>
          <a:custGeom>
            <a:avLst/>
            <a:gdLst>
              <a:gd name="T0" fmla="*/ 22 w 22"/>
              <a:gd name="T1" fmla="*/ 1216 h 1216"/>
              <a:gd name="T2" fmla="*/ 3 w 22"/>
              <a:gd name="T3" fmla="*/ 439 h 1216"/>
              <a:gd name="T4" fmla="*/ 3 w 22"/>
              <a:gd name="T5" fmla="*/ 0 h 1216"/>
            </a:gdLst>
            <a:ahLst/>
            <a:cxnLst>
              <a:cxn ang="0">
                <a:pos x="T0" y="T1"/>
              </a:cxn>
              <a:cxn ang="0">
                <a:pos x="T2" y="T3"/>
              </a:cxn>
              <a:cxn ang="0">
                <a:pos x="T4" y="T5"/>
              </a:cxn>
            </a:cxnLst>
            <a:rect l="0" t="0" r="r" b="b"/>
            <a:pathLst>
              <a:path w="22" h="1216">
                <a:moveTo>
                  <a:pt x="22" y="1216"/>
                </a:moveTo>
                <a:cubicBezTo>
                  <a:pt x="19" y="1088"/>
                  <a:pt x="6" y="642"/>
                  <a:pt x="3" y="439"/>
                </a:cubicBezTo>
                <a:cubicBezTo>
                  <a:pt x="0" y="236"/>
                  <a:pt x="3" y="91"/>
                  <a:pt x="3" y="0"/>
                </a:cubicBezTo>
              </a:path>
            </a:pathLst>
          </a:custGeom>
          <a:noFill/>
          <a:ln w="76200" cap="flat" cmpd="tri">
            <a:solidFill>
              <a:srgbClr val="0000FF"/>
            </a:solidFill>
            <a:prstDash val="solid"/>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xit" presetSubtype="0" fill="hold" grpId="0" nodeType="clickEffect">
                                  <p:stCondLst>
                                    <p:cond delay="0"/>
                                  </p:stCondLst>
                                  <p:childTnLst>
                                    <p:animEffect transition="out" filter="dissolve">
                                      <p:cBhvr>
                                        <p:cTn id="6" dur="500"/>
                                        <p:tgtEl>
                                          <p:spTgt spid="13763"/>
                                        </p:tgtEl>
                                      </p:cBhvr>
                                    </p:animEffect>
                                    <p:set>
                                      <p:cBhvr>
                                        <p:cTn id="7" dur="1" fill="hold">
                                          <p:stCondLst>
                                            <p:cond delay="499"/>
                                          </p:stCondLst>
                                        </p:cTn>
                                        <p:tgtEl>
                                          <p:spTgt spid="13763"/>
                                        </p:tgtEl>
                                        <p:attrNameLst>
                                          <p:attrName>style.visibility</p:attrName>
                                        </p:attrNameLst>
                                      </p:cBhvr>
                                      <p:to>
                                        <p:strVal val="hidden"/>
                                      </p:to>
                                    </p:set>
                                  </p:childTnLst>
                                </p:cTn>
                              </p:par>
                              <p:par>
                                <p:cTn id="8" presetID="9" presetClass="exit" presetSubtype="0" fill="hold" grpId="0" nodeType="withEffect">
                                  <p:stCondLst>
                                    <p:cond delay="0"/>
                                  </p:stCondLst>
                                  <p:childTnLst>
                                    <p:animEffect transition="out" filter="dissolve">
                                      <p:cBhvr>
                                        <p:cTn id="9" dur="500"/>
                                        <p:tgtEl>
                                          <p:spTgt spid="13764"/>
                                        </p:tgtEl>
                                      </p:cBhvr>
                                    </p:animEffect>
                                    <p:set>
                                      <p:cBhvr>
                                        <p:cTn id="10" dur="1" fill="hold">
                                          <p:stCondLst>
                                            <p:cond delay="499"/>
                                          </p:stCondLst>
                                        </p:cTn>
                                        <p:tgtEl>
                                          <p:spTgt spid="13764"/>
                                        </p:tgtEl>
                                        <p:attrNameLst>
                                          <p:attrName>style.visibility</p:attrName>
                                        </p:attrNameLst>
                                      </p:cBhvr>
                                      <p:to>
                                        <p:strVal val="hidden"/>
                                      </p:to>
                                    </p:set>
                                  </p:childTnLst>
                                </p:cTn>
                              </p:par>
                              <p:par>
                                <p:cTn id="11" presetID="9" presetClass="exit" presetSubtype="0" fill="hold" grpId="0" nodeType="withEffect">
                                  <p:stCondLst>
                                    <p:cond delay="0"/>
                                  </p:stCondLst>
                                  <p:childTnLst>
                                    <p:animEffect transition="out" filter="dissolve">
                                      <p:cBhvr>
                                        <p:cTn id="12" dur="500"/>
                                        <p:tgtEl>
                                          <p:spTgt spid="13765"/>
                                        </p:tgtEl>
                                      </p:cBhvr>
                                    </p:animEffect>
                                    <p:set>
                                      <p:cBhvr>
                                        <p:cTn id="13" dur="1" fill="hold">
                                          <p:stCondLst>
                                            <p:cond delay="499"/>
                                          </p:stCondLst>
                                        </p:cTn>
                                        <p:tgtEl>
                                          <p:spTgt spid="13765"/>
                                        </p:tgtEl>
                                        <p:attrNameLst>
                                          <p:attrName>style.visibility</p:attrName>
                                        </p:attrNameLst>
                                      </p:cBhvr>
                                      <p:to>
                                        <p:strVal val="hidden"/>
                                      </p:to>
                                    </p:set>
                                  </p:childTnLst>
                                </p:cTn>
                              </p:par>
                            </p:childTnLst>
                          </p:cTn>
                        </p:par>
                        <p:par>
                          <p:cTn id="14" fill="hold" nodeType="afterGroup">
                            <p:stCondLst>
                              <p:cond delay="500"/>
                            </p:stCondLst>
                            <p:childTnLst>
                              <p:par>
                                <p:cTn id="15" presetID="0" presetClass="path" presetSubtype="0" accel="50000" decel="50000" fill="hold" grpId="0" nodeType="afterEffect">
                                  <p:stCondLst>
                                    <p:cond delay="0"/>
                                  </p:stCondLst>
                                  <p:childTnLst>
                                    <p:animMotion origin="layout" path="M 0.0007 -0.00093 L 0.02153 -0.03056 L 0.04375 -0.03056 L 0.05347 -0.0213 L 0.07153 -0.0213 L 0.08542 -0.01204 L 0.09792 -0.00278 L 0.10903 -0.01019 L 0.12014 0.04167 " pathEditMode="relative" ptsTypes="AAAAAAAAA">
                                      <p:cBhvr>
                                        <p:cTn id="16" dur="2000" fill="hold"/>
                                        <p:tgtEl>
                                          <p:spTgt spid="13739"/>
                                        </p:tgtEl>
                                        <p:attrNameLst>
                                          <p:attrName>ppt_x</p:attrName>
                                          <p:attrName>ppt_y</p:attrName>
                                        </p:attrNameLst>
                                      </p:cBhvr>
                                    </p:animMotion>
                                  </p:childTnLst>
                                </p:cTn>
                              </p:par>
                              <p:par>
                                <p:cTn id="17" presetID="22" presetClass="entr" presetSubtype="4" fill="hold" grpId="0" nodeType="withEffect">
                                  <p:stCondLst>
                                    <p:cond delay="0"/>
                                  </p:stCondLst>
                                  <p:childTnLst>
                                    <p:set>
                                      <p:cBhvr>
                                        <p:cTn id="18" dur="1" fill="hold">
                                          <p:stCondLst>
                                            <p:cond delay="0"/>
                                          </p:stCondLst>
                                        </p:cTn>
                                        <p:tgtEl>
                                          <p:spTgt spid="13741"/>
                                        </p:tgtEl>
                                        <p:attrNameLst>
                                          <p:attrName>style.visibility</p:attrName>
                                        </p:attrNameLst>
                                      </p:cBhvr>
                                      <p:to>
                                        <p:strVal val="visible"/>
                                      </p:to>
                                    </p:set>
                                    <p:animEffect transition="in" filter="wipe(down)">
                                      <p:cBhvr>
                                        <p:cTn id="19" dur="2000"/>
                                        <p:tgtEl>
                                          <p:spTgt spid="13741"/>
                                        </p:tgtEl>
                                      </p:cBhvr>
                                    </p:animEffect>
                                  </p:childTnLst>
                                </p:cTn>
                              </p:par>
                            </p:childTnLst>
                          </p:cTn>
                        </p:par>
                        <p:par>
                          <p:cTn id="20" fill="hold" nodeType="afterGroup">
                            <p:stCondLst>
                              <p:cond delay="2500"/>
                            </p:stCondLst>
                            <p:childTnLst>
                              <p:par>
                                <p:cTn id="21" presetID="9" presetClass="entr" presetSubtype="0" fill="hold" nodeType="afterEffect">
                                  <p:stCondLst>
                                    <p:cond delay="0"/>
                                  </p:stCondLst>
                                  <p:childTnLst>
                                    <p:set>
                                      <p:cBhvr>
                                        <p:cTn id="22" dur="1" fill="hold">
                                          <p:stCondLst>
                                            <p:cond delay="0"/>
                                          </p:stCondLst>
                                        </p:cTn>
                                        <p:tgtEl>
                                          <p:spTgt spid="13691"/>
                                        </p:tgtEl>
                                        <p:attrNameLst>
                                          <p:attrName>style.visibility</p:attrName>
                                        </p:attrNameLst>
                                      </p:cBhvr>
                                      <p:to>
                                        <p:strVal val="visible"/>
                                      </p:to>
                                    </p:set>
                                    <p:animEffect transition="in" filter="dissolve">
                                      <p:cBhvr>
                                        <p:cTn id="23" dur="500"/>
                                        <p:tgtEl>
                                          <p:spTgt spid="13691"/>
                                        </p:tgtEl>
                                      </p:cBhvr>
                                    </p:animEffect>
                                  </p:childTnLst>
                                </p:cTn>
                              </p:par>
                              <p:par>
                                <p:cTn id="24" presetID="12" presetClass="entr" presetSubtype="8" fill="hold" grpId="0" nodeType="withEffect">
                                  <p:stCondLst>
                                    <p:cond delay="0"/>
                                  </p:stCondLst>
                                  <p:childTnLst>
                                    <p:set>
                                      <p:cBhvr>
                                        <p:cTn id="25" dur="1" fill="hold">
                                          <p:stCondLst>
                                            <p:cond delay="0"/>
                                          </p:stCondLst>
                                        </p:cTn>
                                        <p:tgtEl>
                                          <p:spTgt spid="13727"/>
                                        </p:tgtEl>
                                        <p:attrNameLst>
                                          <p:attrName>style.visibility</p:attrName>
                                        </p:attrNameLst>
                                      </p:cBhvr>
                                      <p:to>
                                        <p:strVal val="visible"/>
                                      </p:to>
                                    </p:set>
                                    <p:animEffect transition="in" filter="slide(fromLeft)">
                                      <p:cBhvr>
                                        <p:cTn id="26" dur="500"/>
                                        <p:tgtEl>
                                          <p:spTgt spid="13727"/>
                                        </p:tgtEl>
                                      </p:cBhvr>
                                    </p:animEffect>
                                  </p:childTnLst>
                                </p:cTn>
                              </p:par>
                            </p:childTnLst>
                          </p:cTn>
                        </p:par>
                        <p:par>
                          <p:cTn id="27" fill="hold" nodeType="afterGroup">
                            <p:stCondLst>
                              <p:cond delay="3000"/>
                            </p:stCondLst>
                            <p:childTnLst>
                              <p:par>
                                <p:cTn id="28" presetID="0" presetClass="path" presetSubtype="0" accel="50000" decel="50000" fill="hold" grpId="1" nodeType="afterEffect">
                                  <p:stCondLst>
                                    <p:cond delay="0"/>
                                  </p:stCondLst>
                                  <p:childTnLst>
                                    <p:animMotion origin="layout" path="M 0.12014 0.04167 L 0.13837 -0.00208 L 0.1566 -0.01667 L 0.1691 -0.03935 L 0.1816 -0.03796 L 0.20399 -0.04282 L 0.21962 -0.06157 L 0.22379 -0.07639 " pathEditMode="relative" rAng="0" ptsTypes="AAAAAAAA">
                                      <p:cBhvr>
                                        <p:cTn id="29" dur="2000" fill="hold"/>
                                        <p:tgtEl>
                                          <p:spTgt spid="13739"/>
                                        </p:tgtEl>
                                        <p:attrNameLst>
                                          <p:attrName>ppt_x</p:attrName>
                                          <p:attrName>ppt_y</p:attrName>
                                        </p:attrNameLst>
                                      </p:cBhvr>
                                      <p:rCtr x="5174" y="-5903"/>
                                    </p:animMotion>
                                  </p:childTnLst>
                                </p:cTn>
                              </p:par>
                              <p:par>
                                <p:cTn id="30" presetID="0" presetClass="path" presetSubtype="0" accel="50000" decel="50000" fill="hold" nodeType="withEffect">
                                  <p:stCondLst>
                                    <p:cond delay="0"/>
                                  </p:stCondLst>
                                  <p:childTnLst>
                                    <p:animMotion origin="layout" path="M -3.61111E-6 -5.92593E-6 L -0.01875 0.00832 " pathEditMode="relative" ptsTypes="AA">
                                      <p:cBhvr>
                                        <p:cTn id="31" dur="2000" fill="hold"/>
                                        <p:tgtEl>
                                          <p:spTgt spid="13731"/>
                                        </p:tgtEl>
                                        <p:attrNameLst>
                                          <p:attrName>ppt_x</p:attrName>
                                          <p:attrName>ppt_y</p:attrName>
                                        </p:attrNameLst>
                                      </p:cBhvr>
                                    </p:animMotion>
                                  </p:childTnLst>
                                </p:cTn>
                              </p:par>
                              <p:par>
                                <p:cTn id="32" presetID="22" presetClass="entr" presetSubtype="4" fill="hold" grpId="0" nodeType="withEffect">
                                  <p:stCondLst>
                                    <p:cond delay="0"/>
                                  </p:stCondLst>
                                  <p:childTnLst>
                                    <p:set>
                                      <p:cBhvr>
                                        <p:cTn id="33" dur="1" fill="hold">
                                          <p:stCondLst>
                                            <p:cond delay="0"/>
                                          </p:stCondLst>
                                        </p:cTn>
                                        <p:tgtEl>
                                          <p:spTgt spid="13747"/>
                                        </p:tgtEl>
                                        <p:attrNameLst>
                                          <p:attrName>style.visibility</p:attrName>
                                        </p:attrNameLst>
                                      </p:cBhvr>
                                      <p:to>
                                        <p:strVal val="visible"/>
                                      </p:to>
                                    </p:set>
                                    <p:animEffect transition="in" filter="wipe(down)">
                                      <p:cBhvr>
                                        <p:cTn id="34" dur="2000"/>
                                        <p:tgtEl>
                                          <p:spTgt spid="13747"/>
                                        </p:tgtEl>
                                      </p:cBhvr>
                                    </p:animEffect>
                                  </p:childTnLst>
                                </p:cTn>
                              </p:par>
                            </p:childTnLst>
                          </p:cTn>
                        </p:par>
                        <p:par>
                          <p:cTn id="35" fill="hold" nodeType="afterGroup">
                            <p:stCondLst>
                              <p:cond delay="5000"/>
                            </p:stCondLst>
                            <p:childTnLst>
                              <p:par>
                                <p:cTn id="36" presetID="9" presetClass="entr" presetSubtype="0" fill="hold" grpId="0" nodeType="afterEffect">
                                  <p:stCondLst>
                                    <p:cond delay="0"/>
                                  </p:stCondLst>
                                  <p:childTnLst>
                                    <p:set>
                                      <p:cBhvr>
                                        <p:cTn id="37" dur="1" fill="hold">
                                          <p:stCondLst>
                                            <p:cond delay="0"/>
                                          </p:stCondLst>
                                        </p:cTn>
                                        <p:tgtEl>
                                          <p:spTgt spid="13748"/>
                                        </p:tgtEl>
                                        <p:attrNameLst>
                                          <p:attrName>style.visibility</p:attrName>
                                        </p:attrNameLst>
                                      </p:cBhvr>
                                      <p:to>
                                        <p:strVal val="visible"/>
                                      </p:to>
                                    </p:set>
                                    <p:animEffect transition="in" filter="dissolve">
                                      <p:cBhvr>
                                        <p:cTn id="38" dur="500"/>
                                        <p:tgtEl>
                                          <p:spTgt spid="13748"/>
                                        </p:tgtEl>
                                      </p:cBhvr>
                                    </p:animEffect>
                                  </p:childTnLst>
                                </p:cTn>
                              </p:par>
                            </p:childTnLst>
                          </p:cTn>
                        </p:par>
                        <p:par>
                          <p:cTn id="39" fill="hold" nodeType="afterGroup">
                            <p:stCondLst>
                              <p:cond delay="5500"/>
                            </p:stCondLst>
                            <p:childTnLst>
                              <p:par>
                                <p:cTn id="40" presetID="0" presetClass="path" presetSubtype="0" accel="50000" decel="50000" fill="hold" grpId="1" nodeType="afterEffect">
                                  <p:stCondLst>
                                    <p:cond delay="0"/>
                                  </p:stCondLst>
                                  <p:childTnLst>
                                    <p:animMotion origin="layout" path="M 3.61111E-6 -2.59259E-6 L -0.00382 0.0301 L -0.01667 0.08287 L -0.02743 0.10324 L -0.02465 0.125 L 0.00174 0.13704 L 0.0125 0.12547 L 0.01597 0.10093 L 0.01146 0.06667 L 0.02882 0.04028 L 0.03264 0.01019 L 0.00903 0.00278 L 0.00278 0.00186 " pathEditMode="relative" ptsTypes="AAAAAAAAAAAAA">
                                      <p:cBhvr>
                                        <p:cTn id="41" dur="2000" fill="hold"/>
                                        <p:tgtEl>
                                          <p:spTgt spid="13748"/>
                                        </p:tgtEl>
                                        <p:attrNameLst>
                                          <p:attrName>ppt_x</p:attrName>
                                          <p:attrName>ppt_y</p:attrName>
                                        </p:attrNameLst>
                                      </p:cBhvr>
                                    </p:animMotion>
                                  </p:childTnLst>
                                </p:cTn>
                              </p:par>
                            </p:childTnLst>
                          </p:cTn>
                        </p:par>
                        <p:par>
                          <p:cTn id="42" fill="hold" nodeType="afterGroup">
                            <p:stCondLst>
                              <p:cond delay="7500"/>
                            </p:stCondLst>
                            <p:childTnLst>
                              <p:par>
                                <p:cTn id="43" presetID="9" presetClass="exit" presetSubtype="0" fill="hold" grpId="2" nodeType="afterEffect">
                                  <p:stCondLst>
                                    <p:cond delay="0"/>
                                  </p:stCondLst>
                                  <p:childTnLst>
                                    <p:animEffect transition="out" filter="dissolve">
                                      <p:cBhvr>
                                        <p:cTn id="44" dur="500"/>
                                        <p:tgtEl>
                                          <p:spTgt spid="13748"/>
                                        </p:tgtEl>
                                      </p:cBhvr>
                                    </p:animEffect>
                                    <p:set>
                                      <p:cBhvr>
                                        <p:cTn id="45" dur="1" fill="hold">
                                          <p:stCondLst>
                                            <p:cond delay="499"/>
                                          </p:stCondLst>
                                        </p:cTn>
                                        <p:tgtEl>
                                          <p:spTgt spid="13748"/>
                                        </p:tgtEl>
                                        <p:attrNameLst>
                                          <p:attrName>style.visibility</p:attrName>
                                        </p:attrNameLst>
                                      </p:cBhvr>
                                      <p:to>
                                        <p:strVal val="hidden"/>
                                      </p:to>
                                    </p:set>
                                  </p:childTnLst>
                                </p:cTn>
                              </p:par>
                            </p:childTnLst>
                          </p:cTn>
                        </p:par>
                        <p:par>
                          <p:cTn id="46" fill="hold" nodeType="afterGroup">
                            <p:stCondLst>
                              <p:cond delay="8000"/>
                            </p:stCondLst>
                            <p:childTnLst>
                              <p:par>
                                <p:cTn id="47" presetID="0" presetClass="path" presetSubtype="0" accel="50000" decel="50000" fill="hold" grpId="2" nodeType="afterEffect">
                                  <p:stCondLst>
                                    <p:cond delay="0"/>
                                  </p:stCondLst>
                                  <p:childTnLst>
                                    <p:animMotion origin="layout" path="M 0.22378 -0.07639 L 0.23524 -0.09167 L 0.25885 -0.10509 L 0.27691 -0.10509 " pathEditMode="relative" ptsTypes="AAAA">
                                      <p:cBhvr>
                                        <p:cTn id="48" dur="2000" fill="hold"/>
                                        <p:tgtEl>
                                          <p:spTgt spid="13739"/>
                                        </p:tgtEl>
                                        <p:attrNameLst>
                                          <p:attrName>ppt_x</p:attrName>
                                          <p:attrName>ppt_y</p:attrName>
                                        </p:attrNameLst>
                                      </p:cBhvr>
                                    </p:animMotion>
                                  </p:childTnLst>
                                </p:cTn>
                              </p:par>
                              <p:par>
                                <p:cTn id="49" presetID="0" presetClass="path" presetSubtype="0" accel="50000" decel="50000" fill="hold" nodeType="withEffect">
                                  <p:stCondLst>
                                    <p:cond delay="0"/>
                                  </p:stCondLst>
                                  <p:childTnLst>
                                    <p:animMotion origin="layout" path="M -0.01875 0.00833 L -0.02604 0.03194 L -0.04791 0.02175 " pathEditMode="relative" ptsTypes="AAA">
                                      <p:cBhvr>
                                        <p:cTn id="50" dur="2000" fill="hold"/>
                                        <p:tgtEl>
                                          <p:spTgt spid="13731"/>
                                        </p:tgtEl>
                                        <p:attrNameLst>
                                          <p:attrName>ppt_x</p:attrName>
                                          <p:attrName>ppt_y</p:attrName>
                                        </p:attrNameLst>
                                      </p:cBhvr>
                                    </p:animMotion>
                                  </p:childTnLst>
                                </p:cTn>
                              </p:par>
                              <p:par>
                                <p:cTn id="51" presetID="22" presetClass="entr" presetSubtype="4" fill="hold" grpId="0" nodeType="withEffect">
                                  <p:stCondLst>
                                    <p:cond delay="0"/>
                                  </p:stCondLst>
                                  <p:childTnLst>
                                    <p:set>
                                      <p:cBhvr>
                                        <p:cTn id="52" dur="1" fill="hold">
                                          <p:stCondLst>
                                            <p:cond delay="0"/>
                                          </p:stCondLst>
                                        </p:cTn>
                                        <p:tgtEl>
                                          <p:spTgt spid="13749"/>
                                        </p:tgtEl>
                                        <p:attrNameLst>
                                          <p:attrName>style.visibility</p:attrName>
                                        </p:attrNameLst>
                                      </p:cBhvr>
                                      <p:to>
                                        <p:strVal val="visible"/>
                                      </p:to>
                                    </p:set>
                                    <p:animEffect transition="in" filter="wipe(down)">
                                      <p:cBhvr>
                                        <p:cTn id="53" dur="2000"/>
                                        <p:tgtEl>
                                          <p:spTgt spid="13749"/>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13750"/>
                                        </p:tgtEl>
                                        <p:attrNameLst>
                                          <p:attrName>style.visibility</p:attrName>
                                        </p:attrNameLst>
                                      </p:cBhvr>
                                      <p:to>
                                        <p:strVal val="visible"/>
                                      </p:to>
                                    </p:set>
                                  </p:childTnLst>
                                  <p:subTnLst>
                                    <p:audio>
                                      <p:cMediaNode>
                                        <p:cTn display="0" masterRel="sameClick">
                                          <p:stCondLst>
                                            <p:cond evt="begin" delay="0">
                                              <p:tn val="56"/>
                                            </p:cond>
                                          </p:stCondLst>
                                          <p:endCondLst>
                                            <p:cond evt="onStopAudio" delay="0">
                                              <p:tgtEl>
                                                <p:sldTgt/>
                                              </p:tgtEl>
                                            </p:cond>
                                          </p:endCondLst>
                                        </p:cTn>
                                        <p:tgtEl>
                                          <p:sndTgt r:embed="rId3" name="explode.wav"/>
                                        </p:tgtEl>
                                      </p:cMediaNode>
                                    </p:audio>
                                  </p:subTnLst>
                                </p:cTn>
                              </p:par>
                              <p:par>
                                <p:cTn id="58" presetID="3" presetClass="exit" presetSubtype="10" fill="hold" grpId="1" nodeType="withEffect">
                                  <p:stCondLst>
                                    <p:cond delay="0"/>
                                  </p:stCondLst>
                                  <p:childTnLst>
                                    <p:animEffect transition="out" filter="blinds(horizontal)">
                                      <p:cBhvr>
                                        <p:cTn id="59" dur="500"/>
                                        <p:tgtEl>
                                          <p:spTgt spid="13750"/>
                                        </p:tgtEl>
                                      </p:cBhvr>
                                    </p:animEffect>
                                    <p:set>
                                      <p:cBhvr>
                                        <p:cTn id="60" dur="1" fill="hold">
                                          <p:stCondLst>
                                            <p:cond delay="499"/>
                                          </p:stCondLst>
                                        </p:cTn>
                                        <p:tgtEl>
                                          <p:spTgt spid="13750"/>
                                        </p:tgtEl>
                                        <p:attrNameLst>
                                          <p:attrName>style.visibility</p:attrName>
                                        </p:attrNameLst>
                                      </p:cBhvr>
                                      <p:to>
                                        <p:strVal val="hidden"/>
                                      </p:to>
                                    </p:set>
                                  </p:childTnLst>
                                </p:cTn>
                              </p:par>
                            </p:childTnLst>
                          </p:cTn>
                        </p:par>
                      </p:childTnLst>
                    </p:cTn>
                  </p:par>
                  <p:par>
                    <p:cTn id="61" fill="hold" nodeType="clickPar">
                      <p:stCondLst>
                        <p:cond delay="indefinite"/>
                      </p:stCondLst>
                      <p:childTnLst>
                        <p:par>
                          <p:cTn id="62" fill="hold" nodeType="withGroup">
                            <p:stCondLst>
                              <p:cond delay="0"/>
                            </p:stCondLst>
                            <p:childTnLst>
                              <p:par>
                                <p:cTn id="63" presetID="0" presetClass="path" presetSubtype="0" accel="50000" decel="50000" fill="hold" grpId="3" nodeType="clickEffect">
                                  <p:stCondLst>
                                    <p:cond delay="0"/>
                                  </p:stCondLst>
                                  <p:childTnLst>
                                    <p:animMotion origin="layout" path="M 0.27691 -0.10509 L 0.31233 -0.1037 " pathEditMode="relative" ptsTypes="AA">
                                      <p:cBhvr>
                                        <p:cTn id="64" dur="2000" fill="hold"/>
                                        <p:tgtEl>
                                          <p:spTgt spid="13739"/>
                                        </p:tgtEl>
                                        <p:attrNameLst>
                                          <p:attrName>ppt_x</p:attrName>
                                          <p:attrName>ppt_y</p:attrName>
                                        </p:attrNameLst>
                                      </p:cBhvr>
                                    </p:animMotion>
                                  </p:childTnLst>
                                </p:cTn>
                              </p:par>
                              <p:par>
                                <p:cTn id="65" presetID="0" presetClass="path" presetSubtype="0" accel="50000" decel="50000" fill="hold" nodeType="withEffect">
                                  <p:stCondLst>
                                    <p:cond delay="0"/>
                                  </p:stCondLst>
                                  <p:childTnLst>
                                    <p:animMotion origin="layout" path="M -0.04757 0.02222 L -0.06771 0.02037 L -0.06077 0.04444 L -0.06285 0.075 L -0.06945 0.08379 " pathEditMode="relative" rAng="0" ptsTypes="AAAAA">
                                      <p:cBhvr>
                                        <p:cTn id="66" dur="2000" fill="hold"/>
                                        <p:tgtEl>
                                          <p:spTgt spid="13731"/>
                                        </p:tgtEl>
                                        <p:attrNameLst>
                                          <p:attrName>ppt_x</p:attrName>
                                          <p:attrName>ppt_y</p:attrName>
                                        </p:attrNameLst>
                                      </p:cBhvr>
                                      <p:rCtr x="-1094" y="2986"/>
                                    </p:animMotion>
                                  </p:childTnLst>
                                </p:cTn>
                              </p:par>
                              <p:par>
                                <p:cTn id="67" presetID="0" presetClass="path" presetSubtype="0" accel="50000" decel="50000" fill="hold" grpId="0" nodeType="withEffect">
                                  <p:stCondLst>
                                    <p:cond delay="0"/>
                                  </p:stCondLst>
                                  <p:childTnLst>
                                    <p:animMotion origin="layout" path="M -2.22222E-6 3.33333E-6 L -0.04201 -0.00926 L -0.09722 0.0074 L -0.12048 -0.01482 L -0.15173 -0.00186 L -0.23055 -0.02176 " pathEditMode="relative" rAng="0" ptsTypes="AAAAAA">
                                      <p:cBhvr>
                                        <p:cTn id="68" dur="2000" fill="hold"/>
                                        <p:tgtEl>
                                          <p:spTgt spid="13730"/>
                                        </p:tgtEl>
                                        <p:attrNameLst>
                                          <p:attrName>ppt_x</p:attrName>
                                          <p:attrName>ppt_y</p:attrName>
                                        </p:attrNameLst>
                                      </p:cBhvr>
                                      <p:rCtr x="-11528" y="-718"/>
                                    </p:animMotion>
                                  </p:childTnLst>
                                </p:cTn>
                              </p:par>
                              <p:par>
                                <p:cTn id="69" presetID="0" presetClass="path" presetSubtype="0" accel="50000" decel="50000" fill="hold" grpId="0" nodeType="withEffect">
                                  <p:stCondLst>
                                    <p:cond delay="0"/>
                                  </p:stCondLst>
                                  <p:childTnLst>
                                    <p:animMotion origin="layout" path="M -0.00035 3.7037E-6 L -0.02223 -0.04121 L -0.04202 -0.08519 L -0.03959 -0.12176 L -0.03264 -0.15047 " pathEditMode="relative" ptsTypes="AAAAA">
                                      <p:cBhvr>
                                        <p:cTn id="70" dur="2000" fill="hold"/>
                                        <p:tgtEl>
                                          <p:spTgt spid="13738"/>
                                        </p:tgtEl>
                                        <p:attrNameLst>
                                          <p:attrName>ppt_x</p:attrName>
                                          <p:attrName>ppt_y</p:attrName>
                                        </p:attrNameLst>
                                      </p:cBhvr>
                                    </p:animMotion>
                                  </p:childTnLst>
                                </p:cTn>
                              </p:par>
                              <p:par>
                                <p:cTn id="71" presetID="22" presetClass="entr" presetSubtype="4" fill="hold" grpId="0" nodeType="withEffect">
                                  <p:stCondLst>
                                    <p:cond delay="0"/>
                                  </p:stCondLst>
                                  <p:childTnLst>
                                    <p:set>
                                      <p:cBhvr>
                                        <p:cTn id="72" dur="1" fill="hold">
                                          <p:stCondLst>
                                            <p:cond delay="0"/>
                                          </p:stCondLst>
                                        </p:cTn>
                                        <p:tgtEl>
                                          <p:spTgt spid="13751"/>
                                        </p:tgtEl>
                                        <p:attrNameLst>
                                          <p:attrName>style.visibility</p:attrName>
                                        </p:attrNameLst>
                                      </p:cBhvr>
                                      <p:to>
                                        <p:strVal val="visible"/>
                                      </p:to>
                                    </p:set>
                                    <p:animEffect transition="in" filter="wipe(down)">
                                      <p:cBhvr>
                                        <p:cTn id="73" dur="2000"/>
                                        <p:tgtEl>
                                          <p:spTgt spid="13751"/>
                                        </p:tgtEl>
                                      </p:cBhvr>
                                    </p:animEffect>
                                  </p:childTnLst>
                                </p:cTn>
                              </p:par>
                            </p:childTnLst>
                          </p:cTn>
                        </p:par>
                        <p:par>
                          <p:cTn id="74" fill="hold" nodeType="afterGroup">
                            <p:stCondLst>
                              <p:cond delay="2000"/>
                            </p:stCondLst>
                            <p:childTnLst>
                              <p:par>
                                <p:cTn id="75" presetID="9" presetClass="entr" presetSubtype="0" fill="hold" nodeType="afterEffect">
                                  <p:stCondLst>
                                    <p:cond delay="0"/>
                                  </p:stCondLst>
                                  <p:childTnLst>
                                    <p:set>
                                      <p:cBhvr>
                                        <p:cTn id="76" dur="1" fill="hold">
                                          <p:stCondLst>
                                            <p:cond delay="0"/>
                                          </p:stCondLst>
                                        </p:cTn>
                                        <p:tgtEl>
                                          <p:spTgt spid="13703"/>
                                        </p:tgtEl>
                                        <p:attrNameLst>
                                          <p:attrName>style.visibility</p:attrName>
                                        </p:attrNameLst>
                                      </p:cBhvr>
                                      <p:to>
                                        <p:strVal val="visible"/>
                                      </p:to>
                                    </p:set>
                                    <p:animEffect transition="in" filter="dissolve">
                                      <p:cBhvr>
                                        <p:cTn id="77" dur="500"/>
                                        <p:tgtEl>
                                          <p:spTgt spid="13703"/>
                                        </p:tgtEl>
                                      </p:cBhvr>
                                    </p:animEffect>
                                  </p:childTnLst>
                                </p:cTn>
                              </p:par>
                              <p:par>
                                <p:cTn id="78" presetID="12" presetClass="entr" presetSubtype="4" fill="hold" grpId="0" nodeType="withEffect">
                                  <p:stCondLst>
                                    <p:cond delay="0"/>
                                  </p:stCondLst>
                                  <p:childTnLst>
                                    <p:set>
                                      <p:cBhvr>
                                        <p:cTn id="79" dur="1" fill="hold">
                                          <p:stCondLst>
                                            <p:cond delay="0"/>
                                          </p:stCondLst>
                                        </p:cTn>
                                        <p:tgtEl>
                                          <p:spTgt spid="13729"/>
                                        </p:tgtEl>
                                        <p:attrNameLst>
                                          <p:attrName>style.visibility</p:attrName>
                                        </p:attrNameLst>
                                      </p:cBhvr>
                                      <p:to>
                                        <p:strVal val="visible"/>
                                      </p:to>
                                    </p:set>
                                    <p:animEffect transition="in" filter="slide(fromBottom)">
                                      <p:cBhvr>
                                        <p:cTn id="80" dur="500"/>
                                        <p:tgtEl>
                                          <p:spTgt spid="13729"/>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0" presetClass="path" presetSubtype="0" accel="50000" decel="50000" fill="hold" grpId="4" nodeType="clickEffect">
                                  <p:stCondLst>
                                    <p:cond delay="0"/>
                                  </p:stCondLst>
                                  <p:childTnLst>
                                    <p:animMotion origin="layout" path="M 0.31181 -0.10463 L 0.33264 -0.12685 L 0.36285 -0.1463 " pathEditMode="relative" rAng="0" ptsTypes="AAA">
                                      <p:cBhvr>
                                        <p:cTn id="84" dur="2000" fill="hold"/>
                                        <p:tgtEl>
                                          <p:spTgt spid="13739"/>
                                        </p:tgtEl>
                                        <p:attrNameLst>
                                          <p:attrName>ppt_x</p:attrName>
                                          <p:attrName>ppt_y</p:attrName>
                                        </p:attrNameLst>
                                      </p:cBhvr>
                                      <p:rCtr x="2552" y="-2083"/>
                                    </p:animMotion>
                                  </p:childTnLst>
                                </p:cTn>
                              </p:par>
                              <p:par>
                                <p:cTn id="85" presetID="22" presetClass="entr" presetSubtype="4" fill="hold" grpId="0" nodeType="withEffect">
                                  <p:stCondLst>
                                    <p:cond delay="0"/>
                                  </p:stCondLst>
                                  <p:childTnLst>
                                    <p:set>
                                      <p:cBhvr>
                                        <p:cTn id="86" dur="1" fill="hold">
                                          <p:stCondLst>
                                            <p:cond delay="0"/>
                                          </p:stCondLst>
                                        </p:cTn>
                                        <p:tgtEl>
                                          <p:spTgt spid="13752"/>
                                        </p:tgtEl>
                                        <p:attrNameLst>
                                          <p:attrName>style.visibility</p:attrName>
                                        </p:attrNameLst>
                                      </p:cBhvr>
                                      <p:to>
                                        <p:strVal val="visible"/>
                                      </p:to>
                                    </p:set>
                                    <p:animEffect transition="in" filter="wipe(down)">
                                      <p:cBhvr>
                                        <p:cTn id="87" dur="2000"/>
                                        <p:tgtEl>
                                          <p:spTgt spid="13752"/>
                                        </p:tgtEl>
                                      </p:cBhvr>
                                    </p:animEffect>
                                  </p:childTnLst>
                                </p:cTn>
                              </p:par>
                              <p:par>
                                <p:cTn id="88" presetID="0" presetClass="path" presetSubtype="0" accel="50000" decel="50000" fill="hold" grpId="1" nodeType="withEffect">
                                  <p:stCondLst>
                                    <p:cond delay="0"/>
                                  </p:stCondLst>
                                  <p:childTnLst>
                                    <p:animMotion origin="layout" path="M -0.03264 -0.15047 L -0.05764 -0.22547 L -0.0691 -0.26019 L -0.06736 -0.30741 " pathEditMode="relative" rAng="0" ptsTypes="AAAA">
                                      <p:cBhvr>
                                        <p:cTn id="89" dur="2000" fill="hold"/>
                                        <p:tgtEl>
                                          <p:spTgt spid="13738"/>
                                        </p:tgtEl>
                                        <p:attrNameLst>
                                          <p:attrName>ppt_x</p:attrName>
                                          <p:attrName>ppt_y</p:attrName>
                                        </p:attrNameLst>
                                      </p:cBhvr>
                                      <p:rCtr x="-1823" y="-7847"/>
                                    </p:animMotion>
                                  </p:childTnLst>
                                </p:cTn>
                              </p:par>
                              <p:par>
                                <p:cTn id="90" presetID="0" presetClass="path" presetSubtype="0" accel="50000" decel="50000" fill="hold" nodeType="withEffect">
                                  <p:stCondLst>
                                    <p:cond delay="0"/>
                                  </p:stCondLst>
                                  <p:childTnLst>
                                    <p:animMotion origin="layout" path="M -0.06945 0.08379 L -0.07604 0.09351 L -0.08334 0.0949 " pathEditMode="relative" rAng="0" ptsTypes="AAA">
                                      <p:cBhvr>
                                        <p:cTn id="91" dur="2000" fill="hold"/>
                                        <p:tgtEl>
                                          <p:spTgt spid="13731"/>
                                        </p:tgtEl>
                                        <p:attrNameLst>
                                          <p:attrName>ppt_x</p:attrName>
                                          <p:attrName>ppt_y</p:attrName>
                                        </p:attrNameLst>
                                      </p:cBhvr>
                                      <p:rCtr x="-694" y="556"/>
                                    </p:animMotion>
                                  </p:childTnLst>
                                </p:cTn>
                              </p:par>
                              <p:par>
                                <p:cTn id="92" presetID="0" presetClass="path" presetSubtype="0" accel="50000" decel="50000" fill="hold" grpId="1" nodeType="withEffect">
                                  <p:stCondLst>
                                    <p:cond delay="0"/>
                                  </p:stCondLst>
                                  <p:childTnLst>
                                    <p:animMotion origin="layout" path="M -0.23055 -0.02176 L -0.23889 0.04074 L -0.28785 0.08657 L -0.29097 0.0449 " pathEditMode="relative" ptsTypes="AAAA">
                                      <p:cBhvr>
                                        <p:cTn id="93" dur="2000" fill="hold"/>
                                        <p:tgtEl>
                                          <p:spTgt spid="13730"/>
                                        </p:tgtEl>
                                        <p:attrNameLst>
                                          <p:attrName>ppt_x</p:attrName>
                                          <p:attrName>ppt_y</p:attrName>
                                        </p:attrNameLst>
                                      </p:cBhvr>
                                    </p:animMotion>
                                  </p:childTnLst>
                                </p:cTn>
                              </p:par>
                            </p:childTnLst>
                          </p:cTn>
                        </p:par>
                        <p:par>
                          <p:cTn id="94" fill="hold" nodeType="afterGroup">
                            <p:stCondLst>
                              <p:cond delay="2000"/>
                            </p:stCondLst>
                            <p:childTnLst>
                              <p:par>
                                <p:cTn id="95" presetID="9" presetClass="entr" presetSubtype="0" fill="hold" nodeType="afterEffect">
                                  <p:stCondLst>
                                    <p:cond delay="0"/>
                                  </p:stCondLst>
                                  <p:childTnLst>
                                    <p:set>
                                      <p:cBhvr>
                                        <p:cTn id="96" dur="1" fill="hold">
                                          <p:stCondLst>
                                            <p:cond delay="0"/>
                                          </p:stCondLst>
                                        </p:cTn>
                                        <p:tgtEl>
                                          <p:spTgt spid="13715"/>
                                        </p:tgtEl>
                                        <p:attrNameLst>
                                          <p:attrName>style.visibility</p:attrName>
                                        </p:attrNameLst>
                                      </p:cBhvr>
                                      <p:to>
                                        <p:strVal val="visible"/>
                                      </p:to>
                                    </p:set>
                                    <p:animEffect transition="in" filter="dissolve">
                                      <p:cBhvr>
                                        <p:cTn id="97" dur="500"/>
                                        <p:tgtEl>
                                          <p:spTgt spid="13715"/>
                                        </p:tgtEl>
                                      </p:cBhvr>
                                    </p:animEffect>
                                  </p:childTnLst>
                                </p:cTn>
                              </p:par>
                              <p:par>
                                <p:cTn id="98" presetID="12" presetClass="entr" presetSubtype="4" fill="hold" grpId="0" nodeType="withEffect">
                                  <p:stCondLst>
                                    <p:cond delay="0"/>
                                  </p:stCondLst>
                                  <p:childTnLst>
                                    <p:set>
                                      <p:cBhvr>
                                        <p:cTn id="99" dur="1" fill="hold">
                                          <p:stCondLst>
                                            <p:cond delay="0"/>
                                          </p:stCondLst>
                                        </p:cTn>
                                        <p:tgtEl>
                                          <p:spTgt spid="13728"/>
                                        </p:tgtEl>
                                        <p:attrNameLst>
                                          <p:attrName>style.visibility</p:attrName>
                                        </p:attrNameLst>
                                      </p:cBhvr>
                                      <p:to>
                                        <p:strVal val="visible"/>
                                      </p:to>
                                    </p:set>
                                    <p:animEffect transition="in" filter="slide(fromBottom)">
                                      <p:cBhvr>
                                        <p:cTn id="100" dur="500"/>
                                        <p:tgtEl>
                                          <p:spTgt spid="13728"/>
                                        </p:tgtEl>
                                      </p:cBhvr>
                                    </p:animEffect>
                                  </p:childTnLst>
                                </p:cTn>
                              </p:par>
                            </p:childTnLst>
                          </p:cTn>
                        </p:par>
                      </p:childTnLst>
                    </p:cTn>
                  </p:par>
                  <p:par>
                    <p:cTn id="101" fill="hold" nodeType="clickPar">
                      <p:stCondLst>
                        <p:cond delay="indefinite"/>
                      </p:stCondLst>
                      <p:childTnLst>
                        <p:par>
                          <p:cTn id="102" fill="hold" nodeType="withGroup">
                            <p:stCondLst>
                              <p:cond delay="0"/>
                            </p:stCondLst>
                            <p:childTnLst>
                              <p:par>
                                <p:cTn id="103" presetID="0" presetClass="path" presetSubtype="0" accel="50000" decel="50000" fill="hold" grpId="2" nodeType="clickEffect">
                                  <p:stCondLst>
                                    <p:cond delay="0"/>
                                  </p:stCondLst>
                                  <p:childTnLst>
                                    <p:animMotion origin="layout" path="M -0.29097 0.04491 L -0.31111 0.04768 L -0.33611 0.06065 " pathEditMode="relative" ptsTypes="AAA">
                                      <p:cBhvr>
                                        <p:cTn id="104" dur="2000" fill="hold"/>
                                        <p:tgtEl>
                                          <p:spTgt spid="13730"/>
                                        </p:tgtEl>
                                        <p:attrNameLst>
                                          <p:attrName>ppt_x</p:attrName>
                                          <p:attrName>ppt_y</p:attrName>
                                        </p:attrNameLst>
                                      </p:cBhvr>
                                    </p:animMotion>
                                  </p:childTnLst>
                                </p:cTn>
                              </p:par>
                              <p:par>
                                <p:cTn id="105" presetID="0" presetClass="path" presetSubtype="0" accel="50000" decel="50000" fill="hold" grpId="5" nodeType="withEffect">
                                  <p:stCondLst>
                                    <p:cond delay="0"/>
                                  </p:stCondLst>
                                  <p:childTnLst>
                                    <p:animMotion origin="layout" path="M 0.36042 -0.14722 L 0.36875 -0.12222 L 0.35486 -0.10556 " pathEditMode="relative" rAng="0" ptsTypes="AAA">
                                      <p:cBhvr>
                                        <p:cTn id="106" dur="2000" fill="hold"/>
                                        <p:tgtEl>
                                          <p:spTgt spid="13739"/>
                                        </p:tgtEl>
                                        <p:attrNameLst>
                                          <p:attrName>ppt_x</p:attrName>
                                          <p:attrName>ppt_y</p:attrName>
                                        </p:attrNameLst>
                                      </p:cBhvr>
                                      <p:rCtr x="139" y="2083"/>
                                    </p:animMotion>
                                  </p:childTnLst>
                                </p:cTn>
                              </p:par>
                              <p:par>
                                <p:cTn id="107" presetID="0" presetClass="path" presetSubtype="0" accel="50000" decel="50000" fill="hold" nodeType="withEffect">
                                  <p:stCondLst>
                                    <p:cond delay="0"/>
                                  </p:stCondLst>
                                  <p:childTnLst>
                                    <p:animMotion origin="layout" path="M -0.08316 0.09537 L -0.09983 0.10162 L -0.12118 0.10231 " pathEditMode="relative" rAng="0" ptsTypes="AAA">
                                      <p:cBhvr>
                                        <p:cTn id="108" dur="2000" fill="hold"/>
                                        <p:tgtEl>
                                          <p:spTgt spid="13731"/>
                                        </p:tgtEl>
                                        <p:attrNameLst>
                                          <p:attrName>ppt_x</p:attrName>
                                          <p:attrName>ppt_y</p:attrName>
                                        </p:attrNameLst>
                                      </p:cBhvr>
                                      <p:rCtr x="-1910" y="347"/>
                                    </p:animMotion>
                                  </p:childTnLst>
                                </p:cTn>
                              </p:par>
                              <p:par>
                                <p:cTn id="109" presetID="0" presetClass="path" presetSubtype="0" accel="50000" decel="50000" fill="hold" grpId="2" nodeType="withEffect">
                                  <p:stCondLst>
                                    <p:cond delay="0"/>
                                  </p:stCondLst>
                                  <p:childTnLst>
                                    <p:animMotion origin="layout" path="M -0.06754 -0.3088 L -0.07431 -0.3463 L -0.09566 -0.34838 " pathEditMode="relative" rAng="0" ptsTypes="AAA">
                                      <p:cBhvr>
                                        <p:cTn id="110" dur="2000" fill="hold"/>
                                        <p:tgtEl>
                                          <p:spTgt spid="13738"/>
                                        </p:tgtEl>
                                        <p:attrNameLst>
                                          <p:attrName>ppt_x</p:attrName>
                                          <p:attrName>ppt_y</p:attrName>
                                        </p:attrNameLst>
                                      </p:cBhvr>
                                      <p:rCtr x="-1406" y="-1991"/>
                                    </p:animMotion>
                                  </p:childTnLst>
                                </p:cTn>
                              </p:par>
                              <p:par>
                                <p:cTn id="111" presetID="22" presetClass="entr" presetSubtype="4" fill="hold" grpId="0" nodeType="withEffect">
                                  <p:stCondLst>
                                    <p:cond delay="0"/>
                                  </p:stCondLst>
                                  <p:childTnLst>
                                    <p:set>
                                      <p:cBhvr>
                                        <p:cTn id="112" dur="1" fill="hold">
                                          <p:stCondLst>
                                            <p:cond delay="0"/>
                                          </p:stCondLst>
                                        </p:cTn>
                                        <p:tgtEl>
                                          <p:spTgt spid="13753"/>
                                        </p:tgtEl>
                                        <p:attrNameLst>
                                          <p:attrName>style.visibility</p:attrName>
                                        </p:attrNameLst>
                                      </p:cBhvr>
                                      <p:to>
                                        <p:strVal val="visible"/>
                                      </p:to>
                                    </p:set>
                                    <p:animEffect transition="in" filter="wipe(down)">
                                      <p:cBhvr>
                                        <p:cTn id="113" dur="2000"/>
                                        <p:tgtEl>
                                          <p:spTgt spid="13753"/>
                                        </p:tgtEl>
                                      </p:cBhvr>
                                    </p:animEffect>
                                  </p:childTnLst>
                                </p:cTn>
                              </p:par>
                            </p:childTnLst>
                          </p:cTn>
                        </p:par>
                        <p:par>
                          <p:cTn id="114" fill="hold" nodeType="afterGroup">
                            <p:stCondLst>
                              <p:cond delay="2000"/>
                            </p:stCondLst>
                            <p:childTnLst>
                              <p:par>
                                <p:cTn id="115" presetID="9" presetClass="entr" presetSubtype="0" fill="hold" grpId="0" nodeType="afterEffect">
                                  <p:stCondLst>
                                    <p:cond delay="0"/>
                                  </p:stCondLst>
                                  <p:childTnLst>
                                    <p:set>
                                      <p:cBhvr>
                                        <p:cTn id="116" dur="1" fill="hold">
                                          <p:stCondLst>
                                            <p:cond delay="0"/>
                                          </p:stCondLst>
                                        </p:cTn>
                                        <p:tgtEl>
                                          <p:spTgt spid="13754"/>
                                        </p:tgtEl>
                                        <p:attrNameLst>
                                          <p:attrName>style.visibility</p:attrName>
                                        </p:attrNameLst>
                                      </p:cBhvr>
                                      <p:to>
                                        <p:strVal val="visible"/>
                                      </p:to>
                                    </p:set>
                                    <p:animEffect transition="in" filter="dissolve">
                                      <p:cBhvr>
                                        <p:cTn id="117" dur="500"/>
                                        <p:tgtEl>
                                          <p:spTgt spid="13754"/>
                                        </p:tgtEl>
                                      </p:cBhvr>
                                    </p:animEffect>
                                  </p:childTnLst>
                                </p:cTn>
                              </p:par>
                            </p:childTnLst>
                          </p:cTn>
                        </p:par>
                        <p:par>
                          <p:cTn id="118" fill="hold" nodeType="afterGroup">
                            <p:stCondLst>
                              <p:cond delay="2500"/>
                            </p:stCondLst>
                            <p:childTnLst>
                              <p:par>
                                <p:cTn id="119" presetID="9" presetClass="entr" presetSubtype="0" fill="hold" grpId="0" nodeType="afterEffect">
                                  <p:stCondLst>
                                    <p:cond delay="0"/>
                                  </p:stCondLst>
                                  <p:childTnLst>
                                    <p:set>
                                      <p:cBhvr>
                                        <p:cTn id="120" dur="1" fill="hold">
                                          <p:stCondLst>
                                            <p:cond delay="0"/>
                                          </p:stCondLst>
                                        </p:cTn>
                                        <p:tgtEl>
                                          <p:spTgt spid="13755"/>
                                        </p:tgtEl>
                                        <p:attrNameLst>
                                          <p:attrName>style.visibility</p:attrName>
                                        </p:attrNameLst>
                                      </p:cBhvr>
                                      <p:to>
                                        <p:strVal val="visible"/>
                                      </p:to>
                                    </p:set>
                                    <p:animEffect transition="in" filter="dissolve">
                                      <p:cBhvr>
                                        <p:cTn id="121" dur="500"/>
                                        <p:tgtEl>
                                          <p:spTgt spid="13755"/>
                                        </p:tgtEl>
                                      </p:cBhvr>
                                    </p:animEffect>
                                  </p:childTnLst>
                                </p:cTn>
                              </p:par>
                            </p:childTnLst>
                          </p:cTn>
                        </p:par>
                        <p:par>
                          <p:cTn id="122" fill="hold" nodeType="afterGroup">
                            <p:stCondLst>
                              <p:cond delay="3000"/>
                            </p:stCondLst>
                            <p:childTnLst>
                              <p:par>
                                <p:cTn id="123" presetID="9" presetClass="entr" presetSubtype="0" fill="hold" grpId="0" nodeType="afterEffect">
                                  <p:stCondLst>
                                    <p:cond delay="0"/>
                                  </p:stCondLst>
                                  <p:childTnLst>
                                    <p:set>
                                      <p:cBhvr>
                                        <p:cTn id="124" dur="1" fill="hold">
                                          <p:stCondLst>
                                            <p:cond delay="0"/>
                                          </p:stCondLst>
                                        </p:cTn>
                                        <p:tgtEl>
                                          <p:spTgt spid="13756"/>
                                        </p:tgtEl>
                                        <p:attrNameLst>
                                          <p:attrName>style.visibility</p:attrName>
                                        </p:attrNameLst>
                                      </p:cBhvr>
                                      <p:to>
                                        <p:strVal val="visible"/>
                                      </p:to>
                                    </p:set>
                                    <p:animEffect transition="in" filter="dissolve">
                                      <p:cBhvr>
                                        <p:cTn id="125" dur="500"/>
                                        <p:tgtEl>
                                          <p:spTgt spid="13756"/>
                                        </p:tgtEl>
                                      </p:cBhvr>
                                    </p:animEffect>
                                  </p:childTnLst>
                                </p:cTn>
                              </p:par>
                            </p:childTnLst>
                          </p:cTn>
                        </p:par>
                        <p:par>
                          <p:cTn id="126" fill="hold" nodeType="afterGroup">
                            <p:stCondLst>
                              <p:cond delay="3500"/>
                            </p:stCondLst>
                            <p:childTnLst>
                              <p:par>
                                <p:cTn id="127" presetID="1" presetClass="entr" presetSubtype="0" fill="hold" grpId="0" nodeType="afterEffect">
                                  <p:stCondLst>
                                    <p:cond delay="0"/>
                                  </p:stCondLst>
                                  <p:childTnLst>
                                    <p:set>
                                      <p:cBhvr>
                                        <p:cTn id="128" dur="1" fill="hold">
                                          <p:stCondLst>
                                            <p:cond delay="0"/>
                                          </p:stCondLst>
                                        </p:cTn>
                                        <p:tgtEl>
                                          <p:spTgt spid="13757"/>
                                        </p:tgtEl>
                                        <p:attrNameLst>
                                          <p:attrName>style.visibility</p:attrName>
                                        </p:attrNameLst>
                                      </p:cBhvr>
                                      <p:to>
                                        <p:strVal val="visible"/>
                                      </p:to>
                                    </p:set>
                                  </p:childTnLst>
                                  <p:subTnLst>
                                    <p:audio>
                                      <p:cMediaNode>
                                        <p:cTn display="0" masterRel="sameClick">
                                          <p:stCondLst>
                                            <p:cond evt="begin" delay="0">
                                              <p:tn val="127"/>
                                            </p:cond>
                                          </p:stCondLst>
                                          <p:endCondLst>
                                            <p:cond evt="onStopAudio" delay="0">
                                              <p:tgtEl>
                                                <p:sldTgt/>
                                              </p:tgtEl>
                                            </p:cond>
                                          </p:endCondLst>
                                        </p:cTn>
                                        <p:tgtEl>
                                          <p:sndTgt r:embed="rId3" name="explode.wav"/>
                                        </p:tgtEl>
                                      </p:cMediaNode>
                                    </p:audio>
                                  </p:subTnLst>
                                </p:cTn>
                              </p:par>
                              <p:par>
                                <p:cTn id="129" presetID="3" presetClass="exit" presetSubtype="10" fill="hold" grpId="1" nodeType="withEffect">
                                  <p:stCondLst>
                                    <p:cond delay="0"/>
                                  </p:stCondLst>
                                  <p:childTnLst>
                                    <p:animEffect transition="out" filter="blinds(horizontal)">
                                      <p:cBhvr>
                                        <p:cTn id="130" dur="500"/>
                                        <p:tgtEl>
                                          <p:spTgt spid="13757"/>
                                        </p:tgtEl>
                                      </p:cBhvr>
                                    </p:animEffect>
                                    <p:set>
                                      <p:cBhvr>
                                        <p:cTn id="131" dur="1" fill="hold">
                                          <p:stCondLst>
                                            <p:cond delay="499"/>
                                          </p:stCondLst>
                                        </p:cTn>
                                        <p:tgtEl>
                                          <p:spTgt spid="13757"/>
                                        </p:tgtEl>
                                        <p:attrNameLst>
                                          <p:attrName>style.visibility</p:attrName>
                                        </p:attrNameLst>
                                      </p:cBhvr>
                                      <p:to>
                                        <p:strVal val="hidden"/>
                                      </p:to>
                                    </p:set>
                                  </p:childTnLst>
                                </p:cTn>
                              </p:par>
                            </p:childTnLst>
                          </p:cTn>
                        </p:par>
                      </p:childTnLst>
                    </p:cTn>
                  </p:par>
                  <p:par>
                    <p:cTn id="132" fill="hold" nodeType="clickPar">
                      <p:stCondLst>
                        <p:cond delay="indefinite"/>
                      </p:stCondLst>
                      <p:childTnLst>
                        <p:par>
                          <p:cTn id="133" fill="hold" nodeType="withGroup">
                            <p:stCondLst>
                              <p:cond delay="0"/>
                            </p:stCondLst>
                            <p:childTnLst>
                              <p:par>
                                <p:cTn id="134" presetID="9" presetClass="exit" presetSubtype="0" fill="hold" grpId="1" nodeType="clickEffect">
                                  <p:stCondLst>
                                    <p:cond delay="0"/>
                                  </p:stCondLst>
                                  <p:childTnLst>
                                    <p:animEffect transition="out" filter="dissolve">
                                      <p:cBhvr>
                                        <p:cTn id="135" dur="500"/>
                                        <p:tgtEl>
                                          <p:spTgt spid="13756"/>
                                        </p:tgtEl>
                                      </p:cBhvr>
                                    </p:animEffect>
                                    <p:set>
                                      <p:cBhvr>
                                        <p:cTn id="136" dur="1" fill="hold">
                                          <p:stCondLst>
                                            <p:cond delay="499"/>
                                          </p:stCondLst>
                                        </p:cTn>
                                        <p:tgtEl>
                                          <p:spTgt spid="13756"/>
                                        </p:tgtEl>
                                        <p:attrNameLst>
                                          <p:attrName>style.visibility</p:attrName>
                                        </p:attrNameLst>
                                      </p:cBhvr>
                                      <p:to>
                                        <p:strVal val="hidden"/>
                                      </p:to>
                                    </p:set>
                                  </p:childTnLst>
                                </p:cTn>
                              </p:par>
                              <p:par>
                                <p:cTn id="137" presetID="9" presetClass="exit" presetSubtype="0" fill="hold" grpId="1" nodeType="withEffect">
                                  <p:stCondLst>
                                    <p:cond delay="0"/>
                                  </p:stCondLst>
                                  <p:childTnLst>
                                    <p:animEffect transition="out" filter="dissolve">
                                      <p:cBhvr>
                                        <p:cTn id="138" dur="500"/>
                                        <p:tgtEl>
                                          <p:spTgt spid="13754"/>
                                        </p:tgtEl>
                                      </p:cBhvr>
                                    </p:animEffect>
                                    <p:set>
                                      <p:cBhvr>
                                        <p:cTn id="139" dur="1" fill="hold">
                                          <p:stCondLst>
                                            <p:cond delay="499"/>
                                          </p:stCondLst>
                                        </p:cTn>
                                        <p:tgtEl>
                                          <p:spTgt spid="13754"/>
                                        </p:tgtEl>
                                        <p:attrNameLst>
                                          <p:attrName>style.visibility</p:attrName>
                                        </p:attrNameLst>
                                      </p:cBhvr>
                                      <p:to>
                                        <p:strVal val="hidden"/>
                                      </p:to>
                                    </p:set>
                                  </p:childTnLst>
                                </p:cTn>
                              </p:par>
                              <p:par>
                                <p:cTn id="140" presetID="9" presetClass="exit" presetSubtype="0" fill="hold" grpId="1" nodeType="withEffect">
                                  <p:stCondLst>
                                    <p:cond delay="0"/>
                                  </p:stCondLst>
                                  <p:childTnLst>
                                    <p:animEffect transition="out" filter="dissolve">
                                      <p:cBhvr>
                                        <p:cTn id="141" dur="500"/>
                                        <p:tgtEl>
                                          <p:spTgt spid="13755"/>
                                        </p:tgtEl>
                                      </p:cBhvr>
                                    </p:animEffect>
                                    <p:set>
                                      <p:cBhvr>
                                        <p:cTn id="142" dur="1" fill="hold">
                                          <p:stCondLst>
                                            <p:cond delay="499"/>
                                          </p:stCondLst>
                                        </p:cTn>
                                        <p:tgtEl>
                                          <p:spTgt spid="13755"/>
                                        </p:tgtEl>
                                        <p:attrNameLst>
                                          <p:attrName>style.visibility</p:attrName>
                                        </p:attrNameLst>
                                      </p:cBhvr>
                                      <p:to>
                                        <p:strVal val="hidden"/>
                                      </p:to>
                                    </p:set>
                                  </p:childTnLst>
                                </p:cTn>
                              </p:par>
                              <p:par>
                                <p:cTn id="143" presetID="0" presetClass="path" presetSubtype="0" accel="50000" decel="50000" fill="hold" grpId="3" nodeType="withEffect">
                                  <p:stCondLst>
                                    <p:cond delay="0"/>
                                  </p:stCondLst>
                                  <p:childTnLst>
                                    <p:animMotion origin="layout" path="M -0.09601 -0.34792 L -0.09393 -0.32894 L -0.06806 -0.30486 " pathEditMode="relative" rAng="0" ptsTypes="AAA">
                                      <p:cBhvr>
                                        <p:cTn id="144" dur="2000" fill="hold"/>
                                        <p:tgtEl>
                                          <p:spTgt spid="13738"/>
                                        </p:tgtEl>
                                        <p:attrNameLst>
                                          <p:attrName>ppt_x</p:attrName>
                                          <p:attrName>ppt_y</p:attrName>
                                        </p:attrNameLst>
                                      </p:cBhvr>
                                      <p:rCtr x="1389" y="2153"/>
                                    </p:animMotion>
                                  </p:childTnLst>
                                </p:cTn>
                              </p:par>
                            </p:childTnLst>
                          </p:cTn>
                        </p:par>
                      </p:childTnLst>
                    </p:cTn>
                  </p:par>
                  <p:par>
                    <p:cTn id="145" fill="hold" nodeType="clickPar">
                      <p:stCondLst>
                        <p:cond delay="indefinite"/>
                      </p:stCondLst>
                      <p:childTnLst>
                        <p:par>
                          <p:cTn id="146" fill="hold" nodeType="withGroup">
                            <p:stCondLst>
                              <p:cond delay="0"/>
                            </p:stCondLst>
                            <p:childTnLst>
                              <p:par>
                                <p:cTn id="147" presetID="22" presetClass="entr" presetSubtype="2" fill="hold" grpId="0" nodeType="clickEffect">
                                  <p:stCondLst>
                                    <p:cond delay="0"/>
                                  </p:stCondLst>
                                  <p:childTnLst>
                                    <p:set>
                                      <p:cBhvr>
                                        <p:cTn id="148" dur="1" fill="hold">
                                          <p:stCondLst>
                                            <p:cond delay="0"/>
                                          </p:stCondLst>
                                        </p:cTn>
                                        <p:tgtEl>
                                          <p:spTgt spid="13758"/>
                                        </p:tgtEl>
                                        <p:attrNameLst>
                                          <p:attrName>style.visibility</p:attrName>
                                        </p:attrNameLst>
                                      </p:cBhvr>
                                      <p:to>
                                        <p:strVal val="visible"/>
                                      </p:to>
                                    </p:set>
                                    <p:animEffect transition="in" filter="wipe(right)">
                                      <p:cBhvr>
                                        <p:cTn id="149" dur="2000"/>
                                        <p:tgtEl>
                                          <p:spTgt spid="13758"/>
                                        </p:tgtEl>
                                      </p:cBhvr>
                                    </p:animEffect>
                                  </p:childTnLst>
                                </p:cTn>
                              </p:par>
                            </p:childTnLst>
                          </p:cTn>
                        </p:par>
                        <p:par>
                          <p:cTn id="150" fill="hold" nodeType="afterGroup">
                            <p:stCondLst>
                              <p:cond delay="2000"/>
                            </p:stCondLst>
                            <p:childTnLst>
                              <p:par>
                                <p:cTn id="151" presetID="9" presetClass="entr" presetSubtype="0" fill="hold" nodeType="afterEffect">
                                  <p:stCondLst>
                                    <p:cond delay="0"/>
                                  </p:stCondLst>
                                  <p:childTnLst>
                                    <p:set>
                                      <p:cBhvr>
                                        <p:cTn id="152" dur="1" fill="hold">
                                          <p:stCondLst>
                                            <p:cond delay="0"/>
                                          </p:stCondLst>
                                        </p:cTn>
                                        <p:tgtEl>
                                          <p:spTgt spid="13760"/>
                                        </p:tgtEl>
                                        <p:attrNameLst>
                                          <p:attrName>style.visibility</p:attrName>
                                        </p:attrNameLst>
                                      </p:cBhvr>
                                      <p:to>
                                        <p:strVal val="visible"/>
                                      </p:to>
                                    </p:set>
                                    <p:animEffect transition="in" filter="dissolve">
                                      <p:cBhvr>
                                        <p:cTn id="153" dur="500"/>
                                        <p:tgtEl>
                                          <p:spTgt spid="13760"/>
                                        </p:tgtEl>
                                      </p:cBhvr>
                                    </p:animEffect>
                                  </p:childTnLst>
                                </p:cTn>
                              </p:par>
                            </p:childTnLst>
                          </p:cTn>
                        </p:par>
                      </p:childTnLst>
                    </p:cTn>
                  </p:par>
                  <p:par>
                    <p:cTn id="154" fill="hold" nodeType="clickPar">
                      <p:stCondLst>
                        <p:cond delay="indefinite"/>
                      </p:stCondLst>
                      <p:childTnLst>
                        <p:par>
                          <p:cTn id="155" fill="hold" nodeType="withGroup">
                            <p:stCondLst>
                              <p:cond delay="0"/>
                            </p:stCondLst>
                            <p:childTnLst>
                              <p:par>
                                <p:cTn id="156" presetID="22" presetClass="entr" presetSubtype="2" fill="hold" grpId="0" nodeType="clickEffect">
                                  <p:stCondLst>
                                    <p:cond delay="0"/>
                                  </p:stCondLst>
                                  <p:childTnLst>
                                    <p:set>
                                      <p:cBhvr>
                                        <p:cTn id="157" dur="1" fill="hold">
                                          <p:stCondLst>
                                            <p:cond delay="0"/>
                                          </p:stCondLst>
                                        </p:cTn>
                                        <p:tgtEl>
                                          <p:spTgt spid="13759"/>
                                        </p:tgtEl>
                                        <p:attrNameLst>
                                          <p:attrName>style.visibility</p:attrName>
                                        </p:attrNameLst>
                                      </p:cBhvr>
                                      <p:to>
                                        <p:strVal val="visible"/>
                                      </p:to>
                                    </p:set>
                                    <p:animEffect transition="in" filter="wipe(right)">
                                      <p:cBhvr>
                                        <p:cTn id="158" dur="2000"/>
                                        <p:tgtEl>
                                          <p:spTgt spid="137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7" grpId="0"/>
      <p:bldP spid="13728" grpId="0"/>
      <p:bldP spid="13729" grpId="0"/>
      <p:bldP spid="13730" grpId="0" animBg="1"/>
      <p:bldP spid="13730" grpId="1" animBg="1"/>
      <p:bldP spid="13730" grpId="2" animBg="1"/>
      <p:bldP spid="13738" grpId="0" animBg="1"/>
      <p:bldP spid="13738" grpId="1" animBg="1"/>
      <p:bldP spid="13738" grpId="2" animBg="1"/>
      <p:bldP spid="13738" grpId="3" animBg="1"/>
      <p:bldP spid="13739" grpId="0" animBg="1"/>
      <p:bldP spid="13739" grpId="1" animBg="1"/>
      <p:bldP spid="13739" grpId="2" animBg="1"/>
      <p:bldP spid="13739" grpId="3" animBg="1"/>
      <p:bldP spid="13739" grpId="4" animBg="1"/>
      <p:bldP spid="13739" grpId="5" animBg="1"/>
      <p:bldP spid="13741" grpId="0" animBg="1"/>
      <p:bldP spid="13747" grpId="0" animBg="1"/>
      <p:bldP spid="13748" grpId="0" animBg="1"/>
      <p:bldP spid="13748" grpId="1" animBg="1"/>
      <p:bldP spid="13748" grpId="2" animBg="1"/>
      <p:bldP spid="13749" grpId="0" animBg="1"/>
      <p:bldP spid="13750" grpId="0" animBg="1"/>
      <p:bldP spid="13750" grpId="1" animBg="1"/>
      <p:bldP spid="13751" grpId="0" animBg="1"/>
      <p:bldP spid="13752" grpId="0" animBg="1"/>
      <p:bldP spid="13753" grpId="0" animBg="1"/>
      <p:bldP spid="13754" grpId="0" animBg="1"/>
      <p:bldP spid="13754" grpId="1" animBg="1"/>
      <p:bldP spid="13755" grpId="0" animBg="1"/>
      <p:bldP spid="13755" grpId="1" animBg="1"/>
      <p:bldP spid="13756" grpId="0" animBg="1"/>
      <p:bldP spid="13756" grpId="1" animBg="1"/>
      <p:bldP spid="13757" grpId="0" animBg="1"/>
      <p:bldP spid="13757" grpId="1" animBg="1"/>
      <p:bldP spid="13758" grpId="0" animBg="1"/>
      <p:bldP spid="13759" grpId="0" animBg="1"/>
      <p:bldP spid="13763" grpId="0" animBg="1"/>
      <p:bldP spid="13764" grpId="0" animBg="1"/>
      <p:bldP spid="13765"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341" name="Group 5"/>
          <p:cNvGrpSpPr>
            <a:grpSpLocks/>
          </p:cNvGrpSpPr>
          <p:nvPr/>
        </p:nvGrpSpPr>
        <p:grpSpPr bwMode="auto">
          <a:xfrm>
            <a:off x="2533650" y="0"/>
            <a:ext cx="4279900" cy="6858000"/>
            <a:chOff x="1596" y="0"/>
            <a:chExt cx="2696" cy="4320"/>
          </a:xfrm>
        </p:grpSpPr>
        <p:sp>
          <p:nvSpPr>
            <p:cNvPr id="14342" name="Rectangle 6"/>
            <p:cNvSpPr>
              <a:spLocks noChangeArrowheads="1"/>
            </p:cNvSpPr>
            <p:nvPr/>
          </p:nvSpPr>
          <p:spPr bwMode="auto">
            <a:xfrm>
              <a:off x="1596" y="0"/>
              <a:ext cx="2686" cy="4320"/>
            </a:xfrm>
            <a:prstGeom prst="rect">
              <a:avLst/>
            </a:prstGeom>
            <a:solidFill>
              <a:srgbClr val="FFF6D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3" name="Freeform 7"/>
            <p:cNvSpPr>
              <a:spLocks/>
            </p:cNvSpPr>
            <p:nvPr/>
          </p:nvSpPr>
          <p:spPr bwMode="auto">
            <a:xfrm>
              <a:off x="1600" y="217"/>
              <a:ext cx="2682" cy="1059"/>
            </a:xfrm>
            <a:custGeom>
              <a:avLst/>
              <a:gdLst>
                <a:gd name="T0" fmla="*/ 72 w 7385"/>
                <a:gd name="T1" fmla="*/ 2565 h 2592"/>
                <a:gd name="T2" fmla="*/ 136 w 7385"/>
                <a:gd name="T3" fmla="*/ 2453 h 2592"/>
                <a:gd name="T4" fmla="*/ 272 w 7385"/>
                <a:gd name="T5" fmla="*/ 2445 h 2592"/>
                <a:gd name="T6" fmla="*/ 609 w 7385"/>
                <a:gd name="T7" fmla="*/ 2341 h 2592"/>
                <a:gd name="T8" fmla="*/ 745 w 7385"/>
                <a:gd name="T9" fmla="*/ 2181 h 2592"/>
                <a:gd name="T10" fmla="*/ 745 w 7385"/>
                <a:gd name="T11" fmla="*/ 2061 h 2592"/>
                <a:gd name="T12" fmla="*/ 825 w 7385"/>
                <a:gd name="T13" fmla="*/ 1789 h 2592"/>
                <a:gd name="T14" fmla="*/ 977 w 7385"/>
                <a:gd name="T15" fmla="*/ 1509 h 2592"/>
                <a:gd name="T16" fmla="*/ 1282 w 7385"/>
                <a:gd name="T17" fmla="*/ 1357 h 2592"/>
                <a:gd name="T18" fmla="*/ 1434 w 7385"/>
                <a:gd name="T19" fmla="*/ 1285 h 2592"/>
                <a:gd name="T20" fmla="*/ 1659 w 7385"/>
                <a:gd name="T21" fmla="*/ 1173 h 2592"/>
                <a:gd name="T22" fmla="*/ 2083 w 7385"/>
                <a:gd name="T23" fmla="*/ 1117 h 2592"/>
                <a:gd name="T24" fmla="*/ 2340 w 7385"/>
                <a:gd name="T25" fmla="*/ 1173 h 2592"/>
                <a:gd name="T26" fmla="*/ 2740 w 7385"/>
                <a:gd name="T27" fmla="*/ 1317 h 2592"/>
                <a:gd name="T28" fmla="*/ 3021 w 7385"/>
                <a:gd name="T29" fmla="*/ 1325 h 2592"/>
                <a:gd name="T30" fmla="*/ 3221 w 7385"/>
                <a:gd name="T31" fmla="*/ 1389 h 2592"/>
                <a:gd name="T32" fmla="*/ 3430 w 7385"/>
                <a:gd name="T33" fmla="*/ 1421 h 2592"/>
                <a:gd name="T34" fmla="*/ 3622 w 7385"/>
                <a:gd name="T35" fmla="*/ 1405 h 2592"/>
                <a:gd name="T36" fmla="*/ 3798 w 7385"/>
                <a:gd name="T37" fmla="*/ 1445 h 2592"/>
                <a:gd name="T38" fmla="*/ 3910 w 7385"/>
                <a:gd name="T39" fmla="*/ 1325 h 2592"/>
                <a:gd name="T40" fmla="*/ 4071 w 7385"/>
                <a:gd name="T41" fmla="*/ 1437 h 2592"/>
                <a:gd name="T42" fmla="*/ 4223 w 7385"/>
                <a:gd name="T43" fmla="*/ 1397 h 2592"/>
                <a:gd name="T44" fmla="*/ 4359 w 7385"/>
                <a:gd name="T45" fmla="*/ 1413 h 2592"/>
                <a:gd name="T46" fmla="*/ 4680 w 7385"/>
                <a:gd name="T47" fmla="*/ 1341 h 2592"/>
                <a:gd name="T48" fmla="*/ 5019 w 7385"/>
                <a:gd name="T49" fmla="*/ 1325 h 2592"/>
                <a:gd name="T50" fmla="*/ 5257 w 7385"/>
                <a:gd name="T51" fmla="*/ 1357 h 2592"/>
                <a:gd name="T52" fmla="*/ 5521 w 7385"/>
                <a:gd name="T53" fmla="*/ 1389 h 2592"/>
                <a:gd name="T54" fmla="*/ 5801 w 7385"/>
                <a:gd name="T55" fmla="*/ 1349 h 2592"/>
                <a:gd name="T56" fmla="*/ 5978 w 7385"/>
                <a:gd name="T57" fmla="*/ 1205 h 2592"/>
                <a:gd name="T58" fmla="*/ 6520 w 7385"/>
                <a:gd name="T59" fmla="*/ 922 h 2592"/>
                <a:gd name="T60" fmla="*/ 6603 w 7385"/>
                <a:gd name="T61" fmla="*/ 781 h 2592"/>
                <a:gd name="T62" fmla="*/ 6808 w 7385"/>
                <a:gd name="T63" fmla="*/ 605 h 2592"/>
                <a:gd name="T64" fmla="*/ 6907 w 7385"/>
                <a:gd name="T65" fmla="*/ 453 h 2592"/>
                <a:gd name="T66" fmla="*/ 7011 w 7385"/>
                <a:gd name="T67" fmla="*/ 277 h 2592"/>
                <a:gd name="T68" fmla="*/ 7154 w 7385"/>
                <a:gd name="T69" fmla="*/ 173 h 2592"/>
                <a:gd name="T70" fmla="*/ 7385 w 7385"/>
                <a:gd name="T71" fmla="*/ 0 h 2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85" h="2592">
                  <a:moveTo>
                    <a:pt x="0" y="2592"/>
                  </a:moveTo>
                  <a:cubicBezTo>
                    <a:pt x="22" y="2585"/>
                    <a:pt x="62" y="2579"/>
                    <a:pt x="72" y="2565"/>
                  </a:cubicBezTo>
                  <a:cubicBezTo>
                    <a:pt x="82" y="2551"/>
                    <a:pt x="47" y="2525"/>
                    <a:pt x="58" y="2506"/>
                  </a:cubicBezTo>
                  <a:cubicBezTo>
                    <a:pt x="69" y="2498"/>
                    <a:pt x="111" y="2450"/>
                    <a:pt x="136" y="2453"/>
                  </a:cubicBezTo>
                  <a:cubicBezTo>
                    <a:pt x="161" y="2456"/>
                    <a:pt x="185" y="2526"/>
                    <a:pt x="208" y="2525"/>
                  </a:cubicBezTo>
                  <a:cubicBezTo>
                    <a:pt x="231" y="2524"/>
                    <a:pt x="228" y="2470"/>
                    <a:pt x="272" y="2445"/>
                  </a:cubicBezTo>
                  <a:cubicBezTo>
                    <a:pt x="316" y="2420"/>
                    <a:pt x="417" y="2390"/>
                    <a:pt x="473" y="2373"/>
                  </a:cubicBezTo>
                  <a:cubicBezTo>
                    <a:pt x="529" y="2352"/>
                    <a:pt x="568" y="2348"/>
                    <a:pt x="609" y="2341"/>
                  </a:cubicBezTo>
                  <a:cubicBezTo>
                    <a:pt x="644" y="2332"/>
                    <a:pt x="658" y="2344"/>
                    <a:pt x="681" y="2317"/>
                  </a:cubicBezTo>
                  <a:cubicBezTo>
                    <a:pt x="695" y="2290"/>
                    <a:pt x="733" y="2265"/>
                    <a:pt x="745" y="2181"/>
                  </a:cubicBezTo>
                  <a:cubicBezTo>
                    <a:pt x="760" y="2141"/>
                    <a:pt x="769" y="2097"/>
                    <a:pt x="769" y="2077"/>
                  </a:cubicBezTo>
                  <a:cubicBezTo>
                    <a:pt x="769" y="2057"/>
                    <a:pt x="741" y="2092"/>
                    <a:pt x="745" y="2061"/>
                  </a:cubicBezTo>
                  <a:cubicBezTo>
                    <a:pt x="749" y="2030"/>
                    <a:pt x="780" y="1938"/>
                    <a:pt x="793" y="1893"/>
                  </a:cubicBezTo>
                  <a:cubicBezTo>
                    <a:pt x="806" y="1848"/>
                    <a:pt x="817" y="1828"/>
                    <a:pt x="825" y="1789"/>
                  </a:cubicBezTo>
                  <a:cubicBezTo>
                    <a:pt x="828" y="1759"/>
                    <a:pt x="822" y="1685"/>
                    <a:pt x="841" y="1661"/>
                  </a:cubicBezTo>
                  <a:cubicBezTo>
                    <a:pt x="872" y="1623"/>
                    <a:pt x="915" y="1541"/>
                    <a:pt x="977" y="1509"/>
                  </a:cubicBezTo>
                  <a:cubicBezTo>
                    <a:pt x="1040" y="1477"/>
                    <a:pt x="1161" y="1494"/>
                    <a:pt x="1212" y="1469"/>
                  </a:cubicBezTo>
                  <a:cubicBezTo>
                    <a:pt x="1268" y="1452"/>
                    <a:pt x="1253" y="1371"/>
                    <a:pt x="1282" y="1357"/>
                  </a:cubicBezTo>
                  <a:cubicBezTo>
                    <a:pt x="1311" y="1343"/>
                    <a:pt x="1359" y="1395"/>
                    <a:pt x="1384" y="1383"/>
                  </a:cubicBezTo>
                  <a:cubicBezTo>
                    <a:pt x="1416" y="1377"/>
                    <a:pt x="1391" y="1309"/>
                    <a:pt x="1434" y="1285"/>
                  </a:cubicBezTo>
                  <a:cubicBezTo>
                    <a:pt x="1464" y="1275"/>
                    <a:pt x="1525" y="1344"/>
                    <a:pt x="1562" y="1325"/>
                  </a:cubicBezTo>
                  <a:cubicBezTo>
                    <a:pt x="1599" y="1306"/>
                    <a:pt x="1614" y="1194"/>
                    <a:pt x="1659" y="1173"/>
                  </a:cubicBezTo>
                  <a:cubicBezTo>
                    <a:pt x="1704" y="1152"/>
                    <a:pt x="1764" y="1206"/>
                    <a:pt x="1835" y="1197"/>
                  </a:cubicBezTo>
                  <a:cubicBezTo>
                    <a:pt x="1921" y="1177"/>
                    <a:pt x="1884" y="1105"/>
                    <a:pt x="2083" y="1117"/>
                  </a:cubicBezTo>
                  <a:cubicBezTo>
                    <a:pt x="2138" y="1114"/>
                    <a:pt x="2120" y="1172"/>
                    <a:pt x="2163" y="1181"/>
                  </a:cubicBezTo>
                  <a:cubicBezTo>
                    <a:pt x="2206" y="1190"/>
                    <a:pt x="2277" y="1165"/>
                    <a:pt x="2340" y="1173"/>
                  </a:cubicBezTo>
                  <a:cubicBezTo>
                    <a:pt x="2403" y="1181"/>
                    <a:pt x="2473" y="1205"/>
                    <a:pt x="2540" y="1229"/>
                  </a:cubicBezTo>
                  <a:cubicBezTo>
                    <a:pt x="2607" y="1253"/>
                    <a:pt x="2681" y="1306"/>
                    <a:pt x="2740" y="1317"/>
                  </a:cubicBezTo>
                  <a:cubicBezTo>
                    <a:pt x="2799" y="1328"/>
                    <a:pt x="2846" y="1292"/>
                    <a:pt x="2893" y="1293"/>
                  </a:cubicBezTo>
                  <a:cubicBezTo>
                    <a:pt x="2940" y="1294"/>
                    <a:pt x="2981" y="1317"/>
                    <a:pt x="3021" y="1325"/>
                  </a:cubicBezTo>
                  <a:cubicBezTo>
                    <a:pt x="3061" y="1330"/>
                    <a:pt x="3098" y="1341"/>
                    <a:pt x="3133" y="1341"/>
                  </a:cubicBezTo>
                  <a:cubicBezTo>
                    <a:pt x="3166" y="1352"/>
                    <a:pt x="3189" y="1384"/>
                    <a:pt x="3221" y="1389"/>
                  </a:cubicBezTo>
                  <a:cubicBezTo>
                    <a:pt x="3253" y="1398"/>
                    <a:pt x="3199" y="1374"/>
                    <a:pt x="3325" y="1373"/>
                  </a:cubicBezTo>
                  <a:cubicBezTo>
                    <a:pt x="3360" y="1378"/>
                    <a:pt x="3396" y="1416"/>
                    <a:pt x="3430" y="1421"/>
                  </a:cubicBezTo>
                  <a:cubicBezTo>
                    <a:pt x="3463" y="1426"/>
                    <a:pt x="3494" y="1408"/>
                    <a:pt x="3526" y="1405"/>
                  </a:cubicBezTo>
                  <a:cubicBezTo>
                    <a:pt x="3558" y="1402"/>
                    <a:pt x="3597" y="1394"/>
                    <a:pt x="3622" y="1405"/>
                  </a:cubicBezTo>
                  <a:cubicBezTo>
                    <a:pt x="3647" y="1416"/>
                    <a:pt x="3649" y="1462"/>
                    <a:pt x="3678" y="1469"/>
                  </a:cubicBezTo>
                  <a:cubicBezTo>
                    <a:pt x="3707" y="1476"/>
                    <a:pt x="3767" y="1461"/>
                    <a:pt x="3798" y="1445"/>
                  </a:cubicBezTo>
                  <a:cubicBezTo>
                    <a:pt x="3829" y="1429"/>
                    <a:pt x="3843" y="1393"/>
                    <a:pt x="3862" y="1373"/>
                  </a:cubicBezTo>
                  <a:cubicBezTo>
                    <a:pt x="3881" y="1353"/>
                    <a:pt x="3890" y="1323"/>
                    <a:pt x="3910" y="1325"/>
                  </a:cubicBezTo>
                  <a:cubicBezTo>
                    <a:pt x="3930" y="1327"/>
                    <a:pt x="3953" y="1364"/>
                    <a:pt x="3980" y="1383"/>
                  </a:cubicBezTo>
                  <a:cubicBezTo>
                    <a:pt x="4008" y="1398"/>
                    <a:pt x="3912" y="1437"/>
                    <a:pt x="4071" y="1437"/>
                  </a:cubicBezTo>
                  <a:cubicBezTo>
                    <a:pt x="4101" y="1438"/>
                    <a:pt x="4134" y="1396"/>
                    <a:pt x="4159" y="1389"/>
                  </a:cubicBezTo>
                  <a:cubicBezTo>
                    <a:pt x="4184" y="1382"/>
                    <a:pt x="4202" y="1402"/>
                    <a:pt x="4223" y="1397"/>
                  </a:cubicBezTo>
                  <a:cubicBezTo>
                    <a:pt x="4244" y="1392"/>
                    <a:pt x="4264" y="1354"/>
                    <a:pt x="4287" y="1357"/>
                  </a:cubicBezTo>
                  <a:cubicBezTo>
                    <a:pt x="4310" y="1360"/>
                    <a:pt x="4322" y="1412"/>
                    <a:pt x="4359" y="1413"/>
                  </a:cubicBezTo>
                  <a:cubicBezTo>
                    <a:pt x="4396" y="1414"/>
                    <a:pt x="4458" y="1377"/>
                    <a:pt x="4511" y="1365"/>
                  </a:cubicBezTo>
                  <a:cubicBezTo>
                    <a:pt x="4564" y="1353"/>
                    <a:pt x="4609" y="1338"/>
                    <a:pt x="4680" y="1341"/>
                  </a:cubicBezTo>
                  <a:cubicBezTo>
                    <a:pt x="4750" y="1344"/>
                    <a:pt x="4877" y="1386"/>
                    <a:pt x="4933" y="1383"/>
                  </a:cubicBezTo>
                  <a:cubicBezTo>
                    <a:pt x="4967" y="1380"/>
                    <a:pt x="4985" y="1328"/>
                    <a:pt x="5019" y="1325"/>
                  </a:cubicBezTo>
                  <a:cubicBezTo>
                    <a:pt x="5060" y="1320"/>
                    <a:pt x="5145" y="1304"/>
                    <a:pt x="5184" y="1309"/>
                  </a:cubicBezTo>
                  <a:cubicBezTo>
                    <a:pt x="5223" y="1314"/>
                    <a:pt x="5223" y="1344"/>
                    <a:pt x="5257" y="1357"/>
                  </a:cubicBezTo>
                  <a:cubicBezTo>
                    <a:pt x="5290" y="1370"/>
                    <a:pt x="5341" y="1384"/>
                    <a:pt x="5385" y="1389"/>
                  </a:cubicBezTo>
                  <a:cubicBezTo>
                    <a:pt x="5429" y="1394"/>
                    <a:pt x="5478" y="1397"/>
                    <a:pt x="5521" y="1389"/>
                  </a:cubicBezTo>
                  <a:cubicBezTo>
                    <a:pt x="5564" y="1381"/>
                    <a:pt x="5594" y="1348"/>
                    <a:pt x="5641" y="1341"/>
                  </a:cubicBezTo>
                  <a:cubicBezTo>
                    <a:pt x="5688" y="1334"/>
                    <a:pt x="5770" y="1356"/>
                    <a:pt x="5801" y="1349"/>
                  </a:cubicBezTo>
                  <a:cubicBezTo>
                    <a:pt x="5832" y="1342"/>
                    <a:pt x="5798" y="1320"/>
                    <a:pt x="5827" y="1296"/>
                  </a:cubicBezTo>
                  <a:cubicBezTo>
                    <a:pt x="5842" y="1270"/>
                    <a:pt x="5921" y="1262"/>
                    <a:pt x="5978" y="1205"/>
                  </a:cubicBezTo>
                  <a:cubicBezTo>
                    <a:pt x="6035" y="1148"/>
                    <a:pt x="6083" y="998"/>
                    <a:pt x="6173" y="951"/>
                  </a:cubicBezTo>
                  <a:cubicBezTo>
                    <a:pt x="6288" y="936"/>
                    <a:pt x="6404" y="932"/>
                    <a:pt x="6520" y="922"/>
                  </a:cubicBezTo>
                  <a:cubicBezTo>
                    <a:pt x="6539" y="893"/>
                    <a:pt x="6594" y="886"/>
                    <a:pt x="6619" y="861"/>
                  </a:cubicBezTo>
                  <a:cubicBezTo>
                    <a:pt x="6643" y="843"/>
                    <a:pt x="6581" y="809"/>
                    <a:pt x="6603" y="781"/>
                  </a:cubicBezTo>
                  <a:cubicBezTo>
                    <a:pt x="6625" y="753"/>
                    <a:pt x="6716" y="720"/>
                    <a:pt x="6750" y="691"/>
                  </a:cubicBezTo>
                  <a:cubicBezTo>
                    <a:pt x="6772" y="664"/>
                    <a:pt x="6784" y="629"/>
                    <a:pt x="6808" y="605"/>
                  </a:cubicBezTo>
                  <a:cubicBezTo>
                    <a:pt x="6832" y="581"/>
                    <a:pt x="6848" y="539"/>
                    <a:pt x="6875" y="517"/>
                  </a:cubicBezTo>
                  <a:cubicBezTo>
                    <a:pt x="6895" y="495"/>
                    <a:pt x="6875" y="467"/>
                    <a:pt x="6907" y="453"/>
                  </a:cubicBezTo>
                  <a:cubicBezTo>
                    <a:pt x="6924" y="433"/>
                    <a:pt x="6962" y="426"/>
                    <a:pt x="6979" y="397"/>
                  </a:cubicBezTo>
                  <a:cubicBezTo>
                    <a:pt x="6996" y="368"/>
                    <a:pt x="6987" y="300"/>
                    <a:pt x="7011" y="277"/>
                  </a:cubicBezTo>
                  <a:cubicBezTo>
                    <a:pt x="7030" y="219"/>
                    <a:pt x="7107" y="317"/>
                    <a:pt x="7126" y="259"/>
                  </a:cubicBezTo>
                  <a:cubicBezTo>
                    <a:pt x="7136" y="230"/>
                    <a:pt x="7125" y="183"/>
                    <a:pt x="7154" y="173"/>
                  </a:cubicBezTo>
                  <a:cubicBezTo>
                    <a:pt x="7274" y="133"/>
                    <a:pt x="7216" y="161"/>
                    <a:pt x="7327" y="87"/>
                  </a:cubicBezTo>
                  <a:cubicBezTo>
                    <a:pt x="7346" y="58"/>
                    <a:pt x="7369" y="31"/>
                    <a:pt x="7385" y="0"/>
                  </a:cubicBezTo>
                </a:path>
              </a:pathLst>
            </a:custGeom>
            <a:noFill/>
            <a:ln w="762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4" name="Freeform 8"/>
            <p:cNvSpPr>
              <a:spLocks/>
            </p:cNvSpPr>
            <p:nvPr/>
          </p:nvSpPr>
          <p:spPr bwMode="auto">
            <a:xfrm>
              <a:off x="1598" y="1167"/>
              <a:ext cx="262" cy="1148"/>
            </a:xfrm>
            <a:custGeom>
              <a:avLst/>
              <a:gdLst>
                <a:gd name="T0" fmla="*/ 0 w 720"/>
                <a:gd name="T1" fmla="*/ 2813 h 2813"/>
                <a:gd name="T2" fmla="*/ 30 w 720"/>
                <a:gd name="T3" fmla="*/ 2648 h 2813"/>
                <a:gd name="T4" fmla="*/ 70 w 720"/>
                <a:gd name="T5" fmla="*/ 2536 h 2813"/>
                <a:gd name="T6" fmla="*/ 30 w 720"/>
                <a:gd name="T7" fmla="*/ 2376 h 2813"/>
                <a:gd name="T8" fmla="*/ 168 w 720"/>
                <a:gd name="T9" fmla="*/ 2240 h 2813"/>
                <a:gd name="T10" fmla="*/ 230 w 720"/>
                <a:gd name="T11" fmla="*/ 2176 h 2813"/>
                <a:gd name="T12" fmla="*/ 240 w 720"/>
                <a:gd name="T13" fmla="*/ 2078 h 2813"/>
                <a:gd name="T14" fmla="*/ 302 w 720"/>
                <a:gd name="T15" fmla="*/ 1920 h 2813"/>
                <a:gd name="T16" fmla="*/ 294 w 720"/>
                <a:gd name="T17" fmla="*/ 1648 h 2813"/>
                <a:gd name="T18" fmla="*/ 366 w 720"/>
                <a:gd name="T19" fmla="*/ 1496 h 2813"/>
                <a:gd name="T20" fmla="*/ 398 w 720"/>
                <a:gd name="T21" fmla="*/ 1376 h 2813"/>
                <a:gd name="T22" fmla="*/ 439 w 720"/>
                <a:gd name="T23" fmla="*/ 1280 h 2813"/>
                <a:gd name="T24" fmla="*/ 439 w 720"/>
                <a:gd name="T25" fmla="*/ 1152 h 2813"/>
                <a:gd name="T26" fmla="*/ 447 w 720"/>
                <a:gd name="T27" fmla="*/ 1016 h 2813"/>
                <a:gd name="T28" fmla="*/ 398 w 720"/>
                <a:gd name="T29" fmla="*/ 952 h 2813"/>
                <a:gd name="T30" fmla="*/ 406 w 720"/>
                <a:gd name="T31" fmla="*/ 832 h 2813"/>
                <a:gd name="T32" fmla="*/ 457 w 720"/>
                <a:gd name="T33" fmla="*/ 710 h 2813"/>
                <a:gd name="T34" fmla="*/ 511 w 720"/>
                <a:gd name="T35" fmla="*/ 624 h 2813"/>
                <a:gd name="T36" fmla="*/ 583 w 720"/>
                <a:gd name="T37" fmla="*/ 624 h 2813"/>
                <a:gd name="T38" fmla="*/ 601 w 720"/>
                <a:gd name="T39" fmla="*/ 512 h 2813"/>
                <a:gd name="T40" fmla="*/ 591 w 720"/>
                <a:gd name="T41" fmla="*/ 384 h 2813"/>
                <a:gd name="T42" fmla="*/ 673 w 720"/>
                <a:gd name="T43" fmla="*/ 296 h 2813"/>
                <a:gd name="T44" fmla="*/ 687 w 720"/>
                <a:gd name="T45" fmla="*/ 160 h 2813"/>
                <a:gd name="T46" fmla="*/ 709 w 720"/>
                <a:gd name="T47" fmla="*/ 26 h 2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0" h="2813">
                  <a:moveTo>
                    <a:pt x="0" y="2813"/>
                  </a:moveTo>
                  <a:cubicBezTo>
                    <a:pt x="27" y="2776"/>
                    <a:pt x="18" y="2694"/>
                    <a:pt x="30" y="2648"/>
                  </a:cubicBezTo>
                  <a:cubicBezTo>
                    <a:pt x="42" y="2602"/>
                    <a:pt x="70" y="2581"/>
                    <a:pt x="70" y="2536"/>
                  </a:cubicBezTo>
                  <a:cubicBezTo>
                    <a:pt x="70" y="2491"/>
                    <a:pt x="14" y="2425"/>
                    <a:pt x="30" y="2376"/>
                  </a:cubicBezTo>
                  <a:cubicBezTo>
                    <a:pt x="46" y="2327"/>
                    <a:pt x="135" y="2273"/>
                    <a:pt x="168" y="2240"/>
                  </a:cubicBezTo>
                  <a:cubicBezTo>
                    <a:pt x="199" y="2199"/>
                    <a:pt x="218" y="2203"/>
                    <a:pt x="230" y="2176"/>
                  </a:cubicBezTo>
                  <a:cubicBezTo>
                    <a:pt x="242" y="2149"/>
                    <a:pt x="228" y="2121"/>
                    <a:pt x="240" y="2078"/>
                  </a:cubicBezTo>
                  <a:cubicBezTo>
                    <a:pt x="239" y="2041"/>
                    <a:pt x="299" y="1989"/>
                    <a:pt x="302" y="1920"/>
                  </a:cubicBezTo>
                  <a:cubicBezTo>
                    <a:pt x="311" y="1848"/>
                    <a:pt x="283" y="1719"/>
                    <a:pt x="294" y="1648"/>
                  </a:cubicBezTo>
                  <a:cubicBezTo>
                    <a:pt x="290" y="1578"/>
                    <a:pt x="366" y="1544"/>
                    <a:pt x="366" y="1496"/>
                  </a:cubicBezTo>
                  <a:cubicBezTo>
                    <a:pt x="383" y="1451"/>
                    <a:pt x="386" y="1412"/>
                    <a:pt x="398" y="1376"/>
                  </a:cubicBezTo>
                  <a:cubicBezTo>
                    <a:pt x="408" y="1357"/>
                    <a:pt x="430" y="1300"/>
                    <a:pt x="439" y="1280"/>
                  </a:cubicBezTo>
                  <a:cubicBezTo>
                    <a:pt x="454" y="1245"/>
                    <a:pt x="427" y="1188"/>
                    <a:pt x="439" y="1152"/>
                  </a:cubicBezTo>
                  <a:cubicBezTo>
                    <a:pt x="445" y="1134"/>
                    <a:pt x="447" y="1016"/>
                    <a:pt x="447" y="1016"/>
                  </a:cubicBezTo>
                  <a:cubicBezTo>
                    <a:pt x="446" y="977"/>
                    <a:pt x="405" y="997"/>
                    <a:pt x="398" y="952"/>
                  </a:cubicBezTo>
                  <a:cubicBezTo>
                    <a:pt x="391" y="921"/>
                    <a:pt x="396" y="872"/>
                    <a:pt x="406" y="832"/>
                  </a:cubicBezTo>
                  <a:cubicBezTo>
                    <a:pt x="410" y="811"/>
                    <a:pt x="442" y="725"/>
                    <a:pt x="457" y="710"/>
                  </a:cubicBezTo>
                  <a:cubicBezTo>
                    <a:pt x="479" y="680"/>
                    <a:pt x="490" y="638"/>
                    <a:pt x="511" y="624"/>
                  </a:cubicBezTo>
                  <a:cubicBezTo>
                    <a:pt x="532" y="610"/>
                    <a:pt x="568" y="643"/>
                    <a:pt x="583" y="624"/>
                  </a:cubicBezTo>
                  <a:cubicBezTo>
                    <a:pt x="598" y="605"/>
                    <a:pt x="600" y="552"/>
                    <a:pt x="601" y="512"/>
                  </a:cubicBezTo>
                  <a:cubicBezTo>
                    <a:pt x="610" y="474"/>
                    <a:pt x="579" y="420"/>
                    <a:pt x="591" y="384"/>
                  </a:cubicBezTo>
                  <a:cubicBezTo>
                    <a:pt x="603" y="348"/>
                    <a:pt x="657" y="333"/>
                    <a:pt x="673" y="296"/>
                  </a:cubicBezTo>
                  <a:cubicBezTo>
                    <a:pt x="720" y="226"/>
                    <a:pt x="662" y="235"/>
                    <a:pt x="687" y="160"/>
                  </a:cubicBezTo>
                  <a:cubicBezTo>
                    <a:pt x="679" y="0"/>
                    <a:pt x="709" y="92"/>
                    <a:pt x="709" y="26"/>
                  </a:cubicBezTo>
                </a:path>
              </a:pathLst>
            </a:custGeom>
            <a:noFill/>
            <a:ln w="5715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5" name="Freeform 9"/>
            <p:cNvSpPr>
              <a:spLocks/>
            </p:cNvSpPr>
            <p:nvPr/>
          </p:nvSpPr>
          <p:spPr bwMode="auto">
            <a:xfrm>
              <a:off x="2065" y="508"/>
              <a:ext cx="2180" cy="3425"/>
            </a:xfrm>
            <a:custGeom>
              <a:avLst/>
              <a:gdLst>
                <a:gd name="T0" fmla="*/ 90 w 5994"/>
                <a:gd name="T1" fmla="*/ 8371 h 8389"/>
                <a:gd name="T2" fmla="*/ 288 w 5994"/>
                <a:gd name="T3" fmla="*/ 8245 h 8389"/>
                <a:gd name="T4" fmla="*/ 1656 w 5994"/>
                <a:gd name="T5" fmla="*/ 7939 h 8389"/>
                <a:gd name="T6" fmla="*/ 1836 w 5994"/>
                <a:gd name="T7" fmla="*/ 7759 h 8389"/>
                <a:gd name="T8" fmla="*/ 1998 w 5994"/>
                <a:gd name="T9" fmla="*/ 7561 h 8389"/>
                <a:gd name="T10" fmla="*/ 2160 w 5994"/>
                <a:gd name="T11" fmla="*/ 7309 h 8389"/>
                <a:gd name="T12" fmla="*/ 2322 w 5994"/>
                <a:gd name="T13" fmla="*/ 6949 h 8389"/>
                <a:gd name="T14" fmla="*/ 2412 w 5994"/>
                <a:gd name="T15" fmla="*/ 6769 h 8389"/>
                <a:gd name="T16" fmla="*/ 2592 w 5994"/>
                <a:gd name="T17" fmla="*/ 6589 h 8389"/>
                <a:gd name="T18" fmla="*/ 2736 w 5994"/>
                <a:gd name="T19" fmla="*/ 6229 h 8389"/>
                <a:gd name="T20" fmla="*/ 2790 w 5994"/>
                <a:gd name="T21" fmla="*/ 6121 h 8389"/>
                <a:gd name="T22" fmla="*/ 3186 w 5994"/>
                <a:gd name="T23" fmla="*/ 5959 h 8389"/>
                <a:gd name="T24" fmla="*/ 3348 w 5994"/>
                <a:gd name="T25" fmla="*/ 5599 h 8389"/>
                <a:gd name="T26" fmla="*/ 3420 w 5994"/>
                <a:gd name="T27" fmla="*/ 5527 h 8389"/>
                <a:gd name="T28" fmla="*/ 3492 w 5994"/>
                <a:gd name="T29" fmla="*/ 5437 h 8389"/>
                <a:gd name="T30" fmla="*/ 3654 w 5994"/>
                <a:gd name="T31" fmla="*/ 5185 h 8389"/>
                <a:gd name="T32" fmla="*/ 3798 w 5994"/>
                <a:gd name="T33" fmla="*/ 4879 h 8389"/>
                <a:gd name="T34" fmla="*/ 4032 w 5994"/>
                <a:gd name="T35" fmla="*/ 4699 h 8389"/>
                <a:gd name="T36" fmla="*/ 4086 w 5994"/>
                <a:gd name="T37" fmla="*/ 4357 h 8389"/>
                <a:gd name="T38" fmla="*/ 4140 w 5994"/>
                <a:gd name="T39" fmla="*/ 4249 h 8389"/>
                <a:gd name="T40" fmla="*/ 4194 w 5994"/>
                <a:gd name="T41" fmla="*/ 4069 h 8389"/>
                <a:gd name="T42" fmla="*/ 4104 w 5994"/>
                <a:gd name="T43" fmla="*/ 3889 h 8389"/>
                <a:gd name="T44" fmla="*/ 4068 w 5994"/>
                <a:gd name="T45" fmla="*/ 3745 h 8389"/>
                <a:gd name="T46" fmla="*/ 4176 w 5994"/>
                <a:gd name="T47" fmla="*/ 3367 h 8389"/>
                <a:gd name="T48" fmla="*/ 4266 w 5994"/>
                <a:gd name="T49" fmla="*/ 3169 h 8389"/>
                <a:gd name="T50" fmla="*/ 4392 w 5994"/>
                <a:gd name="T51" fmla="*/ 2881 h 8389"/>
                <a:gd name="T52" fmla="*/ 4716 w 5994"/>
                <a:gd name="T53" fmla="*/ 2773 h 8389"/>
                <a:gd name="T54" fmla="*/ 4878 w 5994"/>
                <a:gd name="T55" fmla="*/ 2377 h 8389"/>
                <a:gd name="T56" fmla="*/ 5166 w 5994"/>
                <a:gd name="T57" fmla="*/ 2035 h 8389"/>
                <a:gd name="T58" fmla="*/ 5418 w 5994"/>
                <a:gd name="T59" fmla="*/ 1873 h 8389"/>
                <a:gd name="T60" fmla="*/ 5490 w 5994"/>
                <a:gd name="T61" fmla="*/ 1783 h 8389"/>
                <a:gd name="T62" fmla="*/ 5580 w 5994"/>
                <a:gd name="T63" fmla="*/ 1585 h 8389"/>
                <a:gd name="T64" fmla="*/ 5778 w 5994"/>
                <a:gd name="T65" fmla="*/ 1549 h 8389"/>
                <a:gd name="T66" fmla="*/ 5832 w 5994"/>
                <a:gd name="T67" fmla="*/ 1333 h 8389"/>
                <a:gd name="T68" fmla="*/ 5778 w 5994"/>
                <a:gd name="T69" fmla="*/ 1225 h 8389"/>
                <a:gd name="T70" fmla="*/ 5994 w 5994"/>
                <a:gd name="T71" fmla="*/ 757 h 8389"/>
                <a:gd name="T72" fmla="*/ 5886 w 5994"/>
                <a:gd name="T73" fmla="*/ 487 h 8389"/>
                <a:gd name="T74" fmla="*/ 5796 w 5994"/>
                <a:gd name="T75" fmla="*/ 289 h 8389"/>
                <a:gd name="T76" fmla="*/ 5688 w 5994"/>
                <a:gd name="T77" fmla="*/ 109 h 8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94" h="8389">
                  <a:moveTo>
                    <a:pt x="0" y="8389"/>
                  </a:moveTo>
                  <a:cubicBezTo>
                    <a:pt x="30" y="8383"/>
                    <a:pt x="60" y="8376"/>
                    <a:pt x="90" y="8371"/>
                  </a:cubicBezTo>
                  <a:cubicBezTo>
                    <a:pt x="132" y="8364"/>
                    <a:pt x="180" y="8376"/>
                    <a:pt x="216" y="8353"/>
                  </a:cubicBezTo>
                  <a:cubicBezTo>
                    <a:pt x="253" y="8330"/>
                    <a:pt x="252" y="8269"/>
                    <a:pt x="288" y="8245"/>
                  </a:cubicBezTo>
                  <a:cubicBezTo>
                    <a:pt x="436" y="8146"/>
                    <a:pt x="353" y="8178"/>
                    <a:pt x="540" y="8155"/>
                  </a:cubicBezTo>
                  <a:cubicBezTo>
                    <a:pt x="791" y="7778"/>
                    <a:pt x="1181" y="7949"/>
                    <a:pt x="1656" y="7939"/>
                  </a:cubicBezTo>
                  <a:cubicBezTo>
                    <a:pt x="1752" y="7795"/>
                    <a:pt x="1626" y="7969"/>
                    <a:pt x="1746" y="7849"/>
                  </a:cubicBezTo>
                  <a:cubicBezTo>
                    <a:pt x="1866" y="7729"/>
                    <a:pt x="1692" y="7855"/>
                    <a:pt x="1836" y="7759"/>
                  </a:cubicBezTo>
                  <a:cubicBezTo>
                    <a:pt x="1920" y="7633"/>
                    <a:pt x="1872" y="7675"/>
                    <a:pt x="1962" y="7615"/>
                  </a:cubicBezTo>
                  <a:cubicBezTo>
                    <a:pt x="1974" y="7597"/>
                    <a:pt x="1981" y="7575"/>
                    <a:pt x="1998" y="7561"/>
                  </a:cubicBezTo>
                  <a:cubicBezTo>
                    <a:pt x="2013" y="7549"/>
                    <a:pt x="2039" y="7556"/>
                    <a:pt x="2052" y="7543"/>
                  </a:cubicBezTo>
                  <a:cubicBezTo>
                    <a:pt x="2122" y="7473"/>
                    <a:pt x="2138" y="7399"/>
                    <a:pt x="2160" y="7309"/>
                  </a:cubicBezTo>
                  <a:cubicBezTo>
                    <a:pt x="2177" y="7153"/>
                    <a:pt x="2151" y="7135"/>
                    <a:pt x="2268" y="7057"/>
                  </a:cubicBezTo>
                  <a:cubicBezTo>
                    <a:pt x="2303" y="7004"/>
                    <a:pt x="2307" y="7009"/>
                    <a:pt x="2322" y="6949"/>
                  </a:cubicBezTo>
                  <a:cubicBezTo>
                    <a:pt x="2323" y="6944"/>
                    <a:pt x="2343" y="6824"/>
                    <a:pt x="2358" y="6805"/>
                  </a:cubicBezTo>
                  <a:cubicBezTo>
                    <a:pt x="2372" y="6788"/>
                    <a:pt x="2394" y="6781"/>
                    <a:pt x="2412" y="6769"/>
                  </a:cubicBezTo>
                  <a:cubicBezTo>
                    <a:pt x="2508" y="6625"/>
                    <a:pt x="2382" y="6799"/>
                    <a:pt x="2502" y="6679"/>
                  </a:cubicBezTo>
                  <a:cubicBezTo>
                    <a:pt x="2622" y="6559"/>
                    <a:pt x="2448" y="6685"/>
                    <a:pt x="2592" y="6589"/>
                  </a:cubicBezTo>
                  <a:cubicBezTo>
                    <a:pt x="2604" y="6571"/>
                    <a:pt x="2624" y="6556"/>
                    <a:pt x="2628" y="6535"/>
                  </a:cubicBezTo>
                  <a:cubicBezTo>
                    <a:pt x="2658" y="6373"/>
                    <a:pt x="2584" y="6280"/>
                    <a:pt x="2736" y="6229"/>
                  </a:cubicBezTo>
                  <a:cubicBezTo>
                    <a:pt x="2748" y="6211"/>
                    <a:pt x="2762" y="6194"/>
                    <a:pt x="2772" y="6175"/>
                  </a:cubicBezTo>
                  <a:cubicBezTo>
                    <a:pt x="2780" y="6158"/>
                    <a:pt x="2778" y="6136"/>
                    <a:pt x="2790" y="6121"/>
                  </a:cubicBezTo>
                  <a:cubicBezTo>
                    <a:pt x="2832" y="6069"/>
                    <a:pt x="2900" y="6084"/>
                    <a:pt x="2952" y="6049"/>
                  </a:cubicBezTo>
                  <a:cubicBezTo>
                    <a:pt x="3026" y="6000"/>
                    <a:pt x="3102" y="5987"/>
                    <a:pt x="3186" y="5959"/>
                  </a:cubicBezTo>
                  <a:cubicBezTo>
                    <a:pt x="3270" y="5833"/>
                    <a:pt x="3222" y="5875"/>
                    <a:pt x="3312" y="5815"/>
                  </a:cubicBezTo>
                  <a:cubicBezTo>
                    <a:pt x="3354" y="5688"/>
                    <a:pt x="3308" y="5840"/>
                    <a:pt x="3348" y="5599"/>
                  </a:cubicBezTo>
                  <a:cubicBezTo>
                    <a:pt x="3351" y="5580"/>
                    <a:pt x="3353" y="5558"/>
                    <a:pt x="3366" y="5545"/>
                  </a:cubicBezTo>
                  <a:cubicBezTo>
                    <a:pt x="3379" y="5532"/>
                    <a:pt x="3403" y="5535"/>
                    <a:pt x="3420" y="5527"/>
                  </a:cubicBezTo>
                  <a:cubicBezTo>
                    <a:pt x="3439" y="5517"/>
                    <a:pt x="3456" y="5503"/>
                    <a:pt x="3474" y="5491"/>
                  </a:cubicBezTo>
                  <a:cubicBezTo>
                    <a:pt x="3480" y="5473"/>
                    <a:pt x="3489" y="5456"/>
                    <a:pt x="3492" y="5437"/>
                  </a:cubicBezTo>
                  <a:cubicBezTo>
                    <a:pt x="3501" y="5389"/>
                    <a:pt x="3497" y="5340"/>
                    <a:pt x="3510" y="5293"/>
                  </a:cubicBezTo>
                  <a:cubicBezTo>
                    <a:pt x="3528" y="5227"/>
                    <a:pt x="3598" y="5204"/>
                    <a:pt x="3654" y="5185"/>
                  </a:cubicBezTo>
                  <a:cubicBezTo>
                    <a:pt x="3684" y="5095"/>
                    <a:pt x="3714" y="5005"/>
                    <a:pt x="3744" y="4915"/>
                  </a:cubicBezTo>
                  <a:cubicBezTo>
                    <a:pt x="3751" y="4894"/>
                    <a:pt x="3778" y="4888"/>
                    <a:pt x="3798" y="4879"/>
                  </a:cubicBezTo>
                  <a:cubicBezTo>
                    <a:pt x="3991" y="4793"/>
                    <a:pt x="3838" y="4888"/>
                    <a:pt x="3960" y="4807"/>
                  </a:cubicBezTo>
                  <a:cubicBezTo>
                    <a:pt x="3984" y="4771"/>
                    <a:pt x="4008" y="4735"/>
                    <a:pt x="4032" y="4699"/>
                  </a:cubicBezTo>
                  <a:cubicBezTo>
                    <a:pt x="4053" y="4667"/>
                    <a:pt x="4068" y="4591"/>
                    <a:pt x="4068" y="4591"/>
                  </a:cubicBezTo>
                  <a:cubicBezTo>
                    <a:pt x="4074" y="4513"/>
                    <a:pt x="4072" y="4434"/>
                    <a:pt x="4086" y="4357"/>
                  </a:cubicBezTo>
                  <a:cubicBezTo>
                    <a:pt x="4090" y="4336"/>
                    <a:pt x="4112" y="4322"/>
                    <a:pt x="4122" y="4303"/>
                  </a:cubicBezTo>
                  <a:cubicBezTo>
                    <a:pt x="4130" y="4286"/>
                    <a:pt x="4134" y="4267"/>
                    <a:pt x="4140" y="4249"/>
                  </a:cubicBezTo>
                  <a:cubicBezTo>
                    <a:pt x="4146" y="4207"/>
                    <a:pt x="4146" y="4164"/>
                    <a:pt x="4158" y="4123"/>
                  </a:cubicBezTo>
                  <a:cubicBezTo>
                    <a:pt x="4164" y="4102"/>
                    <a:pt x="4192" y="4091"/>
                    <a:pt x="4194" y="4069"/>
                  </a:cubicBezTo>
                  <a:cubicBezTo>
                    <a:pt x="4207" y="3954"/>
                    <a:pt x="4193" y="3967"/>
                    <a:pt x="4122" y="3943"/>
                  </a:cubicBezTo>
                  <a:cubicBezTo>
                    <a:pt x="4116" y="3925"/>
                    <a:pt x="4104" y="3908"/>
                    <a:pt x="4104" y="3889"/>
                  </a:cubicBezTo>
                  <a:cubicBezTo>
                    <a:pt x="4104" y="3853"/>
                    <a:pt x="4131" y="3816"/>
                    <a:pt x="4122" y="3781"/>
                  </a:cubicBezTo>
                  <a:cubicBezTo>
                    <a:pt x="4117" y="3760"/>
                    <a:pt x="4086" y="3757"/>
                    <a:pt x="4068" y="3745"/>
                  </a:cubicBezTo>
                  <a:cubicBezTo>
                    <a:pt x="4035" y="3646"/>
                    <a:pt x="4053" y="3736"/>
                    <a:pt x="4068" y="3637"/>
                  </a:cubicBezTo>
                  <a:cubicBezTo>
                    <a:pt x="4095" y="3464"/>
                    <a:pt x="4048" y="3453"/>
                    <a:pt x="4176" y="3367"/>
                  </a:cubicBezTo>
                  <a:cubicBezTo>
                    <a:pt x="4182" y="3337"/>
                    <a:pt x="4181" y="3305"/>
                    <a:pt x="4194" y="3277"/>
                  </a:cubicBezTo>
                  <a:cubicBezTo>
                    <a:pt x="4212" y="3238"/>
                    <a:pt x="4266" y="3169"/>
                    <a:pt x="4266" y="3169"/>
                  </a:cubicBezTo>
                  <a:cubicBezTo>
                    <a:pt x="4305" y="2858"/>
                    <a:pt x="4236" y="3117"/>
                    <a:pt x="4338" y="2989"/>
                  </a:cubicBezTo>
                  <a:cubicBezTo>
                    <a:pt x="4396" y="2917"/>
                    <a:pt x="4308" y="2948"/>
                    <a:pt x="4392" y="2881"/>
                  </a:cubicBezTo>
                  <a:cubicBezTo>
                    <a:pt x="4449" y="2835"/>
                    <a:pt x="4535" y="2853"/>
                    <a:pt x="4608" y="2845"/>
                  </a:cubicBezTo>
                  <a:cubicBezTo>
                    <a:pt x="4644" y="2821"/>
                    <a:pt x="4702" y="2814"/>
                    <a:pt x="4716" y="2773"/>
                  </a:cubicBezTo>
                  <a:cubicBezTo>
                    <a:pt x="4756" y="2654"/>
                    <a:pt x="4784" y="2532"/>
                    <a:pt x="4824" y="2413"/>
                  </a:cubicBezTo>
                  <a:cubicBezTo>
                    <a:pt x="4831" y="2392"/>
                    <a:pt x="4860" y="2389"/>
                    <a:pt x="4878" y="2377"/>
                  </a:cubicBezTo>
                  <a:cubicBezTo>
                    <a:pt x="4953" y="2264"/>
                    <a:pt x="5028" y="2245"/>
                    <a:pt x="5148" y="2215"/>
                  </a:cubicBezTo>
                  <a:cubicBezTo>
                    <a:pt x="5154" y="2155"/>
                    <a:pt x="5139" y="2089"/>
                    <a:pt x="5166" y="2035"/>
                  </a:cubicBezTo>
                  <a:cubicBezTo>
                    <a:pt x="5199" y="1969"/>
                    <a:pt x="5337" y="1943"/>
                    <a:pt x="5400" y="1927"/>
                  </a:cubicBezTo>
                  <a:cubicBezTo>
                    <a:pt x="5406" y="1909"/>
                    <a:pt x="5413" y="1891"/>
                    <a:pt x="5418" y="1873"/>
                  </a:cubicBezTo>
                  <a:cubicBezTo>
                    <a:pt x="5425" y="1849"/>
                    <a:pt x="5421" y="1820"/>
                    <a:pt x="5436" y="1801"/>
                  </a:cubicBezTo>
                  <a:cubicBezTo>
                    <a:pt x="5448" y="1786"/>
                    <a:pt x="5472" y="1789"/>
                    <a:pt x="5490" y="1783"/>
                  </a:cubicBezTo>
                  <a:cubicBezTo>
                    <a:pt x="5514" y="1747"/>
                    <a:pt x="5554" y="1717"/>
                    <a:pt x="5562" y="1675"/>
                  </a:cubicBezTo>
                  <a:cubicBezTo>
                    <a:pt x="5568" y="1645"/>
                    <a:pt x="5563" y="1610"/>
                    <a:pt x="5580" y="1585"/>
                  </a:cubicBezTo>
                  <a:cubicBezTo>
                    <a:pt x="5591" y="1569"/>
                    <a:pt x="5615" y="1570"/>
                    <a:pt x="5634" y="1567"/>
                  </a:cubicBezTo>
                  <a:cubicBezTo>
                    <a:pt x="5682" y="1558"/>
                    <a:pt x="5730" y="1555"/>
                    <a:pt x="5778" y="1549"/>
                  </a:cubicBezTo>
                  <a:cubicBezTo>
                    <a:pt x="5870" y="1411"/>
                    <a:pt x="5781" y="1575"/>
                    <a:pt x="5796" y="1441"/>
                  </a:cubicBezTo>
                  <a:cubicBezTo>
                    <a:pt x="5800" y="1403"/>
                    <a:pt x="5832" y="1333"/>
                    <a:pt x="5832" y="1333"/>
                  </a:cubicBezTo>
                  <a:cubicBezTo>
                    <a:pt x="5826" y="1315"/>
                    <a:pt x="5822" y="1296"/>
                    <a:pt x="5814" y="1279"/>
                  </a:cubicBezTo>
                  <a:cubicBezTo>
                    <a:pt x="5804" y="1260"/>
                    <a:pt x="5778" y="1247"/>
                    <a:pt x="5778" y="1225"/>
                  </a:cubicBezTo>
                  <a:cubicBezTo>
                    <a:pt x="5778" y="1094"/>
                    <a:pt x="5911" y="998"/>
                    <a:pt x="5976" y="901"/>
                  </a:cubicBezTo>
                  <a:cubicBezTo>
                    <a:pt x="5982" y="853"/>
                    <a:pt x="5994" y="805"/>
                    <a:pt x="5994" y="757"/>
                  </a:cubicBezTo>
                  <a:cubicBezTo>
                    <a:pt x="5994" y="708"/>
                    <a:pt x="5958" y="690"/>
                    <a:pt x="5940" y="649"/>
                  </a:cubicBezTo>
                  <a:cubicBezTo>
                    <a:pt x="5917" y="597"/>
                    <a:pt x="5904" y="541"/>
                    <a:pt x="5886" y="487"/>
                  </a:cubicBezTo>
                  <a:cubicBezTo>
                    <a:pt x="5886" y="486"/>
                    <a:pt x="5869" y="349"/>
                    <a:pt x="5850" y="325"/>
                  </a:cubicBezTo>
                  <a:cubicBezTo>
                    <a:pt x="5836" y="308"/>
                    <a:pt x="5814" y="301"/>
                    <a:pt x="5796" y="289"/>
                  </a:cubicBezTo>
                  <a:cubicBezTo>
                    <a:pt x="5765" y="196"/>
                    <a:pt x="5768" y="188"/>
                    <a:pt x="5670" y="163"/>
                  </a:cubicBezTo>
                  <a:cubicBezTo>
                    <a:pt x="5676" y="145"/>
                    <a:pt x="5688" y="128"/>
                    <a:pt x="5688" y="109"/>
                  </a:cubicBezTo>
                  <a:cubicBezTo>
                    <a:pt x="5688" y="0"/>
                    <a:pt x="5542" y="1"/>
                    <a:pt x="5472" y="1"/>
                  </a:cubicBezTo>
                </a:path>
              </a:pathLst>
            </a:custGeom>
            <a:noFill/>
            <a:ln w="5715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6" name="Freeform 10"/>
            <p:cNvSpPr>
              <a:spLocks/>
            </p:cNvSpPr>
            <p:nvPr/>
          </p:nvSpPr>
          <p:spPr bwMode="auto">
            <a:xfrm>
              <a:off x="2752" y="811"/>
              <a:ext cx="275" cy="927"/>
            </a:xfrm>
            <a:custGeom>
              <a:avLst/>
              <a:gdLst>
                <a:gd name="T0" fmla="*/ 494 w 758"/>
                <a:gd name="T1" fmla="*/ 2268 h 2268"/>
                <a:gd name="T2" fmla="*/ 650 w 758"/>
                <a:gd name="T3" fmla="*/ 2196 h 2268"/>
                <a:gd name="T4" fmla="*/ 686 w 758"/>
                <a:gd name="T5" fmla="*/ 2124 h 2268"/>
                <a:gd name="T6" fmla="*/ 758 w 758"/>
                <a:gd name="T7" fmla="*/ 2064 h 2268"/>
                <a:gd name="T8" fmla="*/ 674 w 758"/>
                <a:gd name="T9" fmla="*/ 1860 h 2268"/>
                <a:gd name="T10" fmla="*/ 602 w 758"/>
                <a:gd name="T11" fmla="*/ 1812 h 2268"/>
                <a:gd name="T12" fmla="*/ 566 w 758"/>
                <a:gd name="T13" fmla="*/ 1572 h 2268"/>
                <a:gd name="T14" fmla="*/ 470 w 758"/>
                <a:gd name="T15" fmla="*/ 1356 h 2268"/>
                <a:gd name="T16" fmla="*/ 302 w 758"/>
                <a:gd name="T17" fmla="*/ 1236 h 2268"/>
                <a:gd name="T18" fmla="*/ 230 w 758"/>
                <a:gd name="T19" fmla="*/ 1188 h 2268"/>
                <a:gd name="T20" fmla="*/ 146 w 758"/>
                <a:gd name="T21" fmla="*/ 912 h 2268"/>
                <a:gd name="T22" fmla="*/ 98 w 758"/>
                <a:gd name="T23" fmla="*/ 840 h 2268"/>
                <a:gd name="T24" fmla="*/ 86 w 758"/>
                <a:gd name="T25" fmla="*/ 804 h 2268"/>
                <a:gd name="T26" fmla="*/ 62 w 758"/>
                <a:gd name="T27" fmla="*/ 768 h 2268"/>
                <a:gd name="T28" fmla="*/ 38 w 758"/>
                <a:gd name="T29" fmla="*/ 696 h 2268"/>
                <a:gd name="T30" fmla="*/ 110 w 758"/>
                <a:gd name="T31" fmla="*/ 396 h 2268"/>
                <a:gd name="T32" fmla="*/ 230 w 758"/>
                <a:gd name="T33" fmla="*/ 168 h 2268"/>
                <a:gd name="T34" fmla="*/ 290 w 758"/>
                <a:gd name="T35" fmla="*/ 0 h 2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8" h="2268">
                  <a:moveTo>
                    <a:pt x="494" y="2268"/>
                  </a:moveTo>
                  <a:cubicBezTo>
                    <a:pt x="536" y="2205"/>
                    <a:pt x="583" y="2209"/>
                    <a:pt x="650" y="2196"/>
                  </a:cubicBezTo>
                  <a:cubicBezTo>
                    <a:pt x="665" y="2174"/>
                    <a:pt x="671" y="2146"/>
                    <a:pt x="686" y="2124"/>
                  </a:cubicBezTo>
                  <a:cubicBezTo>
                    <a:pt x="704" y="2096"/>
                    <a:pt x="731" y="2082"/>
                    <a:pt x="758" y="2064"/>
                  </a:cubicBezTo>
                  <a:cubicBezTo>
                    <a:pt x="741" y="1978"/>
                    <a:pt x="722" y="1931"/>
                    <a:pt x="674" y="1860"/>
                  </a:cubicBezTo>
                  <a:cubicBezTo>
                    <a:pt x="658" y="1836"/>
                    <a:pt x="602" y="1812"/>
                    <a:pt x="602" y="1812"/>
                  </a:cubicBezTo>
                  <a:cubicBezTo>
                    <a:pt x="548" y="1649"/>
                    <a:pt x="607" y="1848"/>
                    <a:pt x="566" y="1572"/>
                  </a:cubicBezTo>
                  <a:cubicBezTo>
                    <a:pt x="554" y="1493"/>
                    <a:pt x="513" y="1421"/>
                    <a:pt x="470" y="1356"/>
                  </a:cubicBezTo>
                  <a:cubicBezTo>
                    <a:pt x="428" y="1293"/>
                    <a:pt x="365" y="1271"/>
                    <a:pt x="302" y="1236"/>
                  </a:cubicBezTo>
                  <a:cubicBezTo>
                    <a:pt x="277" y="1222"/>
                    <a:pt x="230" y="1188"/>
                    <a:pt x="230" y="1188"/>
                  </a:cubicBezTo>
                  <a:cubicBezTo>
                    <a:pt x="199" y="1096"/>
                    <a:pt x="177" y="1004"/>
                    <a:pt x="146" y="912"/>
                  </a:cubicBezTo>
                  <a:cubicBezTo>
                    <a:pt x="137" y="885"/>
                    <a:pt x="114" y="864"/>
                    <a:pt x="98" y="840"/>
                  </a:cubicBezTo>
                  <a:cubicBezTo>
                    <a:pt x="91" y="829"/>
                    <a:pt x="92" y="815"/>
                    <a:pt x="86" y="804"/>
                  </a:cubicBezTo>
                  <a:cubicBezTo>
                    <a:pt x="80" y="791"/>
                    <a:pt x="68" y="781"/>
                    <a:pt x="62" y="768"/>
                  </a:cubicBezTo>
                  <a:cubicBezTo>
                    <a:pt x="52" y="745"/>
                    <a:pt x="38" y="696"/>
                    <a:pt x="38" y="696"/>
                  </a:cubicBezTo>
                  <a:cubicBezTo>
                    <a:pt x="46" y="535"/>
                    <a:pt x="0" y="470"/>
                    <a:pt x="110" y="396"/>
                  </a:cubicBezTo>
                  <a:cubicBezTo>
                    <a:pt x="165" y="314"/>
                    <a:pt x="145" y="224"/>
                    <a:pt x="230" y="168"/>
                  </a:cubicBezTo>
                  <a:cubicBezTo>
                    <a:pt x="249" y="112"/>
                    <a:pt x="264" y="53"/>
                    <a:pt x="290" y="0"/>
                  </a:cubicBezTo>
                </a:path>
              </a:pathLst>
            </a:custGeom>
            <a:noFill/>
            <a:ln w="381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7" name="Freeform 11"/>
            <p:cNvSpPr>
              <a:spLocks/>
            </p:cNvSpPr>
            <p:nvPr/>
          </p:nvSpPr>
          <p:spPr bwMode="auto">
            <a:xfrm>
              <a:off x="2718" y="1290"/>
              <a:ext cx="119" cy="492"/>
            </a:xfrm>
            <a:custGeom>
              <a:avLst/>
              <a:gdLst>
                <a:gd name="T0" fmla="*/ 108 w 327"/>
                <a:gd name="T1" fmla="*/ 1206 h 1206"/>
                <a:gd name="T2" fmla="*/ 60 w 327"/>
                <a:gd name="T3" fmla="*/ 1038 h 1206"/>
                <a:gd name="T4" fmla="*/ 0 w 327"/>
                <a:gd name="T5" fmla="*/ 930 h 1206"/>
                <a:gd name="T6" fmla="*/ 24 w 327"/>
                <a:gd name="T7" fmla="*/ 750 h 1206"/>
                <a:gd name="T8" fmla="*/ 108 w 327"/>
                <a:gd name="T9" fmla="*/ 486 h 1206"/>
                <a:gd name="T10" fmla="*/ 180 w 327"/>
                <a:gd name="T11" fmla="*/ 270 h 1206"/>
                <a:gd name="T12" fmla="*/ 252 w 327"/>
                <a:gd name="T13" fmla="*/ 90 h 1206"/>
                <a:gd name="T14" fmla="*/ 276 w 327"/>
                <a:gd name="T15" fmla="*/ 54 h 1206"/>
                <a:gd name="T16" fmla="*/ 325 w 327"/>
                <a:gd name="T17" fmla="*/ 3 h 1206"/>
                <a:gd name="T18" fmla="*/ 300 w 327"/>
                <a:gd name="T19" fmla="*/ 18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7" h="1206">
                  <a:moveTo>
                    <a:pt x="108" y="1206"/>
                  </a:moveTo>
                  <a:cubicBezTo>
                    <a:pt x="89" y="1150"/>
                    <a:pt x="79" y="1094"/>
                    <a:pt x="60" y="1038"/>
                  </a:cubicBezTo>
                  <a:cubicBezTo>
                    <a:pt x="47" y="999"/>
                    <a:pt x="13" y="969"/>
                    <a:pt x="0" y="930"/>
                  </a:cubicBezTo>
                  <a:cubicBezTo>
                    <a:pt x="13" y="849"/>
                    <a:pt x="16" y="842"/>
                    <a:pt x="24" y="750"/>
                  </a:cubicBezTo>
                  <a:cubicBezTo>
                    <a:pt x="34" y="634"/>
                    <a:pt x="11" y="551"/>
                    <a:pt x="108" y="486"/>
                  </a:cubicBezTo>
                  <a:cubicBezTo>
                    <a:pt x="132" y="413"/>
                    <a:pt x="137" y="334"/>
                    <a:pt x="180" y="270"/>
                  </a:cubicBezTo>
                  <a:cubicBezTo>
                    <a:pt x="190" y="167"/>
                    <a:pt x="175" y="141"/>
                    <a:pt x="252" y="90"/>
                  </a:cubicBezTo>
                  <a:cubicBezTo>
                    <a:pt x="260" y="78"/>
                    <a:pt x="270" y="67"/>
                    <a:pt x="276" y="54"/>
                  </a:cubicBezTo>
                  <a:cubicBezTo>
                    <a:pt x="282" y="43"/>
                    <a:pt x="318" y="14"/>
                    <a:pt x="325" y="3"/>
                  </a:cubicBezTo>
                  <a:cubicBezTo>
                    <a:pt x="327" y="0"/>
                    <a:pt x="296" y="18"/>
                    <a:pt x="300" y="18"/>
                  </a:cubicBezTo>
                </a:path>
              </a:pathLst>
            </a:custGeom>
            <a:noFill/>
            <a:ln w="381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8" name="Freeform 12"/>
            <p:cNvSpPr>
              <a:spLocks/>
            </p:cNvSpPr>
            <p:nvPr/>
          </p:nvSpPr>
          <p:spPr bwMode="auto">
            <a:xfrm>
              <a:off x="2355" y="704"/>
              <a:ext cx="245" cy="1254"/>
            </a:xfrm>
            <a:custGeom>
              <a:avLst/>
              <a:gdLst>
                <a:gd name="T0" fmla="*/ 672 w 672"/>
                <a:gd name="T1" fmla="*/ 3072 h 3072"/>
                <a:gd name="T2" fmla="*/ 552 w 672"/>
                <a:gd name="T3" fmla="*/ 2820 h 3072"/>
                <a:gd name="T4" fmla="*/ 540 w 672"/>
                <a:gd name="T5" fmla="*/ 2784 h 3072"/>
                <a:gd name="T6" fmla="*/ 480 w 672"/>
                <a:gd name="T7" fmla="*/ 2724 h 3072"/>
                <a:gd name="T8" fmla="*/ 456 w 672"/>
                <a:gd name="T9" fmla="*/ 2688 h 3072"/>
                <a:gd name="T10" fmla="*/ 384 w 672"/>
                <a:gd name="T11" fmla="*/ 2664 h 3072"/>
                <a:gd name="T12" fmla="*/ 348 w 672"/>
                <a:gd name="T13" fmla="*/ 2640 h 3072"/>
                <a:gd name="T14" fmla="*/ 276 w 672"/>
                <a:gd name="T15" fmla="*/ 2616 h 3072"/>
                <a:gd name="T16" fmla="*/ 228 w 672"/>
                <a:gd name="T17" fmla="*/ 2508 h 3072"/>
                <a:gd name="T18" fmla="*/ 216 w 672"/>
                <a:gd name="T19" fmla="*/ 2472 h 3072"/>
                <a:gd name="T20" fmla="*/ 168 w 672"/>
                <a:gd name="T21" fmla="*/ 2232 h 3072"/>
                <a:gd name="T22" fmla="*/ 144 w 672"/>
                <a:gd name="T23" fmla="*/ 2196 h 3072"/>
                <a:gd name="T24" fmla="*/ 108 w 672"/>
                <a:gd name="T25" fmla="*/ 2088 h 3072"/>
                <a:gd name="T26" fmla="*/ 96 w 672"/>
                <a:gd name="T27" fmla="*/ 2052 h 3072"/>
                <a:gd name="T28" fmla="*/ 84 w 672"/>
                <a:gd name="T29" fmla="*/ 2016 h 3072"/>
                <a:gd name="T30" fmla="*/ 96 w 672"/>
                <a:gd name="T31" fmla="*/ 1872 h 3072"/>
                <a:gd name="T32" fmla="*/ 168 w 672"/>
                <a:gd name="T33" fmla="*/ 1680 h 3072"/>
                <a:gd name="T34" fmla="*/ 156 w 672"/>
                <a:gd name="T35" fmla="*/ 1500 h 3072"/>
                <a:gd name="T36" fmla="*/ 120 w 672"/>
                <a:gd name="T37" fmla="*/ 1392 h 3072"/>
                <a:gd name="T38" fmla="*/ 60 w 672"/>
                <a:gd name="T39" fmla="*/ 1176 h 3072"/>
                <a:gd name="T40" fmla="*/ 36 w 672"/>
                <a:gd name="T41" fmla="*/ 504 h 3072"/>
                <a:gd name="T42" fmla="*/ 12 w 672"/>
                <a:gd name="T43" fmla="*/ 336 h 3072"/>
                <a:gd name="T44" fmla="*/ 0 w 672"/>
                <a:gd name="T45" fmla="*/ 240 h 3072"/>
                <a:gd name="T46" fmla="*/ 24 w 672"/>
                <a:gd name="T47" fmla="*/ 204 h 3072"/>
                <a:gd name="T48" fmla="*/ 60 w 672"/>
                <a:gd name="T49" fmla="*/ 192 h 3072"/>
                <a:gd name="T50" fmla="*/ 108 w 672"/>
                <a:gd name="T51" fmla="*/ 120 h 3072"/>
                <a:gd name="T52" fmla="*/ 84 w 672"/>
                <a:gd name="T53" fmla="*/ 0 h 3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2" h="3072">
                  <a:moveTo>
                    <a:pt x="672" y="3072"/>
                  </a:moveTo>
                  <a:cubicBezTo>
                    <a:pt x="640" y="2977"/>
                    <a:pt x="608" y="2904"/>
                    <a:pt x="552" y="2820"/>
                  </a:cubicBezTo>
                  <a:cubicBezTo>
                    <a:pt x="545" y="2809"/>
                    <a:pt x="546" y="2795"/>
                    <a:pt x="540" y="2784"/>
                  </a:cubicBezTo>
                  <a:cubicBezTo>
                    <a:pt x="520" y="2744"/>
                    <a:pt x="516" y="2748"/>
                    <a:pt x="480" y="2724"/>
                  </a:cubicBezTo>
                  <a:cubicBezTo>
                    <a:pt x="472" y="2712"/>
                    <a:pt x="468" y="2696"/>
                    <a:pt x="456" y="2688"/>
                  </a:cubicBezTo>
                  <a:cubicBezTo>
                    <a:pt x="435" y="2675"/>
                    <a:pt x="408" y="2672"/>
                    <a:pt x="384" y="2664"/>
                  </a:cubicBezTo>
                  <a:cubicBezTo>
                    <a:pt x="370" y="2659"/>
                    <a:pt x="361" y="2646"/>
                    <a:pt x="348" y="2640"/>
                  </a:cubicBezTo>
                  <a:cubicBezTo>
                    <a:pt x="325" y="2630"/>
                    <a:pt x="276" y="2616"/>
                    <a:pt x="276" y="2616"/>
                  </a:cubicBezTo>
                  <a:cubicBezTo>
                    <a:pt x="238" y="2559"/>
                    <a:pt x="257" y="2594"/>
                    <a:pt x="228" y="2508"/>
                  </a:cubicBezTo>
                  <a:cubicBezTo>
                    <a:pt x="224" y="2496"/>
                    <a:pt x="216" y="2472"/>
                    <a:pt x="216" y="2472"/>
                  </a:cubicBezTo>
                  <a:cubicBezTo>
                    <a:pt x="207" y="2376"/>
                    <a:pt x="197" y="2319"/>
                    <a:pt x="168" y="2232"/>
                  </a:cubicBezTo>
                  <a:cubicBezTo>
                    <a:pt x="163" y="2218"/>
                    <a:pt x="150" y="2209"/>
                    <a:pt x="144" y="2196"/>
                  </a:cubicBezTo>
                  <a:cubicBezTo>
                    <a:pt x="129" y="2161"/>
                    <a:pt x="120" y="2124"/>
                    <a:pt x="108" y="2088"/>
                  </a:cubicBezTo>
                  <a:cubicBezTo>
                    <a:pt x="104" y="2076"/>
                    <a:pt x="100" y="2064"/>
                    <a:pt x="96" y="2052"/>
                  </a:cubicBezTo>
                  <a:cubicBezTo>
                    <a:pt x="92" y="2040"/>
                    <a:pt x="84" y="2016"/>
                    <a:pt x="84" y="2016"/>
                  </a:cubicBezTo>
                  <a:cubicBezTo>
                    <a:pt x="88" y="1968"/>
                    <a:pt x="90" y="1920"/>
                    <a:pt x="96" y="1872"/>
                  </a:cubicBezTo>
                  <a:cubicBezTo>
                    <a:pt x="105" y="1802"/>
                    <a:pt x="146" y="1745"/>
                    <a:pt x="168" y="1680"/>
                  </a:cubicBezTo>
                  <a:cubicBezTo>
                    <a:pt x="164" y="1620"/>
                    <a:pt x="165" y="1560"/>
                    <a:pt x="156" y="1500"/>
                  </a:cubicBezTo>
                  <a:cubicBezTo>
                    <a:pt x="156" y="1500"/>
                    <a:pt x="126" y="1410"/>
                    <a:pt x="120" y="1392"/>
                  </a:cubicBezTo>
                  <a:cubicBezTo>
                    <a:pt x="96" y="1320"/>
                    <a:pt x="75" y="1251"/>
                    <a:pt x="60" y="1176"/>
                  </a:cubicBezTo>
                  <a:cubicBezTo>
                    <a:pt x="67" y="932"/>
                    <a:pt x="111" y="728"/>
                    <a:pt x="36" y="504"/>
                  </a:cubicBezTo>
                  <a:cubicBezTo>
                    <a:pt x="47" y="426"/>
                    <a:pt x="54" y="399"/>
                    <a:pt x="12" y="336"/>
                  </a:cubicBezTo>
                  <a:cubicBezTo>
                    <a:pt x="41" y="250"/>
                    <a:pt x="57" y="278"/>
                    <a:pt x="0" y="240"/>
                  </a:cubicBezTo>
                  <a:cubicBezTo>
                    <a:pt x="8" y="228"/>
                    <a:pt x="13" y="213"/>
                    <a:pt x="24" y="204"/>
                  </a:cubicBezTo>
                  <a:cubicBezTo>
                    <a:pt x="34" y="196"/>
                    <a:pt x="51" y="201"/>
                    <a:pt x="60" y="192"/>
                  </a:cubicBezTo>
                  <a:cubicBezTo>
                    <a:pt x="80" y="172"/>
                    <a:pt x="108" y="120"/>
                    <a:pt x="108" y="120"/>
                  </a:cubicBezTo>
                  <a:cubicBezTo>
                    <a:pt x="95" y="6"/>
                    <a:pt x="122" y="38"/>
                    <a:pt x="84" y="0"/>
                  </a:cubicBezTo>
                </a:path>
              </a:pathLst>
            </a:custGeom>
            <a:noFill/>
            <a:ln w="381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9" name="Freeform 13"/>
            <p:cNvSpPr>
              <a:spLocks/>
            </p:cNvSpPr>
            <p:nvPr/>
          </p:nvSpPr>
          <p:spPr bwMode="auto">
            <a:xfrm>
              <a:off x="2469" y="1755"/>
              <a:ext cx="40" cy="209"/>
            </a:xfrm>
            <a:custGeom>
              <a:avLst/>
              <a:gdLst>
                <a:gd name="T0" fmla="*/ 110 w 110"/>
                <a:gd name="T1" fmla="*/ 510 h 510"/>
                <a:gd name="T2" fmla="*/ 86 w 110"/>
                <a:gd name="T3" fmla="*/ 342 h 510"/>
                <a:gd name="T4" fmla="*/ 62 w 110"/>
                <a:gd name="T5" fmla="*/ 306 h 510"/>
                <a:gd name="T6" fmla="*/ 38 w 110"/>
                <a:gd name="T7" fmla="*/ 234 h 510"/>
                <a:gd name="T8" fmla="*/ 26 w 110"/>
                <a:gd name="T9" fmla="*/ 114 h 510"/>
                <a:gd name="T10" fmla="*/ 2 w 110"/>
                <a:gd name="T11" fmla="*/ 66 h 510"/>
              </a:gdLst>
              <a:ahLst/>
              <a:cxnLst>
                <a:cxn ang="0">
                  <a:pos x="T0" y="T1"/>
                </a:cxn>
                <a:cxn ang="0">
                  <a:pos x="T2" y="T3"/>
                </a:cxn>
                <a:cxn ang="0">
                  <a:pos x="T4" y="T5"/>
                </a:cxn>
                <a:cxn ang="0">
                  <a:pos x="T6" y="T7"/>
                </a:cxn>
                <a:cxn ang="0">
                  <a:pos x="T8" y="T9"/>
                </a:cxn>
                <a:cxn ang="0">
                  <a:pos x="T10" y="T11"/>
                </a:cxn>
              </a:cxnLst>
              <a:rect l="0" t="0" r="r" b="b"/>
              <a:pathLst>
                <a:path w="110" h="510">
                  <a:moveTo>
                    <a:pt x="110" y="510"/>
                  </a:moveTo>
                  <a:cubicBezTo>
                    <a:pt x="107" y="476"/>
                    <a:pt x="109" y="388"/>
                    <a:pt x="86" y="342"/>
                  </a:cubicBezTo>
                  <a:cubicBezTo>
                    <a:pt x="80" y="329"/>
                    <a:pt x="68" y="319"/>
                    <a:pt x="62" y="306"/>
                  </a:cubicBezTo>
                  <a:cubicBezTo>
                    <a:pt x="52" y="283"/>
                    <a:pt x="38" y="234"/>
                    <a:pt x="38" y="234"/>
                  </a:cubicBezTo>
                  <a:cubicBezTo>
                    <a:pt x="34" y="194"/>
                    <a:pt x="35" y="153"/>
                    <a:pt x="26" y="114"/>
                  </a:cubicBezTo>
                  <a:cubicBezTo>
                    <a:pt x="0" y="0"/>
                    <a:pt x="2" y="113"/>
                    <a:pt x="2" y="66"/>
                  </a:cubicBezTo>
                </a:path>
              </a:pathLst>
            </a:custGeom>
            <a:noFill/>
            <a:ln w="381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0" name="Freeform 14"/>
            <p:cNvSpPr>
              <a:spLocks/>
            </p:cNvSpPr>
            <p:nvPr/>
          </p:nvSpPr>
          <p:spPr bwMode="auto">
            <a:xfrm>
              <a:off x="1841" y="1243"/>
              <a:ext cx="362" cy="819"/>
            </a:xfrm>
            <a:custGeom>
              <a:avLst/>
              <a:gdLst>
                <a:gd name="T0" fmla="*/ 996 w 996"/>
                <a:gd name="T1" fmla="*/ 2004 h 2004"/>
                <a:gd name="T2" fmla="*/ 936 w 996"/>
                <a:gd name="T3" fmla="*/ 1932 h 2004"/>
                <a:gd name="T4" fmla="*/ 912 w 996"/>
                <a:gd name="T5" fmla="*/ 1860 h 2004"/>
                <a:gd name="T6" fmla="*/ 900 w 996"/>
                <a:gd name="T7" fmla="*/ 1824 h 2004"/>
                <a:gd name="T8" fmla="*/ 888 w 996"/>
                <a:gd name="T9" fmla="*/ 1248 h 2004"/>
                <a:gd name="T10" fmla="*/ 828 w 996"/>
                <a:gd name="T11" fmla="*/ 1104 h 2004"/>
                <a:gd name="T12" fmla="*/ 804 w 996"/>
                <a:gd name="T13" fmla="*/ 1032 h 2004"/>
                <a:gd name="T14" fmla="*/ 744 w 996"/>
                <a:gd name="T15" fmla="*/ 876 h 2004"/>
                <a:gd name="T16" fmla="*/ 720 w 996"/>
                <a:gd name="T17" fmla="*/ 804 h 2004"/>
                <a:gd name="T18" fmla="*/ 636 w 996"/>
                <a:gd name="T19" fmla="*/ 624 h 2004"/>
                <a:gd name="T20" fmla="*/ 540 w 996"/>
                <a:gd name="T21" fmla="*/ 444 h 2004"/>
                <a:gd name="T22" fmla="*/ 516 w 996"/>
                <a:gd name="T23" fmla="*/ 372 h 2004"/>
                <a:gd name="T24" fmla="*/ 408 w 996"/>
                <a:gd name="T25" fmla="*/ 336 h 2004"/>
                <a:gd name="T26" fmla="*/ 372 w 996"/>
                <a:gd name="T27" fmla="*/ 324 h 2004"/>
                <a:gd name="T28" fmla="*/ 348 w 996"/>
                <a:gd name="T29" fmla="*/ 288 h 2004"/>
                <a:gd name="T30" fmla="*/ 276 w 996"/>
                <a:gd name="T31" fmla="*/ 240 h 2004"/>
                <a:gd name="T32" fmla="*/ 180 w 996"/>
                <a:gd name="T33" fmla="*/ 156 h 2004"/>
                <a:gd name="T34" fmla="*/ 156 w 996"/>
                <a:gd name="T35" fmla="*/ 84 h 2004"/>
                <a:gd name="T36" fmla="*/ 144 w 996"/>
                <a:gd name="T37" fmla="*/ 48 h 2004"/>
                <a:gd name="T38" fmla="*/ 0 w 996"/>
                <a:gd name="T39" fmla="*/ 0 h 2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96" h="2004">
                  <a:moveTo>
                    <a:pt x="996" y="2004"/>
                  </a:moveTo>
                  <a:cubicBezTo>
                    <a:pt x="979" y="1978"/>
                    <a:pt x="951" y="1959"/>
                    <a:pt x="936" y="1932"/>
                  </a:cubicBezTo>
                  <a:cubicBezTo>
                    <a:pt x="924" y="1910"/>
                    <a:pt x="920" y="1884"/>
                    <a:pt x="912" y="1860"/>
                  </a:cubicBezTo>
                  <a:cubicBezTo>
                    <a:pt x="908" y="1848"/>
                    <a:pt x="900" y="1824"/>
                    <a:pt x="900" y="1824"/>
                  </a:cubicBezTo>
                  <a:cubicBezTo>
                    <a:pt x="896" y="1632"/>
                    <a:pt x="899" y="1440"/>
                    <a:pt x="888" y="1248"/>
                  </a:cubicBezTo>
                  <a:cubicBezTo>
                    <a:pt x="885" y="1189"/>
                    <a:pt x="850" y="1153"/>
                    <a:pt x="828" y="1104"/>
                  </a:cubicBezTo>
                  <a:cubicBezTo>
                    <a:pt x="818" y="1081"/>
                    <a:pt x="804" y="1032"/>
                    <a:pt x="804" y="1032"/>
                  </a:cubicBezTo>
                  <a:cubicBezTo>
                    <a:pt x="788" y="919"/>
                    <a:pt x="808" y="972"/>
                    <a:pt x="744" y="876"/>
                  </a:cubicBezTo>
                  <a:cubicBezTo>
                    <a:pt x="730" y="855"/>
                    <a:pt x="720" y="804"/>
                    <a:pt x="720" y="804"/>
                  </a:cubicBezTo>
                  <a:cubicBezTo>
                    <a:pt x="708" y="721"/>
                    <a:pt x="707" y="671"/>
                    <a:pt x="636" y="624"/>
                  </a:cubicBezTo>
                  <a:cubicBezTo>
                    <a:pt x="612" y="553"/>
                    <a:pt x="582" y="507"/>
                    <a:pt x="540" y="444"/>
                  </a:cubicBezTo>
                  <a:cubicBezTo>
                    <a:pt x="526" y="423"/>
                    <a:pt x="540" y="380"/>
                    <a:pt x="516" y="372"/>
                  </a:cubicBezTo>
                  <a:cubicBezTo>
                    <a:pt x="480" y="360"/>
                    <a:pt x="444" y="348"/>
                    <a:pt x="408" y="336"/>
                  </a:cubicBezTo>
                  <a:cubicBezTo>
                    <a:pt x="396" y="332"/>
                    <a:pt x="372" y="324"/>
                    <a:pt x="372" y="324"/>
                  </a:cubicBezTo>
                  <a:cubicBezTo>
                    <a:pt x="364" y="312"/>
                    <a:pt x="359" y="297"/>
                    <a:pt x="348" y="288"/>
                  </a:cubicBezTo>
                  <a:cubicBezTo>
                    <a:pt x="326" y="269"/>
                    <a:pt x="276" y="240"/>
                    <a:pt x="276" y="240"/>
                  </a:cubicBezTo>
                  <a:cubicBezTo>
                    <a:pt x="244" y="192"/>
                    <a:pt x="222" y="198"/>
                    <a:pt x="180" y="156"/>
                  </a:cubicBezTo>
                  <a:cubicBezTo>
                    <a:pt x="172" y="132"/>
                    <a:pt x="164" y="108"/>
                    <a:pt x="156" y="84"/>
                  </a:cubicBezTo>
                  <a:cubicBezTo>
                    <a:pt x="152" y="72"/>
                    <a:pt x="156" y="52"/>
                    <a:pt x="144" y="48"/>
                  </a:cubicBezTo>
                  <a:cubicBezTo>
                    <a:pt x="91" y="30"/>
                    <a:pt x="59" y="0"/>
                    <a:pt x="0" y="0"/>
                  </a:cubicBezTo>
                </a:path>
              </a:pathLst>
            </a:custGeom>
            <a:noFill/>
            <a:ln w="381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1" name="Freeform 15"/>
            <p:cNvSpPr>
              <a:spLocks/>
            </p:cNvSpPr>
            <p:nvPr/>
          </p:nvSpPr>
          <p:spPr bwMode="auto">
            <a:xfrm>
              <a:off x="2142" y="1668"/>
              <a:ext cx="196" cy="232"/>
            </a:xfrm>
            <a:custGeom>
              <a:avLst/>
              <a:gdLst>
                <a:gd name="T0" fmla="*/ 540 w 540"/>
                <a:gd name="T1" fmla="*/ 567 h 567"/>
                <a:gd name="T2" fmla="*/ 444 w 540"/>
                <a:gd name="T3" fmla="*/ 387 h 567"/>
                <a:gd name="T4" fmla="*/ 396 w 540"/>
                <a:gd name="T5" fmla="*/ 279 h 567"/>
                <a:gd name="T6" fmla="*/ 288 w 540"/>
                <a:gd name="T7" fmla="*/ 219 h 567"/>
                <a:gd name="T8" fmla="*/ 216 w 540"/>
                <a:gd name="T9" fmla="*/ 111 h 567"/>
                <a:gd name="T10" fmla="*/ 180 w 540"/>
                <a:gd name="T11" fmla="*/ 39 h 567"/>
                <a:gd name="T12" fmla="*/ 108 w 540"/>
                <a:gd name="T13" fmla="*/ 3 h 567"/>
                <a:gd name="T14" fmla="*/ 0 w 540"/>
                <a:gd name="T15" fmla="*/ 3 h 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0" h="567">
                  <a:moveTo>
                    <a:pt x="540" y="567"/>
                  </a:moveTo>
                  <a:cubicBezTo>
                    <a:pt x="516" y="496"/>
                    <a:pt x="486" y="450"/>
                    <a:pt x="444" y="387"/>
                  </a:cubicBezTo>
                  <a:cubicBezTo>
                    <a:pt x="436" y="374"/>
                    <a:pt x="403" y="286"/>
                    <a:pt x="396" y="279"/>
                  </a:cubicBezTo>
                  <a:cubicBezTo>
                    <a:pt x="355" y="238"/>
                    <a:pt x="333" y="234"/>
                    <a:pt x="288" y="219"/>
                  </a:cubicBezTo>
                  <a:cubicBezTo>
                    <a:pt x="264" y="183"/>
                    <a:pt x="230" y="152"/>
                    <a:pt x="216" y="111"/>
                  </a:cubicBezTo>
                  <a:cubicBezTo>
                    <a:pt x="206" y="82"/>
                    <a:pt x="203" y="62"/>
                    <a:pt x="180" y="39"/>
                  </a:cubicBezTo>
                  <a:cubicBezTo>
                    <a:pt x="166" y="25"/>
                    <a:pt x="129" y="5"/>
                    <a:pt x="108" y="3"/>
                  </a:cubicBezTo>
                  <a:cubicBezTo>
                    <a:pt x="72" y="0"/>
                    <a:pt x="36" y="3"/>
                    <a:pt x="0" y="3"/>
                  </a:cubicBezTo>
                </a:path>
              </a:pathLst>
            </a:custGeom>
            <a:noFill/>
            <a:ln w="381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2" name="Freeform 16"/>
            <p:cNvSpPr>
              <a:spLocks/>
            </p:cNvSpPr>
            <p:nvPr/>
          </p:nvSpPr>
          <p:spPr bwMode="auto">
            <a:xfrm>
              <a:off x="1705" y="1974"/>
              <a:ext cx="338" cy="1312"/>
            </a:xfrm>
            <a:custGeom>
              <a:avLst/>
              <a:gdLst>
                <a:gd name="T0" fmla="*/ 348 w 927"/>
                <a:gd name="T1" fmla="*/ 3216 h 3216"/>
                <a:gd name="T2" fmla="*/ 444 w 927"/>
                <a:gd name="T3" fmla="*/ 3012 h 3216"/>
                <a:gd name="T4" fmla="*/ 480 w 927"/>
                <a:gd name="T5" fmla="*/ 2976 h 3216"/>
                <a:gd name="T6" fmla="*/ 552 w 927"/>
                <a:gd name="T7" fmla="*/ 2928 h 3216"/>
                <a:gd name="T8" fmla="*/ 732 w 927"/>
                <a:gd name="T9" fmla="*/ 2748 h 3216"/>
                <a:gd name="T10" fmla="*/ 768 w 927"/>
                <a:gd name="T11" fmla="*/ 2724 h 3216"/>
                <a:gd name="T12" fmla="*/ 840 w 927"/>
                <a:gd name="T13" fmla="*/ 2700 h 3216"/>
                <a:gd name="T14" fmla="*/ 864 w 927"/>
                <a:gd name="T15" fmla="*/ 2664 h 3216"/>
                <a:gd name="T16" fmla="*/ 900 w 927"/>
                <a:gd name="T17" fmla="*/ 2640 h 3216"/>
                <a:gd name="T18" fmla="*/ 924 w 927"/>
                <a:gd name="T19" fmla="*/ 2568 h 3216"/>
                <a:gd name="T20" fmla="*/ 900 w 927"/>
                <a:gd name="T21" fmla="*/ 2052 h 3216"/>
                <a:gd name="T22" fmla="*/ 852 w 927"/>
                <a:gd name="T23" fmla="*/ 1980 h 3216"/>
                <a:gd name="T24" fmla="*/ 792 w 927"/>
                <a:gd name="T25" fmla="*/ 1764 h 3216"/>
                <a:gd name="T26" fmla="*/ 768 w 927"/>
                <a:gd name="T27" fmla="*/ 1692 h 3216"/>
                <a:gd name="T28" fmla="*/ 756 w 927"/>
                <a:gd name="T29" fmla="*/ 1608 h 3216"/>
                <a:gd name="T30" fmla="*/ 720 w 927"/>
                <a:gd name="T31" fmla="*/ 1536 h 3216"/>
                <a:gd name="T32" fmla="*/ 732 w 927"/>
                <a:gd name="T33" fmla="*/ 1464 h 3216"/>
                <a:gd name="T34" fmla="*/ 756 w 927"/>
                <a:gd name="T35" fmla="*/ 1428 h 3216"/>
                <a:gd name="T36" fmla="*/ 612 w 927"/>
                <a:gd name="T37" fmla="*/ 996 h 3216"/>
                <a:gd name="T38" fmla="*/ 588 w 927"/>
                <a:gd name="T39" fmla="*/ 888 h 3216"/>
                <a:gd name="T40" fmla="*/ 516 w 927"/>
                <a:gd name="T41" fmla="*/ 864 h 3216"/>
                <a:gd name="T42" fmla="*/ 480 w 927"/>
                <a:gd name="T43" fmla="*/ 852 h 3216"/>
                <a:gd name="T44" fmla="*/ 456 w 927"/>
                <a:gd name="T45" fmla="*/ 816 h 3216"/>
                <a:gd name="T46" fmla="*/ 420 w 927"/>
                <a:gd name="T47" fmla="*/ 792 h 3216"/>
                <a:gd name="T48" fmla="*/ 408 w 927"/>
                <a:gd name="T49" fmla="*/ 756 h 3216"/>
                <a:gd name="T50" fmla="*/ 384 w 927"/>
                <a:gd name="T51" fmla="*/ 720 h 3216"/>
                <a:gd name="T52" fmla="*/ 360 w 927"/>
                <a:gd name="T53" fmla="*/ 648 h 3216"/>
                <a:gd name="T54" fmla="*/ 348 w 927"/>
                <a:gd name="T55" fmla="*/ 252 h 3216"/>
                <a:gd name="T56" fmla="*/ 192 w 927"/>
                <a:gd name="T57" fmla="*/ 144 h 3216"/>
                <a:gd name="T58" fmla="*/ 0 w 927"/>
                <a:gd name="T59" fmla="*/ 0 h 3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27" h="3216">
                  <a:moveTo>
                    <a:pt x="348" y="3216"/>
                  </a:moveTo>
                  <a:cubicBezTo>
                    <a:pt x="369" y="3113"/>
                    <a:pt x="381" y="3088"/>
                    <a:pt x="444" y="3012"/>
                  </a:cubicBezTo>
                  <a:cubicBezTo>
                    <a:pt x="455" y="2999"/>
                    <a:pt x="467" y="2986"/>
                    <a:pt x="480" y="2976"/>
                  </a:cubicBezTo>
                  <a:cubicBezTo>
                    <a:pt x="503" y="2958"/>
                    <a:pt x="552" y="2928"/>
                    <a:pt x="552" y="2928"/>
                  </a:cubicBezTo>
                  <a:cubicBezTo>
                    <a:pt x="580" y="2843"/>
                    <a:pt x="660" y="2796"/>
                    <a:pt x="732" y="2748"/>
                  </a:cubicBezTo>
                  <a:cubicBezTo>
                    <a:pt x="744" y="2740"/>
                    <a:pt x="754" y="2729"/>
                    <a:pt x="768" y="2724"/>
                  </a:cubicBezTo>
                  <a:cubicBezTo>
                    <a:pt x="792" y="2716"/>
                    <a:pt x="840" y="2700"/>
                    <a:pt x="840" y="2700"/>
                  </a:cubicBezTo>
                  <a:cubicBezTo>
                    <a:pt x="848" y="2688"/>
                    <a:pt x="854" y="2674"/>
                    <a:pt x="864" y="2664"/>
                  </a:cubicBezTo>
                  <a:cubicBezTo>
                    <a:pt x="874" y="2654"/>
                    <a:pt x="892" y="2652"/>
                    <a:pt x="900" y="2640"/>
                  </a:cubicBezTo>
                  <a:cubicBezTo>
                    <a:pt x="913" y="2619"/>
                    <a:pt x="924" y="2568"/>
                    <a:pt x="924" y="2568"/>
                  </a:cubicBezTo>
                  <a:cubicBezTo>
                    <a:pt x="914" y="2396"/>
                    <a:pt x="927" y="2222"/>
                    <a:pt x="900" y="2052"/>
                  </a:cubicBezTo>
                  <a:cubicBezTo>
                    <a:pt x="896" y="2024"/>
                    <a:pt x="852" y="1980"/>
                    <a:pt x="852" y="1980"/>
                  </a:cubicBezTo>
                  <a:cubicBezTo>
                    <a:pt x="844" y="1879"/>
                    <a:pt x="869" y="1816"/>
                    <a:pt x="792" y="1764"/>
                  </a:cubicBezTo>
                  <a:cubicBezTo>
                    <a:pt x="784" y="1740"/>
                    <a:pt x="772" y="1717"/>
                    <a:pt x="768" y="1692"/>
                  </a:cubicBezTo>
                  <a:cubicBezTo>
                    <a:pt x="764" y="1664"/>
                    <a:pt x="764" y="1635"/>
                    <a:pt x="756" y="1608"/>
                  </a:cubicBezTo>
                  <a:cubicBezTo>
                    <a:pt x="748" y="1582"/>
                    <a:pt x="728" y="1561"/>
                    <a:pt x="720" y="1536"/>
                  </a:cubicBezTo>
                  <a:cubicBezTo>
                    <a:pt x="724" y="1512"/>
                    <a:pt x="724" y="1487"/>
                    <a:pt x="732" y="1464"/>
                  </a:cubicBezTo>
                  <a:cubicBezTo>
                    <a:pt x="737" y="1450"/>
                    <a:pt x="755" y="1442"/>
                    <a:pt x="756" y="1428"/>
                  </a:cubicBezTo>
                  <a:cubicBezTo>
                    <a:pt x="763" y="1275"/>
                    <a:pt x="752" y="1090"/>
                    <a:pt x="612" y="996"/>
                  </a:cubicBezTo>
                  <a:cubicBezTo>
                    <a:pt x="610" y="986"/>
                    <a:pt x="598" y="895"/>
                    <a:pt x="588" y="888"/>
                  </a:cubicBezTo>
                  <a:cubicBezTo>
                    <a:pt x="567" y="873"/>
                    <a:pt x="540" y="872"/>
                    <a:pt x="516" y="864"/>
                  </a:cubicBezTo>
                  <a:cubicBezTo>
                    <a:pt x="504" y="860"/>
                    <a:pt x="480" y="852"/>
                    <a:pt x="480" y="852"/>
                  </a:cubicBezTo>
                  <a:cubicBezTo>
                    <a:pt x="472" y="840"/>
                    <a:pt x="466" y="826"/>
                    <a:pt x="456" y="816"/>
                  </a:cubicBezTo>
                  <a:cubicBezTo>
                    <a:pt x="446" y="806"/>
                    <a:pt x="429" y="803"/>
                    <a:pt x="420" y="792"/>
                  </a:cubicBezTo>
                  <a:cubicBezTo>
                    <a:pt x="412" y="782"/>
                    <a:pt x="414" y="767"/>
                    <a:pt x="408" y="756"/>
                  </a:cubicBezTo>
                  <a:cubicBezTo>
                    <a:pt x="402" y="743"/>
                    <a:pt x="390" y="733"/>
                    <a:pt x="384" y="720"/>
                  </a:cubicBezTo>
                  <a:cubicBezTo>
                    <a:pt x="374" y="697"/>
                    <a:pt x="360" y="648"/>
                    <a:pt x="360" y="648"/>
                  </a:cubicBezTo>
                  <a:cubicBezTo>
                    <a:pt x="356" y="516"/>
                    <a:pt x="355" y="384"/>
                    <a:pt x="348" y="252"/>
                  </a:cubicBezTo>
                  <a:cubicBezTo>
                    <a:pt x="345" y="195"/>
                    <a:pt x="234" y="172"/>
                    <a:pt x="192" y="144"/>
                  </a:cubicBezTo>
                  <a:cubicBezTo>
                    <a:pt x="134" y="57"/>
                    <a:pt x="59" y="59"/>
                    <a:pt x="0" y="0"/>
                  </a:cubicBezTo>
                </a:path>
              </a:pathLst>
            </a:custGeom>
            <a:noFill/>
            <a:ln w="381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3" name="Freeform 17"/>
            <p:cNvSpPr>
              <a:spLocks/>
            </p:cNvSpPr>
            <p:nvPr/>
          </p:nvSpPr>
          <p:spPr bwMode="auto">
            <a:xfrm>
              <a:off x="2037" y="3037"/>
              <a:ext cx="148" cy="529"/>
            </a:xfrm>
            <a:custGeom>
              <a:avLst/>
              <a:gdLst>
                <a:gd name="T0" fmla="*/ 324 w 408"/>
                <a:gd name="T1" fmla="*/ 1296 h 1296"/>
                <a:gd name="T2" fmla="*/ 384 w 408"/>
                <a:gd name="T3" fmla="*/ 1188 h 1296"/>
                <a:gd name="T4" fmla="*/ 408 w 408"/>
                <a:gd name="T5" fmla="*/ 1116 h 1296"/>
                <a:gd name="T6" fmla="*/ 324 w 408"/>
                <a:gd name="T7" fmla="*/ 828 h 1296"/>
                <a:gd name="T8" fmla="*/ 300 w 408"/>
                <a:gd name="T9" fmla="*/ 756 h 1296"/>
                <a:gd name="T10" fmla="*/ 288 w 408"/>
                <a:gd name="T11" fmla="*/ 720 h 1296"/>
                <a:gd name="T12" fmla="*/ 264 w 408"/>
                <a:gd name="T13" fmla="*/ 552 h 1296"/>
                <a:gd name="T14" fmla="*/ 204 w 408"/>
                <a:gd name="T15" fmla="*/ 444 h 1296"/>
                <a:gd name="T16" fmla="*/ 192 w 408"/>
                <a:gd name="T17" fmla="*/ 324 h 1296"/>
                <a:gd name="T18" fmla="*/ 156 w 408"/>
                <a:gd name="T19" fmla="*/ 300 h 1296"/>
                <a:gd name="T20" fmla="*/ 144 w 408"/>
                <a:gd name="T21" fmla="*/ 264 h 1296"/>
                <a:gd name="T22" fmla="*/ 108 w 408"/>
                <a:gd name="T23" fmla="*/ 168 h 1296"/>
                <a:gd name="T24" fmla="*/ 72 w 408"/>
                <a:gd name="T25" fmla="*/ 24 h 1296"/>
                <a:gd name="T26" fmla="*/ 0 w 408"/>
                <a:gd name="T27" fmla="*/ 0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8" h="1296">
                  <a:moveTo>
                    <a:pt x="324" y="1296"/>
                  </a:moveTo>
                  <a:cubicBezTo>
                    <a:pt x="345" y="1233"/>
                    <a:pt x="329" y="1271"/>
                    <a:pt x="384" y="1188"/>
                  </a:cubicBezTo>
                  <a:cubicBezTo>
                    <a:pt x="398" y="1167"/>
                    <a:pt x="408" y="1116"/>
                    <a:pt x="408" y="1116"/>
                  </a:cubicBezTo>
                  <a:cubicBezTo>
                    <a:pt x="395" y="965"/>
                    <a:pt x="399" y="941"/>
                    <a:pt x="324" y="828"/>
                  </a:cubicBezTo>
                  <a:cubicBezTo>
                    <a:pt x="310" y="807"/>
                    <a:pt x="308" y="780"/>
                    <a:pt x="300" y="756"/>
                  </a:cubicBezTo>
                  <a:cubicBezTo>
                    <a:pt x="296" y="744"/>
                    <a:pt x="288" y="720"/>
                    <a:pt x="288" y="720"/>
                  </a:cubicBezTo>
                  <a:cubicBezTo>
                    <a:pt x="287" y="706"/>
                    <a:pt x="287" y="593"/>
                    <a:pt x="264" y="552"/>
                  </a:cubicBezTo>
                  <a:cubicBezTo>
                    <a:pt x="195" y="428"/>
                    <a:pt x="231" y="525"/>
                    <a:pt x="204" y="444"/>
                  </a:cubicBezTo>
                  <a:cubicBezTo>
                    <a:pt x="200" y="404"/>
                    <a:pt x="205" y="362"/>
                    <a:pt x="192" y="324"/>
                  </a:cubicBezTo>
                  <a:cubicBezTo>
                    <a:pt x="187" y="310"/>
                    <a:pt x="165" y="311"/>
                    <a:pt x="156" y="300"/>
                  </a:cubicBezTo>
                  <a:cubicBezTo>
                    <a:pt x="148" y="290"/>
                    <a:pt x="148" y="276"/>
                    <a:pt x="144" y="264"/>
                  </a:cubicBezTo>
                  <a:cubicBezTo>
                    <a:pt x="162" y="211"/>
                    <a:pt x="154" y="199"/>
                    <a:pt x="108" y="168"/>
                  </a:cubicBezTo>
                  <a:cubicBezTo>
                    <a:pt x="106" y="150"/>
                    <a:pt x="111" y="49"/>
                    <a:pt x="72" y="24"/>
                  </a:cubicBezTo>
                  <a:cubicBezTo>
                    <a:pt x="51" y="11"/>
                    <a:pt x="0" y="0"/>
                    <a:pt x="0" y="0"/>
                  </a:cubicBezTo>
                </a:path>
              </a:pathLst>
            </a:custGeom>
            <a:noFill/>
            <a:ln w="381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4" name="Freeform 18"/>
            <p:cNvSpPr>
              <a:spLocks/>
            </p:cNvSpPr>
            <p:nvPr/>
          </p:nvSpPr>
          <p:spPr bwMode="auto">
            <a:xfrm>
              <a:off x="1998" y="3031"/>
              <a:ext cx="49" cy="245"/>
            </a:xfrm>
            <a:custGeom>
              <a:avLst/>
              <a:gdLst>
                <a:gd name="T0" fmla="*/ 0 w 134"/>
                <a:gd name="T1" fmla="*/ 600 h 600"/>
                <a:gd name="T2" fmla="*/ 24 w 134"/>
                <a:gd name="T3" fmla="*/ 456 h 600"/>
                <a:gd name="T4" fmla="*/ 96 w 134"/>
                <a:gd name="T5" fmla="*/ 396 h 600"/>
                <a:gd name="T6" fmla="*/ 132 w 134"/>
                <a:gd name="T7" fmla="*/ 324 h 600"/>
                <a:gd name="T8" fmla="*/ 108 w 134"/>
                <a:gd name="T9" fmla="*/ 252 h 600"/>
                <a:gd name="T10" fmla="*/ 120 w 134"/>
                <a:gd name="T11" fmla="*/ 84 h 600"/>
                <a:gd name="T12" fmla="*/ 132 w 134"/>
                <a:gd name="T13" fmla="*/ 48 h 600"/>
                <a:gd name="T14" fmla="*/ 120 w 134"/>
                <a:gd name="T15" fmla="*/ 0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 h="600">
                  <a:moveTo>
                    <a:pt x="0" y="600"/>
                  </a:moveTo>
                  <a:cubicBezTo>
                    <a:pt x="10" y="552"/>
                    <a:pt x="6" y="501"/>
                    <a:pt x="24" y="456"/>
                  </a:cubicBezTo>
                  <a:cubicBezTo>
                    <a:pt x="32" y="435"/>
                    <a:pt x="78" y="408"/>
                    <a:pt x="96" y="396"/>
                  </a:cubicBezTo>
                  <a:cubicBezTo>
                    <a:pt x="105" y="382"/>
                    <a:pt x="134" y="345"/>
                    <a:pt x="132" y="324"/>
                  </a:cubicBezTo>
                  <a:cubicBezTo>
                    <a:pt x="129" y="299"/>
                    <a:pt x="108" y="252"/>
                    <a:pt x="108" y="252"/>
                  </a:cubicBezTo>
                  <a:cubicBezTo>
                    <a:pt x="112" y="196"/>
                    <a:pt x="113" y="140"/>
                    <a:pt x="120" y="84"/>
                  </a:cubicBezTo>
                  <a:cubicBezTo>
                    <a:pt x="121" y="71"/>
                    <a:pt x="132" y="61"/>
                    <a:pt x="132" y="48"/>
                  </a:cubicBezTo>
                  <a:cubicBezTo>
                    <a:pt x="132" y="32"/>
                    <a:pt x="120" y="16"/>
                    <a:pt x="120" y="0"/>
                  </a:cubicBezTo>
                </a:path>
              </a:pathLst>
            </a:custGeom>
            <a:noFill/>
            <a:ln w="381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5" name="Freeform 19"/>
            <p:cNvSpPr>
              <a:spLocks/>
            </p:cNvSpPr>
            <p:nvPr/>
          </p:nvSpPr>
          <p:spPr bwMode="auto">
            <a:xfrm>
              <a:off x="1972" y="2556"/>
              <a:ext cx="266" cy="255"/>
            </a:xfrm>
            <a:custGeom>
              <a:avLst/>
              <a:gdLst>
                <a:gd name="T0" fmla="*/ 732 w 732"/>
                <a:gd name="T1" fmla="*/ 624 h 624"/>
                <a:gd name="T2" fmla="*/ 696 w 732"/>
                <a:gd name="T3" fmla="*/ 492 h 624"/>
                <a:gd name="T4" fmla="*/ 660 w 732"/>
                <a:gd name="T5" fmla="*/ 480 h 624"/>
                <a:gd name="T6" fmla="*/ 624 w 732"/>
                <a:gd name="T7" fmla="*/ 456 h 624"/>
                <a:gd name="T8" fmla="*/ 624 w 732"/>
                <a:gd name="T9" fmla="*/ 336 h 624"/>
                <a:gd name="T10" fmla="*/ 600 w 732"/>
                <a:gd name="T11" fmla="*/ 264 h 624"/>
                <a:gd name="T12" fmla="*/ 588 w 732"/>
                <a:gd name="T13" fmla="*/ 228 h 624"/>
                <a:gd name="T14" fmla="*/ 576 w 732"/>
                <a:gd name="T15" fmla="*/ 120 h 624"/>
                <a:gd name="T16" fmla="*/ 468 w 732"/>
                <a:gd name="T17" fmla="*/ 72 h 624"/>
                <a:gd name="T18" fmla="*/ 396 w 732"/>
                <a:gd name="T19" fmla="*/ 24 h 624"/>
                <a:gd name="T20" fmla="*/ 360 w 732"/>
                <a:gd name="T21" fmla="*/ 0 h 624"/>
                <a:gd name="T22" fmla="*/ 240 w 732"/>
                <a:gd name="T23" fmla="*/ 12 h 624"/>
                <a:gd name="T24" fmla="*/ 168 w 732"/>
                <a:gd name="T25" fmla="*/ 48 h 624"/>
                <a:gd name="T26" fmla="*/ 0 w 732"/>
                <a:gd name="T27" fmla="*/ 72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2" h="624">
                  <a:moveTo>
                    <a:pt x="732" y="624"/>
                  </a:moveTo>
                  <a:cubicBezTo>
                    <a:pt x="715" y="539"/>
                    <a:pt x="726" y="583"/>
                    <a:pt x="696" y="492"/>
                  </a:cubicBezTo>
                  <a:cubicBezTo>
                    <a:pt x="692" y="480"/>
                    <a:pt x="671" y="486"/>
                    <a:pt x="660" y="480"/>
                  </a:cubicBezTo>
                  <a:cubicBezTo>
                    <a:pt x="647" y="474"/>
                    <a:pt x="636" y="464"/>
                    <a:pt x="624" y="456"/>
                  </a:cubicBezTo>
                  <a:cubicBezTo>
                    <a:pt x="591" y="356"/>
                    <a:pt x="638" y="515"/>
                    <a:pt x="624" y="336"/>
                  </a:cubicBezTo>
                  <a:cubicBezTo>
                    <a:pt x="622" y="311"/>
                    <a:pt x="608" y="288"/>
                    <a:pt x="600" y="264"/>
                  </a:cubicBezTo>
                  <a:cubicBezTo>
                    <a:pt x="596" y="252"/>
                    <a:pt x="588" y="228"/>
                    <a:pt x="588" y="228"/>
                  </a:cubicBezTo>
                  <a:cubicBezTo>
                    <a:pt x="584" y="192"/>
                    <a:pt x="588" y="154"/>
                    <a:pt x="576" y="120"/>
                  </a:cubicBezTo>
                  <a:cubicBezTo>
                    <a:pt x="563" y="83"/>
                    <a:pt x="501" y="94"/>
                    <a:pt x="468" y="72"/>
                  </a:cubicBezTo>
                  <a:cubicBezTo>
                    <a:pt x="444" y="56"/>
                    <a:pt x="420" y="40"/>
                    <a:pt x="396" y="24"/>
                  </a:cubicBezTo>
                  <a:cubicBezTo>
                    <a:pt x="384" y="16"/>
                    <a:pt x="360" y="0"/>
                    <a:pt x="360" y="0"/>
                  </a:cubicBezTo>
                  <a:cubicBezTo>
                    <a:pt x="320" y="4"/>
                    <a:pt x="280" y="6"/>
                    <a:pt x="240" y="12"/>
                  </a:cubicBezTo>
                  <a:cubicBezTo>
                    <a:pt x="190" y="20"/>
                    <a:pt x="215" y="27"/>
                    <a:pt x="168" y="48"/>
                  </a:cubicBezTo>
                  <a:cubicBezTo>
                    <a:pt x="91" y="82"/>
                    <a:pt x="89" y="72"/>
                    <a:pt x="0" y="72"/>
                  </a:cubicBezTo>
                </a:path>
              </a:pathLst>
            </a:custGeom>
            <a:noFill/>
            <a:ln w="381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6" name="Freeform 20"/>
            <p:cNvSpPr>
              <a:spLocks/>
            </p:cNvSpPr>
            <p:nvPr/>
          </p:nvSpPr>
          <p:spPr bwMode="auto">
            <a:xfrm>
              <a:off x="2181" y="2572"/>
              <a:ext cx="113" cy="63"/>
            </a:xfrm>
            <a:custGeom>
              <a:avLst/>
              <a:gdLst>
                <a:gd name="T0" fmla="*/ 312 w 312"/>
                <a:gd name="T1" fmla="*/ 154 h 154"/>
                <a:gd name="T2" fmla="*/ 0 w 312"/>
                <a:gd name="T3" fmla="*/ 70 h 154"/>
              </a:gdLst>
              <a:ahLst/>
              <a:cxnLst>
                <a:cxn ang="0">
                  <a:pos x="T0" y="T1"/>
                </a:cxn>
                <a:cxn ang="0">
                  <a:pos x="T2" y="T3"/>
                </a:cxn>
              </a:cxnLst>
              <a:rect l="0" t="0" r="r" b="b"/>
              <a:pathLst>
                <a:path w="312" h="154">
                  <a:moveTo>
                    <a:pt x="312" y="154"/>
                  </a:moveTo>
                  <a:cubicBezTo>
                    <a:pt x="261" y="0"/>
                    <a:pt x="224" y="70"/>
                    <a:pt x="0" y="70"/>
                  </a:cubicBezTo>
                </a:path>
              </a:pathLst>
            </a:custGeom>
            <a:noFill/>
            <a:ln w="381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7" name="Freeform 21"/>
            <p:cNvSpPr>
              <a:spLocks/>
            </p:cNvSpPr>
            <p:nvPr/>
          </p:nvSpPr>
          <p:spPr bwMode="auto">
            <a:xfrm>
              <a:off x="2303" y="3757"/>
              <a:ext cx="398" cy="500"/>
            </a:xfrm>
            <a:custGeom>
              <a:avLst/>
              <a:gdLst>
                <a:gd name="T0" fmla="*/ 0 w 1092"/>
                <a:gd name="T1" fmla="*/ 1224 h 1224"/>
                <a:gd name="T2" fmla="*/ 168 w 1092"/>
                <a:gd name="T3" fmla="*/ 1116 h 1224"/>
                <a:gd name="T4" fmla="*/ 276 w 1092"/>
                <a:gd name="T5" fmla="*/ 996 h 1224"/>
                <a:gd name="T6" fmla="*/ 348 w 1092"/>
                <a:gd name="T7" fmla="*/ 948 h 1224"/>
                <a:gd name="T8" fmla="*/ 420 w 1092"/>
                <a:gd name="T9" fmla="*/ 924 h 1224"/>
                <a:gd name="T10" fmla="*/ 708 w 1092"/>
                <a:gd name="T11" fmla="*/ 876 h 1224"/>
                <a:gd name="T12" fmla="*/ 744 w 1092"/>
                <a:gd name="T13" fmla="*/ 852 h 1224"/>
                <a:gd name="T14" fmla="*/ 828 w 1092"/>
                <a:gd name="T15" fmla="*/ 840 h 1224"/>
                <a:gd name="T16" fmla="*/ 924 w 1092"/>
                <a:gd name="T17" fmla="*/ 768 h 1224"/>
                <a:gd name="T18" fmla="*/ 972 w 1092"/>
                <a:gd name="T19" fmla="*/ 696 h 1224"/>
                <a:gd name="T20" fmla="*/ 984 w 1092"/>
                <a:gd name="T21" fmla="*/ 660 h 1224"/>
                <a:gd name="T22" fmla="*/ 1056 w 1092"/>
                <a:gd name="T23" fmla="*/ 624 h 1224"/>
                <a:gd name="T24" fmla="*/ 1092 w 1092"/>
                <a:gd name="T25" fmla="*/ 552 h 1224"/>
                <a:gd name="T26" fmla="*/ 1080 w 1092"/>
                <a:gd name="T27" fmla="*/ 444 h 1224"/>
                <a:gd name="T28" fmla="*/ 1056 w 1092"/>
                <a:gd name="T29" fmla="*/ 372 h 1224"/>
                <a:gd name="T30" fmla="*/ 984 w 1092"/>
                <a:gd name="T31" fmla="*/ 228 h 1224"/>
                <a:gd name="T32" fmla="*/ 948 w 1092"/>
                <a:gd name="T33" fmla="*/ 216 h 1224"/>
                <a:gd name="T34" fmla="*/ 912 w 1092"/>
                <a:gd name="T35" fmla="*/ 0 h 1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2" h="1224">
                  <a:moveTo>
                    <a:pt x="0" y="1224"/>
                  </a:moveTo>
                  <a:cubicBezTo>
                    <a:pt x="38" y="1110"/>
                    <a:pt x="28" y="1132"/>
                    <a:pt x="168" y="1116"/>
                  </a:cubicBezTo>
                  <a:cubicBezTo>
                    <a:pt x="188" y="940"/>
                    <a:pt x="141" y="1044"/>
                    <a:pt x="276" y="996"/>
                  </a:cubicBezTo>
                  <a:cubicBezTo>
                    <a:pt x="303" y="986"/>
                    <a:pt x="324" y="964"/>
                    <a:pt x="348" y="948"/>
                  </a:cubicBezTo>
                  <a:cubicBezTo>
                    <a:pt x="369" y="934"/>
                    <a:pt x="420" y="924"/>
                    <a:pt x="420" y="924"/>
                  </a:cubicBezTo>
                  <a:cubicBezTo>
                    <a:pt x="495" y="811"/>
                    <a:pt x="415" y="911"/>
                    <a:pt x="708" y="876"/>
                  </a:cubicBezTo>
                  <a:cubicBezTo>
                    <a:pt x="722" y="874"/>
                    <a:pt x="730" y="856"/>
                    <a:pt x="744" y="852"/>
                  </a:cubicBezTo>
                  <a:cubicBezTo>
                    <a:pt x="771" y="844"/>
                    <a:pt x="800" y="844"/>
                    <a:pt x="828" y="840"/>
                  </a:cubicBezTo>
                  <a:cubicBezTo>
                    <a:pt x="878" y="823"/>
                    <a:pt x="879" y="798"/>
                    <a:pt x="924" y="768"/>
                  </a:cubicBezTo>
                  <a:cubicBezTo>
                    <a:pt x="940" y="744"/>
                    <a:pt x="956" y="720"/>
                    <a:pt x="972" y="696"/>
                  </a:cubicBezTo>
                  <a:cubicBezTo>
                    <a:pt x="979" y="685"/>
                    <a:pt x="976" y="670"/>
                    <a:pt x="984" y="660"/>
                  </a:cubicBezTo>
                  <a:cubicBezTo>
                    <a:pt x="1001" y="639"/>
                    <a:pt x="1032" y="632"/>
                    <a:pt x="1056" y="624"/>
                  </a:cubicBezTo>
                  <a:cubicBezTo>
                    <a:pt x="1068" y="606"/>
                    <a:pt x="1092" y="577"/>
                    <a:pt x="1092" y="552"/>
                  </a:cubicBezTo>
                  <a:cubicBezTo>
                    <a:pt x="1092" y="516"/>
                    <a:pt x="1087" y="480"/>
                    <a:pt x="1080" y="444"/>
                  </a:cubicBezTo>
                  <a:cubicBezTo>
                    <a:pt x="1075" y="419"/>
                    <a:pt x="1064" y="396"/>
                    <a:pt x="1056" y="372"/>
                  </a:cubicBezTo>
                  <a:cubicBezTo>
                    <a:pt x="1045" y="338"/>
                    <a:pt x="1022" y="241"/>
                    <a:pt x="984" y="228"/>
                  </a:cubicBezTo>
                  <a:cubicBezTo>
                    <a:pt x="972" y="224"/>
                    <a:pt x="960" y="220"/>
                    <a:pt x="948" y="216"/>
                  </a:cubicBezTo>
                  <a:cubicBezTo>
                    <a:pt x="915" y="117"/>
                    <a:pt x="912" y="109"/>
                    <a:pt x="912" y="0"/>
                  </a:cubicBezTo>
                </a:path>
              </a:pathLst>
            </a:custGeom>
            <a:noFill/>
            <a:ln w="381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8" name="Freeform 22"/>
            <p:cNvSpPr>
              <a:spLocks/>
            </p:cNvSpPr>
            <p:nvPr/>
          </p:nvSpPr>
          <p:spPr bwMode="auto">
            <a:xfrm>
              <a:off x="2769" y="3566"/>
              <a:ext cx="84" cy="539"/>
            </a:xfrm>
            <a:custGeom>
              <a:avLst/>
              <a:gdLst>
                <a:gd name="T0" fmla="*/ 183 w 231"/>
                <a:gd name="T1" fmla="*/ 1320 h 1320"/>
                <a:gd name="T2" fmla="*/ 171 w 231"/>
                <a:gd name="T3" fmla="*/ 1188 h 1320"/>
                <a:gd name="T4" fmla="*/ 39 w 231"/>
                <a:gd name="T5" fmla="*/ 1104 h 1320"/>
                <a:gd name="T6" fmla="*/ 3 w 231"/>
                <a:gd name="T7" fmla="*/ 1032 h 1320"/>
                <a:gd name="T8" fmla="*/ 27 w 231"/>
                <a:gd name="T9" fmla="*/ 996 h 1320"/>
                <a:gd name="T10" fmla="*/ 39 w 231"/>
                <a:gd name="T11" fmla="*/ 960 h 1320"/>
                <a:gd name="T12" fmla="*/ 75 w 231"/>
                <a:gd name="T13" fmla="*/ 936 h 1320"/>
                <a:gd name="T14" fmla="*/ 135 w 231"/>
                <a:gd name="T15" fmla="*/ 876 h 1320"/>
                <a:gd name="T16" fmla="*/ 231 w 231"/>
                <a:gd name="T17" fmla="*/ 744 h 1320"/>
                <a:gd name="T18" fmla="*/ 219 w 231"/>
                <a:gd name="T19" fmla="*/ 660 h 1320"/>
                <a:gd name="T20" fmla="*/ 183 w 231"/>
                <a:gd name="T21" fmla="*/ 588 h 1320"/>
                <a:gd name="T22" fmla="*/ 135 w 231"/>
                <a:gd name="T23" fmla="*/ 312 h 1320"/>
                <a:gd name="T24" fmla="*/ 183 w 231"/>
                <a:gd name="T25" fmla="*/ 168 h 1320"/>
                <a:gd name="T26" fmla="*/ 135 w 231"/>
                <a:gd name="T27" fmla="*/ 0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1" h="1320">
                  <a:moveTo>
                    <a:pt x="183" y="1320"/>
                  </a:moveTo>
                  <a:cubicBezTo>
                    <a:pt x="179" y="1276"/>
                    <a:pt x="180" y="1231"/>
                    <a:pt x="171" y="1188"/>
                  </a:cubicBezTo>
                  <a:cubicBezTo>
                    <a:pt x="163" y="1150"/>
                    <a:pt x="73" y="1115"/>
                    <a:pt x="39" y="1104"/>
                  </a:cubicBezTo>
                  <a:cubicBezTo>
                    <a:pt x="31" y="1091"/>
                    <a:pt x="0" y="1052"/>
                    <a:pt x="3" y="1032"/>
                  </a:cubicBezTo>
                  <a:cubicBezTo>
                    <a:pt x="5" y="1018"/>
                    <a:pt x="21" y="1009"/>
                    <a:pt x="27" y="996"/>
                  </a:cubicBezTo>
                  <a:cubicBezTo>
                    <a:pt x="33" y="985"/>
                    <a:pt x="31" y="970"/>
                    <a:pt x="39" y="960"/>
                  </a:cubicBezTo>
                  <a:cubicBezTo>
                    <a:pt x="48" y="949"/>
                    <a:pt x="63" y="944"/>
                    <a:pt x="75" y="936"/>
                  </a:cubicBezTo>
                  <a:cubicBezTo>
                    <a:pt x="139" y="840"/>
                    <a:pt x="55" y="956"/>
                    <a:pt x="135" y="876"/>
                  </a:cubicBezTo>
                  <a:cubicBezTo>
                    <a:pt x="184" y="827"/>
                    <a:pt x="158" y="792"/>
                    <a:pt x="231" y="744"/>
                  </a:cubicBezTo>
                  <a:cubicBezTo>
                    <a:pt x="227" y="716"/>
                    <a:pt x="227" y="687"/>
                    <a:pt x="219" y="660"/>
                  </a:cubicBezTo>
                  <a:cubicBezTo>
                    <a:pt x="211" y="634"/>
                    <a:pt x="191" y="613"/>
                    <a:pt x="183" y="588"/>
                  </a:cubicBezTo>
                  <a:cubicBezTo>
                    <a:pt x="166" y="295"/>
                    <a:pt x="185" y="463"/>
                    <a:pt x="135" y="312"/>
                  </a:cubicBezTo>
                  <a:cubicBezTo>
                    <a:pt x="145" y="250"/>
                    <a:pt x="149" y="219"/>
                    <a:pt x="183" y="168"/>
                  </a:cubicBezTo>
                  <a:cubicBezTo>
                    <a:pt x="175" y="95"/>
                    <a:pt x="184" y="49"/>
                    <a:pt x="135" y="0"/>
                  </a:cubicBezTo>
                </a:path>
              </a:pathLst>
            </a:custGeom>
            <a:noFill/>
            <a:ln w="381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9" name="Freeform 23"/>
            <p:cNvSpPr>
              <a:spLocks/>
            </p:cNvSpPr>
            <p:nvPr/>
          </p:nvSpPr>
          <p:spPr bwMode="auto">
            <a:xfrm>
              <a:off x="2853" y="3870"/>
              <a:ext cx="113" cy="171"/>
            </a:xfrm>
            <a:custGeom>
              <a:avLst/>
              <a:gdLst>
                <a:gd name="T0" fmla="*/ 312 w 312"/>
                <a:gd name="T1" fmla="*/ 420 h 420"/>
                <a:gd name="T2" fmla="*/ 300 w 312"/>
                <a:gd name="T3" fmla="*/ 264 h 420"/>
                <a:gd name="T4" fmla="*/ 288 w 312"/>
                <a:gd name="T5" fmla="*/ 228 h 420"/>
                <a:gd name="T6" fmla="*/ 216 w 312"/>
                <a:gd name="T7" fmla="*/ 180 h 420"/>
                <a:gd name="T8" fmla="*/ 144 w 312"/>
                <a:gd name="T9" fmla="*/ 156 h 420"/>
                <a:gd name="T10" fmla="*/ 120 w 312"/>
                <a:gd name="T11" fmla="*/ 84 h 420"/>
                <a:gd name="T12" fmla="*/ 108 w 312"/>
                <a:gd name="T13" fmla="*/ 48 h 420"/>
                <a:gd name="T14" fmla="*/ 72 w 312"/>
                <a:gd name="T15" fmla="*/ 24 h 420"/>
                <a:gd name="T16" fmla="*/ 0 w 312"/>
                <a:gd name="T17"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 h="420">
                  <a:moveTo>
                    <a:pt x="312" y="420"/>
                  </a:moveTo>
                  <a:cubicBezTo>
                    <a:pt x="308" y="368"/>
                    <a:pt x="306" y="316"/>
                    <a:pt x="300" y="264"/>
                  </a:cubicBezTo>
                  <a:cubicBezTo>
                    <a:pt x="298" y="251"/>
                    <a:pt x="297" y="237"/>
                    <a:pt x="288" y="228"/>
                  </a:cubicBezTo>
                  <a:cubicBezTo>
                    <a:pt x="268" y="208"/>
                    <a:pt x="240" y="196"/>
                    <a:pt x="216" y="180"/>
                  </a:cubicBezTo>
                  <a:cubicBezTo>
                    <a:pt x="195" y="166"/>
                    <a:pt x="144" y="156"/>
                    <a:pt x="144" y="156"/>
                  </a:cubicBezTo>
                  <a:cubicBezTo>
                    <a:pt x="136" y="132"/>
                    <a:pt x="128" y="108"/>
                    <a:pt x="120" y="84"/>
                  </a:cubicBezTo>
                  <a:cubicBezTo>
                    <a:pt x="116" y="72"/>
                    <a:pt x="119" y="55"/>
                    <a:pt x="108" y="48"/>
                  </a:cubicBezTo>
                  <a:cubicBezTo>
                    <a:pt x="96" y="40"/>
                    <a:pt x="85" y="30"/>
                    <a:pt x="72" y="24"/>
                  </a:cubicBezTo>
                  <a:cubicBezTo>
                    <a:pt x="49" y="14"/>
                    <a:pt x="0" y="0"/>
                    <a:pt x="0" y="0"/>
                  </a:cubicBezTo>
                </a:path>
              </a:pathLst>
            </a:custGeom>
            <a:noFill/>
            <a:ln w="381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60" name="Freeform 24"/>
            <p:cNvSpPr>
              <a:spLocks/>
            </p:cNvSpPr>
            <p:nvPr/>
          </p:nvSpPr>
          <p:spPr bwMode="auto">
            <a:xfrm>
              <a:off x="3577" y="2209"/>
              <a:ext cx="124" cy="1205"/>
            </a:xfrm>
            <a:custGeom>
              <a:avLst/>
              <a:gdLst>
                <a:gd name="T0" fmla="*/ 120 w 339"/>
                <a:gd name="T1" fmla="*/ 2952 h 2952"/>
                <a:gd name="T2" fmla="*/ 108 w 339"/>
                <a:gd name="T3" fmla="*/ 2856 h 2952"/>
                <a:gd name="T4" fmla="*/ 60 w 339"/>
                <a:gd name="T5" fmla="*/ 2784 h 2952"/>
                <a:gd name="T6" fmla="*/ 48 w 339"/>
                <a:gd name="T7" fmla="*/ 2748 h 2952"/>
                <a:gd name="T8" fmla="*/ 84 w 339"/>
                <a:gd name="T9" fmla="*/ 2592 h 2952"/>
                <a:gd name="T10" fmla="*/ 96 w 339"/>
                <a:gd name="T11" fmla="*/ 2412 h 2952"/>
                <a:gd name="T12" fmla="*/ 156 w 339"/>
                <a:gd name="T13" fmla="*/ 2340 h 2952"/>
                <a:gd name="T14" fmla="*/ 240 w 339"/>
                <a:gd name="T15" fmla="*/ 2220 h 2952"/>
                <a:gd name="T16" fmla="*/ 216 w 339"/>
                <a:gd name="T17" fmla="*/ 1920 h 2952"/>
                <a:gd name="T18" fmla="*/ 264 w 339"/>
                <a:gd name="T19" fmla="*/ 1860 h 2952"/>
                <a:gd name="T20" fmla="*/ 312 w 339"/>
                <a:gd name="T21" fmla="*/ 1788 h 2952"/>
                <a:gd name="T22" fmla="*/ 312 w 339"/>
                <a:gd name="T23" fmla="*/ 1116 h 2952"/>
                <a:gd name="T24" fmla="*/ 240 w 339"/>
                <a:gd name="T25" fmla="*/ 1080 h 2952"/>
                <a:gd name="T26" fmla="*/ 168 w 339"/>
                <a:gd name="T27" fmla="*/ 900 h 2952"/>
                <a:gd name="T28" fmla="*/ 180 w 339"/>
                <a:gd name="T29" fmla="*/ 864 h 2952"/>
                <a:gd name="T30" fmla="*/ 228 w 339"/>
                <a:gd name="T31" fmla="*/ 792 h 2952"/>
                <a:gd name="T32" fmla="*/ 216 w 339"/>
                <a:gd name="T33" fmla="*/ 660 h 2952"/>
                <a:gd name="T34" fmla="*/ 204 w 339"/>
                <a:gd name="T35" fmla="*/ 624 h 2952"/>
                <a:gd name="T36" fmla="*/ 252 w 339"/>
                <a:gd name="T37" fmla="*/ 504 h 2952"/>
                <a:gd name="T38" fmla="*/ 228 w 339"/>
                <a:gd name="T39" fmla="*/ 360 h 2952"/>
                <a:gd name="T40" fmla="*/ 144 w 339"/>
                <a:gd name="T41" fmla="*/ 216 h 2952"/>
                <a:gd name="T42" fmla="*/ 132 w 339"/>
                <a:gd name="T43" fmla="*/ 108 h 2952"/>
                <a:gd name="T44" fmla="*/ 60 w 339"/>
                <a:gd name="T45" fmla="*/ 60 h 2952"/>
                <a:gd name="T46" fmla="*/ 24 w 339"/>
                <a:gd name="T47" fmla="*/ 36 h 2952"/>
                <a:gd name="T48" fmla="*/ 0 w 339"/>
                <a:gd name="T49" fmla="*/ 0 h 2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9" h="2952">
                  <a:moveTo>
                    <a:pt x="120" y="2952"/>
                  </a:moveTo>
                  <a:cubicBezTo>
                    <a:pt x="116" y="2920"/>
                    <a:pt x="119" y="2886"/>
                    <a:pt x="108" y="2856"/>
                  </a:cubicBezTo>
                  <a:cubicBezTo>
                    <a:pt x="98" y="2829"/>
                    <a:pt x="69" y="2811"/>
                    <a:pt x="60" y="2784"/>
                  </a:cubicBezTo>
                  <a:cubicBezTo>
                    <a:pt x="56" y="2772"/>
                    <a:pt x="52" y="2760"/>
                    <a:pt x="48" y="2748"/>
                  </a:cubicBezTo>
                  <a:cubicBezTo>
                    <a:pt x="74" y="2616"/>
                    <a:pt x="59" y="2667"/>
                    <a:pt x="84" y="2592"/>
                  </a:cubicBezTo>
                  <a:cubicBezTo>
                    <a:pt x="88" y="2532"/>
                    <a:pt x="83" y="2471"/>
                    <a:pt x="96" y="2412"/>
                  </a:cubicBezTo>
                  <a:cubicBezTo>
                    <a:pt x="103" y="2382"/>
                    <a:pt x="143" y="2369"/>
                    <a:pt x="156" y="2340"/>
                  </a:cubicBezTo>
                  <a:cubicBezTo>
                    <a:pt x="183" y="2279"/>
                    <a:pt x="172" y="2243"/>
                    <a:pt x="240" y="2220"/>
                  </a:cubicBezTo>
                  <a:cubicBezTo>
                    <a:pt x="317" y="2105"/>
                    <a:pt x="250" y="2021"/>
                    <a:pt x="216" y="1920"/>
                  </a:cubicBezTo>
                  <a:cubicBezTo>
                    <a:pt x="283" y="1876"/>
                    <a:pt x="230" y="1921"/>
                    <a:pt x="264" y="1860"/>
                  </a:cubicBezTo>
                  <a:cubicBezTo>
                    <a:pt x="278" y="1835"/>
                    <a:pt x="312" y="1788"/>
                    <a:pt x="312" y="1788"/>
                  </a:cubicBezTo>
                  <a:cubicBezTo>
                    <a:pt x="313" y="1755"/>
                    <a:pt x="339" y="1249"/>
                    <a:pt x="312" y="1116"/>
                  </a:cubicBezTo>
                  <a:cubicBezTo>
                    <a:pt x="309" y="1099"/>
                    <a:pt x="252" y="1084"/>
                    <a:pt x="240" y="1080"/>
                  </a:cubicBezTo>
                  <a:cubicBezTo>
                    <a:pt x="202" y="1022"/>
                    <a:pt x="206" y="957"/>
                    <a:pt x="168" y="900"/>
                  </a:cubicBezTo>
                  <a:cubicBezTo>
                    <a:pt x="172" y="888"/>
                    <a:pt x="174" y="875"/>
                    <a:pt x="180" y="864"/>
                  </a:cubicBezTo>
                  <a:cubicBezTo>
                    <a:pt x="194" y="839"/>
                    <a:pt x="228" y="792"/>
                    <a:pt x="228" y="792"/>
                  </a:cubicBezTo>
                  <a:cubicBezTo>
                    <a:pt x="224" y="748"/>
                    <a:pt x="222" y="704"/>
                    <a:pt x="216" y="660"/>
                  </a:cubicBezTo>
                  <a:cubicBezTo>
                    <a:pt x="214" y="647"/>
                    <a:pt x="204" y="637"/>
                    <a:pt x="204" y="624"/>
                  </a:cubicBezTo>
                  <a:cubicBezTo>
                    <a:pt x="204" y="579"/>
                    <a:pt x="238" y="545"/>
                    <a:pt x="252" y="504"/>
                  </a:cubicBezTo>
                  <a:cubicBezTo>
                    <a:pt x="250" y="484"/>
                    <a:pt x="248" y="395"/>
                    <a:pt x="228" y="360"/>
                  </a:cubicBezTo>
                  <a:cubicBezTo>
                    <a:pt x="198" y="307"/>
                    <a:pt x="163" y="272"/>
                    <a:pt x="144" y="216"/>
                  </a:cubicBezTo>
                  <a:cubicBezTo>
                    <a:pt x="140" y="180"/>
                    <a:pt x="149" y="140"/>
                    <a:pt x="132" y="108"/>
                  </a:cubicBezTo>
                  <a:cubicBezTo>
                    <a:pt x="118" y="83"/>
                    <a:pt x="84" y="76"/>
                    <a:pt x="60" y="60"/>
                  </a:cubicBezTo>
                  <a:cubicBezTo>
                    <a:pt x="48" y="52"/>
                    <a:pt x="24" y="36"/>
                    <a:pt x="24" y="36"/>
                  </a:cubicBezTo>
                  <a:cubicBezTo>
                    <a:pt x="16" y="24"/>
                    <a:pt x="0" y="0"/>
                    <a:pt x="0" y="0"/>
                  </a:cubicBezTo>
                </a:path>
              </a:pathLst>
            </a:custGeom>
            <a:noFill/>
            <a:ln w="381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61" name="Freeform 25"/>
            <p:cNvSpPr>
              <a:spLocks/>
            </p:cNvSpPr>
            <p:nvPr/>
          </p:nvSpPr>
          <p:spPr bwMode="auto">
            <a:xfrm>
              <a:off x="3650" y="3135"/>
              <a:ext cx="91" cy="269"/>
            </a:xfrm>
            <a:custGeom>
              <a:avLst/>
              <a:gdLst>
                <a:gd name="T0" fmla="*/ 233 w 250"/>
                <a:gd name="T1" fmla="*/ 660 h 660"/>
                <a:gd name="T2" fmla="*/ 161 w 250"/>
                <a:gd name="T3" fmla="*/ 384 h 660"/>
                <a:gd name="T4" fmla="*/ 137 w 250"/>
                <a:gd name="T5" fmla="*/ 312 h 660"/>
                <a:gd name="T6" fmla="*/ 125 w 250"/>
                <a:gd name="T7" fmla="*/ 156 h 660"/>
                <a:gd name="T8" fmla="*/ 53 w 250"/>
                <a:gd name="T9" fmla="*/ 108 h 660"/>
                <a:gd name="T10" fmla="*/ 17 w 250"/>
                <a:gd name="T11" fmla="*/ 84 h 660"/>
                <a:gd name="T12" fmla="*/ 5 w 250"/>
                <a:gd name="T13" fmla="*/ 0 h 660"/>
              </a:gdLst>
              <a:ahLst/>
              <a:cxnLst>
                <a:cxn ang="0">
                  <a:pos x="T0" y="T1"/>
                </a:cxn>
                <a:cxn ang="0">
                  <a:pos x="T2" y="T3"/>
                </a:cxn>
                <a:cxn ang="0">
                  <a:pos x="T4" y="T5"/>
                </a:cxn>
                <a:cxn ang="0">
                  <a:pos x="T6" y="T7"/>
                </a:cxn>
                <a:cxn ang="0">
                  <a:pos x="T8" y="T9"/>
                </a:cxn>
                <a:cxn ang="0">
                  <a:pos x="T10" y="T11"/>
                </a:cxn>
                <a:cxn ang="0">
                  <a:pos x="T12" y="T13"/>
                </a:cxn>
              </a:cxnLst>
              <a:rect l="0" t="0" r="r" b="b"/>
              <a:pathLst>
                <a:path w="250" h="660">
                  <a:moveTo>
                    <a:pt x="233" y="660"/>
                  </a:moveTo>
                  <a:cubicBezTo>
                    <a:pt x="226" y="562"/>
                    <a:pt x="250" y="444"/>
                    <a:pt x="161" y="384"/>
                  </a:cubicBezTo>
                  <a:cubicBezTo>
                    <a:pt x="153" y="360"/>
                    <a:pt x="145" y="336"/>
                    <a:pt x="137" y="312"/>
                  </a:cubicBezTo>
                  <a:cubicBezTo>
                    <a:pt x="121" y="263"/>
                    <a:pt x="145" y="204"/>
                    <a:pt x="125" y="156"/>
                  </a:cubicBezTo>
                  <a:cubicBezTo>
                    <a:pt x="114" y="129"/>
                    <a:pt x="77" y="124"/>
                    <a:pt x="53" y="108"/>
                  </a:cubicBezTo>
                  <a:cubicBezTo>
                    <a:pt x="41" y="100"/>
                    <a:pt x="17" y="84"/>
                    <a:pt x="17" y="84"/>
                  </a:cubicBezTo>
                  <a:cubicBezTo>
                    <a:pt x="0" y="33"/>
                    <a:pt x="5" y="61"/>
                    <a:pt x="5" y="0"/>
                  </a:cubicBezTo>
                </a:path>
              </a:pathLst>
            </a:custGeom>
            <a:noFill/>
            <a:ln w="381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62" name="Freeform 26"/>
            <p:cNvSpPr>
              <a:spLocks/>
            </p:cNvSpPr>
            <p:nvPr/>
          </p:nvSpPr>
          <p:spPr bwMode="auto">
            <a:xfrm>
              <a:off x="2413" y="772"/>
              <a:ext cx="1013" cy="2426"/>
            </a:xfrm>
            <a:custGeom>
              <a:avLst/>
              <a:gdLst>
                <a:gd name="T0" fmla="*/ 0 w 2788"/>
                <a:gd name="T1" fmla="*/ 5940 h 5940"/>
                <a:gd name="T2" fmla="*/ 450 w 2788"/>
                <a:gd name="T3" fmla="*/ 5832 h 5940"/>
                <a:gd name="T4" fmla="*/ 504 w 2788"/>
                <a:gd name="T5" fmla="*/ 5796 h 5940"/>
                <a:gd name="T6" fmla="*/ 522 w 2788"/>
                <a:gd name="T7" fmla="*/ 5742 h 5940"/>
                <a:gd name="T8" fmla="*/ 558 w 2788"/>
                <a:gd name="T9" fmla="*/ 5688 h 5940"/>
                <a:gd name="T10" fmla="*/ 558 w 2788"/>
                <a:gd name="T11" fmla="*/ 5526 h 5940"/>
                <a:gd name="T12" fmla="*/ 630 w 2788"/>
                <a:gd name="T13" fmla="*/ 5418 h 5940"/>
                <a:gd name="T14" fmla="*/ 612 w 2788"/>
                <a:gd name="T15" fmla="*/ 5184 h 5940"/>
                <a:gd name="T16" fmla="*/ 486 w 2788"/>
                <a:gd name="T17" fmla="*/ 4734 h 5940"/>
                <a:gd name="T18" fmla="*/ 522 w 2788"/>
                <a:gd name="T19" fmla="*/ 4266 h 5940"/>
                <a:gd name="T20" fmla="*/ 594 w 2788"/>
                <a:gd name="T21" fmla="*/ 4104 h 5940"/>
                <a:gd name="T22" fmla="*/ 630 w 2788"/>
                <a:gd name="T23" fmla="*/ 3978 h 5940"/>
                <a:gd name="T24" fmla="*/ 828 w 2788"/>
                <a:gd name="T25" fmla="*/ 3852 h 5940"/>
                <a:gd name="T26" fmla="*/ 936 w 2788"/>
                <a:gd name="T27" fmla="*/ 3744 h 5940"/>
                <a:gd name="T28" fmla="*/ 954 w 2788"/>
                <a:gd name="T29" fmla="*/ 3690 h 5940"/>
                <a:gd name="T30" fmla="*/ 1062 w 2788"/>
                <a:gd name="T31" fmla="*/ 3654 h 5940"/>
                <a:gd name="T32" fmla="*/ 1134 w 2788"/>
                <a:gd name="T33" fmla="*/ 3492 h 5940"/>
                <a:gd name="T34" fmla="*/ 1188 w 2788"/>
                <a:gd name="T35" fmla="*/ 3474 h 5940"/>
                <a:gd name="T36" fmla="*/ 1296 w 2788"/>
                <a:gd name="T37" fmla="*/ 3402 h 5940"/>
                <a:gd name="T38" fmla="*/ 1350 w 2788"/>
                <a:gd name="T39" fmla="*/ 3384 h 5940"/>
                <a:gd name="T40" fmla="*/ 1404 w 2788"/>
                <a:gd name="T41" fmla="*/ 3348 h 5940"/>
                <a:gd name="T42" fmla="*/ 1512 w 2788"/>
                <a:gd name="T43" fmla="*/ 3078 h 5940"/>
                <a:gd name="T44" fmla="*/ 1602 w 2788"/>
                <a:gd name="T45" fmla="*/ 2970 h 5940"/>
                <a:gd name="T46" fmla="*/ 1728 w 2788"/>
                <a:gd name="T47" fmla="*/ 2772 h 5940"/>
                <a:gd name="T48" fmla="*/ 1818 w 2788"/>
                <a:gd name="T49" fmla="*/ 2682 h 5940"/>
                <a:gd name="T50" fmla="*/ 1854 w 2788"/>
                <a:gd name="T51" fmla="*/ 2628 h 5940"/>
                <a:gd name="T52" fmla="*/ 2358 w 2788"/>
                <a:gd name="T53" fmla="*/ 2466 h 5940"/>
                <a:gd name="T54" fmla="*/ 2484 w 2788"/>
                <a:gd name="T55" fmla="*/ 2322 h 5940"/>
                <a:gd name="T56" fmla="*/ 2502 w 2788"/>
                <a:gd name="T57" fmla="*/ 2268 h 5940"/>
                <a:gd name="T58" fmla="*/ 2616 w 2788"/>
                <a:gd name="T59" fmla="*/ 2231 h 5940"/>
                <a:gd name="T60" fmla="*/ 2700 w 2788"/>
                <a:gd name="T61" fmla="*/ 2016 h 5940"/>
                <a:gd name="T62" fmla="*/ 2718 w 2788"/>
                <a:gd name="T63" fmla="*/ 1962 h 5940"/>
                <a:gd name="T64" fmla="*/ 2754 w 2788"/>
                <a:gd name="T65" fmla="*/ 1908 h 5940"/>
                <a:gd name="T66" fmla="*/ 2664 w 2788"/>
                <a:gd name="T67" fmla="*/ 1278 h 5940"/>
                <a:gd name="T68" fmla="*/ 2646 w 2788"/>
                <a:gd name="T69" fmla="*/ 1152 h 5940"/>
                <a:gd name="T70" fmla="*/ 2592 w 2788"/>
                <a:gd name="T71" fmla="*/ 1116 h 5940"/>
                <a:gd name="T72" fmla="*/ 2538 w 2788"/>
                <a:gd name="T73" fmla="*/ 1008 h 5940"/>
                <a:gd name="T74" fmla="*/ 2412 w 2788"/>
                <a:gd name="T75" fmla="*/ 954 h 5940"/>
                <a:gd name="T76" fmla="*/ 2394 w 2788"/>
                <a:gd name="T77" fmla="*/ 828 h 5940"/>
                <a:gd name="T78" fmla="*/ 2376 w 2788"/>
                <a:gd name="T79" fmla="*/ 684 h 5940"/>
                <a:gd name="T80" fmla="*/ 2322 w 2788"/>
                <a:gd name="T81" fmla="*/ 666 h 5940"/>
                <a:gd name="T82" fmla="*/ 2304 w 2788"/>
                <a:gd name="T83" fmla="*/ 522 h 5940"/>
                <a:gd name="T84" fmla="*/ 2214 w 2788"/>
                <a:gd name="T85" fmla="*/ 432 h 5940"/>
                <a:gd name="T86" fmla="*/ 2322 w 2788"/>
                <a:gd name="T87" fmla="*/ 234 h 5940"/>
                <a:gd name="T88" fmla="*/ 2340 w 2788"/>
                <a:gd name="T89" fmla="*/ 180 h 5940"/>
                <a:gd name="T90" fmla="*/ 2394 w 2788"/>
                <a:gd name="T91" fmla="*/ 144 h 5940"/>
                <a:gd name="T92" fmla="*/ 2430 w 2788"/>
                <a:gd name="T93" fmla="*/ 0 h 5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88" h="5940">
                  <a:moveTo>
                    <a:pt x="0" y="5940"/>
                  </a:moveTo>
                  <a:cubicBezTo>
                    <a:pt x="165" y="5830"/>
                    <a:pt x="214" y="5847"/>
                    <a:pt x="450" y="5832"/>
                  </a:cubicBezTo>
                  <a:cubicBezTo>
                    <a:pt x="468" y="5820"/>
                    <a:pt x="490" y="5813"/>
                    <a:pt x="504" y="5796"/>
                  </a:cubicBezTo>
                  <a:cubicBezTo>
                    <a:pt x="516" y="5781"/>
                    <a:pt x="514" y="5759"/>
                    <a:pt x="522" y="5742"/>
                  </a:cubicBezTo>
                  <a:cubicBezTo>
                    <a:pt x="532" y="5723"/>
                    <a:pt x="546" y="5706"/>
                    <a:pt x="558" y="5688"/>
                  </a:cubicBezTo>
                  <a:cubicBezTo>
                    <a:pt x="546" y="5614"/>
                    <a:pt x="524" y="5587"/>
                    <a:pt x="558" y="5526"/>
                  </a:cubicBezTo>
                  <a:cubicBezTo>
                    <a:pt x="579" y="5488"/>
                    <a:pt x="630" y="5418"/>
                    <a:pt x="630" y="5418"/>
                  </a:cubicBezTo>
                  <a:cubicBezTo>
                    <a:pt x="606" y="5299"/>
                    <a:pt x="588" y="5305"/>
                    <a:pt x="612" y="5184"/>
                  </a:cubicBezTo>
                  <a:cubicBezTo>
                    <a:pt x="591" y="5035"/>
                    <a:pt x="571" y="4861"/>
                    <a:pt x="486" y="4734"/>
                  </a:cubicBezTo>
                  <a:cubicBezTo>
                    <a:pt x="490" y="4667"/>
                    <a:pt x="494" y="4387"/>
                    <a:pt x="522" y="4266"/>
                  </a:cubicBezTo>
                  <a:cubicBezTo>
                    <a:pt x="562" y="4094"/>
                    <a:pt x="539" y="4215"/>
                    <a:pt x="594" y="4104"/>
                  </a:cubicBezTo>
                  <a:cubicBezTo>
                    <a:pt x="629" y="4034"/>
                    <a:pt x="595" y="4059"/>
                    <a:pt x="630" y="3978"/>
                  </a:cubicBezTo>
                  <a:cubicBezTo>
                    <a:pt x="668" y="3890"/>
                    <a:pt x="763" y="3910"/>
                    <a:pt x="828" y="3852"/>
                  </a:cubicBezTo>
                  <a:cubicBezTo>
                    <a:pt x="866" y="3818"/>
                    <a:pt x="936" y="3744"/>
                    <a:pt x="936" y="3744"/>
                  </a:cubicBezTo>
                  <a:cubicBezTo>
                    <a:pt x="942" y="3726"/>
                    <a:pt x="939" y="3701"/>
                    <a:pt x="954" y="3690"/>
                  </a:cubicBezTo>
                  <a:cubicBezTo>
                    <a:pt x="985" y="3668"/>
                    <a:pt x="1062" y="3654"/>
                    <a:pt x="1062" y="3654"/>
                  </a:cubicBezTo>
                  <a:cubicBezTo>
                    <a:pt x="1073" y="3621"/>
                    <a:pt x="1095" y="3523"/>
                    <a:pt x="1134" y="3492"/>
                  </a:cubicBezTo>
                  <a:cubicBezTo>
                    <a:pt x="1149" y="3480"/>
                    <a:pt x="1171" y="3483"/>
                    <a:pt x="1188" y="3474"/>
                  </a:cubicBezTo>
                  <a:cubicBezTo>
                    <a:pt x="1226" y="3453"/>
                    <a:pt x="1260" y="3426"/>
                    <a:pt x="1296" y="3402"/>
                  </a:cubicBezTo>
                  <a:cubicBezTo>
                    <a:pt x="1312" y="3391"/>
                    <a:pt x="1333" y="3392"/>
                    <a:pt x="1350" y="3384"/>
                  </a:cubicBezTo>
                  <a:cubicBezTo>
                    <a:pt x="1369" y="3374"/>
                    <a:pt x="1386" y="3360"/>
                    <a:pt x="1404" y="3348"/>
                  </a:cubicBezTo>
                  <a:cubicBezTo>
                    <a:pt x="1459" y="3266"/>
                    <a:pt x="1481" y="3171"/>
                    <a:pt x="1512" y="3078"/>
                  </a:cubicBezTo>
                  <a:cubicBezTo>
                    <a:pt x="1525" y="3040"/>
                    <a:pt x="1577" y="2995"/>
                    <a:pt x="1602" y="2970"/>
                  </a:cubicBezTo>
                  <a:cubicBezTo>
                    <a:pt x="1638" y="2862"/>
                    <a:pt x="1632" y="2836"/>
                    <a:pt x="1728" y="2772"/>
                  </a:cubicBezTo>
                  <a:cubicBezTo>
                    <a:pt x="1824" y="2628"/>
                    <a:pt x="1698" y="2802"/>
                    <a:pt x="1818" y="2682"/>
                  </a:cubicBezTo>
                  <a:cubicBezTo>
                    <a:pt x="1833" y="2667"/>
                    <a:pt x="1838" y="2642"/>
                    <a:pt x="1854" y="2628"/>
                  </a:cubicBezTo>
                  <a:cubicBezTo>
                    <a:pt x="1990" y="2509"/>
                    <a:pt x="2186" y="2491"/>
                    <a:pt x="2358" y="2466"/>
                  </a:cubicBezTo>
                  <a:cubicBezTo>
                    <a:pt x="2421" y="2424"/>
                    <a:pt x="2454" y="2412"/>
                    <a:pt x="2484" y="2322"/>
                  </a:cubicBezTo>
                  <a:cubicBezTo>
                    <a:pt x="2490" y="2304"/>
                    <a:pt x="2493" y="2285"/>
                    <a:pt x="2502" y="2268"/>
                  </a:cubicBezTo>
                  <a:cubicBezTo>
                    <a:pt x="2515" y="2242"/>
                    <a:pt x="2583" y="2273"/>
                    <a:pt x="2616" y="2231"/>
                  </a:cubicBezTo>
                  <a:cubicBezTo>
                    <a:pt x="2649" y="2189"/>
                    <a:pt x="2683" y="2061"/>
                    <a:pt x="2700" y="2016"/>
                  </a:cubicBezTo>
                  <a:cubicBezTo>
                    <a:pt x="2706" y="1998"/>
                    <a:pt x="2710" y="1979"/>
                    <a:pt x="2718" y="1962"/>
                  </a:cubicBezTo>
                  <a:cubicBezTo>
                    <a:pt x="2728" y="1943"/>
                    <a:pt x="2753" y="1930"/>
                    <a:pt x="2754" y="1908"/>
                  </a:cubicBezTo>
                  <a:cubicBezTo>
                    <a:pt x="2762" y="1682"/>
                    <a:pt x="2788" y="1464"/>
                    <a:pt x="2664" y="1278"/>
                  </a:cubicBezTo>
                  <a:cubicBezTo>
                    <a:pt x="2658" y="1236"/>
                    <a:pt x="2663" y="1191"/>
                    <a:pt x="2646" y="1152"/>
                  </a:cubicBezTo>
                  <a:cubicBezTo>
                    <a:pt x="2637" y="1132"/>
                    <a:pt x="2607" y="1131"/>
                    <a:pt x="2592" y="1116"/>
                  </a:cubicBezTo>
                  <a:cubicBezTo>
                    <a:pt x="2440" y="964"/>
                    <a:pt x="2655" y="1154"/>
                    <a:pt x="2538" y="1008"/>
                  </a:cubicBezTo>
                  <a:cubicBezTo>
                    <a:pt x="2507" y="969"/>
                    <a:pt x="2455" y="965"/>
                    <a:pt x="2412" y="954"/>
                  </a:cubicBezTo>
                  <a:cubicBezTo>
                    <a:pt x="2454" y="828"/>
                    <a:pt x="2484" y="858"/>
                    <a:pt x="2394" y="828"/>
                  </a:cubicBezTo>
                  <a:cubicBezTo>
                    <a:pt x="2388" y="780"/>
                    <a:pt x="2396" y="728"/>
                    <a:pt x="2376" y="684"/>
                  </a:cubicBezTo>
                  <a:cubicBezTo>
                    <a:pt x="2368" y="667"/>
                    <a:pt x="2330" y="683"/>
                    <a:pt x="2322" y="666"/>
                  </a:cubicBezTo>
                  <a:cubicBezTo>
                    <a:pt x="2302" y="622"/>
                    <a:pt x="2317" y="569"/>
                    <a:pt x="2304" y="522"/>
                  </a:cubicBezTo>
                  <a:cubicBezTo>
                    <a:pt x="2291" y="473"/>
                    <a:pt x="2251" y="457"/>
                    <a:pt x="2214" y="432"/>
                  </a:cubicBezTo>
                  <a:cubicBezTo>
                    <a:pt x="2234" y="312"/>
                    <a:pt x="2225" y="299"/>
                    <a:pt x="2322" y="234"/>
                  </a:cubicBezTo>
                  <a:cubicBezTo>
                    <a:pt x="2328" y="216"/>
                    <a:pt x="2328" y="195"/>
                    <a:pt x="2340" y="180"/>
                  </a:cubicBezTo>
                  <a:cubicBezTo>
                    <a:pt x="2354" y="163"/>
                    <a:pt x="2383" y="162"/>
                    <a:pt x="2394" y="144"/>
                  </a:cubicBezTo>
                  <a:cubicBezTo>
                    <a:pt x="2434" y="80"/>
                    <a:pt x="2430" y="56"/>
                    <a:pt x="2430" y="0"/>
                  </a:cubicBezTo>
                </a:path>
              </a:pathLst>
            </a:custGeom>
            <a:noFill/>
            <a:ln w="381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63" name="Freeform 27"/>
            <p:cNvSpPr>
              <a:spLocks/>
            </p:cNvSpPr>
            <p:nvPr/>
          </p:nvSpPr>
          <p:spPr bwMode="auto">
            <a:xfrm>
              <a:off x="2382" y="2574"/>
              <a:ext cx="201" cy="191"/>
            </a:xfrm>
            <a:custGeom>
              <a:avLst/>
              <a:gdLst>
                <a:gd name="T0" fmla="*/ 551 w 551"/>
                <a:gd name="T1" fmla="*/ 0 h 468"/>
                <a:gd name="T2" fmla="*/ 443 w 551"/>
                <a:gd name="T3" fmla="*/ 72 h 468"/>
                <a:gd name="T4" fmla="*/ 389 w 551"/>
                <a:gd name="T5" fmla="*/ 108 h 468"/>
                <a:gd name="T6" fmla="*/ 119 w 551"/>
                <a:gd name="T7" fmla="*/ 198 h 468"/>
                <a:gd name="T8" fmla="*/ 65 w 551"/>
                <a:gd name="T9" fmla="*/ 468 h 468"/>
              </a:gdLst>
              <a:ahLst/>
              <a:cxnLst>
                <a:cxn ang="0">
                  <a:pos x="T0" y="T1"/>
                </a:cxn>
                <a:cxn ang="0">
                  <a:pos x="T2" y="T3"/>
                </a:cxn>
                <a:cxn ang="0">
                  <a:pos x="T4" y="T5"/>
                </a:cxn>
                <a:cxn ang="0">
                  <a:pos x="T6" y="T7"/>
                </a:cxn>
                <a:cxn ang="0">
                  <a:pos x="T8" y="T9"/>
                </a:cxn>
              </a:cxnLst>
              <a:rect l="0" t="0" r="r" b="b"/>
              <a:pathLst>
                <a:path w="551" h="468">
                  <a:moveTo>
                    <a:pt x="551" y="0"/>
                  </a:moveTo>
                  <a:cubicBezTo>
                    <a:pt x="515" y="24"/>
                    <a:pt x="479" y="48"/>
                    <a:pt x="443" y="72"/>
                  </a:cubicBezTo>
                  <a:cubicBezTo>
                    <a:pt x="425" y="84"/>
                    <a:pt x="389" y="108"/>
                    <a:pt x="389" y="108"/>
                  </a:cubicBezTo>
                  <a:cubicBezTo>
                    <a:pt x="318" y="215"/>
                    <a:pt x="260" y="184"/>
                    <a:pt x="119" y="198"/>
                  </a:cubicBezTo>
                  <a:cubicBezTo>
                    <a:pt x="0" y="277"/>
                    <a:pt x="65" y="212"/>
                    <a:pt x="65" y="468"/>
                  </a:cubicBezTo>
                </a:path>
              </a:pathLst>
            </a:custGeom>
            <a:noFill/>
            <a:ln w="381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64" name="Freeform 28"/>
            <p:cNvSpPr>
              <a:spLocks/>
            </p:cNvSpPr>
            <p:nvPr/>
          </p:nvSpPr>
          <p:spPr bwMode="auto">
            <a:xfrm>
              <a:off x="2792" y="2262"/>
              <a:ext cx="143" cy="505"/>
            </a:xfrm>
            <a:custGeom>
              <a:avLst/>
              <a:gdLst>
                <a:gd name="T0" fmla="*/ 165 w 394"/>
                <a:gd name="T1" fmla="*/ 1234 h 1234"/>
                <a:gd name="T2" fmla="*/ 183 w 394"/>
                <a:gd name="T3" fmla="*/ 1142 h 1234"/>
                <a:gd name="T4" fmla="*/ 238 w 394"/>
                <a:gd name="T5" fmla="*/ 1124 h 1234"/>
                <a:gd name="T6" fmla="*/ 348 w 394"/>
                <a:gd name="T7" fmla="*/ 1078 h 1234"/>
                <a:gd name="T8" fmla="*/ 375 w 394"/>
                <a:gd name="T9" fmla="*/ 932 h 1234"/>
                <a:gd name="T10" fmla="*/ 394 w 394"/>
                <a:gd name="T11" fmla="*/ 877 h 1234"/>
                <a:gd name="T12" fmla="*/ 311 w 394"/>
                <a:gd name="T13" fmla="*/ 676 h 1234"/>
                <a:gd name="T14" fmla="*/ 284 w 394"/>
                <a:gd name="T15" fmla="*/ 667 h 1234"/>
                <a:gd name="T16" fmla="*/ 256 w 394"/>
                <a:gd name="T17" fmla="*/ 649 h 1234"/>
                <a:gd name="T18" fmla="*/ 220 w 394"/>
                <a:gd name="T19" fmla="*/ 530 h 1234"/>
                <a:gd name="T20" fmla="*/ 147 w 394"/>
                <a:gd name="T21" fmla="*/ 475 h 1234"/>
                <a:gd name="T22" fmla="*/ 83 w 394"/>
                <a:gd name="T23" fmla="*/ 192 h 1234"/>
                <a:gd name="T24" fmla="*/ 55 w 394"/>
                <a:gd name="T25" fmla="*/ 36 h 1234"/>
                <a:gd name="T26" fmla="*/ 0 w 394"/>
                <a:gd name="T27" fmla="*/ 0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4" h="1234">
                  <a:moveTo>
                    <a:pt x="165" y="1234"/>
                  </a:moveTo>
                  <a:cubicBezTo>
                    <a:pt x="166" y="1229"/>
                    <a:pt x="174" y="1149"/>
                    <a:pt x="183" y="1142"/>
                  </a:cubicBezTo>
                  <a:cubicBezTo>
                    <a:pt x="199" y="1131"/>
                    <a:pt x="220" y="1130"/>
                    <a:pt x="238" y="1124"/>
                  </a:cubicBezTo>
                  <a:cubicBezTo>
                    <a:pt x="278" y="1111"/>
                    <a:pt x="310" y="1092"/>
                    <a:pt x="348" y="1078"/>
                  </a:cubicBezTo>
                  <a:cubicBezTo>
                    <a:pt x="392" y="1012"/>
                    <a:pt x="351" y="1084"/>
                    <a:pt x="375" y="932"/>
                  </a:cubicBezTo>
                  <a:cubicBezTo>
                    <a:pt x="378" y="913"/>
                    <a:pt x="394" y="877"/>
                    <a:pt x="394" y="877"/>
                  </a:cubicBezTo>
                  <a:cubicBezTo>
                    <a:pt x="386" y="809"/>
                    <a:pt x="380" y="716"/>
                    <a:pt x="311" y="676"/>
                  </a:cubicBezTo>
                  <a:cubicBezTo>
                    <a:pt x="303" y="671"/>
                    <a:pt x="293" y="671"/>
                    <a:pt x="284" y="667"/>
                  </a:cubicBezTo>
                  <a:cubicBezTo>
                    <a:pt x="274" y="662"/>
                    <a:pt x="265" y="655"/>
                    <a:pt x="256" y="649"/>
                  </a:cubicBezTo>
                  <a:cubicBezTo>
                    <a:pt x="250" y="631"/>
                    <a:pt x="226" y="534"/>
                    <a:pt x="220" y="530"/>
                  </a:cubicBezTo>
                  <a:cubicBezTo>
                    <a:pt x="193" y="513"/>
                    <a:pt x="173" y="493"/>
                    <a:pt x="147" y="475"/>
                  </a:cubicBezTo>
                  <a:cubicBezTo>
                    <a:pt x="143" y="370"/>
                    <a:pt x="177" y="254"/>
                    <a:pt x="83" y="192"/>
                  </a:cubicBezTo>
                  <a:cubicBezTo>
                    <a:pt x="69" y="147"/>
                    <a:pt x="82" y="63"/>
                    <a:pt x="55" y="36"/>
                  </a:cubicBezTo>
                  <a:cubicBezTo>
                    <a:pt x="40" y="21"/>
                    <a:pt x="0" y="0"/>
                    <a:pt x="0" y="0"/>
                  </a:cubicBezTo>
                </a:path>
              </a:pathLst>
            </a:custGeom>
            <a:noFill/>
            <a:ln w="381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65" name="Freeform 29"/>
            <p:cNvSpPr>
              <a:spLocks/>
            </p:cNvSpPr>
            <p:nvPr/>
          </p:nvSpPr>
          <p:spPr bwMode="auto">
            <a:xfrm>
              <a:off x="2951" y="2031"/>
              <a:ext cx="323" cy="396"/>
            </a:xfrm>
            <a:custGeom>
              <a:avLst/>
              <a:gdLst>
                <a:gd name="T0" fmla="*/ 887 w 887"/>
                <a:gd name="T1" fmla="*/ 969 h 969"/>
                <a:gd name="T2" fmla="*/ 759 w 887"/>
                <a:gd name="T3" fmla="*/ 887 h 969"/>
                <a:gd name="T4" fmla="*/ 741 w 887"/>
                <a:gd name="T5" fmla="*/ 868 h 969"/>
                <a:gd name="T6" fmla="*/ 713 w 887"/>
                <a:gd name="T7" fmla="*/ 859 h 969"/>
                <a:gd name="T8" fmla="*/ 695 w 887"/>
                <a:gd name="T9" fmla="*/ 832 h 969"/>
                <a:gd name="T10" fmla="*/ 649 w 887"/>
                <a:gd name="T11" fmla="*/ 795 h 969"/>
                <a:gd name="T12" fmla="*/ 595 w 887"/>
                <a:gd name="T13" fmla="*/ 685 h 969"/>
                <a:gd name="T14" fmla="*/ 467 w 887"/>
                <a:gd name="T15" fmla="*/ 676 h 969"/>
                <a:gd name="T16" fmla="*/ 421 w 887"/>
                <a:gd name="T17" fmla="*/ 576 h 969"/>
                <a:gd name="T18" fmla="*/ 412 w 887"/>
                <a:gd name="T19" fmla="*/ 548 h 969"/>
                <a:gd name="T20" fmla="*/ 357 w 887"/>
                <a:gd name="T21" fmla="*/ 484 h 969"/>
                <a:gd name="T22" fmla="*/ 302 w 887"/>
                <a:gd name="T23" fmla="*/ 448 h 969"/>
                <a:gd name="T24" fmla="*/ 293 w 887"/>
                <a:gd name="T25" fmla="*/ 475 h 969"/>
                <a:gd name="T26" fmla="*/ 220 w 887"/>
                <a:gd name="T27" fmla="*/ 420 h 969"/>
                <a:gd name="T28" fmla="*/ 201 w 887"/>
                <a:gd name="T29" fmla="*/ 365 h 969"/>
                <a:gd name="T30" fmla="*/ 183 w 887"/>
                <a:gd name="T31" fmla="*/ 338 h 969"/>
                <a:gd name="T32" fmla="*/ 165 w 887"/>
                <a:gd name="T33" fmla="*/ 283 h 969"/>
                <a:gd name="T34" fmla="*/ 174 w 887"/>
                <a:gd name="T35" fmla="*/ 237 h 969"/>
                <a:gd name="T36" fmla="*/ 55 w 887"/>
                <a:gd name="T37" fmla="*/ 36 h 969"/>
                <a:gd name="T38" fmla="*/ 0 w 887"/>
                <a:gd name="T3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87" h="969">
                  <a:moveTo>
                    <a:pt x="887" y="969"/>
                  </a:moveTo>
                  <a:cubicBezTo>
                    <a:pt x="844" y="940"/>
                    <a:pt x="810" y="903"/>
                    <a:pt x="759" y="887"/>
                  </a:cubicBezTo>
                  <a:cubicBezTo>
                    <a:pt x="753" y="881"/>
                    <a:pt x="748" y="873"/>
                    <a:pt x="741" y="868"/>
                  </a:cubicBezTo>
                  <a:cubicBezTo>
                    <a:pt x="733" y="863"/>
                    <a:pt x="721" y="865"/>
                    <a:pt x="713" y="859"/>
                  </a:cubicBezTo>
                  <a:cubicBezTo>
                    <a:pt x="704" y="852"/>
                    <a:pt x="702" y="841"/>
                    <a:pt x="695" y="832"/>
                  </a:cubicBezTo>
                  <a:cubicBezTo>
                    <a:pt x="678" y="811"/>
                    <a:pt x="673" y="810"/>
                    <a:pt x="649" y="795"/>
                  </a:cubicBezTo>
                  <a:cubicBezTo>
                    <a:pt x="624" y="719"/>
                    <a:pt x="642" y="756"/>
                    <a:pt x="595" y="685"/>
                  </a:cubicBezTo>
                  <a:cubicBezTo>
                    <a:pt x="572" y="649"/>
                    <a:pt x="510" y="679"/>
                    <a:pt x="467" y="676"/>
                  </a:cubicBezTo>
                  <a:cubicBezTo>
                    <a:pt x="438" y="649"/>
                    <a:pt x="433" y="613"/>
                    <a:pt x="421" y="576"/>
                  </a:cubicBezTo>
                  <a:cubicBezTo>
                    <a:pt x="418" y="567"/>
                    <a:pt x="419" y="555"/>
                    <a:pt x="412" y="548"/>
                  </a:cubicBezTo>
                  <a:cubicBezTo>
                    <a:pt x="391" y="528"/>
                    <a:pt x="377" y="505"/>
                    <a:pt x="357" y="484"/>
                  </a:cubicBezTo>
                  <a:cubicBezTo>
                    <a:pt x="344" y="444"/>
                    <a:pt x="345" y="434"/>
                    <a:pt x="302" y="448"/>
                  </a:cubicBezTo>
                  <a:cubicBezTo>
                    <a:pt x="299" y="457"/>
                    <a:pt x="302" y="472"/>
                    <a:pt x="293" y="475"/>
                  </a:cubicBezTo>
                  <a:cubicBezTo>
                    <a:pt x="258" y="489"/>
                    <a:pt x="237" y="438"/>
                    <a:pt x="220" y="420"/>
                  </a:cubicBezTo>
                  <a:cubicBezTo>
                    <a:pt x="214" y="402"/>
                    <a:pt x="212" y="381"/>
                    <a:pt x="201" y="365"/>
                  </a:cubicBezTo>
                  <a:cubicBezTo>
                    <a:pt x="195" y="356"/>
                    <a:pt x="187" y="348"/>
                    <a:pt x="183" y="338"/>
                  </a:cubicBezTo>
                  <a:cubicBezTo>
                    <a:pt x="175" y="320"/>
                    <a:pt x="165" y="283"/>
                    <a:pt x="165" y="283"/>
                  </a:cubicBezTo>
                  <a:cubicBezTo>
                    <a:pt x="168" y="268"/>
                    <a:pt x="174" y="253"/>
                    <a:pt x="174" y="237"/>
                  </a:cubicBezTo>
                  <a:cubicBezTo>
                    <a:pt x="174" y="103"/>
                    <a:pt x="172" y="74"/>
                    <a:pt x="55" y="36"/>
                  </a:cubicBezTo>
                  <a:cubicBezTo>
                    <a:pt x="42" y="27"/>
                    <a:pt x="16" y="0"/>
                    <a:pt x="0" y="0"/>
                  </a:cubicBezTo>
                </a:path>
              </a:pathLst>
            </a:custGeom>
            <a:noFill/>
            <a:ln w="381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66" name="Freeform 30"/>
            <p:cNvSpPr>
              <a:spLocks/>
            </p:cNvSpPr>
            <p:nvPr/>
          </p:nvSpPr>
          <p:spPr bwMode="auto">
            <a:xfrm>
              <a:off x="3331" y="1695"/>
              <a:ext cx="100" cy="374"/>
            </a:xfrm>
            <a:custGeom>
              <a:avLst/>
              <a:gdLst>
                <a:gd name="T0" fmla="*/ 0 w 277"/>
                <a:gd name="T1" fmla="*/ 914 h 914"/>
                <a:gd name="T2" fmla="*/ 45 w 277"/>
                <a:gd name="T3" fmla="*/ 841 h 914"/>
                <a:gd name="T4" fmla="*/ 82 w 277"/>
                <a:gd name="T5" fmla="*/ 777 h 914"/>
                <a:gd name="T6" fmla="*/ 128 w 277"/>
                <a:gd name="T7" fmla="*/ 731 h 914"/>
                <a:gd name="T8" fmla="*/ 155 w 277"/>
                <a:gd name="T9" fmla="*/ 704 h 914"/>
                <a:gd name="T10" fmla="*/ 164 w 277"/>
                <a:gd name="T11" fmla="*/ 676 h 914"/>
                <a:gd name="T12" fmla="*/ 173 w 277"/>
                <a:gd name="T13" fmla="*/ 530 h 914"/>
                <a:gd name="T14" fmla="*/ 246 w 277"/>
                <a:gd name="T15" fmla="*/ 475 h 914"/>
                <a:gd name="T16" fmla="*/ 173 w 277"/>
                <a:gd name="T17" fmla="*/ 155 h 914"/>
                <a:gd name="T18" fmla="*/ 118 w 277"/>
                <a:gd name="T19" fmla="*/ 64 h 914"/>
                <a:gd name="T20" fmla="*/ 73 w 277"/>
                <a:gd name="T21" fmla="*/ 27 h 914"/>
                <a:gd name="T22" fmla="*/ 64 w 277"/>
                <a:gd name="T23" fmla="*/ 0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7" h="914">
                  <a:moveTo>
                    <a:pt x="0" y="914"/>
                  </a:moveTo>
                  <a:cubicBezTo>
                    <a:pt x="10" y="883"/>
                    <a:pt x="29" y="869"/>
                    <a:pt x="45" y="841"/>
                  </a:cubicBezTo>
                  <a:cubicBezTo>
                    <a:pt x="58" y="819"/>
                    <a:pt x="65" y="796"/>
                    <a:pt x="82" y="777"/>
                  </a:cubicBezTo>
                  <a:cubicBezTo>
                    <a:pt x="96" y="761"/>
                    <a:pt x="113" y="746"/>
                    <a:pt x="128" y="731"/>
                  </a:cubicBezTo>
                  <a:cubicBezTo>
                    <a:pt x="137" y="722"/>
                    <a:pt x="155" y="704"/>
                    <a:pt x="155" y="704"/>
                  </a:cubicBezTo>
                  <a:cubicBezTo>
                    <a:pt x="158" y="695"/>
                    <a:pt x="163" y="686"/>
                    <a:pt x="164" y="676"/>
                  </a:cubicBezTo>
                  <a:cubicBezTo>
                    <a:pt x="169" y="627"/>
                    <a:pt x="165" y="578"/>
                    <a:pt x="173" y="530"/>
                  </a:cubicBezTo>
                  <a:cubicBezTo>
                    <a:pt x="178" y="500"/>
                    <a:pt x="246" y="475"/>
                    <a:pt x="246" y="475"/>
                  </a:cubicBezTo>
                  <a:cubicBezTo>
                    <a:pt x="277" y="390"/>
                    <a:pt x="244" y="226"/>
                    <a:pt x="173" y="155"/>
                  </a:cubicBezTo>
                  <a:cubicBezTo>
                    <a:pt x="155" y="99"/>
                    <a:pt x="168" y="80"/>
                    <a:pt x="118" y="64"/>
                  </a:cubicBezTo>
                  <a:cubicBezTo>
                    <a:pt x="103" y="54"/>
                    <a:pt x="83" y="43"/>
                    <a:pt x="73" y="27"/>
                  </a:cubicBezTo>
                  <a:cubicBezTo>
                    <a:pt x="68" y="19"/>
                    <a:pt x="64" y="0"/>
                    <a:pt x="64" y="0"/>
                  </a:cubicBezTo>
                </a:path>
              </a:pathLst>
            </a:custGeom>
            <a:noFill/>
            <a:ln w="381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67" name="Freeform 31"/>
            <p:cNvSpPr>
              <a:spLocks/>
            </p:cNvSpPr>
            <p:nvPr/>
          </p:nvSpPr>
          <p:spPr bwMode="auto">
            <a:xfrm>
              <a:off x="3830" y="1482"/>
              <a:ext cx="116" cy="412"/>
            </a:xfrm>
            <a:custGeom>
              <a:avLst/>
              <a:gdLst>
                <a:gd name="T0" fmla="*/ 52 w 317"/>
                <a:gd name="T1" fmla="*/ 960 h 1008"/>
                <a:gd name="T2" fmla="*/ 98 w 317"/>
                <a:gd name="T3" fmla="*/ 932 h 1008"/>
                <a:gd name="T4" fmla="*/ 116 w 317"/>
                <a:gd name="T5" fmla="*/ 905 h 1008"/>
                <a:gd name="T6" fmla="*/ 253 w 317"/>
                <a:gd name="T7" fmla="*/ 795 h 1008"/>
                <a:gd name="T8" fmla="*/ 299 w 317"/>
                <a:gd name="T9" fmla="*/ 548 h 1008"/>
                <a:gd name="T10" fmla="*/ 280 w 317"/>
                <a:gd name="T11" fmla="*/ 475 h 1008"/>
                <a:gd name="T12" fmla="*/ 271 w 317"/>
                <a:gd name="T13" fmla="*/ 393 h 1008"/>
                <a:gd name="T14" fmla="*/ 317 w 317"/>
                <a:gd name="T15" fmla="*/ 384 h 1008"/>
                <a:gd name="T16" fmla="*/ 308 w 317"/>
                <a:gd name="T17" fmla="*/ 356 h 1008"/>
                <a:gd name="T18" fmla="*/ 253 w 317"/>
                <a:gd name="T19" fmla="*/ 338 h 1008"/>
                <a:gd name="T20" fmla="*/ 198 w 317"/>
                <a:gd name="T21" fmla="*/ 228 h 1008"/>
                <a:gd name="T22" fmla="*/ 107 w 317"/>
                <a:gd name="T23" fmla="*/ 192 h 1008"/>
                <a:gd name="T24" fmla="*/ 52 w 317"/>
                <a:gd name="T25" fmla="*/ 119 h 1008"/>
                <a:gd name="T26" fmla="*/ 24 w 317"/>
                <a:gd name="T27" fmla="*/ 0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7" h="1008">
                  <a:moveTo>
                    <a:pt x="52" y="960"/>
                  </a:moveTo>
                  <a:cubicBezTo>
                    <a:pt x="131" y="876"/>
                    <a:pt x="0" y="1008"/>
                    <a:pt x="98" y="932"/>
                  </a:cubicBezTo>
                  <a:cubicBezTo>
                    <a:pt x="107" y="925"/>
                    <a:pt x="109" y="913"/>
                    <a:pt x="116" y="905"/>
                  </a:cubicBezTo>
                  <a:cubicBezTo>
                    <a:pt x="153" y="862"/>
                    <a:pt x="203" y="819"/>
                    <a:pt x="253" y="795"/>
                  </a:cubicBezTo>
                  <a:cubicBezTo>
                    <a:pt x="304" y="719"/>
                    <a:pt x="248" y="624"/>
                    <a:pt x="299" y="548"/>
                  </a:cubicBezTo>
                  <a:cubicBezTo>
                    <a:pt x="311" y="513"/>
                    <a:pt x="307" y="500"/>
                    <a:pt x="280" y="475"/>
                  </a:cubicBezTo>
                  <a:cubicBezTo>
                    <a:pt x="278" y="470"/>
                    <a:pt x="246" y="409"/>
                    <a:pt x="271" y="393"/>
                  </a:cubicBezTo>
                  <a:cubicBezTo>
                    <a:pt x="284" y="384"/>
                    <a:pt x="302" y="387"/>
                    <a:pt x="317" y="384"/>
                  </a:cubicBezTo>
                  <a:cubicBezTo>
                    <a:pt x="314" y="375"/>
                    <a:pt x="316" y="362"/>
                    <a:pt x="308" y="356"/>
                  </a:cubicBezTo>
                  <a:cubicBezTo>
                    <a:pt x="292" y="345"/>
                    <a:pt x="253" y="338"/>
                    <a:pt x="253" y="338"/>
                  </a:cubicBezTo>
                  <a:cubicBezTo>
                    <a:pt x="215" y="282"/>
                    <a:pt x="264" y="249"/>
                    <a:pt x="198" y="228"/>
                  </a:cubicBezTo>
                  <a:cubicBezTo>
                    <a:pt x="168" y="208"/>
                    <a:pt x="140" y="203"/>
                    <a:pt x="107" y="192"/>
                  </a:cubicBezTo>
                  <a:cubicBezTo>
                    <a:pt x="85" y="170"/>
                    <a:pt x="52" y="119"/>
                    <a:pt x="52" y="119"/>
                  </a:cubicBezTo>
                  <a:cubicBezTo>
                    <a:pt x="37" y="73"/>
                    <a:pt x="24" y="46"/>
                    <a:pt x="24" y="0"/>
                  </a:cubicBezTo>
                </a:path>
              </a:pathLst>
            </a:custGeom>
            <a:noFill/>
            <a:ln w="5715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68" name="Freeform 32"/>
            <p:cNvSpPr>
              <a:spLocks/>
            </p:cNvSpPr>
            <p:nvPr/>
          </p:nvSpPr>
          <p:spPr bwMode="auto">
            <a:xfrm>
              <a:off x="3953" y="907"/>
              <a:ext cx="327" cy="2130"/>
            </a:xfrm>
            <a:custGeom>
              <a:avLst/>
              <a:gdLst>
                <a:gd name="T0" fmla="*/ 263 w 900"/>
                <a:gd name="T1" fmla="*/ 5213 h 5213"/>
                <a:gd name="T2" fmla="*/ 245 w 900"/>
                <a:gd name="T3" fmla="*/ 5033 h 5213"/>
                <a:gd name="T4" fmla="*/ 227 w 900"/>
                <a:gd name="T5" fmla="*/ 4979 h 5213"/>
                <a:gd name="T6" fmla="*/ 209 w 900"/>
                <a:gd name="T7" fmla="*/ 4889 h 5213"/>
                <a:gd name="T8" fmla="*/ 155 w 900"/>
                <a:gd name="T9" fmla="*/ 4871 h 5213"/>
                <a:gd name="T10" fmla="*/ 101 w 900"/>
                <a:gd name="T11" fmla="*/ 4835 h 5213"/>
                <a:gd name="T12" fmla="*/ 155 w 900"/>
                <a:gd name="T13" fmla="*/ 4367 h 5213"/>
                <a:gd name="T14" fmla="*/ 173 w 900"/>
                <a:gd name="T15" fmla="*/ 4061 h 5213"/>
                <a:gd name="T16" fmla="*/ 137 w 900"/>
                <a:gd name="T17" fmla="*/ 3953 h 5213"/>
                <a:gd name="T18" fmla="*/ 173 w 900"/>
                <a:gd name="T19" fmla="*/ 3647 h 5213"/>
                <a:gd name="T20" fmla="*/ 299 w 900"/>
                <a:gd name="T21" fmla="*/ 3503 h 5213"/>
                <a:gd name="T22" fmla="*/ 299 w 900"/>
                <a:gd name="T23" fmla="*/ 3377 h 5213"/>
                <a:gd name="T24" fmla="*/ 372 w 900"/>
                <a:gd name="T25" fmla="*/ 3197 h 5213"/>
                <a:gd name="T26" fmla="*/ 390 w 900"/>
                <a:gd name="T27" fmla="*/ 3017 h 5213"/>
                <a:gd name="T28" fmla="*/ 408 w 900"/>
                <a:gd name="T29" fmla="*/ 2963 h 5213"/>
                <a:gd name="T30" fmla="*/ 516 w 900"/>
                <a:gd name="T31" fmla="*/ 2891 h 5213"/>
                <a:gd name="T32" fmla="*/ 552 w 900"/>
                <a:gd name="T33" fmla="*/ 2837 h 5213"/>
                <a:gd name="T34" fmla="*/ 570 w 900"/>
                <a:gd name="T35" fmla="*/ 2783 h 5213"/>
                <a:gd name="T36" fmla="*/ 678 w 900"/>
                <a:gd name="T37" fmla="*/ 2711 h 5213"/>
                <a:gd name="T38" fmla="*/ 750 w 900"/>
                <a:gd name="T39" fmla="*/ 2549 h 5213"/>
                <a:gd name="T40" fmla="*/ 822 w 900"/>
                <a:gd name="T41" fmla="*/ 2171 h 5213"/>
                <a:gd name="T42" fmla="*/ 888 w 900"/>
                <a:gd name="T43" fmla="*/ 2048 h 5213"/>
                <a:gd name="T44" fmla="*/ 894 w 900"/>
                <a:gd name="T45" fmla="*/ 173 h 5213"/>
                <a:gd name="T46" fmla="*/ 822 w 900"/>
                <a:gd name="T47" fmla="*/ 65 h 5213"/>
                <a:gd name="T48" fmla="*/ 804 w 900"/>
                <a:gd name="T49" fmla="*/ 11 h 5213"/>
                <a:gd name="T50" fmla="*/ 750 w 900"/>
                <a:gd name="T51" fmla="*/ 11 h 5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00" h="5213">
                  <a:moveTo>
                    <a:pt x="263" y="5213"/>
                  </a:moveTo>
                  <a:cubicBezTo>
                    <a:pt x="257" y="5153"/>
                    <a:pt x="254" y="5093"/>
                    <a:pt x="245" y="5033"/>
                  </a:cubicBezTo>
                  <a:cubicBezTo>
                    <a:pt x="242" y="5014"/>
                    <a:pt x="232" y="4997"/>
                    <a:pt x="227" y="4979"/>
                  </a:cubicBezTo>
                  <a:cubicBezTo>
                    <a:pt x="220" y="4949"/>
                    <a:pt x="226" y="4914"/>
                    <a:pt x="209" y="4889"/>
                  </a:cubicBezTo>
                  <a:cubicBezTo>
                    <a:pt x="198" y="4873"/>
                    <a:pt x="172" y="4879"/>
                    <a:pt x="155" y="4871"/>
                  </a:cubicBezTo>
                  <a:cubicBezTo>
                    <a:pt x="136" y="4861"/>
                    <a:pt x="119" y="4847"/>
                    <a:pt x="101" y="4835"/>
                  </a:cubicBezTo>
                  <a:cubicBezTo>
                    <a:pt x="3" y="4688"/>
                    <a:pt x="0" y="4470"/>
                    <a:pt x="155" y="4367"/>
                  </a:cubicBezTo>
                  <a:cubicBezTo>
                    <a:pt x="233" y="4250"/>
                    <a:pt x="210" y="4308"/>
                    <a:pt x="173" y="4061"/>
                  </a:cubicBezTo>
                  <a:cubicBezTo>
                    <a:pt x="167" y="4023"/>
                    <a:pt x="137" y="3953"/>
                    <a:pt x="137" y="3953"/>
                  </a:cubicBezTo>
                  <a:cubicBezTo>
                    <a:pt x="171" y="3574"/>
                    <a:pt x="137" y="3900"/>
                    <a:pt x="173" y="3647"/>
                  </a:cubicBezTo>
                  <a:cubicBezTo>
                    <a:pt x="182" y="3573"/>
                    <a:pt x="278" y="3548"/>
                    <a:pt x="299" y="3503"/>
                  </a:cubicBezTo>
                  <a:cubicBezTo>
                    <a:pt x="320" y="3458"/>
                    <a:pt x="287" y="3428"/>
                    <a:pt x="299" y="3377"/>
                  </a:cubicBezTo>
                  <a:cubicBezTo>
                    <a:pt x="340" y="3316"/>
                    <a:pt x="353" y="3268"/>
                    <a:pt x="372" y="3197"/>
                  </a:cubicBezTo>
                  <a:cubicBezTo>
                    <a:pt x="378" y="3137"/>
                    <a:pt x="381" y="3077"/>
                    <a:pt x="390" y="3017"/>
                  </a:cubicBezTo>
                  <a:cubicBezTo>
                    <a:pt x="393" y="2998"/>
                    <a:pt x="395" y="2976"/>
                    <a:pt x="408" y="2963"/>
                  </a:cubicBezTo>
                  <a:cubicBezTo>
                    <a:pt x="439" y="2932"/>
                    <a:pt x="516" y="2891"/>
                    <a:pt x="516" y="2891"/>
                  </a:cubicBezTo>
                  <a:cubicBezTo>
                    <a:pt x="528" y="2873"/>
                    <a:pt x="542" y="2856"/>
                    <a:pt x="552" y="2837"/>
                  </a:cubicBezTo>
                  <a:cubicBezTo>
                    <a:pt x="560" y="2820"/>
                    <a:pt x="557" y="2796"/>
                    <a:pt x="570" y="2783"/>
                  </a:cubicBezTo>
                  <a:cubicBezTo>
                    <a:pt x="601" y="2752"/>
                    <a:pt x="678" y="2711"/>
                    <a:pt x="678" y="2711"/>
                  </a:cubicBezTo>
                  <a:cubicBezTo>
                    <a:pt x="698" y="2652"/>
                    <a:pt x="730" y="2608"/>
                    <a:pt x="750" y="2549"/>
                  </a:cubicBezTo>
                  <a:cubicBezTo>
                    <a:pt x="762" y="2458"/>
                    <a:pt x="804" y="2255"/>
                    <a:pt x="822" y="2171"/>
                  </a:cubicBezTo>
                  <a:cubicBezTo>
                    <a:pt x="845" y="2088"/>
                    <a:pt x="873" y="2087"/>
                    <a:pt x="888" y="2048"/>
                  </a:cubicBezTo>
                  <a:cubicBezTo>
                    <a:pt x="900" y="1715"/>
                    <a:pt x="900" y="503"/>
                    <a:pt x="894" y="173"/>
                  </a:cubicBezTo>
                  <a:cubicBezTo>
                    <a:pt x="870" y="137"/>
                    <a:pt x="846" y="101"/>
                    <a:pt x="822" y="65"/>
                  </a:cubicBezTo>
                  <a:cubicBezTo>
                    <a:pt x="811" y="49"/>
                    <a:pt x="819" y="22"/>
                    <a:pt x="804" y="11"/>
                  </a:cubicBezTo>
                  <a:cubicBezTo>
                    <a:pt x="790" y="0"/>
                    <a:pt x="768" y="11"/>
                    <a:pt x="750" y="11"/>
                  </a:cubicBezTo>
                </a:path>
              </a:pathLst>
            </a:custGeom>
            <a:noFill/>
            <a:ln w="381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69" name="Freeform 33"/>
            <p:cNvSpPr>
              <a:spLocks/>
            </p:cNvSpPr>
            <p:nvPr/>
          </p:nvSpPr>
          <p:spPr bwMode="auto">
            <a:xfrm>
              <a:off x="4134" y="2482"/>
              <a:ext cx="158" cy="361"/>
            </a:xfrm>
            <a:custGeom>
              <a:avLst/>
              <a:gdLst>
                <a:gd name="T0" fmla="*/ 0 w 435"/>
                <a:gd name="T1" fmla="*/ 884 h 884"/>
                <a:gd name="T2" fmla="*/ 40 w 435"/>
                <a:gd name="T3" fmla="*/ 761 h 884"/>
                <a:gd name="T4" fmla="*/ 18 w 435"/>
                <a:gd name="T5" fmla="*/ 674 h 884"/>
                <a:gd name="T6" fmla="*/ 67 w 435"/>
                <a:gd name="T7" fmla="*/ 615 h 884"/>
                <a:gd name="T8" fmla="*/ 131 w 435"/>
                <a:gd name="T9" fmla="*/ 541 h 884"/>
                <a:gd name="T10" fmla="*/ 216 w 435"/>
                <a:gd name="T11" fmla="*/ 476 h 884"/>
                <a:gd name="T12" fmla="*/ 278 w 435"/>
                <a:gd name="T13" fmla="*/ 441 h 884"/>
                <a:gd name="T14" fmla="*/ 288 w 435"/>
                <a:gd name="T15" fmla="*/ 359 h 884"/>
                <a:gd name="T16" fmla="*/ 333 w 435"/>
                <a:gd name="T17" fmla="*/ 258 h 884"/>
                <a:gd name="T18" fmla="*/ 307 w 435"/>
                <a:gd name="T19" fmla="*/ 80 h 884"/>
                <a:gd name="T20" fmla="*/ 325 w 435"/>
                <a:gd name="T21" fmla="*/ 26 h 884"/>
                <a:gd name="T22" fmla="*/ 435 w 435"/>
                <a:gd name="T23"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5" h="884">
                  <a:moveTo>
                    <a:pt x="0" y="884"/>
                  </a:moveTo>
                  <a:cubicBezTo>
                    <a:pt x="6" y="836"/>
                    <a:pt x="31" y="809"/>
                    <a:pt x="40" y="761"/>
                  </a:cubicBezTo>
                  <a:cubicBezTo>
                    <a:pt x="43" y="742"/>
                    <a:pt x="5" y="687"/>
                    <a:pt x="18" y="674"/>
                  </a:cubicBezTo>
                  <a:cubicBezTo>
                    <a:pt x="31" y="661"/>
                    <a:pt x="50" y="623"/>
                    <a:pt x="67" y="615"/>
                  </a:cubicBezTo>
                  <a:cubicBezTo>
                    <a:pt x="86" y="605"/>
                    <a:pt x="113" y="553"/>
                    <a:pt x="131" y="541"/>
                  </a:cubicBezTo>
                  <a:cubicBezTo>
                    <a:pt x="174" y="412"/>
                    <a:pt x="130" y="533"/>
                    <a:pt x="216" y="476"/>
                  </a:cubicBezTo>
                  <a:cubicBezTo>
                    <a:pt x="234" y="458"/>
                    <a:pt x="266" y="480"/>
                    <a:pt x="278" y="441"/>
                  </a:cubicBezTo>
                  <a:cubicBezTo>
                    <a:pt x="290" y="422"/>
                    <a:pt x="279" y="389"/>
                    <a:pt x="288" y="359"/>
                  </a:cubicBezTo>
                  <a:cubicBezTo>
                    <a:pt x="297" y="329"/>
                    <a:pt x="330" y="304"/>
                    <a:pt x="333" y="258"/>
                  </a:cubicBezTo>
                  <a:cubicBezTo>
                    <a:pt x="339" y="204"/>
                    <a:pt x="298" y="134"/>
                    <a:pt x="307" y="80"/>
                  </a:cubicBezTo>
                  <a:cubicBezTo>
                    <a:pt x="310" y="61"/>
                    <a:pt x="312" y="39"/>
                    <a:pt x="325" y="26"/>
                  </a:cubicBezTo>
                  <a:cubicBezTo>
                    <a:pt x="334" y="17"/>
                    <a:pt x="434" y="0"/>
                    <a:pt x="435" y="0"/>
                  </a:cubicBezTo>
                </a:path>
              </a:pathLst>
            </a:custGeom>
            <a:noFill/>
            <a:ln w="38100" cmpd="sng">
              <a:solidFill>
                <a:srgbClr val="00CC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70" name="Text Box 34"/>
            <p:cNvSpPr txBox="1">
              <a:spLocks noChangeArrowheads="1"/>
            </p:cNvSpPr>
            <p:nvPr/>
          </p:nvSpPr>
          <p:spPr bwMode="auto">
            <a:xfrm rot="361974">
              <a:off x="2177" y="537"/>
              <a:ext cx="77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1200" b="1" i="1">
                  <a:latin typeface="Times New Roman" panose="02020603050405020304" pitchFamily="18" charset="0"/>
                  <a:cs typeface="Arial" panose="020B0604020202020204" pitchFamily="34" charset="0"/>
                </a:rPr>
                <a:t>Yellowstone  River</a:t>
              </a:r>
            </a:p>
          </p:txBody>
        </p:sp>
        <p:sp>
          <p:nvSpPr>
            <p:cNvPr id="14371" name="Text Box 35"/>
            <p:cNvSpPr txBox="1">
              <a:spLocks noChangeArrowheads="1"/>
            </p:cNvSpPr>
            <p:nvPr/>
          </p:nvSpPr>
          <p:spPr bwMode="auto">
            <a:xfrm rot="3685861">
              <a:off x="1581" y="2127"/>
              <a:ext cx="725"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1000" b="1" i="1">
                  <a:solidFill>
                    <a:srgbClr val="FF3300"/>
                  </a:solidFill>
                  <a:latin typeface="Times New Roman" panose="02020603050405020304" pitchFamily="18" charset="0"/>
                  <a:cs typeface="Arial" panose="020B0604020202020204" pitchFamily="34" charset="0"/>
                </a:rPr>
                <a:t>Little Bighorn River </a:t>
              </a:r>
            </a:p>
          </p:txBody>
        </p:sp>
        <p:sp>
          <p:nvSpPr>
            <p:cNvPr id="14372" name="Text Box 36"/>
            <p:cNvSpPr txBox="1">
              <a:spLocks noChangeArrowheads="1"/>
            </p:cNvSpPr>
            <p:nvPr/>
          </p:nvSpPr>
          <p:spPr bwMode="auto">
            <a:xfrm rot="-46282639">
              <a:off x="3018" y="3041"/>
              <a:ext cx="322" cy="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600" b="1" i="1">
                  <a:latin typeface="Times New Roman" panose="02020603050405020304" pitchFamily="18" charset="0"/>
                  <a:cs typeface="Arial" panose="020B0604020202020204" pitchFamily="34" charset="0"/>
                </a:rPr>
                <a:t>Tongue River </a:t>
              </a:r>
            </a:p>
          </p:txBody>
        </p:sp>
        <p:sp>
          <p:nvSpPr>
            <p:cNvPr id="14373" name="Text Box 37"/>
            <p:cNvSpPr txBox="1">
              <a:spLocks noChangeArrowheads="1"/>
            </p:cNvSpPr>
            <p:nvPr/>
          </p:nvSpPr>
          <p:spPr bwMode="auto">
            <a:xfrm rot="4108980">
              <a:off x="2762" y="2405"/>
              <a:ext cx="308" cy="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600" b="1" i="1">
                  <a:latin typeface="Times New Roman" panose="02020603050405020304" pitchFamily="18" charset="0"/>
                  <a:cs typeface="Arial" panose="020B0604020202020204" pitchFamily="34" charset="0"/>
                </a:rPr>
                <a:t>Muddy Creek</a:t>
              </a:r>
            </a:p>
          </p:txBody>
        </p:sp>
        <p:sp>
          <p:nvSpPr>
            <p:cNvPr id="14374" name="Text Box 38"/>
            <p:cNvSpPr txBox="1">
              <a:spLocks noChangeArrowheads="1"/>
            </p:cNvSpPr>
            <p:nvPr/>
          </p:nvSpPr>
          <p:spPr bwMode="auto">
            <a:xfrm rot="2979939">
              <a:off x="1915" y="1369"/>
              <a:ext cx="321" cy="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600" b="1" i="1">
                  <a:latin typeface="Times New Roman" panose="02020603050405020304" pitchFamily="18" charset="0"/>
                  <a:cs typeface="Arial" panose="020B0604020202020204" pitchFamily="34" charset="0"/>
                </a:rPr>
                <a:t>Tullock Creek</a:t>
              </a:r>
            </a:p>
          </p:txBody>
        </p:sp>
        <p:sp>
          <p:nvSpPr>
            <p:cNvPr id="14375" name="Text Box 39"/>
            <p:cNvSpPr txBox="1">
              <a:spLocks noChangeArrowheads="1"/>
            </p:cNvSpPr>
            <p:nvPr/>
          </p:nvSpPr>
          <p:spPr bwMode="auto">
            <a:xfrm rot="5084592">
              <a:off x="2292" y="1209"/>
              <a:ext cx="296" cy="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600" b="1" i="1">
                  <a:latin typeface="Times New Roman" panose="02020603050405020304" pitchFamily="18" charset="0"/>
                  <a:cs typeface="Arial" panose="020B0604020202020204" pitchFamily="34" charset="0"/>
                </a:rPr>
                <a:t>Sarpy  Creek</a:t>
              </a:r>
            </a:p>
          </p:txBody>
        </p:sp>
        <p:sp>
          <p:nvSpPr>
            <p:cNvPr id="14376" name="Text Box 40"/>
            <p:cNvSpPr txBox="1">
              <a:spLocks noChangeArrowheads="1"/>
            </p:cNvSpPr>
            <p:nvPr/>
          </p:nvSpPr>
          <p:spPr bwMode="auto">
            <a:xfrm rot="4023474">
              <a:off x="2700" y="1097"/>
              <a:ext cx="351" cy="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600" b="1" i="1">
                  <a:latin typeface="Times New Roman" panose="02020603050405020304" pitchFamily="18" charset="0"/>
                  <a:cs typeface="Arial" panose="020B0604020202020204" pitchFamily="34" charset="0"/>
                </a:rPr>
                <a:t>Armell’s  Creek</a:t>
              </a:r>
            </a:p>
          </p:txBody>
        </p:sp>
        <p:sp>
          <p:nvSpPr>
            <p:cNvPr id="14377" name="Text Box 41"/>
            <p:cNvSpPr txBox="1">
              <a:spLocks noChangeArrowheads="1"/>
            </p:cNvSpPr>
            <p:nvPr/>
          </p:nvSpPr>
          <p:spPr bwMode="auto">
            <a:xfrm rot="2780228">
              <a:off x="2957" y="2202"/>
              <a:ext cx="387" cy="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600" b="1" i="1">
                  <a:latin typeface="Times New Roman" panose="02020603050405020304" pitchFamily="18" charset="0"/>
                  <a:cs typeface="Arial" panose="020B0604020202020204" pitchFamily="34" charset="0"/>
                </a:rPr>
                <a:t>Lame Deer Creek</a:t>
              </a:r>
            </a:p>
          </p:txBody>
        </p:sp>
        <p:sp>
          <p:nvSpPr>
            <p:cNvPr id="14378" name="Text Box 42"/>
            <p:cNvSpPr txBox="1">
              <a:spLocks noChangeArrowheads="1"/>
            </p:cNvSpPr>
            <p:nvPr/>
          </p:nvSpPr>
          <p:spPr bwMode="auto">
            <a:xfrm rot="5400000">
              <a:off x="3594" y="2710"/>
              <a:ext cx="270" cy="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600" b="1" i="1">
                  <a:latin typeface="Times New Roman" panose="02020603050405020304" pitchFamily="18" charset="0"/>
                  <a:cs typeface="Arial" panose="020B0604020202020204" pitchFamily="34" charset="0"/>
                </a:rPr>
                <a:t>Otter Creek</a:t>
              </a:r>
            </a:p>
          </p:txBody>
        </p:sp>
        <p:sp>
          <p:nvSpPr>
            <p:cNvPr id="14379" name="Text Box 43"/>
            <p:cNvSpPr txBox="1">
              <a:spLocks noChangeArrowheads="1"/>
            </p:cNvSpPr>
            <p:nvPr/>
          </p:nvSpPr>
          <p:spPr bwMode="auto">
            <a:xfrm rot="-1575270">
              <a:off x="2396" y="2624"/>
              <a:ext cx="247"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600" b="1" i="1">
                  <a:latin typeface="Times New Roman" panose="02020603050405020304" pitchFamily="18" charset="0"/>
                  <a:cs typeface="Arial" panose="020B0604020202020204" pitchFamily="34" charset="0"/>
                </a:rPr>
                <a:t>Davis Creek</a:t>
              </a:r>
            </a:p>
          </p:txBody>
        </p:sp>
        <p:sp>
          <p:nvSpPr>
            <p:cNvPr id="14380" name="Text Box 44"/>
            <p:cNvSpPr txBox="1">
              <a:spLocks noChangeArrowheads="1"/>
            </p:cNvSpPr>
            <p:nvPr/>
          </p:nvSpPr>
          <p:spPr bwMode="auto">
            <a:xfrm rot="-430204">
              <a:off x="1986" y="2582"/>
              <a:ext cx="157"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600" b="1" i="1">
                  <a:latin typeface="Times New Roman" panose="02020603050405020304" pitchFamily="18" charset="0"/>
                  <a:cs typeface="Arial" panose="020B0604020202020204" pitchFamily="34" charset="0"/>
                </a:rPr>
                <a:t>Reno</a:t>
              </a:r>
            </a:p>
            <a:p>
              <a:r>
                <a:rPr lang="en-US" altLang="en-US" sz="600" b="1" i="1">
                  <a:latin typeface="Times New Roman" panose="02020603050405020304" pitchFamily="18" charset="0"/>
                  <a:cs typeface="Arial" panose="020B0604020202020204" pitchFamily="34" charset="0"/>
                </a:rPr>
                <a:t>Creek</a:t>
              </a:r>
            </a:p>
          </p:txBody>
        </p:sp>
        <p:sp>
          <p:nvSpPr>
            <p:cNvPr id="14381" name="Text Box 45"/>
            <p:cNvSpPr txBox="1">
              <a:spLocks noChangeArrowheads="1"/>
            </p:cNvSpPr>
            <p:nvPr/>
          </p:nvSpPr>
          <p:spPr bwMode="auto">
            <a:xfrm rot="-45682544">
              <a:off x="2726" y="1769"/>
              <a:ext cx="664"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1200" b="1" i="1">
                  <a:solidFill>
                    <a:srgbClr val="FF3300"/>
                  </a:solidFill>
                  <a:latin typeface="Times New Roman" panose="02020603050405020304" pitchFamily="18" charset="0"/>
                  <a:cs typeface="Arial" panose="020B0604020202020204" pitchFamily="34" charset="0"/>
                </a:rPr>
                <a:t>Rosebud  Creek</a:t>
              </a:r>
            </a:p>
          </p:txBody>
        </p:sp>
        <p:sp>
          <p:nvSpPr>
            <p:cNvPr id="14382" name="Text Box 46"/>
            <p:cNvSpPr txBox="1">
              <a:spLocks noChangeArrowheads="1"/>
            </p:cNvSpPr>
            <p:nvPr/>
          </p:nvSpPr>
          <p:spPr bwMode="auto">
            <a:xfrm rot="38240453">
              <a:off x="1445" y="1439"/>
              <a:ext cx="512"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1000" b="1" i="1">
                  <a:latin typeface="Times New Roman" panose="02020603050405020304" pitchFamily="18" charset="0"/>
                  <a:cs typeface="Arial" panose="020B0604020202020204" pitchFamily="34" charset="0"/>
                </a:rPr>
                <a:t>Bighorn River</a:t>
              </a:r>
            </a:p>
          </p:txBody>
        </p:sp>
      </p:grpSp>
      <p:sp>
        <p:nvSpPr>
          <p:cNvPr id="14383" name="Oval 47"/>
          <p:cNvSpPr>
            <a:spLocks noChangeArrowheads="1"/>
          </p:cNvSpPr>
          <p:nvPr/>
        </p:nvSpPr>
        <p:spPr bwMode="auto">
          <a:xfrm rot="-1083646">
            <a:off x="3051175" y="3924300"/>
            <a:ext cx="604838" cy="928688"/>
          </a:xfrm>
          <a:prstGeom prst="ellipse">
            <a:avLst/>
          </a:prstGeom>
          <a:solidFill>
            <a:srgbClr val="FF3300">
              <a:alpha val="50000"/>
            </a:srgbClr>
          </a:solidFill>
          <a:ln w="38100">
            <a:solidFill>
              <a:srgbClr val="FF3300"/>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84" name="Text Box 48"/>
          <p:cNvSpPr txBox="1">
            <a:spLocks noChangeArrowheads="1"/>
          </p:cNvSpPr>
          <p:nvPr/>
        </p:nvSpPr>
        <p:spPr bwMode="auto">
          <a:xfrm>
            <a:off x="2706688" y="1187450"/>
            <a:ext cx="855662" cy="425450"/>
          </a:xfrm>
          <a:prstGeom prst="rect">
            <a:avLst/>
          </a:prstGeom>
          <a:solidFill>
            <a:schemeClr val="bg1"/>
          </a:solidFill>
          <a:ln w="571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pPr algn="ctr"/>
            <a:r>
              <a:rPr lang="en-US" altLang="en-US" sz="1100" b="1">
                <a:cs typeface="Arial" panose="020B0604020202020204" pitchFamily="34" charset="0"/>
              </a:rPr>
              <a:t>TERRY-GIBBON</a:t>
            </a:r>
          </a:p>
        </p:txBody>
      </p:sp>
      <p:sp>
        <p:nvSpPr>
          <p:cNvPr id="14385" name="Text Box 49"/>
          <p:cNvSpPr txBox="1">
            <a:spLocks noChangeArrowheads="1"/>
          </p:cNvSpPr>
          <p:nvPr/>
        </p:nvSpPr>
        <p:spPr bwMode="auto">
          <a:xfrm>
            <a:off x="3992563" y="6311900"/>
            <a:ext cx="887412" cy="40798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pPr algn="ctr"/>
            <a:r>
              <a:rPr lang="en-US" altLang="en-US" sz="800" b="1">
                <a:cs typeface="Arial" panose="020B0604020202020204" pitchFamily="34" charset="0"/>
              </a:rPr>
              <a:t>Crook’s</a:t>
            </a:r>
          </a:p>
          <a:p>
            <a:pPr algn="ctr"/>
            <a:r>
              <a:rPr lang="en-US" altLang="en-US" sz="800" b="1">
                <a:cs typeface="Arial" panose="020B0604020202020204" pitchFamily="34" charset="0"/>
              </a:rPr>
              <a:t>Goose Creek Camp</a:t>
            </a:r>
          </a:p>
        </p:txBody>
      </p:sp>
      <p:sp>
        <p:nvSpPr>
          <p:cNvPr id="14386" name="Text Box 50"/>
          <p:cNvSpPr txBox="1">
            <a:spLocks noChangeArrowheads="1"/>
          </p:cNvSpPr>
          <p:nvPr/>
        </p:nvSpPr>
        <p:spPr bwMode="auto">
          <a:xfrm>
            <a:off x="4570413" y="4025900"/>
            <a:ext cx="815975" cy="257175"/>
          </a:xfrm>
          <a:prstGeom prst="rect">
            <a:avLst/>
          </a:prstGeom>
          <a:solidFill>
            <a:schemeClr val="bg1"/>
          </a:solidFill>
          <a:ln w="571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pPr algn="ctr"/>
            <a:r>
              <a:rPr lang="en-US" altLang="en-US" sz="1100" b="1">
                <a:cs typeface="Arial" panose="020B0604020202020204" pitchFamily="34" charset="0"/>
              </a:rPr>
              <a:t>CUSTER</a:t>
            </a:r>
          </a:p>
        </p:txBody>
      </p:sp>
      <p:sp>
        <p:nvSpPr>
          <p:cNvPr id="14387" name="Text Box 51"/>
          <p:cNvSpPr txBox="1">
            <a:spLocks noChangeArrowheads="1"/>
          </p:cNvSpPr>
          <p:nvPr/>
        </p:nvSpPr>
        <p:spPr bwMode="auto">
          <a:xfrm rot="18790573">
            <a:off x="423863" y="2714625"/>
            <a:ext cx="806450"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r>
              <a:rPr lang="en-US" altLang="en-US" sz="1000" b="1" i="1">
                <a:latin typeface="Times New Roman" panose="02020603050405020304" pitchFamily="18" charset="0"/>
                <a:cs typeface="Arial" panose="020B0604020202020204" pitchFamily="34" charset="0"/>
              </a:rPr>
              <a:t>Powder R. </a:t>
            </a:r>
          </a:p>
        </p:txBody>
      </p:sp>
      <p:sp>
        <p:nvSpPr>
          <p:cNvPr id="14388" name="Rectangle 52"/>
          <p:cNvSpPr>
            <a:spLocks noChangeArrowheads="1"/>
          </p:cNvSpPr>
          <p:nvPr/>
        </p:nvSpPr>
        <p:spPr bwMode="auto">
          <a:xfrm>
            <a:off x="38100" y="2241550"/>
            <a:ext cx="2408238" cy="127317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4389" name="Group 53"/>
          <p:cNvGrpSpPr>
            <a:grpSpLocks/>
          </p:cNvGrpSpPr>
          <p:nvPr/>
        </p:nvGrpSpPr>
        <p:grpSpPr bwMode="auto">
          <a:xfrm>
            <a:off x="130175" y="2898775"/>
            <a:ext cx="2259013" cy="390525"/>
            <a:chOff x="1889" y="10493"/>
            <a:chExt cx="4268" cy="656"/>
          </a:xfrm>
        </p:grpSpPr>
        <p:sp>
          <p:nvSpPr>
            <p:cNvPr id="14390" name="Text Box 54"/>
            <p:cNvSpPr txBox="1">
              <a:spLocks noChangeArrowheads="1"/>
            </p:cNvSpPr>
            <p:nvPr/>
          </p:nvSpPr>
          <p:spPr bwMode="auto">
            <a:xfrm>
              <a:off x="3557" y="10493"/>
              <a:ext cx="851" cy="30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defTabSz="320675">
                <a:defRPr>
                  <a:solidFill>
                    <a:schemeClr val="tx1"/>
                  </a:solidFill>
                  <a:latin typeface="Arial" panose="020B0604020202020204" pitchFamily="34" charset="0"/>
                </a:defRPr>
              </a:lvl1pPr>
              <a:lvl2pPr marL="160338" defTabSz="320675">
                <a:defRPr>
                  <a:solidFill>
                    <a:schemeClr val="tx1"/>
                  </a:solidFill>
                  <a:latin typeface="Arial" panose="020B0604020202020204" pitchFamily="34" charset="0"/>
                </a:defRPr>
              </a:lvl2pPr>
              <a:lvl3pPr marL="320675" defTabSz="320675">
                <a:defRPr>
                  <a:solidFill>
                    <a:schemeClr val="tx1"/>
                  </a:solidFill>
                  <a:latin typeface="Arial" panose="020B0604020202020204" pitchFamily="34" charset="0"/>
                </a:defRPr>
              </a:lvl3pPr>
              <a:lvl4pPr marL="479425" defTabSz="320675">
                <a:defRPr>
                  <a:solidFill>
                    <a:schemeClr val="tx1"/>
                  </a:solidFill>
                  <a:latin typeface="Arial" panose="020B0604020202020204" pitchFamily="34" charset="0"/>
                </a:defRPr>
              </a:lvl4pPr>
              <a:lvl5pPr marL="639763" defTabSz="320675">
                <a:defRPr>
                  <a:solidFill>
                    <a:schemeClr val="tx1"/>
                  </a:solidFill>
                  <a:latin typeface="Arial" panose="020B0604020202020204" pitchFamily="34" charset="0"/>
                </a:defRPr>
              </a:lvl5pPr>
              <a:lvl6pPr marL="1096963" defTabSz="320675" fontAlgn="base">
                <a:spcBef>
                  <a:spcPct val="0"/>
                </a:spcBef>
                <a:spcAft>
                  <a:spcPct val="0"/>
                </a:spcAft>
                <a:defRPr>
                  <a:solidFill>
                    <a:schemeClr val="tx1"/>
                  </a:solidFill>
                  <a:latin typeface="Arial" panose="020B0604020202020204" pitchFamily="34" charset="0"/>
                </a:defRPr>
              </a:lvl6pPr>
              <a:lvl7pPr marL="1554163" defTabSz="320675" fontAlgn="base">
                <a:spcBef>
                  <a:spcPct val="0"/>
                </a:spcBef>
                <a:spcAft>
                  <a:spcPct val="0"/>
                </a:spcAft>
                <a:defRPr>
                  <a:solidFill>
                    <a:schemeClr val="tx1"/>
                  </a:solidFill>
                  <a:latin typeface="Arial" panose="020B0604020202020204" pitchFamily="34" charset="0"/>
                </a:defRPr>
              </a:lvl7pPr>
              <a:lvl8pPr marL="2011363" defTabSz="320675" fontAlgn="base">
                <a:spcBef>
                  <a:spcPct val="0"/>
                </a:spcBef>
                <a:spcAft>
                  <a:spcPct val="0"/>
                </a:spcAft>
                <a:defRPr>
                  <a:solidFill>
                    <a:schemeClr val="tx1"/>
                  </a:solidFill>
                  <a:latin typeface="Arial" panose="020B0604020202020204" pitchFamily="34" charset="0"/>
                </a:defRPr>
              </a:lvl8pPr>
              <a:lvl9pPr marL="2468563" defTabSz="320675" fontAlgn="base">
                <a:spcBef>
                  <a:spcPct val="0"/>
                </a:spcBef>
                <a:spcAft>
                  <a:spcPct val="0"/>
                </a:spcAft>
                <a:defRPr>
                  <a:solidFill>
                    <a:schemeClr val="tx1"/>
                  </a:solidFill>
                  <a:latin typeface="Arial" panose="020B0604020202020204" pitchFamily="34" charset="0"/>
                </a:defRPr>
              </a:lvl9pPr>
            </a:lstStyle>
            <a:p>
              <a:r>
                <a:rPr lang="en-US" altLang="en-US" sz="1000" b="1">
                  <a:cs typeface="Arial" panose="020B0604020202020204" pitchFamily="34" charset="0"/>
                </a:rPr>
                <a:t>MILES</a:t>
              </a:r>
            </a:p>
          </p:txBody>
        </p:sp>
        <p:grpSp>
          <p:nvGrpSpPr>
            <p:cNvPr id="14391" name="Group 55"/>
            <p:cNvGrpSpPr>
              <a:grpSpLocks/>
            </p:cNvGrpSpPr>
            <p:nvPr/>
          </p:nvGrpSpPr>
          <p:grpSpPr bwMode="auto">
            <a:xfrm>
              <a:off x="1889" y="10799"/>
              <a:ext cx="4268" cy="350"/>
              <a:chOff x="1889" y="10799"/>
              <a:chExt cx="4268" cy="350"/>
            </a:xfrm>
          </p:grpSpPr>
          <p:sp>
            <p:nvSpPr>
              <p:cNvPr id="14392" name="Text Box 56"/>
              <p:cNvSpPr txBox="1">
                <a:spLocks noChangeArrowheads="1"/>
              </p:cNvSpPr>
              <p:nvPr/>
            </p:nvSpPr>
            <p:spPr bwMode="auto">
              <a:xfrm>
                <a:off x="1889" y="10890"/>
                <a:ext cx="228" cy="25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defTabSz="320675">
                  <a:defRPr>
                    <a:solidFill>
                      <a:schemeClr val="tx1"/>
                    </a:solidFill>
                    <a:latin typeface="Arial" panose="020B0604020202020204" pitchFamily="34" charset="0"/>
                  </a:defRPr>
                </a:lvl1pPr>
                <a:lvl2pPr marL="160338" defTabSz="320675">
                  <a:defRPr>
                    <a:solidFill>
                      <a:schemeClr val="tx1"/>
                    </a:solidFill>
                    <a:latin typeface="Arial" panose="020B0604020202020204" pitchFamily="34" charset="0"/>
                  </a:defRPr>
                </a:lvl2pPr>
                <a:lvl3pPr marL="320675" defTabSz="320675">
                  <a:defRPr>
                    <a:solidFill>
                      <a:schemeClr val="tx1"/>
                    </a:solidFill>
                    <a:latin typeface="Arial" panose="020B0604020202020204" pitchFamily="34" charset="0"/>
                  </a:defRPr>
                </a:lvl3pPr>
                <a:lvl4pPr marL="479425" defTabSz="320675">
                  <a:defRPr>
                    <a:solidFill>
                      <a:schemeClr val="tx1"/>
                    </a:solidFill>
                    <a:latin typeface="Arial" panose="020B0604020202020204" pitchFamily="34" charset="0"/>
                  </a:defRPr>
                </a:lvl4pPr>
                <a:lvl5pPr marL="639763" defTabSz="320675">
                  <a:defRPr>
                    <a:solidFill>
                      <a:schemeClr val="tx1"/>
                    </a:solidFill>
                    <a:latin typeface="Arial" panose="020B0604020202020204" pitchFamily="34" charset="0"/>
                  </a:defRPr>
                </a:lvl5pPr>
                <a:lvl6pPr marL="1096963" defTabSz="320675" fontAlgn="base">
                  <a:spcBef>
                    <a:spcPct val="0"/>
                  </a:spcBef>
                  <a:spcAft>
                    <a:spcPct val="0"/>
                  </a:spcAft>
                  <a:defRPr>
                    <a:solidFill>
                      <a:schemeClr val="tx1"/>
                    </a:solidFill>
                    <a:latin typeface="Arial" panose="020B0604020202020204" pitchFamily="34" charset="0"/>
                  </a:defRPr>
                </a:lvl6pPr>
                <a:lvl7pPr marL="1554163" defTabSz="320675" fontAlgn="base">
                  <a:spcBef>
                    <a:spcPct val="0"/>
                  </a:spcBef>
                  <a:spcAft>
                    <a:spcPct val="0"/>
                  </a:spcAft>
                  <a:defRPr>
                    <a:solidFill>
                      <a:schemeClr val="tx1"/>
                    </a:solidFill>
                    <a:latin typeface="Arial" panose="020B0604020202020204" pitchFamily="34" charset="0"/>
                  </a:defRPr>
                </a:lvl7pPr>
                <a:lvl8pPr marL="2011363" defTabSz="320675" fontAlgn="base">
                  <a:spcBef>
                    <a:spcPct val="0"/>
                  </a:spcBef>
                  <a:spcAft>
                    <a:spcPct val="0"/>
                  </a:spcAft>
                  <a:defRPr>
                    <a:solidFill>
                      <a:schemeClr val="tx1"/>
                    </a:solidFill>
                    <a:latin typeface="Arial" panose="020B0604020202020204" pitchFamily="34" charset="0"/>
                  </a:defRPr>
                </a:lvl8pPr>
                <a:lvl9pPr marL="2468563" defTabSz="320675" fontAlgn="base">
                  <a:spcBef>
                    <a:spcPct val="0"/>
                  </a:spcBef>
                  <a:spcAft>
                    <a:spcPct val="0"/>
                  </a:spcAft>
                  <a:defRPr>
                    <a:solidFill>
                      <a:schemeClr val="tx1"/>
                    </a:solidFill>
                    <a:latin typeface="Arial" panose="020B0604020202020204" pitchFamily="34" charset="0"/>
                  </a:defRPr>
                </a:lvl9pPr>
              </a:lstStyle>
              <a:p>
                <a:r>
                  <a:rPr lang="en-US" altLang="en-US" sz="800" b="1">
                    <a:cs typeface="Arial" panose="020B0604020202020204" pitchFamily="34" charset="0"/>
                  </a:rPr>
                  <a:t>0</a:t>
                </a:r>
              </a:p>
            </p:txBody>
          </p:sp>
          <p:sp>
            <p:nvSpPr>
              <p:cNvPr id="14393" name="Text Box 57"/>
              <p:cNvSpPr txBox="1">
                <a:spLocks noChangeArrowheads="1"/>
              </p:cNvSpPr>
              <p:nvPr/>
            </p:nvSpPr>
            <p:spPr bwMode="auto">
              <a:xfrm>
                <a:off x="3728" y="10890"/>
                <a:ext cx="473" cy="25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2004" tIns="16002" rIns="32004" bIns="16002">
                <a:spAutoFit/>
              </a:bodyPr>
              <a:lstStyle>
                <a:lvl1pPr defTabSz="320675">
                  <a:defRPr>
                    <a:solidFill>
                      <a:schemeClr val="tx1"/>
                    </a:solidFill>
                    <a:latin typeface="Arial" panose="020B0604020202020204" pitchFamily="34" charset="0"/>
                  </a:defRPr>
                </a:lvl1pPr>
                <a:lvl2pPr marL="160338" defTabSz="320675">
                  <a:defRPr>
                    <a:solidFill>
                      <a:schemeClr val="tx1"/>
                    </a:solidFill>
                    <a:latin typeface="Arial" panose="020B0604020202020204" pitchFamily="34" charset="0"/>
                  </a:defRPr>
                </a:lvl2pPr>
                <a:lvl3pPr marL="320675" defTabSz="320675">
                  <a:defRPr>
                    <a:solidFill>
                      <a:schemeClr val="tx1"/>
                    </a:solidFill>
                    <a:latin typeface="Arial" panose="020B0604020202020204" pitchFamily="34" charset="0"/>
                  </a:defRPr>
                </a:lvl3pPr>
                <a:lvl4pPr marL="479425" defTabSz="320675">
                  <a:defRPr>
                    <a:solidFill>
                      <a:schemeClr val="tx1"/>
                    </a:solidFill>
                    <a:latin typeface="Arial" panose="020B0604020202020204" pitchFamily="34" charset="0"/>
                  </a:defRPr>
                </a:lvl4pPr>
                <a:lvl5pPr marL="639763" defTabSz="320675">
                  <a:defRPr>
                    <a:solidFill>
                      <a:schemeClr val="tx1"/>
                    </a:solidFill>
                    <a:latin typeface="Arial" panose="020B0604020202020204" pitchFamily="34" charset="0"/>
                  </a:defRPr>
                </a:lvl5pPr>
                <a:lvl6pPr marL="1096963" defTabSz="320675" fontAlgn="base">
                  <a:spcBef>
                    <a:spcPct val="0"/>
                  </a:spcBef>
                  <a:spcAft>
                    <a:spcPct val="0"/>
                  </a:spcAft>
                  <a:defRPr>
                    <a:solidFill>
                      <a:schemeClr val="tx1"/>
                    </a:solidFill>
                    <a:latin typeface="Arial" panose="020B0604020202020204" pitchFamily="34" charset="0"/>
                  </a:defRPr>
                </a:lvl6pPr>
                <a:lvl7pPr marL="1554163" defTabSz="320675" fontAlgn="base">
                  <a:spcBef>
                    <a:spcPct val="0"/>
                  </a:spcBef>
                  <a:spcAft>
                    <a:spcPct val="0"/>
                  </a:spcAft>
                  <a:defRPr>
                    <a:solidFill>
                      <a:schemeClr val="tx1"/>
                    </a:solidFill>
                    <a:latin typeface="Arial" panose="020B0604020202020204" pitchFamily="34" charset="0"/>
                  </a:defRPr>
                </a:lvl7pPr>
                <a:lvl8pPr marL="2011363" defTabSz="320675" fontAlgn="base">
                  <a:spcBef>
                    <a:spcPct val="0"/>
                  </a:spcBef>
                  <a:spcAft>
                    <a:spcPct val="0"/>
                  </a:spcAft>
                  <a:defRPr>
                    <a:solidFill>
                      <a:schemeClr val="tx1"/>
                    </a:solidFill>
                    <a:latin typeface="Arial" panose="020B0604020202020204" pitchFamily="34" charset="0"/>
                  </a:defRPr>
                </a:lvl8pPr>
                <a:lvl9pPr marL="2468563" defTabSz="320675" fontAlgn="base">
                  <a:spcBef>
                    <a:spcPct val="0"/>
                  </a:spcBef>
                  <a:spcAft>
                    <a:spcPct val="0"/>
                  </a:spcAft>
                  <a:defRPr>
                    <a:solidFill>
                      <a:schemeClr val="tx1"/>
                    </a:solidFill>
                    <a:latin typeface="Arial" panose="020B0604020202020204" pitchFamily="34" charset="0"/>
                  </a:defRPr>
                </a:lvl9pPr>
              </a:lstStyle>
              <a:p>
                <a:pPr algn="ctr"/>
                <a:r>
                  <a:rPr lang="en-US" altLang="en-US" sz="800" b="1">
                    <a:cs typeface="Arial" panose="020B0604020202020204" pitchFamily="34" charset="0"/>
                  </a:rPr>
                  <a:t>25</a:t>
                </a:r>
              </a:p>
            </p:txBody>
          </p:sp>
          <p:grpSp>
            <p:nvGrpSpPr>
              <p:cNvPr id="14394" name="Group 58"/>
              <p:cNvGrpSpPr>
                <a:grpSpLocks/>
              </p:cNvGrpSpPr>
              <p:nvPr/>
            </p:nvGrpSpPr>
            <p:grpSpPr bwMode="auto">
              <a:xfrm>
                <a:off x="2001" y="10799"/>
                <a:ext cx="3866" cy="145"/>
                <a:chOff x="2001" y="10799"/>
                <a:chExt cx="3866" cy="145"/>
              </a:xfrm>
            </p:grpSpPr>
            <p:sp>
              <p:nvSpPr>
                <p:cNvPr id="14395" name="Freeform 59"/>
                <p:cNvSpPr>
                  <a:spLocks/>
                </p:cNvSpPr>
                <p:nvPr/>
              </p:nvSpPr>
              <p:spPr bwMode="auto">
                <a:xfrm>
                  <a:off x="2001" y="10871"/>
                  <a:ext cx="3866" cy="1"/>
                </a:xfrm>
                <a:custGeom>
                  <a:avLst/>
                  <a:gdLst>
                    <a:gd name="T0" fmla="*/ 0 w 3268"/>
                    <a:gd name="T1" fmla="*/ 0 h 1"/>
                    <a:gd name="T2" fmla="*/ 3268 w 3268"/>
                    <a:gd name="T3" fmla="*/ 1 h 1"/>
                  </a:gdLst>
                  <a:ahLst/>
                  <a:cxnLst>
                    <a:cxn ang="0">
                      <a:pos x="T0" y="T1"/>
                    </a:cxn>
                    <a:cxn ang="0">
                      <a:pos x="T2" y="T3"/>
                    </a:cxn>
                  </a:cxnLst>
                  <a:rect l="0" t="0" r="r" b="b"/>
                  <a:pathLst>
                    <a:path w="3268" h="1">
                      <a:moveTo>
                        <a:pt x="0" y="0"/>
                      </a:moveTo>
                      <a:lnTo>
                        <a:pt x="3268" y="1"/>
                      </a:lnTo>
                    </a:path>
                  </a:pathLst>
                </a:custGeom>
                <a:noFill/>
                <a:ln w="57150" cmpd="sng">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4396" name="Group 60"/>
                <p:cNvGrpSpPr>
                  <a:grpSpLocks/>
                </p:cNvGrpSpPr>
                <p:nvPr/>
              </p:nvGrpSpPr>
              <p:grpSpPr bwMode="auto">
                <a:xfrm>
                  <a:off x="2001" y="10799"/>
                  <a:ext cx="3865" cy="145"/>
                  <a:chOff x="2001" y="10829"/>
                  <a:chExt cx="3865" cy="91"/>
                </a:xfrm>
              </p:grpSpPr>
              <p:sp>
                <p:nvSpPr>
                  <p:cNvPr id="14397" name="Line 61"/>
                  <p:cNvSpPr>
                    <a:spLocks noChangeShapeType="1"/>
                  </p:cNvSpPr>
                  <p:nvPr/>
                </p:nvSpPr>
                <p:spPr bwMode="auto">
                  <a:xfrm>
                    <a:off x="2001" y="10835"/>
                    <a:ext cx="0" cy="85"/>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98" name="Line 62"/>
                  <p:cNvSpPr>
                    <a:spLocks noChangeShapeType="1"/>
                  </p:cNvSpPr>
                  <p:nvPr/>
                </p:nvSpPr>
                <p:spPr bwMode="auto">
                  <a:xfrm>
                    <a:off x="3964" y="10835"/>
                    <a:ext cx="0" cy="85"/>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99" name="Line 63"/>
                  <p:cNvSpPr>
                    <a:spLocks noChangeShapeType="1"/>
                  </p:cNvSpPr>
                  <p:nvPr/>
                </p:nvSpPr>
                <p:spPr bwMode="auto">
                  <a:xfrm>
                    <a:off x="5866" y="10829"/>
                    <a:ext cx="0" cy="85"/>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14400" name="Text Box 64"/>
              <p:cNvSpPr txBox="1">
                <a:spLocks noChangeArrowheads="1"/>
              </p:cNvSpPr>
              <p:nvPr/>
            </p:nvSpPr>
            <p:spPr bwMode="auto">
              <a:xfrm>
                <a:off x="5578" y="10890"/>
                <a:ext cx="579" cy="25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2004" tIns="16002" rIns="32004" bIns="16002">
                <a:spAutoFit/>
              </a:bodyPr>
              <a:lstStyle>
                <a:lvl1pPr defTabSz="320675">
                  <a:defRPr>
                    <a:solidFill>
                      <a:schemeClr val="tx1"/>
                    </a:solidFill>
                    <a:latin typeface="Arial" panose="020B0604020202020204" pitchFamily="34" charset="0"/>
                  </a:defRPr>
                </a:lvl1pPr>
                <a:lvl2pPr marL="160338" defTabSz="320675">
                  <a:defRPr>
                    <a:solidFill>
                      <a:schemeClr val="tx1"/>
                    </a:solidFill>
                    <a:latin typeface="Arial" panose="020B0604020202020204" pitchFamily="34" charset="0"/>
                  </a:defRPr>
                </a:lvl2pPr>
                <a:lvl3pPr marL="320675" defTabSz="320675">
                  <a:defRPr>
                    <a:solidFill>
                      <a:schemeClr val="tx1"/>
                    </a:solidFill>
                    <a:latin typeface="Arial" panose="020B0604020202020204" pitchFamily="34" charset="0"/>
                  </a:defRPr>
                </a:lvl3pPr>
                <a:lvl4pPr marL="479425" defTabSz="320675">
                  <a:defRPr>
                    <a:solidFill>
                      <a:schemeClr val="tx1"/>
                    </a:solidFill>
                    <a:latin typeface="Arial" panose="020B0604020202020204" pitchFamily="34" charset="0"/>
                  </a:defRPr>
                </a:lvl4pPr>
                <a:lvl5pPr marL="639763" defTabSz="320675">
                  <a:defRPr>
                    <a:solidFill>
                      <a:schemeClr val="tx1"/>
                    </a:solidFill>
                    <a:latin typeface="Arial" panose="020B0604020202020204" pitchFamily="34" charset="0"/>
                  </a:defRPr>
                </a:lvl5pPr>
                <a:lvl6pPr marL="1096963" defTabSz="320675" fontAlgn="base">
                  <a:spcBef>
                    <a:spcPct val="0"/>
                  </a:spcBef>
                  <a:spcAft>
                    <a:spcPct val="0"/>
                  </a:spcAft>
                  <a:defRPr>
                    <a:solidFill>
                      <a:schemeClr val="tx1"/>
                    </a:solidFill>
                    <a:latin typeface="Arial" panose="020B0604020202020204" pitchFamily="34" charset="0"/>
                  </a:defRPr>
                </a:lvl6pPr>
                <a:lvl7pPr marL="1554163" defTabSz="320675" fontAlgn="base">
                  <a:spcBef>
                    <a:spcPct val="0"/>
                  </a:spcBef>
                  <a:spcAft>
                    <a:spcPct val="0"/>
                  </a:spcAft>
                  <a:defRPr>
                    <a:solidFill>
                      <a:schemeClr val="tx1"/>
                    </a:solidFill>
                    <a:latin typeface="Arial" panose="020B0604020202020204" pitchFamily="34" charset="0"/>
                  </a:defRPr>
                </a:lvl7pPr>
                <a:lvl8pPr marL="2011363" defTabSz="320675" fontAlgn="base">
                  <a:spcBef>
                    <a:spcPct val="0"/>
                  </a:spcBef>
                  <a:spcAft>
                    <a:spcPct val="0"/>
                  </a:spcAft>
                  <a:defRPr>
                    <a:solidFill>
                      <a:schemeClr val="tx1"/>
                    </a:solidFill>
                    <a:latin typeface="Arial" panose="020B0604020202020204" pitchFamily="34" charset="0"/>
                  </a:defRPr>
                </a:lvl8pPr>
                <a:lvl9pPr marL="2468563" defTabSz="320675" fontAlgn="base">
                  <a:spcBef>
                    <a:spcPct val="0"/>
                  </a:spcBef>
                  <a:spcAft>
                    <a:spcPct val="0"/>
                  </a:spcAft>
                  <a:defRPr>
                    <a:solidFill>
                      <a:schemeClr val="tx1"/>
                    </a:solidFill>
                    <a:latin typeface="Arial" panose="020B0604020202020204" pitchFamily="34" charset="0"/>
                  </a:defRPr>
                </a:lvl9pPr>
              </a:lstStyle>
              <a:p>
                <a:pPr algn="ctr"/>
                <a:r>
                  <a:rPr lang="en-US" altLang="en-US" sz="800" b="1">
                    <a:cs typeface="Arial" panose="020B0604020202020204" pitchFamily="34" charset="0"/>
                  </a:rPr>
                  <a:t>50</a:t>
                </a:r>
              </a:p>
            </p:txBody>
          </p:sp>
        </p:grpSp>
      </p:grpSp>
      <p:sp>
        <p:nvSpPr>
          <p:cNvPr id="14401" name="Text Box 65"/>
          <p:cNvSpPr txBox="1">
            <a:spLocks noChangeArrowheads="1"/>
          </p:cNvSpPr>
          <p:nvPr/>
        </p:nvSpPr>
        <p:spPr bwMode="auto">
          <a:xfrm>
            <a:off x="-114300" y="2281238"/>
            <a:ext cx="2386013" cy="398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pPr algn="ctr"/>
            <a:r>
              <a:rPr lang="en-US" altLang="en-US" sz="1300" b="1">
                <a:cs typeface="Arial" panose="020B0604020202020204" pitchFamily="34" charset="0"/>
              </a:rPr>
              <a:t>Terry’s Campaign</a:t>
            </a:r>
          </a:p>
          <a:p>
            <a:pPr algn="ctr"/>
            <a:r>
              <a:rPr lang="en-US" altLang="en-US" sz="1100" b="1">
                <a:cs typeface="Arial" panose="020B0604020202020204" pitchFamily="34" charset="0"/>
              </a:rPr>
              <a:t>10–27 June</a:t>
            </a:r>
          </a:p>
        </p:txBody>
      </p:sp>
      <p:grpSp>
        <p:nvGrpSpPr>
          <p:cNvPr id="14402" name="Group 66"/>
          <p:cNvGrpSpPr>
            <a:grpSpLocks/>
          </p:cNvGrpSpPr>
          <p:nvPr/>
        </p:nvGrpSpPr>
        <p:grpSpPr bwMode="auto">
          <a:xfrm>
            <a:off x="6315075" y="5568950"/>
            <a:ext cx="207963" cy="992188"/>
            <a:chOff x="3962" y="3228"/>
            <a:chExt cx="131" cy="625"/>
          </a:xfrm>
        </p:grpSpPr>
        <p:sp>
          <p:nvSpPr>
            <p:cNvPr id="14403" name="Freeform 67"/>
            <p:cNvSpPr>
              <a:spLocks noChangeAspect="1"/>
            </p:cNvSpPr>
            <p:nvPr/>
          </p:nvSpPr>
          <p:spPr bwMode="auto">
            <a:xfrm>
              <a:off x="4025" y="3423"/>
              <a:ext cx="0" cy="381"/>
            </a:xfrm>
            <a:custGeom>
              <a:avLst/>
              <a:gdLst>
                <a:gd name="T0" fmla="*/ 0 w 1"/>
                <a:gd name="T1" fmla="*/ 1350 h 1350"/>
                <a:gd name="T2" fmla="*/ 0 w 1"/>
                <a:gd name="T3" fmla="*/ 0 h 1350"/>
              </a:gdLst>
              <a:ahLst/>
              <a:cxnLst>
                <a:cxn ang="0">
                  <a:pos x="T0" y="T1"/>
                </a:cxn>
                <a:cxn ang="0">
                  <a:pos x="T2" y="T3"/>
                </a:cxn>
              </a:cxnLst>
              <a:rect l="0" t="0" r="r" b="b"/>
              <a:pathLst>
                <a:path w="1" h="1350">
                  <a:moveTo>
                    <a:pt x="0" y="1350"/>
                  </a:moveTo>
                  <a:lnTo>
                    <a:pt x="0" y="0"/>
                  </a:lnTo>
                </a:path>
              </a:pathLst>
            </a:custGeom>
            <a:noFill/>
            <a:ln w="50800" cmpd="sng">
              <a:solidFill>
                <a:schemeClr val="tx1"/>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04" name="Freeform 68"/>
            <p:cNvSpPr>
              <a:spLocks noChangeAspect="1"/>
            </p:cNvSpPr>
            <p:nvPr/>
          </p:nvSpPr>
          <p:spPr bwMode="auto">
            <a:xfrm>
              <a:off x="4016" y="3394"/>
              <a:ext cx="77" cy="135"/>
            </a:xfrm>
            <a:custGeom>
              <a:avLst/>
              <a:gdLst>
                <a:gd name="T0" fmla="*/ 0 w 208"/>
                <a:gd name="T1" fmla="*/ 0 h 476"/>
                <a:gd name="T2" fmla="*/ 208 w 208"/>
                <a:gd name="T3" fmla="*/ 476 h 476"/>
                <a:gd name="T4" fmla="*/ 0 w 208"/>
                <a:gd name="T5" fmla="*/ 332 h 476"/>
                <a:gd name="T6" fmla="*/ 0 w 208"/>
                <a:gd name="T7" fmla="*/ 0 h 476"/>
              </a:gdLst>
              <a:ahLst/>
              <a:cxnLst>
                <a:cxn ang="0">
                  <a:pos x="T0" y="T1"/>
                </a:cxn>
                <a:cxn ang="0">
                  <a:pos x="T2" y="T3"/>
                </a:cxn>
                <a:cxn ang="0">
                  <a:pos x="T4" y="T5"/>
                </a:cxn>
                <a:cxn ang="0">
                  <a:pos x="T6" y="T7"/>
                </a:cxn>
              </a:cxnLst>
              <a:rect l="0" t="0" r="r" b="b"/>
              <a:pathLst>
                <a:path w="208" h="476">
                  <a:moveTo>
                    <a:pt x="0" y="0"/>
                  </a:moveTo>
                  <a:lnTo>
                    <a:pt x="208" y="476"/>
                  </a:lnTo>
                  <a:lnTo>
                    <a:pt x="0" y="332"/>
                  </a:lnTo>
                  <a:lnTo>
                    <a:pt x="0" y="0"/>
                  </a:lnTo>
                  <a:close/>
                </a:path>
              </a:pathLst>
            </a:custGeom>
            <a:solidFill>
              <a:schemeClr val="tx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05" name="Freeform 69"/>
            <p:cNvSpPr>
              <a:spLocks noChangeAspect="1"/>
            </p:cNvSpPr>
            <p:nvPr/>
          </p:nvSpPr>
          <p:spPr bwMode="auto">
            <a:xfrm>
              <a:off x="3980" y="3707"/>
              <a:ext cx="83" cy="146"/>
            </a:xfrm>
            <a:custGeom>
              <a:avLst/>
              <a:gdLst>
                <a:gd name="T0" fmla="*/ 116 w 224"/>
                <a:gd name="T1" fmla="*/ 0 h 517"/>
                <a:gd name="T2" fmla="*/ 0 w 224"/>
                <a:gd name="T3" fmla="*/ 165 h 517"/>
                <a:gd name="T4" fmla="*/ 0 w 224"/>
                <a:gd name="T5" fmla="*/ 517 h 517"/>
                <a:gd name="T6" fmla="*/ 120 w 224"/>
                <a:gd name="T7" fmla="*/ 317 h 517"/>
                <a:gd name="T8" fmla="*/ 224 w 224"/>
                <a:gd name="T9" fmla="*/ 505 h 517"/>
                <a:gd name="T10" fmla="*/ 222 w 224"/>
                <a:gd name="T11" fmla="*/ 144 h 517"/>
                <a:gd name="T12" fmla="*/ 116 w 224"/>
                <a:gd name="T13" fmla="*/ 0 h 517"/>
              </a:gdLst>
              <a:ahLst/>
              <a:cxnLst>
                <a:cxn ang="0">
                  <a:pos x="T0" y="T1"/>
                </a:cxn>
                <a:cxn ang="0">
                  <a:pos x="T2" y="T3"/>
                </a:cxn>
                <a:cxn ang="0">
                  <a:pos x="T4" y="T5"/>
                </a:cxn>
                <a:cxn ang="0">
                  <a:pos x="T6" y="T7"/>
                </a:cxn>
                <a:cxn ang="0">
                  <a:pos x="T8" y="T9"/>
                </a:cxn>
                <a:cxn ang="0">
                  <a:pos x="T10" y="T11"/>
                </a:cxn>
                <a:cxn ang="0">
                  <a:pos x="T12" y="T13"/>
                </a:cxn>
              </a:cxnLst>
              <a:rect l="0" t="0" r="r" b="b"/>
              <a:pathLst>
                <a:path w="224" h="517">
                  <a:moveTo>
                    <a:pt x="116" y="0"/>
                  </a:moveTo>
                  <a:lnTo>
                    <a:pt x="0" y="165"/>
                  </a:lnTo>
                  <a:lnTo>
                    <a:pt x="0" y="517"/>
                  </a:lnTo>
                  <a:lnTo>
                    <a:pt x="120" y="317"/>
                  </a:lnTo>
                  <a:lnTo>
                    <a:pt x="224" y="505"/>
                  </a:lnTo>
                  <a:lnTo>
                    <a:pt x="222" y="144"/>
                  </a:lnTo>
                  <a:lnTo>
                    <a:pt x="116" y="0"/>
                  </a:lnTo>
                  <a:close/>
                </a:path>
              </a:pathLst>
            </a:custGeom>
            <a:solidFill>
              <a:schemeClr val="tx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06" name="Text Box 70"/>
            <p:cNvSpPr txBox="1">
              <a:spLocks noChangeArrowheads="1"/>
            </p:cNvSpPr>
            <p:nvPr/>
          </p:nvSpPr>
          <p:spPr bwMode="auto">
            <a:xfrm>
              <a:off x="3962" y="3228"/>
              <a:ext cx="127" cy="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32004" tIns="16002" rIns="32004" bIns="16002">
              <a:spAutoFit/>
            </a:bodyPr>
            <a:lstStyle>
              <a:lvl1pPr defTabSz="320675">
                <a:defRPr>
                  <a:solidFill>
                    <a:schemeClr val="tx1"/>
                  </a:solidFill>
                  <a:latin typeface="Arial" panose="020B0604020202020204" pitchFamily="34" charset="0"/>
                </a:defRPr>
              </a:lvl1pPr>
              <a:lvl2pPr marL="160338" defTabSz="320675">
                <a:defRPr>
                  <a:solidFill>
                    <a:schemeClr val="tx1"/>
                  </a:solidFill>
                  <a:latin typeface="Arial" panose="020B0604020202020204" pitchFamily="34" charset="0"/>
                </a:defRPr>
              </a:lvl2pPr>
              <a:lvl3pPr marL="320675" defTabSz="320675">
                <a:defRPr>
                  <a:solidFill>
                    <a:schemeClr val="tx1"/>
                  </a:solidFill>
                  <a:latin typeface="Arial" panose="020B0604020202020204" pitchFamily="34" charset="0"/>
                </a:defRPr>
              </a:lvl3pPr>
              <a:lvl4pPr marL="479425" defTabSz="320675">
                <a:defRPr>
                  <a:solidFill>
                    <a:schemeClr val="tx1"/>
                  </a:solidFill>
                  <a:latin typeface="Arial" panose="020B0604020202020204" pitchFamily="34" charset="0"/>
                </a:defRPr>
              </a:lvl4pPr>
              <a:lvl5pPr marL="639763" defTabSz="320675">
                <a:defRPr>
                  <a:solidFill>
                    <a:schemeClr val="tx1"/>
                  </a:solidFill>
                  <a:latin typeface="Arial" panose="020B0604020202020204" pitchFamily="34" charset="0"/>
                </a:defRPr>
              </a:lvl5pPr>
              <a:lvl6pPr marL="1096963" defTabSz="320675" fontAlgn="base">
                <a:spcBef>
                  <a:spcPct val="0"/>
                </a:spcBef>
                <a:spcAft>
                  <a:spcPct val="0"/>
                </a:spcAft>
                <a:defRPr>
                  <a:solidFill>
                    <a:schemeClr val="tx1"/>
                  </a:solidFill>
                  <a:latin typeface="Arial" panose="020B0604020202020204" pitchFamily="34" charset="0"/>
                </a:defRPr>
              </a:lvl6pPr>
              <a:lvl7pPr marL="1554163" defTabSz="320675" fontAlgn="base">
                <a:spcBef>
                  <a:spcPct val="0"/>
                </a:spcBef>
                <a:spcAft>
                  <a:spcPct val="0"/>
                </a:spcAft>
                <a:defRPr>
                  <a:solidFill>
                    <a:schemeClr val="tx1"/>
                  </a:solidFill>
                  <a:latin typeface="Arial" panose="020B0604020202020204" pitchFamily="34" charset="0"/>
                </a:defRPr>
              </a:lvl7pPr>
              <a:lvl8pPr marL="2011363" defTabSz="320675" fontAlgn="base">
                <a:spcBef>
                  <a:spcPct val="0"/>
                </a:spcBef>
                <a:spcAft>
                  <a:spcPct val="0"/>
                </a:spcAft>
                <a:defRPr>
                  <a:solidFill>
                    <a:schemeClr val="tx1"/>
                  </a:solidFill>
                  <a:latin typeface="Arial" panose="020B0604020202020204" pitchFamily="34" charset="0"/>
                </a:defRPr>
              </a:lvl8pPr>
              <a:lvl9pPr marL="2468563" defTabSz="320675" fontAlgn="base">
                <a:spcBef>
                  <a:spcPct val="0"/>
                </a:spcBef>
                <a:spcAft>
                  <a:spcPct val="0"/>
                </a:spcAft>
                <a:defRPr>
                  <a:solidFill>
                    <a:schemeClr val="tx1"/>
                  </a:solidFill>
                  <a:latin typeface="Arial" panose="020B0604020202020204" pitchFamily="34" charset="0"/>
                </a:defRPr>
              </a:lvl9pPr>
            </a:lstStyle>
            <a:p>
              <a:r>
                <a:rPr lang="en-US" altLang="en-US" sz="1500" b="1">
                  <a:latin typeface="Times New Roman" panose="02020603050405020304" pitchFamily="18" charset="0"/>
                  <a:cs typeface="Arial" panose="020B0604020202020204" pitchFamily="34" charset="0"/>
                </a:rPr>
                <a:t>N</a:t>
              </a:r>
            </a:p>
          </p:txBody>
        </p:sp>
      </p:grpSp>
      <p:grpSp>
        <p:nvGrpSpPr>
          <p:cNvPr id="14407" name="Group 71"/>
          <p:cNvGrpSpPr>
            <a:grpSpLocks/>
          </p:cNvGrpSpPr>
          <p:nvPr/>
        </p:nvGrpSpPr>
        <p:grpSpPr bwMode="auto">
          <a:xfrm>
            <a:off x="2873375" y="3748088"/>
            <a:ext cx="192088" cy="225425"/>
            <a:chOff x="2202" y="3662"/>
            <a:chExt cx="110" cy="129"/>
          </a:xfrm>
        </p:grpSpPr>
        <p:sp>
          <p:nvSpPr>
            <p:cNvPr id="14408" name="Freeform 72"/>
            <p:cNvSpPr>
              <a:spLocks/>
            </p:cNvSpPr>
            <p:nvPr/>
          </p:nvSpPr>
          <p:spPr bwMode="auto">
            <a:xfrm>
              <a:off x="2204" y="3696"/>
              <a:ext cx="106" cy="93"/>
            </a:xfrm>
            <a:custGeom>
              <a:avLst/>
              <a:gdLst>
                <a:gd name="T0" fmla="*/ 0 w 106"/>
                <a:gd name="T1" fmla="*/ 93 h 93"/>
                <a:gd name="T2" fmla="*/ 52 w 106"/>
                <a:gd name="T3" fmla="*/ 0 h 93"/>
                <a:gd name="T4" fmla="*/ 106 w 106"/>
                <a:gd name="T5" fmla="*/ 93 h 93"/>
                <a:gd name="T6" fmla="*/ 0 w 106"/>
                <a:gd name="T7" fmla="*/ 93 h 93"/>
              </a:gdLst>
              <a:ahLst/>
              <a:cxnLst>
                <a:cxn ang="0">
                  <a:pos x="T0" y="T1"/>
                </a:cxn>
                <a:cxn ang="0">
                  <a:pos x="T2" y="T3"/>
                </a:cxn>
                <a:cxn ang="0">
                  <a:pos x="T4" y="T5"/>
                </a:cxn>
                <a:cxn ang="0">
                  <a:pos x="T6" y="T7"/>
                </a:cxn>
              </a:cxnLst>
              <a:rect l="0" t="0" r="r" b="b"/>
              <a:pathLst>
                <a:path w="106" h="93">
                  <a:moveTo>
                    <a:pt x="0" y="93"/>
                  </a:moveTo>
                  <a:lnTo>
                    <a:pt x="52" y="0"/>
                  </a:lnTo>
                  <a:lnTo>
                    <a:pt x="106" y="93"/>
                  </a:lnTo>
                  <a:lnTo>
                    <a:pt x="0" y="93"/>
                  </a:lnTo>
                  <a:close/>
                </a:path>
              </a:pathLst>
            </a:custGeom>
            <a:solidFill>
              <a:srgbClr val="FF99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4409" name="Group 73"/>
            <p:cNvGrpSpPr>
              <a:grpSpLocks/>
            </p:cNvGrpSpPr>
            <p:nvPr/>
          </p:nvGrpSpPr>
          <p:grpSpPr bwMode="auto">
            <a:xfrm>
              <a:off x="2202" y="3662"/>
              <a:ext cx="110" cy="129"/>
              <a:chOff x="2370" y="3702"/>
              <a:chExt cx="110" cy="129"/>
            </a:xfrm>
          </p:grpSpPr>
          <p:sp>
            <p:nvSpPr>
              <p:cNvPr id="14410" name="Line 74"/>
              <p:cNvSpPr>
                <a:spLocks noChangeShapeType="1"/>
              </p:cNvSpPr>
              <p:nvPr/>
            </p:nvSpPr>
            <p:spPr bwMode="auto">
              <a:xfrm flipV="1">
                <a:off x="2370" y="3702"/>
                <a:ext cx="72" cy="12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11" name="Line 75"/>
              <p:cNvSpPr>
                <a:spLocks noChangeShapeType="1"/>
              </p:cNvSpPr>
              <p:nvPr/>
            </p:nvSpPr>
            <p:spPr bwMode="auto">
              <a:xfrm flipH="1" flipV="1">
                <a:off x="2406" y="3702"/>
                <a:ext cx="72" cy="12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12" name="Line 76"/>
              <p:cNvSpPr>
                <a:spLocks noChangeShapeType="1"/>
              </p:cNvSpPr>
              <p:nvPr/>
            </p:nvSpPr>
            <p:spPr bwMode="auto">
              <a:xfrm>
                <a:off x="2370" y="3831"/>
                <a:ext cx="11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13" name="Line 77"/>
              <p:cNvSpPr>
                <a:spLocks noChangeShapeType="1"/>
              </p:cNvSpPr>
              <p:nvPr/>
            </p:nvSpPr>
            <p:spPr bwMode="auto">
              <a:xfrm>
                <a:off x="2426" y="3795"/>
                <a:ext cx="0" cy="33"/>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14414" name="Rectangle 78"/>
          <p:cNvSpPr>
            <a:spLocks noChangeArrowheads="1"/>
          </p:cNvSpPr>
          <p:nvPr/>
        </p:nvSpPr>
        <p:spPr bwMode="auto">
          <a:xfrm>
            <a:off x="5214938" y="1179513"/>
            <a:ext cx="269875" cy="269875"/>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415" name="Rectangle 79"/>
          <p:cNvSpPr>
            <a:spLocks noChangeArrowheads="1"/>
          </p:cNvSpPr>
          <p:nvPr/>
        </p:nvSpPr>
        <p:spPr bwMode="auto">
          <a:xfrm>
            <a:off x="5011738" y="1052513"/>
            <a:ext cx="269875" cy="269875"/>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416" name="Freeform 80"/>
          <p:cNvSpPr>
            <a:spLocks/>
          </p:cNvSpPr>
          <p:nvPr/>
        </p:nvSpPr>
        <p:spPr bwMode="auto">
          <a:xfrm>
            <a:off x="3575050" y="4270375"/>
            <a:ext cx="508000" cy="757238"/>
          </a:xfrm>
          <a:custGeom>
            <a:avLst/>
            <a:gdLst>
              <a:gd name="T0" fmla="*/ 320 w 320"/>
              <a:gd name="T1" fmla="*/ 0 h 477"/>
              <a:gd name="T2" fmla="*/ 270 w 320"/>
              <a:gd name="T3" fmla="*/ 368 h 477"/>
              <a:gd name="T4" fmla="*/ 238 w 320"/>
              <a:gd name="T5" fmla="*/ 446 h 477"/>
              <a:gd name="T6" fmla="*/ 122 w 320"/>
              <a:gd name="T7" fmla="*/ 462 h 477"/>
              <a:gd name="T8" fmla="*/ 0 w 320"/>
              <a:gd name="T9" fmla="*/ 358 h 477"/>
            </a:gdLst>
            <a:ahLst/>
            <a:cxnLst>
              <a:cxn ang="0">
                <a:pos x="T0" y="T1"/>
              </a:cxn>
              <a:cxn ang="0">
                <a:pos x="T2" y="T3"/>
              </a:cxn>
              <a:cxn ang="0">
                <a:pos x="T4" y="T5"/>
              </a:cxn>
              <a:cxn ang="0">
                <a:pos x="T6" y="T7"/>
              </a:cxn>
              <a:cxn ang="0">
                <a:pos x="T8" y="T9"/>
              </a:cxn>
            </a:cxnLst>
            <a:rect l="0" t="0" r="r" b="b"/>
            <a:pathLst>
              <a:path w="320" h="477">
                <a:moveTo>
                  <a:pt x="320" y="0"/>
                </a:moveTo>
                <a:cubicBezTo>
                  <a:pt x="312" y="61"/>
                  <a:pt x="284" y="294"/>
                  <a:pt x="270" y="368"/>
                </a:cubicBezTo>
                <a:cubicBezTo>
                  <a:pt x="256" y="442"/>
                  <a:pt x="263" y="430"/>
                  <a:pt x="238" y="446"/>
                </a:cubicBezTo>
                <a:cubicBezTo>
                  <a:pt x="213" y="462"/>
                  <a:pt x="162" y="477"/>
                  <a:pt x="122" y="462"/>
                </a:cubicBezTo>
                <a:cubicBezTo>
                  <a:pt x="82" y="447"/>
                  <a:pt x="25" y="380"/>
                  <a:pt x="0" y="358"/>
                </a:cubicBezTo>
              </a:path>
            </a:pathLst>
          </a:custGeom>
          <a:noFill/>
          <a:ln w="76200" cmpd="tri">
            <a:solidFill>
              <a:srgbClr val="0000FF"/>
            </a:solidFill>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17" name="Rectangle 81"/>
          <p:cNvSpPr>
            <a:spLocks noChangeArrowheads="1"/>
          </p:cNvSpPr>
          <p:nvPr/>
        </p:nvSpPr>
        <p:spPr bwMode="auto">
          <a:xfrm>
            <a:off x="3868738" y="3960813"/>
            <a:ext cx="168275" cy="168275"/>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000"/>
              <a:t>C</a:t>
            </a:r>
          </a:p>
        </p:txBody>
      </p:sp>
      <p:sp>
        <p:nvSpPr>
          <p:cNvPr id="14418" name="Rectangle 82"/>
          <p:cNvSpPr>
            <a:spLocks noChangeArrowheads="1"/>
          </p:cNvSpPr>
          <p:nvPr/>
        </p:nvSpPr>
        <p:spPr bwMode="auto">
          <a:xfrm>
            <a:off x="3903663" y="3998913"/>
            <a:ext cx="168275" cy="168275"/>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000"/>
              <a:t>R</a:t>
            </a:r>
          </a:p>
        </p:txBody>
      </p:sp>
      <p:sp>
        <p:nvSpPr>
          <p:cNvPr id="14419" name="Rectangle 83"/>
          <p:cNvSpPr>
            <a:spLocks noChangeArrowheads="1"/>
          </p:cNvSpPr>
          <p:nvPr/>
        </p:nvSpPr>
        <p:spPr bwMode="auto">
          <a:xfrm>
            <a:off x="3944938" y="4037013"/>
            <a:ext cx="168275" cy="168275"/>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000"/>
              <a:t>B</a:t>
            </a:r>
          </a:p>
        </p:txBody>
      </p:sp>
      <p:grpSp>
        <p:nvGrpSpPr>
          <p:cNvPr id="14420" name="Group 84"/>
          <p:cNvGrpSpPr>
            <a:grpSpLocks/>
          </p:cNvGrpSpPr>
          <p:nvPr/>
        </p:nvGrpSpPr>
        <p:grpSpPr bwMode="auto">
          <a:xfrm>
            <a:off x="2847975" y="3763963"/>
            <a:ext cx="192088" cy="225425"/>
            <a:chOff x="2202" y="3662"/>
            <a:chExt cx="110" cy="129"/>
          </a:xfrm>
        </p:grpSpPr>
        <p:sp>
          <p:nvSpPr>
            <p:cNvPr id="14421" name="Freeform 85"/>
            <p:cNvSpPr>
              <a:spLocks/>
            </p:cNvSpPr>
            <p:nvPr/>
          </p:nvSpPr>
          <p:spPr bwMode="auto">
            <a:xfrm>
              <a:off x="2204" y="3696"/>
              <a:ext cx="106" cy="93"/>
            </a:xfrm>
            <a:custGeom>
              <a:avLst/>
              <a:gdLst>
                <a:gd name="T0" fmla="*/ 0 w 106"/>
                <a:gd name="T1" fmla="*/ 93 h 93"/>
                <a:gd name="T2" fmla="*/ 52 w 106"/>
                <a:gd name="T3" fmla="*/ 0 h 93"/>
                <a:gd name="T4" fmla="*/ 106 w 106"/>
                <a:gd name="T5" fmla="*/ 93 h 93"/>
                <a:gd name="T6" fmla="*/ 0 w 106"/>
                <a:gd name="T7" fmla="*/ 93 h 93"/>
              </a:gdLst>
              <a:ahLst/>
              <a:cxnLst>
                <a:cxn ang="0">
                  <a:pos x="T0" y="T1"/>
                </a:cxn>
                <a:cxn ang="0">
                  <a:pos x="T2" y="T3"/>
                </a:cxn>
                <a:cxn ang="0">
                  <a:pos x="T4" y="T5"/>
                </a:cxn>
                <a:cxn ang="0">
                  <a:pos x="T6" y="T7"/>
                </a:cxn>
              </a:cxnLst>
              <a:rect l="0" t="0" r="r" b="b"/>
              <a:pathLst>
                <a:path w="106" h="93">
                  <a:moveTo>
                    <a:pt x="0" y="93"/>
                  </a:moveTo>
                  <a:lnTo>
                    <a:pt x="52" y="0"/>
                  </a:lnTo>
                  <a:lnTo>
                    <a:pt x="106" y="93"/>
                  </a:lnTo>
                  <a:lnTo>
                    <a:pt x="0" y="93"/>
                  </a:lnTo>
                  <a:close/>
                </a:path>
              </a:pathLst>
            </a:custGeom>
            <a:solidFill>
              <a:srgbClr val="FF99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4422" name="Group 86"/>
            <p:cNvGrpSpPr>
              <a:grpSpLocks/>
            </p:cNvGrpSpPr>
            <p:nvPr/>
          </p:nvGrpSpPr>
          <p:grpSpPr bwMode="auto">
            <a:xfrm>
              <a:off x="2202" y="3662"/>
              <a:ext cx="110" cy="129"/>
              <a:chOff x="2370" y="3702"/>
              <a:chExt cx="110" cy="129"/>
            </a:xfrm>
          </p:grpSpPr>
          <p:sp>
            <p:nvSpPr>
              <p:cNvPr id="14423" name="Line 87"/>
              <p:cNvSpPr>
                <a:spLocks noChangeShapeType="1"/>
              </p:cNvSpPr>
              <p:nvPr/>
            </p:nvSpPr>
            <p:spPr bwMode="auto">
              <a:xfrm flipV="1">
                <a:off x="2370" y="3702"/>
                <a:ext cx="72" cy="12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24" name="Line 88"/>
              <p:cNvSpPr>
                <a:spLocks noChangeShapeType="1"/>
              </p:cNvSpPr>
              <p:nvPr/>
            </p:nvSpPr>
            <p:spPr bwMode="auto">
              <a:xfrm flipH="1" flipV="1">
                <a:off x="2406" y="3702"/>
                <a:ext cx="72" cy="12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25" name="Line 89"/>
              <p:cNvSpPr>
                <a:spLocks noChangeShapeType="1"/>
              </p:cNvSpPr>
              <p:nvPr/>
            </p:nvSpPr>
            <p:spPr bwMode="auto">
              <a:xfrm>
                <a:off x="2370" y="3831"/>
                <a:ext cx="11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26" name="Line 90"/>
              <p:cNvSpPr>
                <a:spLocks noChangeShapeType="1"/>
              </p:cNvSpPr>
              <p:nvPr/>
            </p:nvSpPr>
            <p:spPr bwMode="auto">
              <a:xfrm>
                <a:off x="2426" y="3795"/>
                <a:ext cx="0" cy="33"/>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4427" name="Group 91"/>
          <p:cNvGrpSpPr>
            <a:grpSpLocks/>
          </p:cNvGrpSpPr>
          <p:nvPr/>
        </p:nvGrpSpPr>
        <p:grpSpPr bwMode="auto">
          <a:xfrm>
            <a:off x="2816225" y="3786188"/>
            <a:ext cx="192088" cy="225425"/>
            <a:chOff x="2202" y="3662"/>
            <a:chExt cx="110" cy="129"/>
          </a:xfrm>
        </p:grpSpPr>
        <p:sp>
          <p:nvSpPr>
            <p:cNvPr id="14428" name="Freeform 92"/>
            <p:cNvSpPr>
              <a:spLocks/>
            </p:cNvSpPr>
            <p:nvPr/>
          </p:nvSpPr>
          <p:spPr bwMode="auto">
            <a:xfrm>
              <a:off x="2204" y="3696"/>
              <a:ext cx="106" cy="93"/>
            </a:xfrm>
            <a:custGeom>
              <a:avLst/>
              <a:gdLst>
                <a:gd name="T0" fmla="*/ 0 w 106"/>
                <a:gd name="T1" fmla="*/ 93 h 93"/>
                <a:gd name="T2" fmla="*/ 52 w 106"/>
                <a:gd name="T3" fmla="*/ 0 h 93"/>
                <a:gd name="T4" fmla="*/ 106 w 106"/>
                <a:gd name="T5" fmla="*/ 93 h 93"/>
                <a:gd name="T6" fmla="*/ 0 w 106"/>
                <a:gd name="T7" fmla="*/ 93 h 93"/>
              </a:gdLst>
              <a:ahLst/>
              <a:cxnLst>
                <a:cxn ang="0">
                  <a:pos x="T0" y="T1"/>
                </a:cxn>
                <a:cxn ang="0">
                  <a:pos x="T2" y="T3"/>
                </a:cxn>
                <a:cxn ang="0">
                  <a:pos x="T4" y="T5"/>
                </a:cxn>
                <a:cxn ang="0">
                  <a:pos x="T6" y="T7"/>
                </a:cxn>
              </a:cxnLst>
              <a:rect l="0" t="0" r="r" b="b"/>
              <a:pathLst>
                <a:path w="106" h="93">
                  <a:moveTo>
                    <a:pt x="0" y="93"/>
                  </a:moveTo>
                  <a:lnTo>
                    <a:pt x="52" y="0"/>
                  </a:lnTo>
                  <a:lnTo>
                    <a:pt x="106" y="93"/>
                  </a:lnTo>
                  <a:lnTo>
                    <a:pt x="0" y="93"/>
                  </a:lnTo>
                  <a:close/>
                </a:path>
              </a:pathLst>
            </a:custGeom>
            <a:solidFill>
              <a:srgbClr val="FF99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4429" name="Group 93"/>
            <p:cNvGrpSpPr>
              <a:grpSpLocks/>
            </p:cNvGrpSpPr>
            <p:nvPr/>
          </p:nvGrpSpPr>
          <p:grpSpPr bwMode="auto">
            <a:xfrm>
              <a:off x="2202" y="3662"/>
              <a:ext cx="110" cy="129"/>
              <a:chOff x="2370" y="3702"/>
              <a:chExt cx="110" cy="129"/>
            </a:xfrm>
          </p:grpSpPr>
          <p:sp>
            <p:nvSpPr>
              <p:cNvPr id="14430" name="Line 94"/>
              <p:cNvSpPr>
                <a:spLocks noChangeShapeType="1"/>
              </p:cNvSpPr>
              <p:nvPr/>
            </p:nvSpPr>
            <p:spPr bwMode="auto">
              <a:xfrm flipV="1">
                <a:off x="2370" y="3702"/>
                <a:ext cx="72" cy="12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31" name="Line 95"/>
              <p:cNvSpPr>
                <a:spLocks noChangeShapeType="1"/>
              </p:cNvSpPr>
              <p:nvPr/>
            </p:nvSpPr>
            <p:spPr bwMode="auto">
              <a:xfrm flipH="1" flipV="1">
                <a:off x="2406" y="3702"/>
                <a:ext cx="72" cy="12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32" name="Line 96"/>
              <p:cNvSpPr>
                <a:spLocks noChangeShapeType="1"/>
              </p:cNvSpPr>
              <p:nvPr/>
            </p:nvSpPr>
            <p:spPr bwMode="auto">
              <a:xfrm>
                <a:off x="2370" y="3831"/>
                <a:ext cx="11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33" name="Line 97"/>
              <p:cNvSpPr>
                <a:spLocks noChangeShapeType="1"/>
              </p:cNvSpPr>
              <p:nvPr/>
            </p:nvSpPr>
            <p:spPr bwMode="auto">
              <a:xfrm>
                <a:off x="2426" y="3795"/>
                <a:ext cx="0" cy="33"/>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4434" name="Group 98"/>
          <p:cNvGrpSpPr>
            <a:grpSpLocks/>
          </p:cNvGrpSpPr>
          <p:nvPr/>
        </p:nvGrpSpPr>
        <p:grpSpPr bwMode="auto">
          <a:xfrm>
            <a:off x="2784475" y="3808413"/>
            <a:ext cx="192088" cy="225425"/>
            <a:chOff x="2202" y="3662"/>
            <a:chExt cx="110" cy="129"/>
          </a:xfrm>
        </p:grpSpPr>
        <p:sp>
          <p:nvSpPr>
            <p:cNvPr id="14435" name="Freeform 99"/>
            <p:cNvSpPr>
              <a:spLocks/>
            </p:cNvSpPr>
            <p:nvPr/>
          </p:nvSpPr>
          <p:spPr bwMode="auto">
            <a:xfrm>
              <a:off x="2204" y="3696"/>
              <a:ext cx="106" cy="93"/>
            </a:xfrm>
            <a:custGeom>
              <a:avLst/>
              <a:gdLst>
                <a:gd name="T0" fmla="*/ 0 w 106"/>
                <a:gd name="T1" fmla="*/ 93 h 93"/>
                <a:gd name="T2" fmla="*/ 52 w 106"/>
                <a:gd name="T3" fmla="*/ 0 h 93"/>
                <a:gd name="T4" fmla="*/ 106 w 106"/>
                <a:gd name="T5" fmla="*/ 93 h 93"/>
                <a:gd name="T6" fmla="*/ 0 w 106"/>
                <a:gd name="T7" fmla="*/ 93 h 93"/>
              </a:gdLst>
              <a:ahLst/>
              <a:cxnLst>
                <a:cxn ang="0">
                  <a:pos x="T0" y="T1"/>
                </a:cxn>
                <a:cxn ang="0">
                  <a:pos x="T2" y="T3"/>
                </a:cxn>
                <a:cxn ang="0">
                  <a:pos x="T4" y="T5"/>
                </a:cxn>
                <a:cxn ang="0">
                  <a:pos x="T6" y="T7"/>
                </a:cxn>
              </a:cxnLst>
              <a:rect l="0" t="0" r="r" b="b"/>
              <a:pathLst>
                <a:path w="106" h="93">
                  <a:moveTo>
                    <a:pt x="0" y="93"/>
                  </a:moveTo>
                  <a:lnTo>
                    <a:pt x="52" y="0"/>
                  </a:lnTo>
                  <a:lnTo>
                    <a:pt x="106" y="93"/>
                  </a:lnTo>
                  <a:lnTo>
                    <a:pt x="0" y="93"/>
                  </a:lnTo>
                  <a:close/>
                </a:path>
              </a:pathLst>
            </a:custGeom>
            <a:solidFill>
              <a:srgbClr val="FF99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4436" name="Group 100"/>
            <p:cNvGrpSpPr>
              <a:grpSpLocks/>
            </p:cNvGrpSpPr>
            <p:nvPr/>
          </p:nvGrpSpPr>
          <p:grpSpPr bwMode="auto">
            <a:xfrm>
              <a:off x="2202" y="3662"/>
              <a:ext cx="110" cy="129"/>
              <a:chOff x="2370" y="3702"/>
              <a:chExt cx="110" cy="129"/>
            </a:xfrm>
          </p:grpSpPr>
          <p:sp>
            <p:nvSpPr>
              <p:cNvPr id="14437" name="Line 101"/>
              <p:cNvSpPr>
                <a:spLocks noChangeShapeType="1"/>
              </p:cNvSpPr>
              <p:nvPr/>
            </p:nvSpPr>
            <p:spPr bwMode="auto">
              <a:xfrm flipV="1">
                <a:off x="2370" y="3702"/>
                <a:ext cx="72" cy="12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38" name="Line 102"/>
              <p:cNvSpPr>
                <a:spLocks noChangeShapeType="1"/>
              </p:cNvSpPr>
              <p:nvPr/>
            </p:nvSpPr>
            <p:spPr bwMode="auto">
              <a:xfrm flipH="1" flipV="1">
                <a:off x="2406" y="3702"/>
                <a:ext cx="72" cy="12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39" name="Line 103"/>
              <p:cNvSpPr>
                <a:spLocks noChangeShapeType="1"/>
              </p:cNvSpPr>
              <p:nvPr/>
            </p:nvSpPr>
            <p:spPr bwMode="auto">
              <a:xfrm>
                <a:off x="2370" y="3831"/>
                <a:ext cx="11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40" name="Line 104"/>
              <p:cNvSpPr>
                <a:spLocks noChangeShapeType="1"/>
              </p:cNvSpPr>
              <p:nvPr/>
            </p:nvSpPr>
            <p:spPr bwMode="auto">
              <a:xfrm>
                <a:off x="2426" y="3795"/>
                <a:ext cx="0" cy="33"/>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4441" name="Group 105"/>
          <p:cNvGrpSpPr>
            <a:grpSpLocks/>
          </p:cNvGrpSpPr>
          <p:nvPr/>
        </p:nvGrpSpPr>
        <p:grpSpPr bwMode="auto">
          <a:xfrm>
            <a:off x="2749550" y="3824288"/>
            <a:ext cx="192088" cy="225425"/>
            <a:chOff x="2202" y="3662"/>
            <a:chExt cx="110" cy="129"/>
          </a:xfrm>
        </p:grpSpPr>
        <p:sp>
          <p:nvSpPr>
            <p:cNvPr id="14442" name="Freeform 106"/>
            <p:cNvSpPr>
              <a:spLocks/>
            </p:cNvSpPr>
            <p:nvPr/>
          </p:nvSpPr>
          <p:spPr bwMode="auto">
            <a:xfrm>
              <a:off x="2204" y="3696"/>
              <a:ext cx="106" cy="93"/>
            </a:xfrm>
            <a:custGeom>
              <a:avLst/>
              <a:gdLst>
                <a:gd name="T0" fmla="*/ 0 w 106"/>
                <a:gd name="T1" fmla="*/ 93 h 93"/>
                <a:gd name="T2" fmla="*/ 52 w 106"/>
                <a:gd name="T3" fmla="*/ 0 h 93"/>
                <a:gd name="T4" fmla="*/ 106 w 106"/>
                <a:gd name="T5" fmla="*/ 93 h 93"/>
                <a:gd name="T6" fmla="*/ 0 w 106"/>
                <a:gd name="T7" fmla="*/ 93 h 93"/>
              </a:gdLst>
              <a:ahLst/>
              <a:cxnLst>
                <a:cxn ang="0">
                  <a:pos x="T0" y="T1"/>
                </a:cxn>
                <a:cxn ang="0">
                  <a:pos x="T2" y="T3"/>
                </a:cxn>
                <a:cxn ang="0">
                  <a:pos x="T4" y="T5"/>
                </a:cxn>
                <a:cxn ang="0">
                  <a:pos x="T6" y="T7"/>
                </a:cxn>
              </a:cxnLst>
              <a:rect l="0" t="0" r="r" b="b"/>
              <a:pathLst>
                <a:path w="106" h="93">
                  <a:moveTo>
                    <a:pt x="0" y="93"/>
                  </a:moveTo>
                  <a:lnTo>
                    <a:pt x="52" y="0"/>
                  </a:lnTo>
                  <a:lnTo>
                    <a:pt x="106" y="93"/>
                  </a:lnTo>
                  <a:lnTo>
                    <a:pt x="0" y="93"/>
                  </a:lnTo>
                  <a:close/>
                </a:path>
              </a:pathLst>
            </a:custGeom>
            <a:solidFill>
              <a:srgbClr val="FF99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4443" name="Group 107"/>
            <p:cNvGrpSpPr>
              <a:grpSpLocks/>
            </p:cNvGrpSpPr>
            <p:nvPr/>
          </p:nvGrpSpPr>
          <p:grpSpPr bwMode="auto">
            <a:xfrm>
              <a:off x="2202" y="3662"/>
              <a:ext cx="110" cy="129"/>
              <a:chOff x="2370" y="3702"/>
              <a:chExt cx="110" cy="129"/>
            </a:xfrm>
          </p:grpSpPr>
          <p:sp>
            <p:nvSpPr>
              <p:cNvPr id="14444" name="Line 108"/>
              <p:cNvSpPr>
                <a:spLocks noChangeShapeType="1"/>
              </p:cNvSpPr>
              <p:nvPr/>
            </p:nvSpPr>
            <p:spPr bwMode="auto">
              <a:xfrm flipV="1">
                <a:off x="2370" y="3702"/>
                <a:ext cx="72" cy="12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45" name="Line 109"/>
              <p:cNvSpPr>
                <a:spLocks noChangeShapeType="1"/>
              </p:cNvSpPr>
              <p:nvPr/>
            </p:nvSpPr>
            <p:spPr bwMode="auto">
              <a:xfrm flipH="1" flipV="1">
                <a:off x="2406" y="3702"/>
                <a:ext cx="72" cy="12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46" name="Line 110"/>
              <p:cNvSpPr>
                <a:spLocks noChangeShapeType="1"/>
              </p:cNvSpPr>
              <p:nvPr/>
            </p:nvSpPr>
            <p:spPr bwMode="auto">
              <a:xfrm>
                <a:off x="2370" y="3831"/>
                <a:ext cx="11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47" name="Line 111"/>
              <p:cNvSpPr>
                <a:spLocks noChangeShapeType="1"/>
              </p:cNvSpPr>
              <p:nvPr/>
            </p:nvSpPr>
            <p:spPr bwMode="auto">
              <a:xfrm>
                <a:off x="2426" y="3795"/>
                <a:ext cx="0" cy="33"/>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4448" name="Group 112"/>
          <p:cNvGrpSpPr>
            <a:grpSpLocks/>
          </p:cNvGrpSpPr>
          <p:nvPr/>
        </p:nvGrpSpPr>
        <p:grpSpPr bwMode="auto">
          <a:xfrm>
            <a:off x="2717800" y="3849688"/>
            <a:ext cx="192088" cy="225425"/>
            <a:chOff x="2202" y="3662"/>
            <a:chExt cx="110" cy="129"/>
          </a:xfrm>
        </p:grpSpPr>
        <p:sp>
          <p:nvSpPr>
            <p:cNvPr id="14449" name="Freeform 113"/>
            <p:cNvSpPr>
              <a:spLocks/>
            </p:cNvSpPr>
            <p:nvPr/>
          </p:nvSpPr>
          <p:spPr bwMode="auto">
            <a:xfrm>
              <a:off x="2204" y="3696"/>
              <a:ext cx="106" cy="93"/>
            </a:xfrm>
            <a:custGeom>
              <a:avLst/>
              <a:gdLst>
                <a:gd name="T0" fmla="*/ 0 w 106"/>
                <a:gd name="T1" fmla="*/ 93 h 93"/>
                <a:gd name="T2" fmla="*/ 52 w 106"/>
                <a:gd name="T3" fmla="*/ 0 h 93"/>
                <a:gd name="T4" fmla="*/ 106 w 106"/>
                <a:gd name="T5" fmla="*/ 93 h 93"/>
                <a:gd name="T6" fmla="*/ 0 w 106"/>
                <a:gd name="T7" fmla="*/ 93 h 93"/>
              </a:gdLst>
              <a:ahLst/>
              <a:cxnLst>
                <a:cxn ang="0">
                  <a:pos x="T0" y="T1"/>
                </a:cxn>
                <a:cxn ang="0">
                  <a:pos x="T2" y="T3"/>
                </a:cxn>
                <a:cxn ang="0">
                  <a:pos x="T4" y="T5"/>
                </a:cxn>
                <a:cxn ang="0">
                  <a:pos x="T6" y="T7"/>
                </a:cxn>
              </a:cxnLst>
              <a:rect l="0" t="0" r="r" b="b"/>
              <a:pathLst>
                <a:path w="106" h="93">
                  <a:moveTo>
                    <a:pt x="0" y="93"/>
                  </a:moveTo>
                  <a:lnTo>
                    <a:pt x="52" y="0"/>
                  </a:lnTo>
                  <a:lnTo>
                    <a:pt x="106" y="93"/>
                  </a:lnTo>
                  <a:lnTo>
                    <a:pt x="0" y="93"/>
                  </a:lnTo>
                  <a:close/>
                </a:path>
              </a:pathLst>
            </a:custGeom>
            <a:solidFill>
              <a:srgbClr val="FF99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4450" name="Group 114"/>
            <p:cNvGrpSpPr>
              <a:grpSpLocks/>
            </p:cNvGrpSpPr>
            <p:nvPr/>
          </p:nvGrpSpPr>
          <p:grpSpPr bwMode="auto">
            <a:xfrm>
              <a:off x="2202" y="3662"/>
              <a:ext cx="110" cy="129"/>
              <a:chOff x="2370" y="3702"/>
              <a:chExt cx="110" cy="129"/>
            </a:xfrm>
          </p:grpSpPr>
          <p:sp>
            <p:nvSpPr>
              <p:cNvPr id="14451" name="Line 115"/>
              <p:cNvSpPr>
                <a:spLocks noChangeShapeType="1"/>
              </p:cNvSpPr>
              <p:nvPr/>
            </p:nvSpPr>
            <p:spPr bwMode="auto">
              <a:xfrm flipV="1">
                <a:off x="2370" y="3702"/>
                <a:ext cx="72" cy="12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52" name="Line 116"/>
              <p:cNvSpPr>
                <a:spLocks noChangeShapeType="1"/>
              </p:cNvSpPr>
              <p:nvPr/>
            </p:nvSpPr>
            <p:spPr bwMode="auto">
              <a:xfrm flipH="1" flipV="1">
                <a:off x="2406" y="3702"/>
                <a:ext cx="72" cy="12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53" name="Line 117"/>
              <p:cNvSpPr>
                <a:spLocks noChangeShapeType="1"/>
              </p:cNvSpPr>
              <p:nvPr/>
            </p:nvSpPr>
            <p:spPr bwMode="auto">
              <a:xfrm>
                <a:off x="2370" y="3831"/>
                <a:ext cx="11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54" name="Line 118"/>
              <p:cNvSpPr>
                <a:spLocks noChangeShapeType="1"/>
              </p:cNvSpPr>
              <p:nvPr/>
            </p:nvSpPr>
            <p:spPr bwMode="auto">
              <a:xfrm>
                <a:off x="2426" y="3795"/>
                <a:ext cx="0" cy="33"/>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14455" name="AutoShape 119"/>
          <p:cNvSpPr>
            <a:spLocks noChangeArrowheads="1"/>
          </p:cNvSpPr>
          <p:nvPr/>
        </p:nvSpPr>
        <p:spPr bwMode="auto">
          <a:xfrm>
            <a:off x="2828925" y="3927475"/>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456" name="AutoShape 120"/>
          <p:cNvSpPr>
            <a:spLocks noChangeArrowheads="1"/>
          </p:cNvSpPr>
          <p:nvPr/>
        </p:nvSpPr>
        <p:spPr bwMode="auto">
          <a:xfrm>
            <a:off x="2946400" y="3559175"/>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457" name="AutoShape 121"/>
          <p:cNvSpPr>
            <a:spLocks noChangeArrowheads="1"/>
          </p:cNvSpPr>
          <p:nvPr/>
        </p:nvSpPr>
        <p:spPr bwMode="auto">
          <a:xfrm>
            <a:off x="2933700" y="3854450"/>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4458" name="Picture 122" descr="new csi cres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7850" y="2344738"/>
            <a:ext cx="514350" cy="574675"/>
          </a:xfrm>
          <a:prstGeom prst="rect">
            <a:avLst/>
          </a:prstGeom>
          <a:noFill/>
          <a:extLst>
            <a:ext uri="{909E8E84-426E-40DD-AFC4-6F175D3DCCD1}">
              <a14:hiddenFill xmlns:a14="http://schemas.microsoft.com/office/drawing/2010/main">
                <a:solidFill>
                  <a:srgbClr val="FFFFFF"/>
                </a:solidFill>
              </a14:hiddenFill>
            </a:ext>
          </a:extLst>
        </p:spPr>
      </p:pic>
      <p:grpSp>
        <p:nvGrpSpPr>
          <p:cNvPr id="14459" name="Group 123"/>
          <p:cNvGrpSpPr>
            <a:grpSpLocks/>
          </p:cNvGrpSpPr>
          <p:nvPr/>
        </p:nvGrpSpPr>
        <p:grpSpPr bwMode="auto">
          <a:xfrm>
            <a:off x="1490663" y="4673600"/>
            <a:ext cx="1633537" cy="857250"/>
            <a:chOff x="939" y="2944"/>
            <a:chExt cx="1029" cy="540"/>
          </a:xfrm>
        </p:grpSpPr>
        <p:sp>
          <p:nvSpPr>
            <p:cNvPr id="14460" name="Text Box 124"/>
            <p:cNvSpPr txBox="1">
              <a:spLocks noChangeArrowheads="1"/>
            </p:cNvSpPr>
            <p:nvPr/>
          </p:nvSpPr>
          <p:spPr bwMode="auto">
            <a:xfrm>
              <a:off x="939" y="3056"/>
              <a:ext cx="895" cy="428"/>
            </a:xfrm>
            <a:prstGeom prst="rect">
              <a:avLst/>
            </a:prstGeom>
            <a:solidFill>
              <a:srgbClr val="FFCC99"/>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32004" tIns="16002" rIns="32004" bIns="16002">
              <a:spAutoFit/>
            </a:bodyPr>
            <a:lstStyle>
              <a:lvl1pPr>
                <a:defRPr>
                  <a:solidFill>
                    <a:schemeClr val="tx1"/>
                  </a:solidFill>
                  <a:latin typeface="Arial" panose="020B0604020202020204" pitchFamily="34" charset="0"/>
                </a:defRPr>
              </a:lvl1pPr>
              <a:lvl2pPr marL="160338">
                <a:defRPr>
                  <a:solidFill>
                    <a:schemeClr val="tx1"/>
                  </a:solidFill>
                  <a:latin typeface="Arial" panose="020B0604020202020204" pitchFamily="34" charset="0"/>
                </a:defRPr>
              </a:lvl2pPr>
              <a:lvl3pPr marL="320675">
                <a:defRPr>
                  <a:solidFill>
                    <a:schemeClr val="tx1"/>
                  </a:solidFill>
                  <a:latin typeface="Arial" panose="020B0604020202020204" pitchFamily="34" charset="0"/>
                </a:defRPr>
              </a:lvl3pPr>
              <a:lvl4pPr marL="479425">
                <a:defRPr>
                  <a:solidFill>
                    <a:schemeClr val="tx1"/>
                  </a:solidFill>
                  <a:latin typeface="Arial" panose="020B0604020202020204" pitchFamily="34" charset="0"/>
                </a:defRPr>
              </a:lvl4pPr>
              <a:lvl5pPr marL="639763">
                <a:defRPr>
                  <a:solidFill>
                    <a:schemeClr val="tx1"/>
                  </a:solidFill>
                  <a:latin typeface="Arial" panose="020B0604020202020204" pitchFamily="34" charset="0"/>
                </a:defRPr>
              </a:lvl5pPr>
              <a:lvl6pPr marL="1096963" fontAlgn="base">
                <a:spcBef>
                  <a:spcPct val="0"/>
                </a:spcBef>
                <a:spcAft>
                  <a:spcPct val="0"/>
                </a:spcAft>
                <a:defRPr>
                  <a:solidFill>
                    <a:schemeClr val="tx1"/>
                  </a:solidFill>
                  <a:latin typeface="Arial" panose="020B0604020202020204" pitchFamily="34" charset="0"/>
                </a:defRPr>
              </a:lvl6pPr>
              <a:lvl7pPr marL="1554163" fontAlgn="base">
                <a:spcBef>
                  <a:spcPct val="0"/>
                </a:spcBef>
                <a:spcAft>
                  <a:spcPct val="0"/>
                </a:spcAft>
                <a:defRPr>
                  <a:solidFill>
                    <a:schemeClr val="tx1"/>
                  </a:solidFill>
                  <a:latin typeface="Arial" panose="020B0604020202020204" pitchFamily="34" charset="0"/>
                </a:defRPr>
              </a:lvl7pPr>
              <a:lvl8pPr marL="2011363" fontAlgn="base">
                <a:spcBef>
                  <a:spcPct val="0"/>
                </a:spcBef>
                <a:spcAft>
                  <a:spcPct val="0"/>
                </a:spcAft>
                <a:defRPr>
                  <a:solidFill>
                    <a:schemeClr val="tx1"/>
                  </a:solidFill>
                  <a:latin typeface="Arial" panose="020B0604020202020204" pitchFamily="34" charset="0"/>
                </a:defRPr>
              </a:lvl8pPr>
              <a:lvl9pPr marL="2468563" fontAlgn="base">
                <a:spcBef>
                  <a:spcPct val="0"/>
                </a:spcBef>
                <a:spcAft>
                  <a:spcPct val="0"/>
                </a:spcAft>
                <a:defRPr>
                  <a:solidFill>
                    <a:schemeClr val="tx1"/>
                  </a:solidFill>
                  <a:latin typeface="Arial" panose="020B0604020202020204" pitchFamily="34" charset="0"/>
                </a:defRPr>
              </a:lvl9pPr>
            </a:lstStyle>
            <a:p>
              <a:pPr algn="ctr"/>
              <a:r>
                <a:rPr lang="en-US" altLang="en-US" sz="1400" b="1">
                  <a:cs typeface="Arial" panose="020B0604020202020204" pitchFamily="34" charset="0"/>
                </a:rPr>
                <a:t>Presumed Location of Indians </a:t>
              </a:r>
            </a:p>
          </p:txBody>
        </p:sp>
        <p:sp>
          <p:nvSpPr>
            <p:cNvPr id="14461" name="Line 125"/>
            <p:cNvSpPr>
              <a:spLocks noChangeShapeType="1"/>
            </p:cNvSpPr>
            <p:nvPr/>
          </p:nvSpPr>
          <p:spPr bwMode="auto">
            <a:xfrm flipV="1">
              <a:off x="1840" y="2944"/>
              <a:ext cx="128" cy="12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4462" name="Rectangle 126"/>
          <p:cNvSpPr>
            <a:spLocks noChangeArrowheads="1"/>
          </p:cNvSpPr>
          <p:nvPr/>
        </p:nvSpPr>
        <p:spPr bwMode="auto">
          <a:xfrm>
            <a:off x="4084638" y="6005513"/>
            <a:ext cx="269875" cy="269875"/>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4463" name="Group 127"/>
          <p:cNvGrpSpPr>
            <a:grpSpLocks noChangeAspect="1"/>
          </p:cNvGrpSpPr>
          <p:nvPr/>
        </p:nvGrpSpPr>
        <p:grpSpPr bwMode="auto">
          <a:xfrm>
            <a:off x="4132263" y="6064250"/>
            <a:ext cx="180975" cy="136525"/>
            <a:chOff x="2774" y="1505"/>
            <a:chExt cx="83" cy="34"/>
          </a:xfrm>
        </p:grpSpPr>
        <p:sp>
          <p:nvSpPr>
            <p:cNvPr id="14464" name="AutoShape 128"/>
            <p:cNvSpPr>
              <a:spLocks noChangeAspect="1" noChangeArrowheads="1"/>
            </p:cNvSpPr>
            <p:nvPr/>
          </p:nvSpPr>
          <p:spPr bwMode="auto">
            <a:xfrm>
              <a:off x="2800" y="1505"/>
              <a:ext cx="57" cy="34"/>
            </a:xfrm>
            <a:prstGeom prst="triangle">
              <a:avLst>
                <a:gd name="adj" fmla="val 50000"/>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465" name="Freeform 129"/>
            <p:cNvSpPr>
              <a:spLocks noChangeAspect="1"/>
            </p:cNvSpPr>
            <p:nvPr/>
          </p:nvSpPr>
          <p:spPr bwMode="auto">
            <a:xfrm>
              <a:off x="2774" y="1505"/>
              <a:ext cx="54" cy="33"/>
            </a:xfrm>
            <a:custGeom>
              <a:avLst/>
              <a:gdLst>
                <a:gd name="T0" fmla="*/ 27 w 54"/>
                <a:gd name="T1" fmla="*/ 33 h 33"/>
                <a:gd name="T2" fmla="*/ 0 w 54"/>
                <a:gd name="T3" fmla="*/ 33 h 33"/>
                <a:gd name="T4" fmla="*/ 30 w 54"/>
                <a:gd name="T5" fmla="*/ 1 h 33"/>
                <a:gd name="T6" fmla="*/ 54 w 54"/>
                <a:gd name="T7" fmla="*/ 0 h 33"/>
              </a:gdLst>
              <a:ahLst/>
              <a:cxnLst>
                <a:cxn ang="0">
                  <a:pos x="T0" y="T1"/>
                </a:cxn>
                <a:cxn ang="0">
                  <a:pos x="T2" y="T3"/>
                </a:cxn>
                <a:cxn ang="0">
                  <a:pos x="T4" y="T5"/>
                </a:cxn>
                <a:cxn ang="0">
                  <a:pos x="T6" y="T7"/>
                </a:cxn>
              </a:cxnLst>
              <a:rect l="0" t="0" r="r" b="b"/>
              <a:pathLst>
                <a:path w="54" h="33">
                  <a:moveTo>
                    <a:pt x="27" y="33"/>
                  </a:moveTo>
                  <a:lnTo>
                    <a:pt x="0" y="33"/>
                  </a:lnTo>
                  <a:lnTo>
                    <a:pt x="30" y="1"/>
                  </a:lnTo>
                  <a:lnTo>
                    <a:pt x="54" y="0"/>
                  </a:lnTo>
                </a:path>
              </a:pathLst>
            </a:cu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66" name="AutoShape 130"/>
            <p:cNvSpPr>
              <a:spLocks noChangeAspect="1" noChangeArrowheads="1"/>
            </p:cNvSpPr>
            <p:nvPr/>
          </p:nvSpPr>
          <p:spPr bwMode="auto">
            <a:xfrm>
              <a:off x="2819" y="1519"/>
              <a:ext cx="17" cy="17"/>
            </a:xfrm>
            <a:prstGeom prst="triangle">
              <a:avLst>
                <a:gd name="adj" fmla="val 50000"/>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4467" name="Freeform 131"/>
          <p:cNvSpPr>
            <a:spLocks/>
          </p:cNvSpPr>
          <p:nvPr/>
        </p:nvSpPr>
        <p:spPr bwMode="auto">
          <a:xfrm>
            <a:off x="3570288" y="1504950"/>
            <a:ext cx="1751012" cy="3517900"/>
          </a:xfrm>
          <a:custGeom>
            <a:avLst/>
            <a:gdLst>
              <a:gd name="T0" fmla="*/ 1033 w 1103"/>
              <a:gd name="T1" fmla="*/ 0 h 2216"/>
              <a:gd name="T2" fmla="*/ 1033 w 1103"/>
              <a:gd name="T3" fmla="*/ 702 h 2216"/>
              <a:gd name="T4" fmla="*/ 613 w 1103"/>
              <a:gd name="T5" fmla="*/ 1002 h 2216"/>
              <a:gd name="T6" fmla="*/ 385 w 1103"/>
              <a:gd name="T7" fmla="*/ 1386 h 2216"/>
              <a:gd name="T8" fmla="*/ 323 w 1103"/>
              <a:gd name="T9" fmla="*/ 1742 h 2216"/>
              <a:gd name="T10" fmla="*/ 321 w 1103"/>
              <a:gd name="T11" fmla="*/ 1768 h 2216"/>
              <a:gd name="T12" fmla="*/ 270 w 1103"/>
              <a:gd name="T13" fmla="*/ 2107 h 2216"/>
              <a:gd name="T14" fmla="*/ 238 w 1103"/>
              <a:gd name="T15" fmla="*/ 2185 h 2216"/>
              <a:gd name="T16" fmla="*/ 122 w 1103"/>
              <a:gd name="T17" fmla="*/ 2201 h 2216"/>
              <a:gd name="T18" fmla="*/ 0 w 1103"/>
              <a:gd name="T19" fmla="*/ 2097 h 2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3" h="2216">
                <a:moveTo>
                  <a:pt x="1033" y="0"/>
                </a:moveTo>
                <a:cubicBezTo>
                  <a:pt x="1033" y="117"/>
                  <a:pt x="1103" y="535"/>
                  <a:pt x="1033" y="702"/>
                </a:cubicBezTo>
                <a:cubicBezTo>
                  <a:pt x="963" y="869"/>
                  <a:pt x="721" y="888"/>
                  <a:pt x="613" y="1002"/>
                </a:cubicBezTo>
                <a:cubicBezTo>
                  <a:pt x="505" y="1116"/>
                  <a:pt x="433" y="1263"/>
                  <a:pt x="385" y="1386"/>
                </a:cubicBezTo>
                <a:cubicBezTo>
                  <a:pt x="337" y="1509"/>
                  <a:pt x="334" y="1678"/>
                  <a:pt x="323" y="1742"/>
                </a:cubicBezTo>
                <a:lnTo>
                  <a:pt x="321" y="1768"/>
                </a:lnTo>
                <a:cubicBezTo>
                  <a:pt x="312" y="1829"/>
                  <a:pt x="284" y="2038"/>
                  <a:pt x="270" y="2107"/>
                </a:cubicBezTo>
                <a:cubicBezTo>
                  <a:pt x="256" y="2176"/>
                  <a:pt x="263" y="2169"/>
                  <a:pt x="238" y="2185"/>
                </a:cubicBezTo>
                <a:cubicBezTo>
                  <a:pt x="213" y="2201"/>
                  <a:pt x="162" y="2216"/>
                  <a:pt x="122" y="2201"/>
                </a:cubicBezTo>
                <a:cubicBezTo>
                  <a:pt x="82" y="2186"/>
                  <a:pt x="25" y="2119"/>
                  <a:pt x="0" y="2097"/>
                </a:cubicBezTo>
              </a:path>
            </a:pathLst>
          </a:custGeom>
          <a:noFill/>
          <a:ln w="76200" cmpd="tri">
            <a:solidFill>
              <a:srgbClr val="0000FF"/>
            </a:solidFill>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468" name="Freeform 132"/>
          <p:cNvSpPr>
            <a:spLocks/>
          </p:cNvSpPr>
          <p:nvPr/>
        </p:nvSpPr>
        <p:spPr bwMode="auto">
          <a:xfrm>
            <a:off x="2554288" y="1266825"/>
            <a:ext cx="2408237" cy="2238375"/>
          </a:xfrm>
          <a:custGeom>
            <a:avLst/>
            <a:gdLst>
              <a:gd name="T0" fmla="*/ 1517 w 1517"/>
              <a:gd name="T1" fmla="*/ 0 h 1410"/>
              <a:gd name="T2" fmla="*/ 413 w 1517"/>
              <a:gd name="T3" fmla="*/ 276 h 1410"/>
              <a:gd name="T4" fmla="*/ 35 w 1517"/>
              <a:gd name="T5" fmla="*/ 810 h 1410"/>
              <a:gd name="T6" fmla="*/ 203 w 1517"/>
              <a:gd name="T7" fmla="*/ 1410 h 1410"/>
            </a:gdLst>
            <a:ahLst/>
            <a:cxnLst>
              <a:cxn ang="0">
                <a:pos x="T0" y="T1"/>
              </a:cxn>
              <a:cxn ang="0">
                <a:pos x="T2" y="T3"/>
              </a:cxn>
              <a:cxn ang="0">
                <a:pos x="T4" y="T5"/>
              </a:cxn>
              <a:cxn ang="0">
                <a:pos x="T6" y="T7"/>
              </a:cxn>
            </a:cxnLst>
            <a:rect l="0" t="0" r="r" b="b"/>
            <a:pathLst>
              <a:path w="1517" h="1410">
                <a:moveTo>
                  <a:pt x="1517" y="0"/>
                </a:moveTo>
                <a:cubicBezTo>
                  <a:pt x="1333" y="46"/>
                  <a:pt x="660" y="141"/>
                  <a:pt x="413" y="276"/>
                </a:cubicBezTo>
                <a:cubicBezTo>
                  <a:pt x="166" y="411"/>
                  <a:pt x="70" y="621"/>
                  <a:pt x="35" y="810"/>
                </a:cubicBezTo>
                <a:cubicBezTo>
                  <a:pt x="0" y="999"/>
                  <a:pt x="168" y="1285"/>
                  <a:pt x="203" y="1410"/>
                </a:cubicBezTo>
              </a:path>
            </a:pathLst>
          </a:custGeom>
          <a:noFill/>
          <a:ln w="76200" cmpd="tri">
            <a:solidFill>
              <a:srgbClr val="0000FF"/>
            </a:solidFill>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xit" presetSubtype="0" fill="hold" grpId="0" nodeType="clickEffect">
                                  <p:stCondLst>
                                    <p:cond delay="0"/>
                                  </p:stCondLst>
                                  <p:childTnLst>
                                    <p:animEffect transition="out" filter="dissolve">
                                      <p:cBhvr>
                                        <p:cTn id="6" dur="500"/>
                                        <p:tgtEl>
                                          <p:spTgt spid="14467"/>
                                        </p:tgtEl>
                                      </p:cBhvr>
                                    </p:animEffect>
                                    <p:set>
                                      <p:cBhvr>
                                        <p:cTn id="7" dur="1" fill="hold">
                                          <p:stCondLst>
                                            <p:cond delay="499"/>
                                          </p:stCondLst>
                                        </p:cTn>
                                        <p:tgtEl>
                                          <p:spTgt spid="14467"/>
                                        </p:tgtEl>
                                        <p:attrNameLst>
                                          <p:attrName>style.visibility</p:attrName>
                                        </p:attrNameLst>
                                      </p:cBhvr>
                                      <p:to>
                                        <p:strVal val="hidden"/>
                                      </p:to>
                                    </p:set>
                                  </p:childTnLst>
                                </p:cTn>
                              </p:par>
                              <p:par>
                                <p:cTn id="8" presetID="9" presetClass="exit" presetSubtype="0" fill="hold" grpId="0" nodeType="withEffect">
                                  <p:stCondLst>
                                    <p:cond delay="0"/>
                                  </p:stCondLst>
                                  <p:childTnLst>
                                    <p:animEffect transition="out" filter="dissolve">
                                      <p:cBhvr>
                                        <p:cTn id="9" dur="500"/>
                                        <p:tgtEl>
                                          <p:spTgt spid="14468"/>
                                        </p:tgtEl>
                                      </p:cBhvr>
                                    </p:animEffect>
                                    <p:set>
                                      <p:cBhvr>
                                        <p:cTn id="10" dur="1" fill="hold">
                                          <p:stCondLst>
                                            <p:cond delay="499"/>
                                          </p:stCondLst>
                                        </p:cTn>
                                        <p:tgtEl>
                                          <p:spTgt spid="14468"/>
                                        </p:tgtEl>
                                        <p:attrNameLst>
                                          <p:attrName>style.visibility</p:attrName>
                                        </p:attrNameLst>
                                      </p:cBhvr>
                                      <p:to>
                                        <p:strVal val="hidden"/>
                                      </p:to>
                                    </p:set>
                                  </p:childTnLst>
                                </p:cTn>
                              </p:par>
                            </p:childTnLst>
                          </p:cTn>
                        </p:par>
                        <p:par>
                          <p:cTn id="11" fill="hold" nodeType="afterGroup">
                            <p:stCondLst>
                              <p:cond delay="500"/>
                            </p:stCondLst>
                            <p:childTnLst>
                              <p:par>
                                <p:cTn id="12" presetID="0" presetClass="path" presetSubtype="0" accel="50000" decel="50000" fill="hold" grpId="0" nodeType="afterEffect">
                                  <p:stCondLst>
                                    <p:cond delay="0"/>
                                  </p:stCondLst>
                                  <p:childTnLst>
                                    <p:animMotion origin="layout" path="M -0.00035 -0.00093 L -0.07535 0.00463 L -0.16007 -0.02871 L -0.20591 -0.01759 L -0.24618 0.02315 L -0.24757 0.08055 L -0.22396 0.125 " pathEditMode="relative" ptsTypes="AAAAAAA">
                                      <p:cBhvr>
                                        <p:cTn id="13" dur="2000" fill="hold"/>
                                        <p:tgtEl>
                                          <p:spTgt spid="14415"/>
                                        </p:tgtEl>
                                        <p:attrNameLst>
                                          <p:attrName>ppt_x</p:attrName>
                                          <p:attrName>ppt_y</p:attrName>
                                        </p:attrNameLst>
                                      </p:cBhvr>
                                    </p:animMotion>
                                  </p:childTnLst>
                                </p:cTn>
                              </p:par>
                              <p:par>
                                <p:cTn id="14" presetID="0" presetClass="path" presetSubtype="0" accel="50000" decel="50000" fill="hold" grpId="0" nodeType="withEffect">
                                  <p:stCondLst>
                                    <p:cond delay="0"/>
                                  </p:stCondLst>
                                  <p:childTnLst>
                                    <p:animMotion origin="layout" path="M -0.00035 0.00092 L -0.02951 0.04352 L -0.02535 0.09352 L 0.00104 0.14907 L -0.01701 0.19722 L -0.06979 0.24907 L -0.09063 0.30463 L -0.12674 0.35463 L -0.13924 0.40277 L -0.14201 0.41574 " pathEditMode="relative" ptsTypes="AAAAAAAAAA">
                                      <p:cBhvr>
                                        <p:cTn id="15" dur="2000" fill="hold"/>
                                        <p:tgtEl>
                                          <p:spTgt spid="14414"/>
                                        </p:tgtEl>
                                        <p:attrNameLst>
                                          <p:attrName>ppt_x</p:attrName>
                                          <p:attrName>ppt_y</p:attrName>
                                        </p:attrNameLst>
                                      </p:cBhvr>
                                    </p:animMotion>
                                  </p:childTnLst>
                                </p:cTn>
                              </p:par>
                            </p:childTnLst>
                          </p:cTn>
                        </p:par>
                        <p:par>
                          <p:cTn id="16" fill="hold" nodeType="afterGroup">
                            <p:stCondLst>
                              <p:cond delay="2500"/>
                            </p:stCondLst>
                            <p:childTnLst>
                              <p:par>
                                <p:cTn id="17" presetID="9" presetClass="entr" presetSubtype="0" fill="hold" grpId="0" nodeType="afterEffect">
                                  <p:stCondLst>
                                    <p:cond delay="0"/>
                                  </p:stCondLst>
                                  <p:childTnLst>
                                    <p:set>
                                      <p:cBhvr>
                                        <p:cTn id="18" dur="1" fill="hold">
                                          <p:stCondLst>
                                            <p:cond delay="0"/>
                                          </p:stCondLst>
                                        </p:cTn>
                                        <p:tgtEl>
                                          <p:spTgt spid="14384"/>
                                        </p:tgtEl>
                                        <p:attrNameLst>
                                          <p:attrName>style.visibility</p:attrName>
                                        </p:attrNameLst>
                                      </p:cBhvr>
                                      <p:to>
                                        <p:strVal val="visible"/>
                                      </p:to>
                                    </p:set>
                                    <p:animEffect transition="in" filter="dissolve">
                                      <p:cBhvr>
                                        <p:cTn id="19" dur="500"/>
                                        <p:tgtEl>
                                          <p:spTgt spid="14384"/>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4386"/>
                                        </p:tgtEl>
                                        <p:attrNameLst>
                                          <p:attrName>style.visibility</p:attrName>
                                        </p:attrNameLst>
                                      </p:cBhvr>
                                      <p:to>
                                        <p:strVal val="visible"/>
                                      </p:to>
                                    </p:set>
                                    <p:animEffect transition="in" filter="dissolve">
                                      <p:cBhvr>
                                        <p:cTn id="22" dur="500"/>
                                        <p:tgtEl>
                                          <p:spTgt spid="1438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14416"/>
                                        </p:tgtEl>
                                        <p:attrNameLst>
                                          <p:attrName>style.visibility</p:attrName>
                                        </p:attrNameLst>
                                      </p:cBhvr>
                                      <p:to>
                                        <p:strVal val="visible"/>
                                      </p:to>
                                    </p:set>
                                    <p:animEffect transition="in" filter="wipe(right)">
                                      <p:cBhvr>
                                        <p:cTn id="27" dur="2000"/>
                                        <p:tgtEl>
                                          <p:spTgt spid="1441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xit" presetSubtype="0" fill="hold" grpId="1" nodeType="clickEffect">
                                  <p:stCondLst>
                                    <p:cond delay="0"/>
                                  </p:stCondLst>
                                  <p:childTnLst>
                                    <p:animEffect transition="out" filter="dissolve">
                                      <p:cBhvr>
                                        <p:cTn id="31" dur="500"/>
                                        <p:tgtEl>
                                          <p:spTgt spid="14416"/>
                                        </p:tgtEl>
                                      </p:cBhvr>
                                    </p:animEffect>
                                    <p:set>
                                      <p:cBhvr>
                                        <p:cTn id="32" dur="1" fill="hold">
                                          <p:stCondLst>
                                            <p:cond delay="499"/>
                                          </p:stCondLst>
                                        </p:cTn>
                                        <p:tgtEl>
                                          <p:spTgt spid="14416"/>
                                        </p:tgtEl>
                                        <p:attrNameLst>
                                          <p:attrName>style.visibility</p:attrName>
                                        </p:attrNameLst>
                                      </p:cBhvr>
                                      <p:to>
                                        <p:strVal val="hidden"/>
                                      </p:to>
                                    </p:set>
                                  </p:childTnLst>
                                </p:cTn>
                              </p:par>
                            </p:childTnLst>
                          </p:cTn>
                        </p:par>
                        <p:par>
                          <p:cTn id="33" fill="hold" nodeType="afterGroup">
                            <p:stCondLst>
                              <p:cond delay="500"/>
                            </p:stCondLst>
                            <p:childTnLst>
                              <p:par>
                                <p:cTn id="34" presetID="9" presetClass="exit" presetSubtype="0" fill="hold" grpId="1" nodeType="afterEffect">
                                  <p:stCondLst>
                                    <p:cond delay="0"/>
                                  </p:stCondLst>
                                  <p:childTnLst>
                                    <p:animEffect transition="out" filter="dissolve">
                                      <p:cBhvr>
                                        <p:cTn id="35" dur="500"/>
                                        <p:tgtEl>
                                          <p:spTgt spid="14414"/>
                                        </p:tgtEl>
                                      </p:cBhvr>
                                    </p:animEffect>
                                    <p:set>
                                      <p:cBhvr>
                                        <p:cTn id="36" dur="1" fill="hold">
                                          <p:stCondLst>
                                            <p:cond delay="499"/>
                                          </p:stCondLst>
                                        </p:cTn>
                                        <p:tgtEl>
                                          <p:spTgt spid="14414"/>
                                        </p:tgtEl>
                                        <p:attrNameLst>
                                          <p:attrName>style.visibility</p:attrName>
                                        </p:attrNameLst>
                                      </p:cBhvr>
                                      <p:to>
                                        <p:strVal val="hidden"/>
                                      </p:to>
                                    </p:set>
                                  </p:childTnLst>
                                </p:cTn>
                              </p:par>
                              <p:par>
                                <p:cTn id="37" presetID="9" presetClass="entr" presetSubtype="0" fill="hold" grpId="0" nodeType="withEffect">
                                  <p:stCondLst>
                                    <p:cond delay="0"/>
                                  </p:stCondLst>
                                  <p:childTnLst>
                                    <p:set>
                                      <p:cBhvr>
                                        <p:cTn id="38" dur="1" fill="hold">
                                          <p:stCondLst>
                                            <p:cond delay="0"/>
                                          </p:stCondLst>
                                        </p:cTn>
                                        <p:tgtEl>
                                          <p:spTgt spid="14417"/>
                                        </p:tgtEl>
                                        <p:attrNameLst>
                                          <p:attrName>style.visibility</p:attrName>
                                        </p:attrNameLst>
                                      </p:cBhvr>
                                      <p:to>
                                        <p:strVal val="visible"/>
                                      </p:to>
                                    </p:set>
                                    <p:animEffect transition="in" filter="dissolve">
                                      <p:cBhvr>
                                        <p:cTn id="39" dur="500"/>
                                        <p:tgtEl>
                                          <p:spTgt spid="14417"/>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14418"/>
                                        </p:tgtEl>
                                        <p:attrNameLst>
                                          <p:attrName>style.visibility</p:attrName>
                                        </p:attrNameLst>
                                      </p:cBhvr>
                                      <p:to>
                                        <p:strVal val="visible"/>
                                      </p:to>
                                    </p:set>
                                    <p:animEffect transition="in" filter="dissolve">
                                      <p:cBhvr>
                                        <p:cTn id="42" dur="500"/>
                                        <p:tgtEl>
                                          <p:spTgt spid="14418"/>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14419"/>
                                        </p:tgtEl>
                                        <p:attrNameLst>
                                          <p:attrName>style.visibility</p:attrName>
                                        </p:attrNameLst>
                                      </p:cBhvr>
                                      <p:to>
                                        <p:strVal val="visible"/>
                                      </p:to>
                                    </p:set>
                                    <p:animEffect transition="in" filter="dissolve">
                                      <p:cBhvr>
                                        <p:cTn id="45" dur="500"/>
                                        <p:tgtEl>
                                          <p:spTgt spid="14419"/>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0" presetClass="path" presetSubtype="0" accel="50000" decel="50000" fill="hold" grpId="1" nodeType="clickEffect">
                                  <p:stCondLst>
                                    <p:cond delay="0"/>
                                  </p:stCondLst>
                                  <p:childTnLst>
                                    <p:animMotion origin="layout" path="M -0.00034 4.07407E-6 L -0.02188 0.01388 L -0.05695 0.03611 " pathEditMode="relative" rAng="0" ptsTypes="AAA">
                                      <p:cBhvr>
                                        <p:cTn id="49" dur="2000" fill="hold"/>
                                        <p:tgtEl>
                                          <p:spTgt spid="14419"/>
                                        </p:tgtEl>
                                        <p:attrNameLst>
                                          <p:attrName>ppt_x</p:attrName>
                                          <p:attrName>ppt_y</p:attrName>
                                        </p:attrNameLst>
                                      </p:cBhvr>
                                      <p:rCtr x="-2830" y="1806"/>
                                    </p:animMotion>
                                  </p:childTnLst>
                                </p:cTn>
                              </p:par>
                            </p:childTnLst>
                          </p:cTn>
                        </p:par>
                      </p:childTnLst>
                    </p:cTn>
                  </p:par>
                  <p:par>
                    <p:cTn id="50" fill="hold" nodeType="clickPar">
                      <p:stCondLst>
                        <p:cond delay="indefinite"/>
                      </p:stCondLst>
                      <p:childTnLst>
                        <p:par>
                          <p:cTn id="51" fill="hold" nodeType="withGroup">
                            <p:stCondLst>
                              <p:cond delay="0"/>
                            </p:stCondLst>
                            <p:childTnLst>
                              <p:par>
                                <p:cTn id="52" presetID="0" presetClass="path" presetSubtype="0" accel="50000" decel="50000" fill="hold" grpId="1" nodeType="clickEffect">
                                  <p:stCondLst>
                                    <p:cond delay="0"/>
                                  </p:stCondLst>
                                  <p:childTnLst>
                                    <p:animMotion origin="layout" path="M -0.00035 0.00093 L -0.01597 0.01806 L -0.04167 0.01528 L -0.0566 0.01389 L -0.06875 0.00926 L -0.07812 0.0125 L -0.09583 0.01343 L -0.09757 0.01065 " pathEditMode="relative" rAng="0" ptsTypes="AAAAAAAA">
                                      <p:cBhvr>
                                        <p:cTn id="53" dur="2000" fill="hold"/>
                                        <p:tgtEl>
                                          <p:spTgt spid="14418"/>
                                        </p:tgtEl>
                                        <p:attrNameLst>
                                          <p:attrName>ppt_x</p:attrName>
                                          <p:attrName>ppt_y</p:attrName>
                                        </p:attrNameLst>
                                      </p:cBhvr>
                                      <p:rCtr x="-4861" y="856"/>
                                    </p:animMotion>
                                  </p:childTnLst>
                                </p:cTn>
                              </p:par>
                              <p:par>
                                <p:cTn id="54" presetID="0" presetClass="path" presetSubtype="0" accel="50000" decel="50000" fill="hold" grpId="1" nodeType="withEffect">
                                  <p:stCondLst>
                                    <p:cond delay="0"/>
                                  </p:stCondLst>
                                  <p:childTnLst>
                                    <p:animMotion origin="layout" path="M -0.22396 0.125 L -0.24687 0.20694 " pathEditMode="relative" ptsTypes="AA">
                                      <p:cBhvr>
                                        <p:cTn id="55" dur="2000" fill="hold"/>
                                        <p:tgtEl>
                                          <p:spTgt spid="14415"/>
                                        </p:tgtEl>
                                        <p:attrNameLst>
                                          <p:attrName>ppt_x</p:attrName>
                                          <p:attrName>ppt_y</p:attrName>
                                        </p:attrNameLst>
                                      </p:cBhvr>
                                    </p:animMotion>
                                  </p:childTnLst>
                                </p:cTn>
                              </p:par>
                            </p:childTnLst>
                          </p:cTn>
                        </p:par>
                        <p:par>
                          <p:cTn id="56" fill="hold" nodeType="afterGroup">
                            <p:stCondLst>
                              <p:cond delay="2000"/>
                            </p:stCondLst>
                            <p:childTnLst>
                              <p:par>
                                <p:cTn id="57" presetID="0" presetClass="path" presetSubtype="0" accel="50000" decel="50000" fill="hold" grpId="1" nodeType="afterEffect">
                                  <p:stCondLst>
                                    <p:cond delay="0"/>
                                  </p:stCondLst>
                                  <p:childTnLst>
                                    <p:animMotion origin="layout" path="M 2.77778E-6 1.85185E-6 L -0.01354 0.01852 L -0.04514 0.01852 L -0.06701 0.01482 L -0.07951 0.01528 L -0.08299 -0.00139 L -0.08229 -0.00926 " pathEditMode="relative" ptsTypes="AAAAAAA">
                                      <p:cBhvr>
                                        <p:cTn id="58" dur="2000" fill="hold"/>
                                        <p:tgtEl>
                                          <p:spTgt spid="14417"/>
                                        </p:tgtEl>
                                        <p:attrNameLst>
                                          <p:attrName>ppt_x</p:attrName>
                                          <p:attrName>ppt_y</p:attrName>
                                        </p:attrNameLst>
                                      </p:cBhvr>
                                    </p:animMotion>
                                  </p:childTnLst>
                                </p:cTn>
                              </p:par>
                            </p:childTnLst>
                          </p:cTn>
                        </p:par>
                        <p:par>
                          <p:cTn id="59" fill="hold" nodeType="afterGroup">
                            <p:stCondLst>
                              <p:cond delay="4000"/>
                            </p:stCondLst>
                            <p:childTnLst>
                              <p:par>
                                <p:cTn id="60" presetID="9" presetClass="exit" presetSubtype="0" fill="hold" grpId="0" nodeType="afterEffect">
                                  <p:stCondLst>
                                    <p:cond delay="0"/>
                                  </p:stCondLst>
                                  <p:childTnLst>
                                    <p:animEffect transition="out" filter="dissolve">
                                      <p:cBhvr>
                                        <p:cTn id="61" dur="500"/>
                                        <p:tgtEl>
                                          <p:spTgt spid="14383"/>
                                        </p:tgtEl>
                                      </p:cBhvr>
                                    </p:animEffect>
                                    <p:set>
                                      <p:cBhvr>
                                        <p:cTn id="62" dur="1" fill="hold">
                                          <p:stCondLst>
                                            <p:cond delay="499"/>
                                          </p:stCondLst>
                                        </p:cTn>
                                        <p:tgtEl>
                                          <p:spTgt spid="14383"/>
                                        </p:tgtEl>
                                        <p:attrNameLst>
                                          <p:attrName>style.visibility</p:attrName>
                                        </p:attrNameLst>
                                      </p:cBhvr>
                                      <p:to>
                                        <p:strVal val="hidden"/>
                                      </p:to>
                                    </p:set>
                                  </p:childTnLst>
                                </p:cTn>
                              </p:par>
                              <p:par>
                                <p:cTn id="63" presetID="12" presetClass="exit" presetSubtype="2" fill="hold" nodeType="withEffect">
                                  <p:stCondLst>
                                    <p:cond delay="0"/>
                                  </p:stCondLst>
                                  <p:childTnLst>
                                    <p:animEffect transition="out" filter="slide(fromRight)">
                                      <p:cBhvr>
                                        <p:cTn id="64" dur="500"/>
                                        <p:tgtEl>
                                          <p:spTgt spid="14459"/>
                                        </p:tgtEl>
                                      </p:cBhvr>
                                    </p:animEffect>
                                    <p:set>
                                      <p:cBhvr>
                                        <p:cTn id="65" dur="1" fill="hold">
                                          <p:stCondLst>
                                            <p:cond delay="499"/>
                                          </p:stCondLst>
                                        </p:cTn>
                                        <p:tgtEl>
                                          <p:spTgt spid="14459"/>
                                        </p:tgtEl>
                                        <p:attrNameLst>
                                          <p:attrName>style.visibility</p:attrName>
                                        </p:attrNameLst>
                                      </p:cBhvr>
                                      <p:to>
                                        <p:strVal val="hidden"/>
                                      </p:to>
                                    </p:set>
                                  </p:childTnLst>
                                </p:cTn>
                              </p:par>
                            </p:childTnLst>
                          </p:cTn>
                        </p:par>
                        <p:par>
                          <p:cTn id="66" fill="hold" nodeType="afterGroup">
                            <p:stCondLst>
                              <p:cond delay="4500"/>
                            </p:stCondLst>
                            <p:childTnLst>
                              <p:par>
                                <p:cTn id="67" presetID="9" presetClass="entr" presetSubtype="0" fill="hold" nodeType="afterEffect">
                                  <p:stCondLst>
                                    <p:cond delay="0"/>
                                  </p:stCondLst>
                                  <p:childTnLst>
                                    <p:set>
                                      <p:cBhvr>
                                        <p:cTn id="68" dur="1" fill="hold">
                                          <p:stCondLst>
                                            <p:cond delay="0"/>
                                          </p:stCondLst>
                                        </p:cTn>
                                        <p:tgtEl>
                                          <p:spTgt spid="14420"/>
                                        </p:tgtEl>
                                        <p:attrNameLst>
                                          <p:attrName>style.visibility</p:attrName>
                                        </p:attrNameLst>
                                      </p:cBhvr>
                                      <p:to>
                                        <p:strVal val="visible"/>
                                      </p:to>
                                    </p:set>
                                    <p:animEffect transition="in" filter="dissolve">
                                      <p:cBhvr>
                                        <p:cTn id="69" dur="500"/>
                                        <p:tgtEl>
                                          <p:spTgt spid="14420"/>
                                        </p:tgtEl>
                                      </p:cBhvr>
                                    </p:animEffect>
                                  </p:childTnLst>
                                </p:cTn>
                              </p:par>
                            </p:childTnLst>
                          </p:cTn>
                        </p:par>
                        <p:par>
                          <p:cTn id="70" fill="hold" nodeType="afterGroup">
                            <p:stCondLst>
                              <p:cond delay="5000"/>
                            </p:stCondLst>
                            <p:childTnLst>
                              <p:par>
                                <p:cTn id="71" presetID="9" presetClass="entr" presetSubtype="0" fill="hold" nodeType="afterEffect">
                                  <p:stCondLst>
                                    <p:cond delay="0"/>
                                  </p:stCondLst>
                                  <p:childTnLst>
                                    <p:set>
                                      <p:cBhvr>
                                        <p:cTn id="72" dur="1" fill="hold">
                                          <p:stCondLst>
                                            <p:cond delay="0"/>
                                          </p:stCondLst>
                                        </p:cTn>
                                        <p:tgtEl>
                                          <p:spTgt spid="14427"/>
                                        </p:tgtEl>
                                        <p:attrNameLst>
                                          <p:attrName>style.visibility</p:attrName>
                                        </p:attrNameLst>
                                      </p:cBhvr>
                                      <p:to>
                                        <p:strVal val="visible"/>
                                      </p:to>
                                    </p:set>
                                    <p:animEffect transition="in" filter="dissolve">
                                      <p:cBhvr>
                                        <p:cTn id="73" dur="500"/>
                                        <p:tgtEl>
                                          <p:spTgt spid="14427"/>
                                        </p:tgtEl>
                                      </p:cBhvr>
                                    </p:animEffect>
                                  </p:childTnLst>
                                </p:cTn>
                              </p:par>
                            </p:childTnLst>
                          </p:cTn>
                        </p:par>
                        <p:par>
                          <p:cTn id="74" fill="hold" nodeType="afterGroup">
                            <p:stCondLst>
                              <p:cond delay="5500"/>
                            </p:stCondLst>
                            <p:childTnLst>
                              <p:par>
                                <p:cTn id="75" presetID="9" presetClass="entr" presetSubtype="0" fill="hold" nodeType="afterEffect">
                                  <p:stCondLst>
                                    <p:cond delay="0"/>
                                  </p:stCondLst>
                                  <p:childTnLst>
                                    <p:set>
                                      <p:cBhvr>
                                        <p:cTn id="76" dur="1" fill="hold">
                                          <p:stCondLst>
                                            <p:cond delay="0"/>
                                          </p:stCondLst>
                                        </p:cTn>
                                        <p:tgtEl>
                                          <p:spTgt spid="14434"/>
                                        </p:tgtEl>
                                        <p:attrNameLst>
                                          <p:attrName>style.visibility</p:attrName>
                                        </p:attrNameLst>
                                      </p:cBhvr>
                                      <p:to>
                                        <p:strVal val="visible"/>
                                      </p:to>
                                    </p:set>
                                    <p:animEffect transition="in" filter="dissolve">
                                      <p:cBhvr>
                                        <p:cTn id="77" dur="500"/>
                                        <p:tgtEl>
                                          <p:spTgt spid="14434"/>
                                        </p:tgtEl>
                                      </p:cBhvr>
                                    </p:animEffect>
                                  </p:childTnLst>
                                </p:cTn>
                              </p:par>
                            </p:childTnLst>
                          </p:cTn>
                        </p:par>
                        <p:par>
                          <p:cTn id="78" fill="hold" nodeType="afterGroup">
                            <p:stCondLst>
                              <p:cond delay="6000"/>
                            </p:stCondLst>
                            <p:childTnLst>
                              <p:par>
                                <p:cTn id="79" presetID="9" presetClass="entr" presetSubtype="0" fill="hold" nodeType="afterEffect">
                                  <p:stCondLst>
                                    <p:cond delay="0"/>
                                  </p:stCondLst>
                                  <p:childTnLst>
                                    <p:set>
                                      <p:cBhvr>
                                        <p:cTn id="80" dur="1" fill="hold">
                                          <p:stCondLst>
                                            <p:cond delay="0"/>
                                          </p:stCondLst>
                                        </p:cTn>
                                        <p:tgtEl>
                                          <p:spTgt spid="14441"/>
                                        </p:tgtEl>
                                        <p:attrNameLst>
                                          <p:attrName>style.visibility</p:attrName>
                                        </p:attrNameLst>
                                      </p:cBhvr>
                                      <p:to>
                                        <p:strVal val="visible"/>
                                      </p:to>
                                    </p:set>
                                    <p:animEffect transition="in" filter="dissolve">
                                      <p:cBhvr>
                                        <p:cTn id="81" dur="500"/>
                                        <p:tgtEl>
                                          <p:spTgt spid="14441"/>
                                        </p:tgtEl>
                                      </p:cBhvr>
                                    </p:animEffect>
                                  </p:childTnLst>
                                </p:cTn>
                              </p:par>
                            </p:childTnLst>
                          </p:cTn>
                        </p:par>
                        <p:par>
                          <p:cTn id="82" fill="hold" nodeType="afterGroup">
                            <p:stCondLst>
                              <p:cond delay="6500"/>
                            </p:stCondLst>
                            <p:childTnLst>
                              <p:par>
                                <p:cTn id="83" presetID="9" presetClass="entr" presetSubtype="0" fill="hold" nodeType="afterEffect">
                                  <p:stCondLst>
                                    <p:cond delay="0"/>
                                  </p:stCondLst>
                                  <p:childTnLst>
                                    <p:set>
                                      <p:cBhvr>
                                        <p:cTn id="84" dur="1" fill="hold">
                                          <p:stCondLst>
                                            <p:cond delay="0"/>
                                          </p:stCondLst>
                                        </p:cTn>
                                        <p:tgtEl>
                                          <p:spTgt spid="14448"/>
                                        </p:tgtEl>
                                        <p:attrNameLst>
                                          <p:attrName>style.visibility</p:attrName>
                                        </p:attrNameLst>
                                      </p:cBhvr>
                                      <p:to>
                                        <p:strVal val="visible"/>
                                      </p:to>
                                    </p:set>
                                    <p:animEffect transition="in" filter="dissolve">
                                      <p:cBhvr>
                                        <p:cTn id="85" dur="500"/>
                                        <p:tgtEl>
                                          <p:spTgt spid="14448"/>
                                        </p:tgtEl>
                                      </p:cBhvr>
                                    </p:animEffect>
                                  </p:childTnLst>
                                </p:cTn>
                              </p:par>
                            </p:childTnLst>
                          </p:cTn>
                        </p:par>
                        <p:par>
                          <p:cTn id="86" fill="hold" nodeType="afterGroup">
                            <p:stCondLst>
                              <p:cond delay="7000"/>
                            </p:stCondLst>
                            <p:childTnLst>
                              <p:par>
                                <p:cTn id="87" presetID="1" presetClass="entr" presetSubtype="0" fill="hold" grpId="0" nodeType="afterEffect">
                                  <p:stCondLst>
                                    <p:cond delay="0"/>
                                  </p:stCondLst>
                                  <p:childTnLst>
                                    <p:set>
                                      <p:cBhvr>
                                        <p:cTn id="88" dur="1" fill="hold">
                                          <p:stCondLst>
                                            <p:cond delay="0"/>
                                          </p:stCondLst>
                                        </p:cTn>
                                        <p:tgtEl>
                                          <p:spTgt spid="14455"/>
                                        </p:tgtEl>
                                        <p:attrNameLst>
                                          <p:attrName>style.visibility</p:attrName>
                                        </p:attrNameLst>
                                      </p:cBhvr>
                                      <p:to>
                                        <p:strVal val="visible"/>
                                      </p:to>
                                    </p:set>
                                  </p:childTnLst>
                                  <p:subTnLst>
                                    <p:audio>
                                      <p:cMediaNode>
                                        <p:cTn display="0" masterRel="sameClick">
                                          <p:stCondLst>
                                            <p:cond evt="begin" delay="0">
                                              <p:tn val="87"/>
                                            </p:cond>
                                          </p:stCondLst>
                                          <p:endCondLst>
                                            <p:cond evt="onStopAudio" delay="0">
                                              <p:tgtEl>
                                                <p:sldTgt/>
                                              </p:tgtEl>
                                            </p:cond>
                                          </p:endCondLst>
                                        </p:cTn>
                                        <p:tgtEl>
                                          <p:sndTgt r:embed="rId3" name="explode.wav"/>
                                        </p:tgtEl>
                                      </p:cMediaNode>
                                    </p:audio>
                                  </p:subTnLst>
                                </p:cTn>
                              </p:par>
                              <p:par>
                                <p:cTn id="89" presetID="3" presetClass="exit" presetSubtype="10" fill="hold" grpId="1" nodeType="withEffect">
                                  <p:stCondLst>
                                    <p:cond delay="0"/>
                                  </p:stCondLst>
                                  <p:childTnLst>
                                    <p:animEffect transition="out" filter="blinds(horizontal)">
                                      <p:cBhvr>
                                        <p:cTn id="90" dur="500"/>
                                        <p:tgtEl>
                                          <p:spTgt spid="14455"/>
                                        </p:tgtEl>
                                      </p:cBhvr>
                                    </p:animEffect>
                                    <p:set>
                                      <p:cBhvr>
                                        <p:cTn id="91" dur="1" fill="hold">
                                          <p:stCondLst>
                                            <p:cond delay="499"/>
                                          </p:stCondLst>
                                        </p:cTn>
                                        <p:tgtEl>
                                          <p:spTgt spid="14455"/>
                                        </p:tgtEl>
                                        <p:attrNameLst>
                                          <p:attrName>style.visibility</p:attrName>
                                        </p:attrNameLst>
                                      </p:cBhvr>
                                      <p:to>
                                        <p:strVal val="hidden"/>
                                      </p:to>
                                    </p:set>
                                  </p:childTnLst>
                                </p:cTn>
                              </p:par>
                            </p:childTnLst>
                          </p:cTn>
                        </p:par>
                      </p:childTnLst>
                    </p:cTn>
                  </p:par>
                  <p:par>
                    <p:cTn id="92" fill="hold" nodeType="clickPar">
                      <p:stCondLst>
                        <p:cond delay="indefinite"/>
                      </p:stCondLst>
                      <p:childTnLst>
                        <p:par>
                          <p:cTn id="93" fill="hold" nodeType="withGroup">
                            <p:stCondLst>
                              <p:cond delay="0"/>
                            </p:stCondLst>
                            <p:childTnLst>
                              <p:par>
                                <p:cTn id="94" presetID="0" presetClass="path" presetSubtype="0" accel="50000" decel="50000" fill="hold" grpId="2" nodeType="clickEffect">
                                  <p:stCondLst>
                                    <p:cond delay="0"/>
                                  </p:stCondLst>
                                  <p:childTnLst>
                                    <p:animMotion origin="layout" path="M -0.08194 -0.00925 L -0.08264 -0.02962 L -0.08958 -0.05231 " pathEditMode="relative" rAng="0" ptsTypes="AAA">
                                      <p:cBhvr>
                                        <p:cTn id="95" dur="2000" fill="hold"/>
                                        <p:tgtEl>
                                          <p:spTgt spid="14417"/>
                                        </p:tgtEl>
                                        <p:attrNameLst>
                                          <p:attrName>ppt_x</p:attrName>
                                          <p:attrName>ppt_y</p:attrName>
                                        </p:attrNameLst>
                                      </p:cBhvr>
                                      <p:rCtr x="-382" y="-2153"/>
                                    </p:animMotion>
                                  </p:childTnLst>
                                </p:cTn>
                              </p:par>
                              <p:par>
                                <p:cTn id="96" presetID="0" presetClass="path" presetSubtype="0" accel="50000" decel="50000" fill="hold" grpId="2" nodeType="withEffect">
                                  <p:stCondLst>
                                    <p:cond delay="0"/>
                                  </p:stCondLst>
                                  <p:childTnLst>
                                    <p:animMotion origin="layout" path="M -0.09757 0.01064 L -0.09375 -0.00093 L -0.08333 -0.01111 " pathEditMode="relative" rAng="0" ptsTypes="AAA">
                                      <p:cBhvr>
                                        <p:cTn id="97" dur="2000" fill="hold"/>
                                        <p:tgtEl>
                                          <p:spTgt spid="14418"/>
                                        </p:tgtEl>
                                        <p:attrNameLst>
                                          <p:attrName>ppt_x</p:attrName>
                                          <p:attrName>ppt_y</p:attrName>
                                        </p:attrNameLst>
                                      </p:cBhvr>
                                      <p:rCtr x="712" y="-1088"/>
                                    </p:animMotion>
                                  </p:childTnLst>
                                </p:cTn>
                              </p:par>
                              <p:par>
                                <p:cTn id="98" presetID="0" presetClass="path" presetSubtype="0" accel="50000" decel="50000" fill="hold" grpId="2" nodeType="withEffect">
                                  <p:stCondLst>
                                    <p:cond delay="0"/>
                                  </p:stCondLst>
                                  <p:childTnLst>
                                    <p:animMotion origin="layout" path="M -0.05591 0.03611 L -0.06841 0.01481 L -0.07813 0.00648 L -0.08264 -0.02269 " pathEditMode="relative" rAng="0" ptsTypes="AAAA">
                                      <p:cBhvr>
                                        <p:cTn id="99" dur="2000" fill="hold"/>
                                        <p:tgtEl>
                                          <p:spTgt spid="14419"/>
                                        </p:tgtEl>
                                        <p:attrNameLst>
                                          <p:attrName>ppt_x</p:attrName>
                                          <p:attrName>ppt_y</p:attrName>
                                        </p:attrNameLst>
                                      </p:cBhvr>
                                      <p:rCtr x="-1337" y="-2940"/>
                                    </p:animMotion>
                                  </p:childTnLst>
                                </p:cTn>
                              </p:par>
                            </p:childTnLst>
                          </p:cTn>
                        </p:par>
                      </p:childTnLst>
                    </p:cTn>
                  </p:par>
                  <p:par>
                    <p:cTn id="100" fill="hold" nodeType="clickPar">
                      <p:stCondLst>
                        <p:cond delay="indefinite"/>
                      </p:stCondLst>
                      <p:childTnLst>
                        <p:par>
                          <p:cTn id="101" fill="hold" nodeType="withGroup">
                            <p:stCondLst>
                              <p:cond delay="0"/>
                            </p:stCondLst>
                            <p:childTnLst>
                              <p:par>
                                <p:cTn id="102" presetID="1" presetClass="entr" presetSubtype="0" fill="hold" grpId="0" nodeType="clickEffect">
                                  <p:stCondLst>
                                    <p:cond delay="0"/>
                                  </p:stCondLst>
                                  <p:childTnLst>
                                    <p:set>
                                      <p:cBhvr>
                                        <p:cTn id="103" dur="1" fill="hold">
                                          <p:stCondLst>
                                            <p:cond delay="0"/>
                                          </p:stCondLst>
                                        </p:cTn>
                                        <p:tgtEl>
                                          <p:spTgt spid="14456"/>
                                        </p:tgtEl>
                                        <p:attrNameLst>
                                          <p:attrName>style.visibility</p:attrName>
                                        </p:attrNameLst>
                                      </p:cBhvr>
                                      <p:to>
                                        <p:strVal val="visible"/>
                                      </p:to>
                                    </p:set>
                                  </p:childTnLst>
                                  <p:subTnLst>
                                    <p:audio>
                                      <p:cMediaNode>
                                        <p:cTn display="0" masterRel="sameClick">
                                          <p:stCondLst>
                                            <p:cond evt="begin" delay="0">
                                              <p:tn val="102"/>
                                            </p:cond>
                                          </p:stCondLst>
                                          <p:endCondLst>
                                            <p:cond evt="onStopAudio" delay="0">
                                              <p:tgtEl>
                                                <p:sldTgt/>
                                              </p:tgtEl>
                                            </p:cond>
                                          </p:endCondLst>
                                        </p:cTn>
                                        <p:tgtEl>
                                          <p:sndTgt r:embed="rId3" name="explode.wav"/>
                                        </p:tgtEl>
                                      </p:cMediaNode>
                                    </p:audio>
                                  </p:subTnLst>
                                </p:cTn>
                              </p:par>
                              <p:par>
                                <p:cTn id="104" presetID="3" presetClass="exit" presetSubtype="10" fill="hold" grpId="1" nodeType="withEffect">
                                  <p:stCondLst>
                                    <p:cond delay="0"/>
                                  </p:stCondLst>
                                  <p:childTnLst>
                                    <p:animEffect transition="out" filter="blinds(horizontal)">
                                      <p:cBhvr>
                                        <p:cTn id="105" dur="500"/>
                                        <p:tgtEl>
                                          <p:spTgt spid="14456"/>
                                        </p:tgtEl>
                                      </p:cBhvr>
                                    </p:animEffect>
                                    <p:set>
                                      <p:cBhvr>
                                        <p:cTn id="106" dur="1" fill="hold">
                                          <p:stCondLst>
                                            <p:cond delay="499"/>
                                          </p:stCondLst>
                                        </p:cTn>
                                        <p:tgtEl>
                                          <p:spTgt spid="14456"/>
                                        </p:tgtEl>
                                        <p:attrNameLst>
                                          <p:attrName>style.visibility</p:attrName>
                                        </p:attrNameLst>
                                      </p:cBhvr>
                                      <p:to>
                                        <p:strVal val="hidden"/>
                                      </p:to>
                                    </p:set>
                                  </p:childTnLst>
                                </p:cTn>
                              </p:par>
                            </p:childTnLst>
                          </p:cTn>
                        </p:par>
                        <p:par>
                          <p:cTn id="107" fill="hold" nodeType="afterGroup">
                            <p:stCondLst>
                              <p:cond delay="500"/>
                            </p:stCondLst>
                            <p:childTnLst>
                              <p:par>
                                <p:cTn id="108" presetID="9" presetClass="exit" presetSubtype="0" fill="hold" grpId="3" nodeType="afterEffect">
                                  <p:stCondLst>
                                    <p:cond delay="0"/>
                                  </p:stCondLst>
                                  <p:childTnLst>
                                    <p:animEffect transition="out" filter="dissolve">
                                      <p:cBhvr>
                                        <p:cTn id="109" dur="500"/>
                                        <p:tgtEl>
                                          <p:spTgt spid="14417"/>
                                        </p:tgtEl>
                                      </p:cBhvr>
                                    </p:animEffect>
                                    <p:set>
                                      <p:cBhvr>
                                        <p:cTn id="110" dur="1" fill="hold">
                                          <p:stCondLst>
                                            <p:cond delay="499"/>
                                          </p:stCondLst>
                                        </p:cTn>
                                        <p:tgtEl>
                                          <p:spTgt spid="14417"/>
                                        </p:tgtEl>
                                        <p:attrNameLst>
                                          <p:attrName>style.visibility</p:attrName>
                                        </p:attrNameLst>
                                      </p:cBhvr>
                                      <p:to>
                                        <p:strVal val="hidden"/>
                                      </p:to>
                                    </p:set>
                                  </p:childTnLst>
                                </p:cTn>
                              </p:par>
                            </p:childTnLst>
                          </p:cTn>
                        </p:par>
                        <p:par>
                          <p:cTn id="111" fill="hold" nodeType="afterGroup">
                            <p:stCondLst>
                              <p:cond delay="1000"/>
                            </p:stCondLst>
                            <p:childTnLst>
                              <p:par>
                                <p:cTn id="112" presetID="1" presetClass="entr" presetSubtype="0" fill="hold" grpId="0" nodeType="afterEffect">
                                  <p:stCondLst>
                                    <p:cond delay="0"/>
                                  </p:stCondLst>
                                  <p:childTnLst>
                                    <p:set>
                                      <p:cBhvr>
                                        <p:cTn id="113" dur="1" fill="hold">
                                          <p:stCondLst>
                                            <p:cond delay="0"/>
                                          </p:stCondLst>
                                        </p:cTn>
                                        <p:tgtEl>
                                          <p:spTgt spid="14457"/>
                                        </p:tgtEl>
                                        <p:attrNameLst>
                                          <p:attrName>style.visibility</p:attrName>
                                        </p:attrNameLst>
                                      </p:cBhvr>
                                      <p:to>
                                        <p:strVal val="visible"/>
                                      </p:to>
                                    </p:set>
                                  </p:childTnLst>
                                  <p:subTnLst>
                                    <p:audio>
                                      <p:cMediaNode>
                                        <p:cTn display="0" masterRel="sameClick">
                                          <p:stCondLst>
                                            <p:cond evt="begin" delay="0">
                                              <p:tn val="112"/>
                                            </p:cond>
                                          </p:stCondLst>
                                          <p:endCondLst>
                                            <p:cond evt="onStopAudio" delay="0">
                                              <p:tgtEl>
                                                <p:sldTgt/>
                                              </p:tgtEl>
                                            </p:cond>
                                          </p:endCondLst>
                                        </p:cTn>
                                        <p:tgtEl>
                                          <p:sndTgt r:embed="rId3" name="explode.wav"/>
                                        </p:tgtEl>
                                      </p:cMediaNode>
                                    </p:audio>
                                  </p:subTnLst>
                                </p:cTn>
                              </p:par>
                              <p:par>
                                <p:cTn id="114" presetID="3" presetClass="exit" presetSubtype="10" fill="hold" grpId="1" nodeType="withEffect">
                                  <p:stCondLst>
                                    <p:cond delay="0"/>
                                  </p:stCondLst>
                                  <p:childTnLst>
                                    <p:animEffect transition="out" filter="blinds(horizontal)">
                                      <p:cBhvr>
                                        <p:cTn id="115" dur="500"/>
                                        <p:tgtEl>
                                          <p:spTgt spid="14457"/>
                                        </p:tgtEl>
                                      </p:cBhvr>
                                    </p:animEffect>
                                    <p:set>
                                      <p:cBhvr>
                                        <p:cTn id="116" dur="1" fill="hold">
                                          <p:stCondLst>
                                            <p:cond delay="499"/>
                                          </p:stCondLst>
                                        </p:cTn>
                                        <p:tgtEl>
                                          <p:spTgt spid="14457"/>
                                        </p:tgtEl>
                                        <p:attrNameLst>
                                          <p:attrName>style.visibility</p:attrName>
                                        </p:attrNameLst>
                                      </p:cBhvr>
                                      <p:to>
                                        <p:strVal val="hidden"/>
                                      </p:to>
                                    </p:set>
                                  </p:childTnLst>
                                </p:cTn>
                              </p:par>
                            </p:childTnLst>
                          </p:cTn>
                        </p:par>
                      </p:childTnLst>
                    </p:cTn>
                  </p:par>
                  <p:par>
                    <p:cTn id="117" fill="hold" nodeType="clickPar">
                      <p:stCondLst>
                        <p:cond delay="indefinite"/>
                      </p:stCondLst>
                      <p:childTnLst>
                        <p:par>
                          <p:cTn id="118" fill="hold" nodeType="withGroup">
                            <p:stCondLst>
                              <p:cond delay="0"/>
                            </p:stCondLst>
                            <p:childTnLst>
                              <p:par>
                                <p:cTn id="119" presetID="9" presetClass="exit" presetSubtype="0" fill="hold" nodeType="clickEffect">
                                  <p:stCondLst>
                                    <p:cond delay="0"/>
                                  </p:stCondLst>
                                  <p:childTnLst>
                                    <p:animEffect transition="out" filter="dissolve">
                                      <p:cBhvr>
                                        <p:cTn id="120" dur="500"/>
                                        <p:tgtEl>
                                          <p:spTgt spid="14448"/>
                                        </p:tgtEl>
                                      </p:cBhvr>
                                    </p:animEffect>
                                    <p:set>
                                      <p:cBhvr>
                                        <p:cTn id="121" dur="1" fill="hold">
                                          <p:stCondLst>
                                            <p:cond delay="499"/>
                                          </p:stCondLst>
                                        </p:cTn>
                                        <p:tgtEl>
                                          <p:spTgt spid="14448"/>
                                        </p:tgtEl>
                                        <p:attrNameLst>
                                          <p:attrName>style.visibility</p:attrName>
                                        </p:attrNameLst>
                                      </p:cBhvr>
                                      <p:to>
                                        <p:strVal val="hidden"/>
                                      </p:to>
                                    </p:set>
                                  </p:childTnLst>
                                </p:cTn>
                              </p:par>
                            </p:childTnLst>
                          </p:cTn>
                        </p:par>
                        <p:par>
                          <p:cTn id="122" fill="hold" nodeType="afterGroup">
                            <p:stCondLst>
                              <p:cond delay="500"/>
                            </p:stCondLst>
                            <p:childTnLst>
                              <p:par>
                                <p:cTn id="123" presetID="9" presetClass="exit" presetSubtype="0" fill="hold" nodeType="afterEffect">
                                  <p:stCondLst>
                                    <p:cond delay="0"/>
                                  </p:stCondLst>
                                  <p:childTnLst>
                                    <p:animEffect transition="out" filter="dissolve">
                                      <p:cBhvr>
                                        <p:cTn id="124" dur="500"/>
                                        <p:tgtEl>
                                          <p:spTgt spid="14441"/>
                                        </p:tgtEl>
                                      </p:cBhvr>
                                    </p:animEffect>
                                    <p:set>
                                      <p:cBhvr>
                                        <p:cTn id="125" dur="1" fill="hold">
                                          <p:stCondLst>
                                            <p:cond delay="499"/>
                                          </p:stCondLst>
                                        </p:cTn>
                                        <p:tgtEl>
                                          <p:spTgt spid="14441"/>
                                        </p:tgtEl>
                                        <p:attrNameLst>
                                          <p:attrName>style.visibility</p:attrName>
                                        </p:attrNameLst>
                                      </p:cBhvr>
                                      <p:to>
                                        <p:strVal val="hidden"/>
                                      </p:to>
                                    </p:set>
                                  </p:childTnLst>
                                </p:cTn>
                              </p:par>
                            </p:childTnLst>
                          </p:cTn>
                        </p:par>
                        <p:par>
                          <p:cTn id="126" fill="hold" nodeType="afterGroup">
                            <p:stCondLst>
                              <p:cond delay="1000"/>
                            </p:stCondLst>
                            <p:childTnLst>
                              <p:par>
                                <p:cTn id="127" presetID="9" presetClass="exit" presetSubtype="0" fill="hold" nodeType="afterEffect">
                                  <p:stCondLst>
                                    <p:cond delay="0"/>
                                  </p:stCondLst>
                                  <p:childTnLst>
                                    <p:animEffect transition="out" filter="dissolve">
                                      <p:cBhvr>
                                        <p:cTn id="128" dur="500"/>
                                        <p:tgtEl>
                                          <p:spTgt spid="14434"/>
                                        </p:tgtEl>
                                      </p:cBhvr>
                                    </p:animEffect>
                                    <p:set>
                                      <p:cBhvr>
                                        <p:cTn id="129" dur="1" fill="hold">
                                          <p:stCondLst>
                                            <p:cond delay="499"/>
                                          </p:stCondLst>
                                        </p:cTn>
                                        <p:tgtEl>
                                          <p:spTgt spid="14434"/>
                                        </p:tgtEl>
                                        <p:attrNameLst>
                                          <p:attrName>style.visibility</p:attrName>
                                        </p:attrNameLst>
                                      </p:cBhvr>
                                      <p:to>
                                        <p:strVal val="hidden"/>
                                      </p:to>
                                    </p:set>
                                  </p:childTnLst>
                                </p:cTn>
                              </p:par>
                            </p:childTnLst>
                          </p:cTn>
                        </p:par>
                        <p:par>
                          <p:cTn id="130" fill="hold" nodeType="afterGroup">
                            <p:stCondLst>
                              <p:cond delay="1500"/>
                            </p:stCondLst>
                            <p:childTnLst>
                              <p:par>
                                <p:cTn id="131" presetID="9" presetClass="exit" presetSubtype="0" fill="hold" nodeType="afterEffect">
                                  <p:stCondLst>
                                    <p:cond delay="0"/>
                                  </p:stCondLst>
                                  <p:childTnLst>
                                    <p:animEffect transition="out" filter="dissolve">
                                      <p:cBhvr>
                                        <p:cTn id="132" dur="500"/>
                                        <p:tgtEl>
                                          <p:spTgt spid="14427"/>
                                        </p:tgtEl>
                                      </p:cBhvr>
                                    </p:animEffect>
                                    <p:set>
                                      <p:cBhvr>
                                        <p:cTn id="133" dur="1" fill="hold">
                                          <p:stCondLst>
                                            <p:cond delay="499"/>
                                          </p:stCondLst>
                                        </p:cTn>
                                        <p:tgtEl>
                                          <p:spTgt spid="14427"/>
                                        </p:tgtEl>
                                        <p:attrNameLst>
                                          <p:attrName>style.visibility</p:attrName>
                                        </p:attrNameLst>
                                      </p:cBhvr>
                                      <p:to>
                                        <p:strVal val="hidden"/>
                                      </p:to>
                                    </p:set>
                                  </p:childTnLst>
                                </p:cTn>
                              </p:par>
                            </p:childTnLst>
                          </p:cTn>
                        </p:par>
                        <p:par>
                          <p:cTn id="134" fill="hold" nodeType="afterGroup">
                            <p:stCondLst>
                              <p:cond delay="2000"/>
                            </p:stCondLst>
                            <p:childTnLst>
                              <p:par>
                                <p:cTn id="135" presetID="9" presetClass="exit" presetSubtype="0" fill="hold" nodeType="afterEffect">
                                  <p:stCondLst>
                                    <p:cond delay="0"/>
                                  </p:stCondLst>
                                  <p:childTnLst>
                                    <p:animEffect transition="out" filter="dissolve">
                                      <p:cBhvr>
                                        <p:cTn id="136" dur="500"/>
                                        <p:tgtEl>
                                          <p:spTgt spid="14420"/>
                                        </p:tgtEl>
                                      </p:cBhvr>
                                    </p:animEffect>
                                    <p:set>
                                      <p:cBhvr>
                                        <p:cTn id="137" dur="1" fill="hold">
                                          <p:stCondLst>
                                            <p:cond delay="499"/>
                                          </p:stCondLst>
                                        </p:cTn>
                                        <p:tgtEl>
                                          <p:spTgt spid="14420"/>
                                        </p:tgtEl>
                                        <p:attrNameLst>
                                          <p:attrName>style.visibility</p:attrName>
                                        </p:attrNameLst>
                                      </p:cBhvr>
                                      <p:to>
                                        <p:strVal val="hidden"/>
                                      </p:to>
                                    </p:set>
                                  </p:childTnLst>
                                </p:cTn>
                              </p:par>
                            </p:childTnLst>
                          </p:cTn>
                        </p:par>
                        <p:par>
                          <p:cTn id="138" fill="hold" nodeType="afterGroup">
                            <p:stCondLst>
                              <p:cond delay="2500"/>
                            </p:stCondLst>
                            <p:childTnLst>
                              <p:par>
                                <p:cTn id="139" presetID="9" presetClass="exit" presetSubtype="0" fill="hold" nodeType="afterEffect">
                                  <p:stCondLst>
                                    <p:cond delay="0"/>
                                  </p:stCondLst>
                                  <p:childTnLst>
                                    <p:animEffect transition="out" filter="dissolve">
                                      <p:cBhvr>
                                        <p:cTn id="140" dur="500"/>
                                        <p:tgtEl>
                                          <p:spTgt spid="14407"/>
                                        </p:tgtEl>
                                      </p:cBhvr>
                                    </p:animEffect>
                                    <p:set>
                                      <p:cBhvr>
                                        <p:cTn id="141" dur="1" fill="hold">
                                          <p:stCondLst>
                                            <p:cond delay="499"/>
                                          </p:stCondLst>
                                        </p:cTn>
                                        <p:tgtEl>
                                          <p:spTgt spid="14407"/>
                                        </p:tgtEl>
                                        <p:attrNameLst>
                                          <p:attrName>style.visibility</p:attrName>
                                        </p:attrNameLst>
                                      </p:cBhvr>
                                      <p:to>
                                        <p:strVal val="hidden"/>
                                      </p:to>
                                    </p:set>
                                  </p:childTnLst>
                                </p:cTn>
                              </p:par>
                            </p:childTnLst>
                          </p:cTn>
                        </p:par>
                        <p:par>
                          <p:cTn id="142" fill="hold" nodeType="afterGroup">
                            <p:stCondLst>
                              <p:cond delay="3000"/>
                            </p:stCondLst>
                            <p:childTnLst>
                              <p:par>
                                <p:cTn id="143" presetID="0" presetClass="path" presetSubtype="0" accel="50000" decel="50000" fill="hold" grpId="2" nodeType="afterEffect">
                                  <p:stCondLst>
                                    <p:cond delay="0"/>
                                  </p:stCondLst>
                                  <p:childTnLst>
                                    <p:animMotion origin="layout" path="M -0.24688 0.20695 L -0.25799 0.26991 L -0.23924 0.30602 L -0.23785 0.34583 L -0.24063 0.39398 " pathEditMode="relative" ptsTypes="AAAAA">
                                      <p:cBhvr>
                                        <p:cTn id="144" dur="2000" fill="hold"/>
                                        <p:tgtEl>
                                          <p:spTgt spid="1441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83" grpId="0" animBg="1"/>
      <p:bldP spid="14384" grpId="0" animBg="1"/>
      <p:bldP spid="14386" grpId="0" animBg="1"/>
      <p:bldP spid="14414" grpId="0" animBg="1"/>
      <p:bldP spid="14414" grpId="1" animBg="1"/>
      <p:bldP spid="14415" grpId="0" animBg="1"/>
      <p:bldP spid="14415" grpId="1" animBg="1"/>
      <p:bldP spid="14415" grpId="2" animBg="1"/>
      <p:bldP spid="14416" grpId="0" animBg="1"/>
      <p:bldP spid="14416" grpId="1" animBg="1"/>
      <p:bldP spid="14417" grpId="0" animBg="1"/>
      <p:bldP spid="14417" grpId="1" animBg="1"/>
      <p:bldP spid="14417" grpId="2" animBg="1"/>
      <p:bldP spid="14417" grpId="3" animBg="1"/>
      <p:bldP spid="14418" grpId="0" animBg="1"/>
      <p:bldP spid="14418" grpId="1" animBg="1"/>
      <p:bldP spid="14418" grpId="2" animBg="1"/>
      <p:bldP spid="14419" grpId="0" animBg="1"/>
      <p:bldP spid="14419" grpId="1" animBg="1"/>
      <p:bldP spid="14419" grpId="2" animBg="1"/>
      <p:bldP spid="14455" grpId="0" animBg="1"/>
      <p:bldP spid="14455" grpId="1" animBg="1"/>
      <p:bldP spid="14456" grpId="0" animBg="1"/>
      <p:bldP spid="14456" grpId="1" animBg="1"/>
      <p:bldP spid="14457" grpId="0" animBg="1"/>
      <p:bldP spid="14457" grpId="1" animBg="1"/>
      <p:bldP spid="14467" grpId="0" animBg="1"/>
      <p:bldP spid="1446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Line 4"/>
          <p:cNvSpPr>
            <a:spLocks noChangeShapeType="1"/>
          </p:cNvSpPr>
          <p:nvPr/>
        </p:nvSpPr>
        <p:spPr bwMode="auto">
          <a:xfrm flipH="1">
            <a:off x="3255963" y="2497138"/>
            <a:ext cx="25400" cy="107950"/>
          </a:xfrm>
          <a:prstGeom prst="line">
            <a:avLst/>
          </a:prstGeom>
          <a:noFill/>
          <a:ln w="25400">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65" name="Oval 5"/>
          <p:cNvSpPr>
            <a:spLocks noChangeArrowheads="1"/>
          </p:cNvSpPr>
          <p:nvPr/>
        </p:nvSpPr>
        <p:spPr bwMode="auto">
          <a:xfrm>
            <a:off x="2120900" y="1130300"/>
            <a:ext cx="838200" cy="622300"/>
          </a:xfrm>
          <a:prstGeom prst="ellipse">
            <a:avLst/>
          </a:prstGeom>
          <a:solidFill>
            <a:srgbClr val="F6AE8E">
              <a:alpha val="44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solidFill>
                  <a:srgbClr val="FF0000"/>
                </a:solidFill>
                <a:effectLst>
                  <a:outerShdw blurRad="38100" dist="38100" dir="2700000" algn="tl">
                    <a:srgbClr val="000000"/>
                  </a:outerShdw>
                </a:effectLst>
              </a:rPr>
              <a:t>Nez Perce</a:t>
            </a:r>
          </a:p>
        </p:txBody>
      </p:sp>
      <p:sp>
        <p:nvSpPr>
          <p:cNvPr id="15368" name="Oval 8"/>
          <p:cNvSpPr>
            <a:spLocks noChangeArrowheads="1"/>
          </p:cNvSpPr>
          <p:nvPr/>
        </p:nvSpPr>
        <p:spPr bwMode="auto">
          <a:xfrm>
            <a:off x="1117600" y="1752600"/>
            <a:ext cx="838200" cy="622300"/>
          </a:xfrm>
          <a:prstGeom prst="ellipse">
            <a:avLst/>
          </a:prstGeom>
          <a:solidFill>
            <a:srgbClr val="00FF00">
              <a:alpha val="24001"/>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solidFill>
                  <a:srgbClr val="FF0000"/>
                </a:solidFill>
                <a:effectLst>
                  <a:outerShdw blurRad="38100" dist="38100" dir="2700000" algn="tl">
                    <a:srgbClr val="000000"/>
                  </a:outerShdw>
                </a:effectLst>
              </a:rPr>
              <a:t> Modoc</a:t>
            </a:r>
          </a:p>
        </p:txBody>
      </p:sp>
      <p:sp>
        <p:nvSpPr>
          <p:cNvPr id="15369" name="Line 9"/>
          <p:cNvSpPr>
            <a:spLocks noChangeShapeType="1"/>
          </p:cNvSpPr>
          <p:nvPr/>
        </p:nvSpPr>
        <p:spPr bwMode="auto">
          <a:xfrm>
            <a:off x="4543425" y="2741613"/>
            <a:ext cx="1588" cy="101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70" name="Line 10"/>
          <p:cNvSpPr>
            <a:spLocks noChangeShapeType="1"/>
          </p:cNvSpPr>
          <p:nvPr/>
        </p:nvSpPr>
        <p:spPr bwMode="auto">
          <a:xfrm flipH="1">
            <a:off x="4752975" y="2801938"/>
            <a:ext cx="39688" cy="8731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71" name="Freeform 11"/>
          <p:cNvSpPr>
            <a:spLocks/>
          </p:cNvSpPr>
          <p:nvPr/>
        </p:nvSpPr>
        <p:spPr bwMode="auto">
          <a:xfrm>
            <a:off x="4989513" y="2857500"/>
            <a:ext cx="1587" cy="88900"/>
          </a:xfrm>
          <a:custGeom>
            <a:avLst/>
            <a:gdLst>
              <a:gd name="T0" fmla="*/ 1 w 1"/>
              <a:gd name="T1" fmla="*/ 0 h 56"/>
              <a:gd name="T2" fmla="*/ 0 w 1"/>
              <a:gd name="T3" fmla="*/ 56 h 56"/>
            </a:gdLst>
            <a:ahLst/>
            <a:cxnLst>
              <a:cxn ang="0">
                <a:pos x="T0" y="T1"/>
              </a:cxn>
              <a:cxn ang="0">
                <a:pos x="T2" y="T3"/>
              </a:cxn>
            </a:cxnLst>
            <a:rect l="0" t="0" r="r" b="b"/>
            <a:pathLst>
              <a:path w="1" h="56">
                <a:moveTo>
                  <a:pt x="1" y="0"/>
                </a:moveTo>
                <a:lnTo>
                  <a:pt x="0" y="56"/>
                </a:lnTo>
              </a:path>
            </a:pathLst>
          </a:custGeom>
          <a:noFill/>
          <a:ln w="19050">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72" name="Freeform 12"/>
          <p:cNvSpPr>
            <a:spLocks/>
          </p:cNvSpPr>
          <p:nvPr/>
        </p:nvSpPr>
        <p:spPr bwMode="auto">
          <a:xfrm>
            <a:off x="5178425" y="2882900"/>
            <a:ext cx="1588" cy="80963"/>
          </a:xfrm>
          <a:custGeom>
            <a:avLst/>
            <a:gdLst>
              <a:gd name="T0" fmla="*/ 0 w 1"/>
              <a:gd name="T1" fmla="*/ 0 h 51"/>
              <a:gd name="T2" fmla="*/ 0 w 1"/>
              <a:gd name="T3" fmla="*/ 51 h 51"/>
            </a:gdLst>
            <a:ahLst/>
            <a:cxnLst>
              <a:cxn ang="0">
                <a:pos x="T0" y="T1"/>
              </a:cxn>
              <a:cxn ang="0">
                <a:pos x="T2" y="T3"/>
              </a:cxn>
            </a:cxnLst>
            <a:rect l="0" t="0" r="r" b="b"/>
            <a:pathLst>
              <a:path w="1" h="51">
                <a:moveTo>
                  <a:pt x="0" y="0"/>
                </a:moveTo>
                <a:lnTo>
                  <a:pt x="0" y="51"/>
                </a:lnTo>
              </a:path>
            </a:pathLst>
          </a:custGeom>
          <a:noFill/>
          <a:ln w="19050">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73" name="Line 13"/>
          <p:cNvSpPr>
            <a:spLocks noChangeShapeType="1"/>
          </p:cNvSpPr>
          <p:nvPr/>
        </p:nvSpPr>
        <p:spPr bwMode="auto">
          <a:xfrm flipH="1">
            <a:off x="5360988" y="2879725"/>
            <a:ext cx="3175" cy="9048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74" name="Line 14"/>
          <p:cNvSpPr>
            <a:spLocks noChangeShapeType="1"/>
          </p:cNvSpPr>
          <p:nvPr/>
        </p:nvSpPr>
        <p:spPr bwMode="auto">
          <a:xfrm flipH="1">
            <a:off x="5534025" y="2911475"/>
            <a:ext cx="22225" cy="889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75" name="Line 15"/>
          <p:cNvSpPr>
            <a:spLocks noChangeShapeType="1"/>
          </p:cNvSpPr>
          <p:nvPr/>
        </p:nvSpPr>
        <p:spPr bwMode="auto">
          <a:xfrm flipH="1">
            <a:off x="5741988" y="2962275"/>
            <a:ext cx="17462" cy="857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76" name="Line 16"/>
          <p:cNvSpPr>
            <a:spLocks noChangeShapeType="1"/>
          </p:cNvSpPr>
          <p:nvPr/>
        </p:nvSpPr>
        <p:spPr bwMode="auto">
          <a:xfrm flipH="1">
            <a:off x="5951538" y="3005138"/>
            <a:ext cx="20637" cy="984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77" name="Line 17"/>
          <p:cNvSpPr>
            <a:spLocks noChangeShapeType="1"/>
          </p:cNvSpPr>
          <p:nvPr/>
        </p:nvSpPr>
        <p:spPr bwMode="auto">
          <a:xfrm>
            <a:off x="6589713" y="3033713"/>
            <a:ext cx="39687" cy="857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78" name="Line 18"/>
          <p:cNvSpPr>
            <a:spLocks noChangeShapeType="1"/>
          </p:cNvSpPr>
          <p:nvPr/>
        </p:nvSpPr>
        <p:spPr bwMode="auto">
          <a:xfrm>
            <a:off x="6792913" y="2957513"/>
            <a:ext cx="23812" cy="1047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79" name="Line 19"/>
          <p:cNvSpPr>
            <a:spLocks noChangeShapeType="1"/>
          </p:cNvSpPr>
          <p:nvPr/>
        </p:nvSpPr>
        <p:spPr bwMode="auto">
          <a:xfrm>
            <a:off x="4329113" y="2781300"/>
            <a:ext cx="0" cy="8096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80" name="Line 20"/>
          <p:cNvSpPr>
            <a:spLocks noChangeShapeType="1"/>
          </p:cNvSpPr>
          <p:nvPr/>
        </p:nvSpPr>
        <p:spPr bwMode="auto">
          <a:xfrm flipH="1">
            <a:off x="4141788" y="2824163"/>
            <a:ext cx="4762" cy="904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81" name="Line 21"/>
          <p:cNvSpPr>
            <a:spLocks noChangeShapeType="1"/>
          </p:cNvSpPr>
          <p:nvPr/>
        </p:nvSpPr>
        <p:spPr bwMode="auto">
          <a:xfrm flipH="1">
            <a:off x="6403975" y="3109913"/>
            <a:ext cx="1588" cy="825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82" name="Line 22"/>
          <p:cNvSpPr>
            <a:spLocks noChangeShapeType="1"/>
          </p:cNvSpPr>
          <p:nvPr/>
        </p:nvSpPr>
        <p:spPr bwMode="auto">
          <a:xfrm flipH="1">
            <a:off x="6189663" y="3073400"/>
            <a:ext cx="20637" cy="952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5383" name="Group 23"/>
          <p:cNvGrpSpPr>
            <a:grpSpLocks/>
          </p:cNvGrpSpPr>
          <p:nvPr/>
        </p:nvGrpSpPr>
        <p:grpSpPr bwMode="auto">
          <a:xfrm>
            <a:off x="3271838" y="2552700"/>
            <a:ext cx="781050" cy="349250"/>
            <a:chOff x="2061" y="1608"/>
            <a:chExt cx="492" cy="220"/>
          </a:xfrm>
        </p:grpSpPr>
        <p:sp>
          <p:nvSpPr>
            <p:cNvPr id="15384" name="Line 24"/>
            <p:cNvSpPr>
              <a:spLocks noChangeShapeType="1"/>
            </p:cNvSpPr>
            <p:nvPr/>
          </p:nvSpPr>
          <p:spPr bwMode="auto">
            <a:xfrm flipH="1">
              <a:off x="2501" y="1769"/>
              <a:ext cx="3" cy="5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85" name="Line 25"/>
            <p:cNvSpPr>
              <a:spLocks noChangeShapeType="1"/>
            </p:cNvSpPr>
            <p:nvPr/>
          </p:nvSpPr>
          <p:spPr bwMode="auto">
            <a:xfrm flipH="1">
              <a:off x="2403" y="1761"/>
              <a:ext cx="13" cy="6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86" name="Line 26"/>
            <p:cNvSpPr>
              <a:spLocks noChangeShapeType="1"/>
            </p:cNvSpPr>
            <p:nvPr/>
          </p:nvSpPr>
          <p:spPr bwMode="auto">
            <a:xfrm flipH="1">
              <a:off x="2268" y="1749"/>
              <a:ext cx="19" cy="5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87" name="Line 27"/>
            <p:cNvSpPr>
              <a:spLocks noChangeShapeType="1"/>
            </p:cNvSpPr>
            <p:nvPr/>
          </p:nvSpPr>
          <p:spPr bwMode="auto">
            <a:xfrm flipH="1">
              <a:off x="2141" y="1679"/>
              <a:ext cx="41" cy="2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88" name="Freeform 28"/>
            <p:cNvSpPr>
              <a:spLocks/>
            </p:cNvSpPr>
            <p:nvPr/>
          </p:nvSpPr>
          <p:spPr bwMode="auto">
            <a:xfrm>
              <a:off x="2061" y="1608"/>
              <a:ext cx="492" cy="200"/>
            </a:xfrm>
            <a:custGeom>
              <a:avLst/>
              <a:gdLst>
                <a:gd name="T0" fmla="*/ 492 w 492"/>
                <a:gd name="T1" fmla="*/ 200 h 200"/>
                <a:gd name="T2" fmla="*/ 167 w 492"/>
                <a:gd name="T3" fmla="*/ 155 h 200"/>
                <a:gd name="T4" fmla="*/ 74 w 492"/>
                <a:gd name="T5" fmla="*/ 29 h 200"/>
                <a:gd name="T6" fmla="*/ 0 w 492"/>
                <a:gd name="T7" fmla="*/ 0 h 200"/>
              </a:gdLst>
              <a:ahLst/>
              <a:cxnLst>
                <a:cxn ang="0">
                  <a:pos x="T0" y="T1"/>
                </a:cxn>
                <a:cxn ang="0">
                  <a:pos x="T2" y="T3"/>
                </a:cxn>
                <a:cxn ang="0">
                  <a:pos x="T4" y="T5"/>
                </a:cxn>
                <a:cxn ang="0">
                  <a:pos x="T6" y="T7"/>
                </a:cxn>
              </a:cxnLst>
              <a:rect l="0" t="0" r="r" b="b"/>
              <a:pathLst>
                <a:path w="492" h="200">
                  <a:moveTo>
                    <a:pt x="492" y="200"/>
                  </a:moveTo>
                  <a:cubicBezTo>
                    <a:pt x="438" y="193"/>
                    <a:pt x="237" y="184"/>
                    <a:pt x="167" y="155"/>
                  </a:cubicBezTo>
                  <a:cubicBezTo>
                    <a:pt x="97" y="126"/>
                    <a:pt x="102" y="55"/>
                    <a:pt x="74" y="29"/>
                  </a:cubicBezTo>
                  <a:cubicBezTo>
                    <a:pt x="46" y="3"/>
                    <a:pt x="15" y="6"/>
                    <a:pt x="0" y="0"/>
                  </a:cubicBezTo>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5389" name="Group 29"/>
          <p:cNvGrpSpPr>
            <a:grpSpLocks/>
          </p:cNvGrpSpPr>
          <p:nvPr/>
        </p:nvGrpSpPr>
        <p:grpSpPr bwMode="auto">
          <a:xfrm>
            <a:off x="1071563" y="2517775"/>
            <a:ext cx="2205037" cy="825500"/>
            <a:chOff x="675" y="1586"/>
            <a:chExt cx="1389" cy="520"/>
          </a:xfrm>
        </p:grpSpPr>
        <p:sp>
          <p:nvSpPr>
            <p:cNvPr id="15390" name="Line 30"/>
            <p:cNvSpPr>
              <a:spLocks noChangeShapeType="1"/>
            </p:cNvSpPr>
            <p:nvPr/>
          </p:nvSpPr>
          <p:spPr bwMode="auto">
            <a:xfrm>
              <a:off x="1919" y="1586"/>
              <a:ext cx="13" cy="51"/>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91" name="Line 31"/>
            <p:cNvSpPr>
              <a:spLocks noChangeShapeType="1"/>
            </p:cNvSpPr>
            <p:nvPr/>
          </p:nvSpPr>
          <p:spPr bwMode="auto">
            <a:xfrm>
              <a:off x="1777" y="1632"/>
              <a:ext cx="29" cy="4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92" name="Line 32"/>
            <p:cNvSpPr>
              <a:spLocks noChangeShapeType="1"/>
            </p:cNvSpPr>
            <p:nvPr/>
          </p:nvSpPr>
          <p:spPr bwMode="auto">
            <a:xfrm>
              <a:off x="1669" y="1698"/>
              <a:ext cx="26" cy="3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93" name="Line 33"/>
            <p:cNvSpPr>
              <a:spLocks noChangeShapeType="1"/>
            </p:cNvSpPr>
            <p:nvPr/>
          </p:nvSpPr>
          <p:spPr bwMode="auto">
            <a:xfrm>
              <a:off x="1521" y="1779"/>
              <a:ext cx="3" cy="4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94" name="Line 34"/>
            <p:cNvSpPr>
              <a:spLocks noChangeShapeType="1"/>
            </p:cNvSpPr>
            <p:nvPr/>
          </p:nvSpPr>
          <p:spPr bwMode="auto">
            <a:xfrm flipH="1">
              <a:off x="1400" y="1716"/>
              <a:ext cx="1" cy="4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95" name="Line 35"/>
            <p:cNvSpPr>
              <a:spLocks noChangeShapeType="1"/>
            </p:cNvSpPr>
            <p:nvPr/>
          </p:nvSpPr>
          <p:spPr bwMode="auto">
            <a:xfrm>
              <a:off x="1262" y="1768"/>
              <a:ext cx="34" cy="5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96" name="Line 36"/>
            <p:cNvSpPr>
              <a:spLocks noChangeShapeType="1"/>
            </p:cNvSpPr>
            <p:nvPr/>
          </p:nvSpPr>
          <p:spPr bwMode="auto">
            <a:xfrm>
              <a:off x="1136" y="1828"/>
              <a:ext cx="6" cy="5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97" name="Line 37"/>
            <p:cNvSpPr>
              <a:spLocks noChangeShapeType="1"/>
            </p:cNvSpPr>
            <p:nvPr/>
          </p:nvSpPr>
          <p:spPr bwMode="auto">
            <a:xfrm>
              <a:off x="883" y="1861"/>
              <a:ext cx="42" cy="5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98" name="Line 38"/>
            <p:cNvSpPr>
              <a:spLocks noChangeShapeType="1"/>
            </p:cNvSpPr>
            <p:nvPr/>
          </p:nvSpPr>
          <p:spPr bwMode="auto">
            <a:xfrm>
              <a:off x="796" y="1945"/>
              <a:ext cx="45" cy="4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399" name="Freeform 39"/>
            <p:cNvSpPr>
              <a:spLocks/>
            </p:cNvSpPr>
            <p:nvPr/>
          </p:nvSpPr>
          <p:spPr bwMode="auto">
            <a:xfrm>
              <a:off x="675" y="1601"/>
              <a:ext cx="1389" cy="505"/>
            </a:xfrm>
            <a:custGeom>
              <a:avLst/>
              <a:gdLst>
                <a:gd name="T0" fmla="*/ 0 w 1389"/>
                <a:gd name="T1" fmla="*/ 505 h 505"/>
                <a:gd name="T2" fmla="*/ 266 w 1389"/>
                <a:gd name="T3" fmla="*/ 270 h 505"/>
                <a:gd name="T4" fmla="*/ 470 w 1389"/>
                <a:gd name="T5" fmla="*/ 256 h 505"/>
                <a:gd name="T6" fmla="*/ 596 w 1389"/>
                <a:gd name="T7" fmla="*/ 201 h 505"/>
                <a:gd name="T8" fmla="*/ 722 w 1389"/>
                <a:gd name="T9" fmla="*/ 133 h 505"/>
                <a:gd name="T10" fmla="*/ 816 w 1389"/>
                <a:gd name="T11" fmla="*/ 201 h 505"/>
                <a:gd name="T12" fmla="*/ 869 w 1389"/>
                <a:gd name="T13" fmla="*/ 196 h 505"/>
                <a:gd name="T14" fmla="*/ 984 w 1389"/>
                <a:gd name="T15" fmla="*/ 133 h 505"/>
                <a:gd name="T16" fmla="*/ 1115 w 1389"/>
                <a:gd name="T17" fmla="*/ 55 h 505"/>
                <a:gd name="T18" fmla="*/ 1247 w 1389"/>
                <a:gd name="T19" fmla="*/ 9 h 505"/>
                <a:gd name="T20" fmla="*/ 1338 w 1389"/>
                <a:gd name="T21" fmla="*/ 1 h 505"/>
                <a:gd name="T22" fmla="*/ 1389 w 1389"/>
                <a:gd name="T23" fmla="*/ 7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9" h="505">
                  <a:moveTo>
                    <a:pt x="0" y="505"/>
                  </a:moveTo>
                  <a:cubicBezTo>
                    <a:pt x="44" y="466"/>
                    <a:pt x="188" y="312"/>
                    <a:pt x="266" y="270"/>
                  </a:cubicBezTo>
                  <a:cubicBezTo>
                    <a:pt x="344" y="228"/>
                    <a:pt x="415" y="267"/>
                    <a:pt x="470" y="256"/>
                  </a:cubicBezTo>
                  <a:cubicBezTo>
                    <a:pt x="525" y="245"/>
                    <a:pt x="554" y="221"/>
                    <a:pt x="596" y="201"/>
                  </a:cubicBezTo>
                  <a:cubicBezTo>
                    <a:pt x="638" y="181"/>
                    <a:pt x="685" y="133"/>
                    <a:pt x="722" y="133"/>
                  </a:cubicBezTo>
                  <a:cubicBezTo>
                    <a:pt x="759" y="133"/>
                    <a:pt x="791" y="191"/>
                    <a:pt x="816" y="201"/>
                  </a:cubicBezTo>
                  <a:cubicBezTo>
                    <a:pt x="841" y="211"/>
                    <a:pt x="841" y="207"/>
                    <a:pt x="869" y="196"/>
                  </a:cubicBezTo>
                  <a:cubicBezTo>
                    <a:pt x="897" y="185"/>
                    <a:pt x="943" y="157"/>
                    <a:pt x="984" y="133"/>
                  </a:cubicBezTo>
                  <a:cubicBezTo>
                    <a:pt x="1025" y="109"/>
                    <a:pt x="1071" y="76"/>
                    <a:pt x="1115" y="55"/>
                  </a:cubicBezTo>
                  <a:cubicBezTo>
                    <a:pt x="1159" y="34"/>
                    <a:pt x="1210" y="18"/>
                    <a:pt x="1247" y="9"/>
                  </a:cubicBezTo>
                  <a:cubicBezTo>
                    <a:pt x="1284" y="0"/>
                    <a:pt x="1314" y="1"/>
                    <a:pt x="1338" y="1"/>
                  </a:cubicBezTo>
                  <a:cubicBezTo>
                    <a:pt x="1362" y="1"/>
                    <a:pt x="1379" y="6"/>
                    <a:pt x="1389" y="7"/>
                  </a:cubicBezTo>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400" name="Freeform 40"/>
          <p:cNvSpPr>
            <a:spLocks/>
          </p:cNvSpPr>
          <p:nvPr/>
        </p:nvSpPr>
        <p:spPr bwMode="auto">
          <a:xfrm>
            <a:off x="4041775" y="2787650"/>
            <a:ext cx="2903538" cy="365125"/>
          </a:xfrm>
          <a:custGeom>
            <a:avLst/>
            <a:gdLst>
              <a:gd name="T0" fmla="*/ 1829 w 1829"/>
              <a:gd name="T1" fmla="*/ 94 h 230"/>
              <a:gd name="T2" fmla="*/ 1625 w 1829"/>
              <a:gd name="T3" fmla="*/ 183 h 230"/>
              <a:gd name="T4" fmla="*/ 1511 w 1829"/>
              <a:gd name="T5" fmla="*/ 229 h 230"/>
              <a:gd name="T6" fmla="*/ 1241 w 1829"/>
              <a:gd name="T7" fmla="*/ 177 h 230"/>
              <a:gd name="T8" fmla="*/ 908 w 1829"/>
              <a:gd name="T9" fmla="*/ 94 h 230"/>
              <a:gd name="T10" fmla="*/ 746 w 1829"/>
              <a:gd name="T11" fmla="*/ 91 h 230"/>
              <a:gd name="T12" fmla="*/ 538 w 1829"/>
              <a:gd name="T13" fmla="*/ 64 h 230"/>
              <a:gd name="T14" fmla="*/ 352 w 1829"/>
              <a:gd name="T15" fmla="*/ 4 h 230"/>
              <a:gd name="T16" fmla="*/ 110 w 1829"/>
              <a:gd name="T17" fmla="*/ 40 h 230"/>
              <a:gd name="T18" fmla="*/ 0 w 1829"/>
              <a:gd name="T19" fmla="*/ 5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9" h="230">
                <a:moveTo>
                  <a:pt x="1829" y="94"/>
                </a:moveTo>
                <a:cubicBezTo>
                  <a:pt x="1795" y="109"/>
                  <a:pt x="1678" y="160"/>
                  <a:pt x="1625" y="183"/>
                </a:cubicBezTo>
                <a:cubicBezTo>
                  <a:pt x="1572" y="206"/>
                  <a:pt x="1575" y="230"/>
                  <a:pt x="1511" y="229"/>
                </a:cubicBezTo>
                <a:cubicBezTo>
                  <a:pt x="1447" y="228"/>
                  <a:pt x="1341" y="199"/>
                  <a:pt x="1241" y="177"/>
                </a:cubicBezTo>
                <a:cubicBezTo>
                  <a:pt x="1141" y="155"/>
                  <a:pt x="990" y="108"/>
                  <a:pt x="908" y="94"/>
                </a:cubicBezTo>
                <a:cubicBezTo>
                  <a:pt x="826" y="80"/>
                  <a:pt x="808" y="96"/>
                  <a:pt x="746" y="91"/>
                </a:cubicBezTo>
                <a:cubicBezTo>
                  <a:pt x="684" y="86"/>
                  <a:pt x="604" y="78"/>
                  <a:pt x="538" y="64"/>
                </a:cubicBezTo>
                <a:cubicBezTo>
                  <a:pt x="472" y="50"/>
                  <a:pt x="423" y="8"/>
                  <a:pt x="352" y="4"/>
                </a:cubicBezTo>
                <a:cubicBezTo>
                  <a:pt x="281" y="0"/>
                  <a:pt x="169" y="32"/>
                  <a:pt x="110" y="40"/>
                </a:cubicBezTo>
                <a:cubicBezTo>
                  <a:pt x="51" y="48"/>
                  <a:pt x="23" y="48"/>
                  <a:pt x="0" y="50"/>
                </a:cubicBezTo>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403" name="Text Box 43"/>
          <p:cNvSpPr txBox="1">
            <a:spLocks noChangeArrowheads="1"/>
          </p:cNvSpPr>
          <p:nvPr/>
        </p:nvSpPr>
        <p:spPr bwMode="auto">
          <a:xfrm>
            <a:off x="504825" y="5345113"/>
            <a:ext cx="1909763"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2400" b="1" u="sng"/>
              <a:t>Indian Wars</a:t>
            </a:r>
          </a:p>
          <a:p>
            <a:pPr algn="ctr"/>
            <a:r>
              <a:rPr lang="en-US" altLang="en-US" sz="1600"/>
              <a:t>(North West)</a:t>
            </a:r>
          </a:p>
          <a:p>
            <a:pPr algn="ctr"/>
            <a:r>
              <a:rPr lang="en-US" altLang="en-US" sz="1400"/>
              <a:t>Modoc War 1872-73</a:t>
            </a:r>
          </a:p>
          <a:p>
            <a:pPr algn="ctr"/>
            <a:r>
              <a:rPr lang="en-US" altLang="en-US" sz="1400"/>
              <a:t>Nez Perce War 1877</a:t>
            </a:r>
          </a:p>
          <a:p>
            <a:pPr algn="ctr"/>
            <a:endParaRPr lang="en-US" altLang="en-US" sz="1600"/>
          </a:p>
        </p:txBody>
      </p:sp>
      <p:sp>
        <p:nvSpPr>
          <p:cNvPr id="15406" name="Text Box 46"/>
          <p:cNvSpPr txBox="1">
            <a:spLocks noChangeArrowheads="1"/>
          </p:cNvSpPr>
          <p:nvPr/>
        </p:nvSpPr>
        <p:spPr bwMode="auto">
          <a:xfrm>
            <a:off x="6580188" y="4449763"/>
            <a:ext cx="1270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a:solidFill>
                  <a:srgbClr val="008000"/>
                </a:solidFill>
              </a:rPr>
              <a:t>Cheyenne/Arapaho</a:t>
            </a:r>
          </a:p>
        </p:txBody>
      </p:sp>
      <p:sp>
        <p:nvSpPr>
          <p:cNvPr id="15407" name="Text Box 47"/>
          <p:cNvSpPr txBox="1">
            <a:spLocks noChangeArrowheads="1"/>
          </p:cNvSpPr>
          <p:nvPr/>
        </p:nvSpPr>
        <p:spPr bwMode="auto">
          <a:xfrm>
            <a:off x="6623050" y="4806950"/>
            <a:ext cx="11747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a:solidFill>
                  <a:srgbClr val="008000"/>
                </a:solidFill>
              </a:rPr>
              <a:t>Kiowa/Comanche</a:t>
            </a:r>
          </a:p>
        </p:txBody>
      </p:sp>
      <p:grpSp>
        <p:nvGrpSpPr>
          <p:cNvPr id="15905" name="Group 545"/>
          <p:cNvGrpSpPr>
            <a:grpSpLocks/>
          </p:cNvGrpSpPr>
          <p:nvPr/>
        </p:nvGrpSpPr>
        <p:grpSpPr bwMode="auto">
          <a:xfrm>
            <a:off x="5694363" y="1433513"/>
            <a:ext cx="500062" cy="385762"/>
            <a:chOff x="3587" y="903"/>
            <a:chExt cx="315" cy="243"/>
          </a:xfrm>
        </p:grpSpPr>
        <p:sp>
          <p:nvSpPr>
            <p:cNvPr id="15405" name="Freeform 45"/>
            <p:cNvSpPr>
              <a:spLocks/>
            </p:cNvSpPr>
            <p:nvPr/>
          </p:nvSpPr>
          <p:spPr bwMode="auto">
            <a:xfrm>
              <a:off x="3624" y="903"/>
              <a:ext cx="240" cy="243"/>
            </a:xfrm>
            <a:custGeom>
              <a:avLst/>
              <a:gdLst>
                <a:gd name="T0" fmla="*/ 60 w 240"/>
                <a:gd name="T1" fmla="*/ 237 h 243"/>
                <a:gd name="T2" fmla="*/ 237 w 240"/>
                <a:gd name="T3" fmla="*/ 243 h 243"/>
                <a:gd name="T4" fmla="*/ 240 w 240"/>
                <a:gd name="T5" fmla="*/ 6 h 243"/>
                <a:gd name="T6" fmla="*/ 0 w 240"/>
                <a:gd name="T7" fmla="*/ 0 h 243"/>
                <a:gd name="T8" fmla="*/ 0 w 240"/>
                <a:gd name="T9" fmla="*/ 237 h 243"/>
                <a:gd name="T10" fmla="*/ 60 w 240"/>
                <a:gd name="T11" fmla="*/ 237 h 243"/>
              </a:gdLst>
              <a:ahLst/>
              <a:cxnLst>
                <a:cxn ang="0">
                  <a:pos x="T0" y="T1"/>
                </a:cxn>
                <a:cxn ang="0">
                  <a:pos x="T2" y="T3"/>
                </a:cxn>
                <a:cxn ang="0">
                  <a:pos x="T4" y="T5"/>
                </a:cxn>
                <a:cxn ang="0">
                  <a:pos x="T6" y="T7"/>
                </a:cxn>
                <a:cxn ang="0">
                  <a:pos x="T8" y="T9"/>
                </a:cxn>
                <a:cxn ang="0">
                  <a:pos x="T10" y="T11"/>
                </a:cxn>
              </a:cxnLst>
              <a:rect l="0" t="0" r="r" b="b"/>
              <a:pathLst>
                <a:path w="240" h="243">
                  <a:moveTo>
                    <a:pt x="60" y="237"/>
                  </a:moveTo>
                  <a:lnTo>
                    <a:pt x="237" y="243"/>
                  </a:lnTo>
                  <a:lnTo>
                    <a:pt x="240" y="6"/>
                  </a:lnTo>
                  <a:lnTo>
                    <a:pt x="0" y="0"/>
                  </a:lnTo>
                  <a:lnTo>
                    <a:pt x="0" y="237"/>
                  </a:lnTo>
                  <a:lnTo>
                    <a:pt x="60" y="237"/>
                  </a:lnTo>
                  <a:close/>
                </a:path>
              </a:pathLst>
            </a:custGeom>
            <a:solidFill>
              <a:srgbClr val="FF0000">
                <a:alpha val="35001"/>
              </a:srgbClr>
            </a:solidFill>
            <a:ln w="25400">
              <a:solidFill>
                <a:srgbClr val="008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408" name="Text Box 48"/>
            <p:cNvSpPr txBox="1">
              <a:spLocks noChangeArrowheads="1"/>
            </p:cNvSpPr>
            <p:nvPr/>
          </p:nvSpPr>
          <p:spPr bwMode="auto">
            <a:xfrm>
              <a:off x="3587" y="943"/>
              <a:ext cx="315"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a:solidFill>
                    <a:srgbClr val="008000"/>
                  </a:solidFill>
                </a:rPr>
                <a:t>Sioux</a:t>
              </a:r>
            </a:p>
          </p:txBody>
        </p:sp>
      </p:grpSp>
      <p:grpSp>
        <p:nvGrpSpPr>
          <p:cNvPr id="15410" name="Group 50"/>
          <p:cNvGrpSpPr>
            <a:grpSpLocks/>
          </p:cNvGrpSpPr>
          <p:nvPr/>
        </p:nvGrpSpPr>
        <p:grpSpPr bwMode="auto">
          <a:xfrm>
            <a:off x="5832475" y="3470275"/>
            <a:ext cx="1358900" cy="158750"/>
            <a:chOff x="3674" y="2186"/>
            <a:chExt cx="856" cy="100"/>
          </a:xfrm>
        </p:grpSpPr>
        <p:sp>
          <p:nvSpPr>
            <p:cNvPr id="15411" name="Freeform 51"/>
            <p:cNvSpPr>
              <a:spLocks/>
            </p:cNvSpPr>
            <p:nvPr/>
          </p:nvSpPr>
          <p:spPr bwMode="auto">
            <a:xfrm>
              <a:off x="3674" y="2202"/>
              <a:ext cx="856" cy="48"/>
            </a:xfrm>
            <a:custGeom>
              <a:avLst/>
              <a:gdLst>
                <a:gd name="T0" fmla="*/ 856 w 856"/>
                <a:gd name="T1" fmla="*/ 0 h 48"/>
                <a:gd name="T2" fmla="*/ 698 w 856"/>
                <a:gd name="T3" fmla="*/ 40 h 48"/>
                <a:gd name="T4" fmla="*/ 494 w 856"/>
                <a:gd name="T5" fmla="*/ 46 h 48"/>
                <a:gd name="T6" fmla="*/ 298 w 856"/>
                <a:gd name="T7" fmla="*/ 38 h 48"/>
                <a:gd name="T8" fmla="*/ 220 w 856"/>
                <a:gd name="T9" fmla="*/ 32 h 48"/>
                <a:gd name="T10" fmla="*/ 80 w 856"/>
                <a:gd name="T11" fmla="*/ 22 h 48"/>
                <a:gd name="T12" fmla="*/ 0 w 85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856" h="48">
                  <a:moveTo>
                    <a:pt x="856" y="0"/>
                  </a:moveTo>
                  <a:cubicBezTo>
                    <a:pt x="830" y="7"/>
                    <a:pt x="758" y="32"/>
                    <a:pt x="698" y="40"/>
                  </a:cubicBezTo>
                  <a:cubicBezTo>
                    <a:pt x="638" y="48"/>
                    <a:pt x="561" y="46"/>
                    <a:pt x="494" y="46"/>
                  </a:cubicBezTo>
                  <a:cubicBezTo>
                    <a:pt x="427" y="46"/>
                    <a:pt x="344" y="40"/>
                    <a:pt x="298" y="38"/>
                  </a:cubicBezTo>
                  <a:cubicBezTo>
                    <a:pt x="252" y="36"/>
                    <a:pt x="256" y="35"/>
                    <a:pt x="220" y="32"/>
                  </a:cubicBezTo>
                  <a:cubicBezTo>
                    <a:pt x="184" y="29"/>
                    <a:pt x="117" y="27"/>
                    <a:pt x="80" y="22"/>
                  </a:cubicBezTo>
                  <a:cubicBezTo>
                    <a:pt x="43" y="17"/>
                    <a:pt x="12" y="4"/>
                    <a:pt x="0" y="0"/>
                  </a:cubicBezTo>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412" name="Line 52"/>
            <p:cNvSpPr>
              <a:spLocks noChangeShapeType="1"/>
            </p:cNvSpPr>
            <p:nvPr/>
          </p:nvSpPr>
          <p:spPr bwMode="auto">
            <a:xfrm>
              <a:off x="4438" y="2194"/>
              <a:ext cx="18" cy="68"/>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413" name="Line 53"/>
            <p:cNvSpPr>
              <a:spLocks noChangeShapeType="1"/>
            </p:cNvSpPr>
            <p:nvPr/>
          </p:nvSpPr>
          <p:spPr bwMode="auto">
            <a:xfrm>
              <a:off x="4292" y="2218"/>
              <a:ext cx="4" cy="68"/>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414" name="Line 54"/>
            <p:cNvSpPr>
              <a:spLocks noChangeShapeType="1"/>
            </p:cNvSpPr>
            <p:nvPr/>
          </p:nvSpPr>
          <p:spPr bwMode="auto">
            <a:xfrm>
              <a:off x="4138" y="2214"/>
              <a:ext cx="4" cy="68"/>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415" name="Line 55"/>
            <p:cNvSpPr>
              <a:spLocks noChangeShapeType="1"/>
            </p:cNvSpPr>
            <p:nvPr/>
          </p:nvSpPr>
          <p:spPr bwMode="auto">
            <a:xfrm flipH="1">
              <a:off x="4036" y="2210"/>
              <a:ext cx="2" cy="68"/>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416" name="Line 56"/>
            <p:cNvSpPr>
              <a:spLocks noChangeShapeType="1"/>
            </p:cNvSpPr>
            <p:nvPr/>
          </p:nvSpPr>
          <p:spPr bwMode="auto">
            <a:xfrm flipH="1">
              <a:off x="3886" y="2204"/>
              <a:ext cx="2" cy="68"/>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417" name="Line 57"/>
            <p:cNvSpPr>
              <a:spLocks noChangeShapeType="1"/>
            </p:cNvSpPr>
            <p:nvPr/>
          </p:nvSpPr>
          <p:spPr bwMode="auto">
            <a:xfrm flipH="1">
              <a:off x="3752" y="2186"/>
              <a:ext cx="12" cy="70"/>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425" name="Freeform 65"/>
          <p:cNvSpPr>
            <a:spLocks/>
          </p:cNvSpPr>
          <p:nvPr/>
        </p:nvSpPr>
        <p:spPr bwMode="auto">
          <a:xfrm>
            <a:off x="6102350" y="4410075"/>
            <a:ext cx="517525" cy="330200"/>
          </a:xfrm>
          <a:custGeom>
            <a:avLst/>
            <a:gdLst>
              <a:gd name="T0" fmla="*/ 318 w 326"/>
              <a:gd name="T1" fmla="*/ 8 h 208"/>
              <a:gd name="T2" fmla="*/ 326 w 326"/>
              <a:gd name="T3" fmla="*/ 208 h 208"/>
              <a:gd name="T4" fmla="*/ 74 w 326"/>
              <a:gd name="T5" fmla="*/ 208 h 208"/>
              <a:gd name="T6" fmla="*/ 0 w 326"/>
              <a:gd name="T7" fmla="*/ 174 h 208"/>
              <a:gd name="T8" fmla="*/ 0 w 326"/>
              <a:gd name="T9" fmla="*/ 0 h 208"/>
              <a:gd name="T10" fmla="*/ 318 w 326"/>
              <a:gd name="T11" fmla="*/ 8 h 208"/>
            </a:gdLst>
            <a:ahLst/>
            <a:cxnLst>
              <a:cxn ang="0">
                <a:pos x="T0" y="T1"/>
              </a:cxn>
              <a:cxn ang="0">
                <a:pos x="T2" y="T3"/>
              </a:cxn>
              <a:cxn ang="0">
                <a:pos x="T4" y="T5"/>
              </a:cxn>
              <a:cxn ang="0">
                <a:pos x="T6" y="T7"/>
              </a:cxn>
              <a:cxn ang="0">
                <a:pos x="T8" y="T9"/>
              </a:cxn>
              <a:cxn ang="0">
                <a:pos x="T10" y="T11"/>
              </a:cxn>
            </a:cxnLst>
            <a:rect l="0" t="0" r="r" b="b"/>
            <a:pathLst>
              <a:path w="326" h="208">
                <a:moveTo>
                  <a:pt x="318" y="8"/>
                </a:moveTo>
                <a:lnTo>
                  <a:pt x="326" y="208"/>
                </a:lnTo>
                <a:lnTo>
                  <a:pt x="74" y="208"/>
                </a:lnTo>
                <a:lnTo>
                  <a:pt x="0" y="174"/>
                </a:lnTo>
                <a:lnTo>
                  <a:pt x="0" y="0"/>
                </a:lnTo>
                <a:lnTo>
                  <a:pt x="318" y="8"/>
                </a:lnTo>
                <a:close/>
              </a:path>
            </a:pathLst>
          </a:custGeom>
          <a:solidFill>
            <a:srgbClr val="FF0000">
              <a:alpha val="35001"/>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455" name="Rectangle 95"/>
          <p:cNvSpPr>
            <a:spLocks noChangeArrowheads="1"/>
          </p:cNvSpPr>
          <p:nvPr/>
        </p:nvSpPr>
        <p:spPr bwMode="auto">
          <a:xfrm>
            <a:off x="2867025" y="4581525"/>
            <a:ext cx="142875" cy="136525"/>
          </a:xfrm>
          <a:prstGeom prst="rect">
            <a:avLst/>
          </a:prstGeom>
          <a:solidFill>
            <a:srgbClr val="FF0000">
              <a:alpha val="49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57" name="Rectangle 97"/>
          <p:cNvSpPr>
            <a:spLocks noChangeArrowheads="1"/>
          </p:cNvSpPr>
          <p:nvPr/>
        </p:nvSpPr>
        <p:spPr bwMode="auto">
          <a:xfrm>
            <a:off x="3441700" y="5099050"/>
            <a:ext cx="142875" cy="136525"/>
          </a:xfrm>
          <a:prstGeom prst="rect">
            <a:avLst/>
          </a:prstGeom>
          <a:solidFill>
            <a:srgbClr val="FF0000">
              <a:alpha val="49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58" name="Rectangle 98"/>
          <p:cNvSpPr>
            <a:spLocks noChangeArrowheads="1"/>
          </p:cNvSpPr>
          <p:nvPr/>
        </p:nvSpPr>
        <p:spPr bwMode="auto">
          <a:xfrm>
            <a:off x="3571875" y="5321300"/>
            <a:ext cx="142875" cy="136525"/>
          </a:xfrm>
          <a:prstGeom prst="rect">
            <a:avLst/>
          </a:prstGeom>
          <a:solidFill>
            <a:srgbClr val="FF0000">
              <a:alpha val="49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59" name="Rectangle 99"/>
          <p:cNvSpPr>
            <a:spLocks noChangeArrowheads="1"/>
          </p:cNvSpPr>
          <p:nvPr/>
        </p:nvSpPr>
        <p:spPr bwMode="auto">
          <a:xfrm>
            <a:off x="4537075" y="4968875"/>
            <a:ext cx="142875" cy="136525"/>
          </a:xfrm>
          <a:prstGeom prst="rect">
            <a:avLst/>
          </a:prstGeom>
          <a:solidFill>
            <a:srgbClr val="FF0000">
              <a:alpha val="49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0" name="Rectangle 100"/>
          <p:cNvSpPr>
            <a:spLocks noChangeArrowheads="1"/>
          </p:cNvSpPr>
          <p:nvPr/>
        </p:nvSpPr>
        <p:spPr bwMode="auto">
          <a:xfrm>
            <a:off x="4533900" y="4965700"/>
            <a:ext cx="152400" cy="139700"/>
          </a:xfrm>
          <a:prstGeom prst="rect">
            <a:avLst/>
          </a:prstGeom>
          <a:noFill/>
          <a:ln w="25400">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1" name="Rectangle 101"/>
          <p:cNvSpPr>
            <a:spLocks noChangeArrowheads="1"/>
          </p:cNvSpPr>
          <p:nvPr/>
        </p:nvSpPr>
        <p:spPr bwMode="auto">
          <a:xfrm>
            <a:off x="3568700" y="5321300"/>
            <a:ext cx="152400" cy="139700"/>
          </a:xfrm>
          <a:prstGeom prst="rect">
            <a:avLst/>
          </a:prstGeom>
          <a:noFill/>
          <a:ln w="25400">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2" name="Rectangle 102"/>
          <p:cNvSpPr>
            <a:spLocks noChangeArrowheads="1"/>
          </p:cNvSpPr>
          <p:nvPr/>
        </p:nvSpPr>
        <p:spPr bwMode="auto">
          <a:xfrm>
            <a:off x="3438525" y="5095875"/>
            <a:ext cx="152400" cy="139700"/>
          </a:xfrm>
          <a:prstGeom prst="rect">
            <a:avLst/>
          </a:prstGeom>
          <a:noFill/>
          <a:ln w="25400">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463" name="Freeform 103"/>
          <p:cNvSpPr>
            <a:spLocks/>
          </p:cNvSpPr>
          <p:nvPr/>
        </p:nvSpPr>
        <p:spPr bwMode="auto">
          <a:xfrm>
            <a:off x="6223000" y="4737100"/>
            <a:ext cx="400050" cy="358775"/>
          </a:xfrm>
          <a:custGeom>
            <a:avLst/>
            <a:gdLst>
              <a:gd name="T0" fmla="*/ 248 w 252"/>
              <a:gd name="T1" fmla="*/ 10 h 226"/>
              <a:gd name="T2" fmla="*/ 252 w 252"/>
              <a:gd name="T3" fmla="*/ 220 h 226"/>
              <a:gd name="T4" fmla="*/ 220 w 252"/>
              <a:gd name="T5" fmla="*/ 226 h 226"/>
              <a:gd name="T6" fmla="*/ 202 w 252"/>
              <a:gd name="T7" fmla="*/ 198 h 226"/>
              <a:gd name="T8" fmla="*/ 174 w 252"/>
              <a:gd name="T9" fmla="*/ 170 h 226"/>
              <a:gd name="T10" fmla="*/ 130 w 252"/>
              <a:gd name="T11" fmla="*/ 182 h 226"/>
              <a:gd name="T12" fmla="*/ 76 w 252"/>
              <a:gd name="T13" fmla="*/ 170 h 226"/>
              <a:gd name="T14" fmla="*/ 40 w 252"/>
              <a:gd name="T15" fmla="*/ 142 h 226"/>
              <a:gd name="T16" fmla="*/ 34 w 252"/>
              <a:gd name="T17" fmla="*/ 94 h 226"/>
              <a:gd name="T18" fmla="*/ 30 w 252"/>
              <a:gd name="T19" fmla="*/ 54 h 226"/>
              <a:gd name="T20" fmla="*/ 0 w 252"/>
              <a:gd name="T21" fmla="*/ 0 h 226"/>
              <a:gd name="T22" fmla="*/ 248 w 252"/>
              <a:gd name="T23" fmla="*/ 1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2" h="226">
                <a:moveTo>
                  <a:pt x="248" y="10"/>
                </a:moveTo>
                <a:lnTo>
                  <a:pt x="252" y="220"/>
                </a:lnTo>
                <a:lnTo>
                  <a:pt x="220" y="226"/>
                </a:lnTo>
                <a:lnTo>
                  <a:pt x="202" y="198"/>
                </a:lnTo>
                <a:lnTo>
                  <a:pt x="174" y="170"/>
                </a:lnTo>
                <a:lnTo>
                  <a:pt x="130" y="182"/>
                </a:lnTo>
                <a:lnTo>
                  <a:pt x="76" y="170"/>
                </a:lnTo>
                <a:lnTo>
                  <a:pt x="40" y="142"/>
                </a:lnTo>
                <a:lnTo>
                  <a:pt x="34" y="94"/>
                </a:lnTo>
                <a:lnTo>
                  <a:pt x="30" y="54"/>
                </a:lnTo>
                <a:lnTo>
                  <a:pt x="0" y="0"/>
                </a:lnTo>
                <a:lnTo>
                  <a:pt x="248" y="10"/>
                </a:lnTo>
                <a:close/>
              </a:path>
            </a:pathLst>
          </a:custGeom>
          <a:solidFill>
            <a:srgbClr val="FF0000">
              <a:alpha val="35001"/>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5466" name="Group 106"/>
          <p:cNvGrpSpPr>
            <a:grpSpLocks/>
          </p:cNvGrpSpPr>
          <p:nvPr/>
        </p:nvGrpSpPr>
        <p:grpSpPr bwMode="auto">
          <a:xfrm>
            <a:off x="6096000" y="4410075"/>
            <a:ext cx="523875" cy="700088"/>
            <a:chOff x="3840" y="2778"/>
            <a:chExt cx="330" cy="441"/>
          </a:xfrm>
        </p:grpSpPr>
        <p:sp>
          <p:nvSpPr>
            <p:cNvPr id="15467" name="Freeform 107"/>
            <p:cNvSpPr>
              <a:spLocks/>
            </p:cNvSpPr>
            <p:nvPr/>
          </p:nvSpPr>
          <p:spPr bwMode="auto">
            <a:xfrm>
              <a:off x="3840" y="2778"/>
              <a:ext cx="330" cy="441"/>
            </a:xfrm>
            <a:custGeom>
              <a:avLst/>
              <a:gdLst>
                <a:gd name="T0" fmla="*/ 330 w 330"/>
                <a:gd name="T1" fmla="*/ 429 h 441"/>
                <a:gd name="T2" fmla="*/ 327 w 330"/>
                <a:gd name="T3" fmla="*/ 3 h 441"/>
                <a:gd name="T4" fmla="*/ 0 w 330"/>
                <a:gd name="T5" fmla="*/ 0 h 441"/>
                <a:gd name="T6" fmla="*/ 0 w 330"/>
                <a:gd name="T7" fmla="*/ 180 h 441"/>
                <a:gd name="T8" fmla="*/ 87 w 330"/>
                <a:gd name="T9" fmla="*/ 213 h 441"/>
                <a:gd name="T10" fmla="*/ 108 w 330"/>
                <a:gd name="T11" fmla="*/ 267 h 441"/>
                <a:gd name="T12" fmla="*/ 117 w 330"/>
                <a:gd name="T13" fmla="*/ 354 h 441"/>
                <a:gd name="T14" fmla="*/ 147 w 330"/>
                <a:gd name="T15" fmla="*/ 375 h 441"/>
                <a:gd name="T16" fmla="*/ 177 w 330"/>
                <a:gd name="T17" fmla="*/ 384 h 441"/>
                <a:gd name="T18" fmla="*/ 198 w 330"/>
                <a:gd name="T19" fmla="*/ 390 h 441"/>
                <a:gd name="T20" fmla="*/ 222 w 330"/>
                <a:gd name="T21" fmla="*/ 390 h 441"/>
                <a:gd name="T22" fmla="*/ 255 w 330"/>
                <a:gd name="T23" fmla="*/ 378 h 441"/>
                <a:gd name="T24" fmla="*/ 282 w 330"/>
                <a:gd name="T25" fmla="*/ 408 h 441"/>
                <a:gd name="T26" fmla="*/ 297 w 330"/>
                <a:gd name="T27" fmla="*/ 441 h 441"/>
                <a:gd name="T28" fmla="*/ 330 w 330"/>
                <a:gd name="T29" fmla="*/ 429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0" h="441">
                  <a:moveTo>
                    <a:pt x="330" y="429"/>
                  </a:moveTo>
                  <a:lnTo>
                    <a:pt x="327" y="3"/>
                  </a:lnTo>
                  <a:lnTo>
                    <a:pt x="0" y="0"/>
                  </a:lnTo>
                  <a:lnTo>
                    <a:pt x="0" y="180"/>
                  </a:lnTo>
                  <a:lnTo>
                    <a:pt x="87" y="213"/>
                  </a:lnTo>
                  <a:lnTo>
                    <a:pt x="108" y="267"/>
                  </a:lnTo>
                  <a:lnTo>
                    <a:pt x="117" y="354"/>
                  </a:lnTo>
                  <a:lnTo>
                    <a:pt x="147" y="375"/>
                  </a:lnTo>
                  <a:lnTo>
                    <a:pt x="177" y="384"/>
                  </a:lnTo>
                  <a:lnTo>
                    <a:pt x="198" y="390"/>
                  </a:lnTo>
                  <a:lnTo>
                    <a:pt x="222" y="390"/>
                  </a:lnTo>
                  <a:lnTo>
                    <a:pt x="255" y="378"/>
                  </a:lnTo>
                  <a:lnTo>
                    <a:pt x="282" y="408"/>
                  </a:lnTo>
                  <a:lnTo>
                    <a:pt x="297" y="441"/>
                  </a:lnTo>
                  <a:lnTo>
                    <a:pt x="330" y="429"/>
                  </a:lnTo>
                  <a:close/>
                </a:path>
              </a:pathLst>
            </a:custGeom>
            <a:noFill/>
            <a:ln w="25400">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468" name="Line 108"/>
            <p:cNvSpPr>
              <a:spLocks noChangeShapeType="1"/>
            </p:cNvSpPr>
            <p:nvPr/>
          </p:nvSpPr>
          <p:spPr bwMode="auto">
            <a:xfrm>
              <a:off x="3924" y="2985"/>
              <a:ext cx="243" cy="0"/>
            </a:xfrm>
            <a:prstGeom prst="line">
              <a:avLst/>
            </a:prstGeom>
            <a:noFill/>
            <a:ln w="2540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5842" name="Group 482"/>
          <p:cNvGrpSpPr>
            <a:grpSpLocks/>
          </p:cNvGrpSpPr>
          <p:nvPr/>
        </p:nvGrpSpPr>
        <p:grpSpPr bwMode="auto">
          <a:xfrm>
            <a:off x="5895975" y="1200150"/>
            <a:ext cx="1743075" cy="673100"/>
            <a:chOff x="3714" y="756"/>
            <a:chExt cx="1098" cy="424"/>
          </a:xfrm>
        </p:grpSpPr>
        <p:sp>
          <p:nvSpPr>
            <p:cNvPr id="15843" name="Freeform 483"/>
            <p:cNvSpPr>
              <a:spLocks/>
            </p:cNvSpPr>
            <p:nvPr/>
          </p:nvSpPr>
          <p:spPr bwMode="auto">
            <a:xfrm>
              <a:off x="3714" y="777"/>
              <a:ext cx="1098" cy="374"/>
            </a:xfrm>
            <a:custGeom>
              <a:avLst/>
              <a:gdLst>
                <a:gd name="T0" fmla="*/ 1098 w 1098"/>
                <a:gd name="T1" fmla="*/ 371 h 374"/>
                <a:gd name="T2" fmla="*/ 1020 w 1098"/>
                <a:gd name="T3" fmla="*/ 371 h 374"/>
                <a:gd name="T4" fmla="*/ 970 w 1098"/>
                <a:gd name="T5" fmla="*/ 355 h 374"/>
                <a:gd name="T6" fmla="*/ 940 w 1098"/>
                <a:gd name="T7" fmla="*/ 337 h 374"/>
                <a:gd name="T8" fmla="*/ 886 w 1098"/>
                <a:gd name="T9" fmla="*/ 299 h 374"/>
                <a:gd name="T10" fmla="*/ 846 w 1098"/>
                <a:gd name="T11" fmla="*/ 255 h 374"/>
                <a:gd name="T12" fmla="*/ 804 w 1098"/>
                <a:gd name="T13" fmla="*/ 211 h 374"/>
                <a:gd name="T14" fmla="*/ 744 w 1098"/>
                <a:gd name="T15" fmla="*/ 143 h 374"/>
                <a:gd name="T16" fmla="*/ 612 w 1098"/>
                <a:gd name="T17" fmla="*/ 39 h 374"/>
                <a:gd name="T18" fmla="*/ 430 w 1098"/>
                <a:gd name="T19" fmla="*/ 39 h 374"/>
                <a:gd name="T20" fmla="*/ 310 w 1098"/>
                <a:gd name="T21" fmla="*/ 5 h 374"/>
                <a:gd name="T22" fmla="*/ 194 w 1098"/>
                <a:gd name="T23" fmla="*/ 7 h 374"/>
                <a:gd name="T24" fmla="*/ 76 w 1098"/>
                <a:gd name="T25" fmla="*/ 21 h 374"/>
                <a:gd name="T26" fmla="*/ 0 w 1098"/>
                <a:gd name="T27" fmla="*/ 19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98" h="374">
                  <a:moveTo>
                    <a:pt x="1098" y="371"/>
                  </a:moveTo>
                  <a:cubicBezTo>
                    <a:pt x="1085" y="371"/>
                    <a:pt x="1041" y="374"/>
                    <a:pt x="1020" y="371"/>
                  </a:cubicBezTo>
                  <a:cubicBezTo>
                    <a:pt x="999" y="368"/>
                    <a:pt x="983" y="361"/>
                    <a:pt x="970" y="355"/>
                  </a:cubicBezTo>
                  <a:cubicBezTo>
                    <a:pt x="957" y="349"/>
                    <a:pt x="954" y="346"/>
                    <a:pt x="940" y="337"/>
                  </a:cubicBezTo>
                  <a:cubicBezTo>
                    <a:pt x="926" y="328"/>
                    <a:pt x="902" y="313"/>
                    <a:pt x="886" y="299"/>
                  </a:cubicBezTo>
                  <a:cubicBezTo>
                    <a:pt x="870" y="285"/>
                    <a:pt x="860" y="270"/>
                    <a:pt x="846" y="255"/>
                  </a:cubicBezTo>
                  <a:cubicBezTo>
                    <a:pt x="832" y="240"/>
                    <a:pt x="821" y="230"/>
                    <a:pt x="804" y="211"/>
                  </a:cubicBezTo>
                  <a:cubicBezTo>
                    <a:pt x="787" y="192"/>
                    <a:pt x="776" y="172"/>
                    <a:pt x="744" y="143"/>
                  </a:cubicBezTo>
                  <a:cubicBezTo>
                    <a:pt x="712" y="114"/>
                    <a:pt x="664" y="56"/>
                    <a:pt x="612" y="39"/>
                  </a:cubicBezTo>
                  <a:cubicBezTo>
                    <a:pt x="560" y="22"/>
                    <a:pt x="480" y="45"/>
                    <a:pt x="430" y="39"/>
                  </a:cubicBezTo>
                  <a:cubicBezTo>
                    <a:pt x="380" y="33"/>
                    <a:pt x="349" y="10"/>
                    <a:pt x="310" y="5"/>
                  </a:cubicBezTo>
                  <a:cubicBezTo>
                    <a:pt x="271" y="0"/>
                    <a:pt x="233" y="4"/>
                    <a:pt x="194" y="7"/>
                  </a:cubicBezTo>
                  <a:cubicBezTo>
                    <a:pt x="155" y="10"/>
                    <a:pt x="108" y="19"/>
                    <a:pt x="76" y="21"/>
                  </a:cubicBezTo>
                  <a:cubicBezTo>
                    <a:pt x="44" y="23"/>
                    <a:pt x="13" y="20"/>
                    <a:pt x="0" y="19"/>
                  </a:cubicBezTo>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44" name="Line 484"/>
            <p:cNvSpPr>
              <a:spLocks noChangeShapeType="1"/>
            </p:cNvSpPr>
            <p:nvPr/>
          </p:nvSpPr>
          <p:spPr bwMode="auto">
            <a:xfrm>
              <a:off x="3746" y="772"/>
              <a:ext cx="0" cy="5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45" name="Line 485"/>
            <p:cNvSpPr>
              <a:spLocks noChangeShapeType="1"/>
            </p:cNvSpPr>
            <p:nvPr/>
          </p:nvSpPr>
          <p:spPr bwMode="auto">
            <a:xfrm>
              <a:off x="3844" y="764"/>
              <a:ext cx="0" cy="5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46" name="Line 486"/>
            <p:cNvSpPr>
              <a:spLocks noChangeShapeType="1"/>
            </p:cNvSpPr>
            <p:nvPr/>
          </p:nvSpPr>
          <p:spPr bwMode="auto">
            <a:xfrm>
              <a:off x="3938" y="756"/>
              <a:ext cx="0" cy="5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47" name="Line 487"/>
            <p:cNvSpPr>
              <a:spLocks noChangeShapeType="1"/>
            </p:cNvSpPr>
            <p:nvPr/>
          </p:nvSpPr>
          <p:spPr bwMode="auto">
            <a:xfrm flipH="1">
              <a:off x="4024" y="756"/>
              <a:ext cx="16" cy="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48" name="Line 488"/>
            <p:cNvSpPr>
              <a:spLocks noChangeShapeType="1"/>
            </p:cNvSpPr>
            <p:nvPr/>
          </p:nvSpPr>
          <p:spPr bwMode="auto">
            <a:xfrm flipH="1">
              <a:off x="4130" y="790"/>
              <a:ext cx="8" cy="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49" name="Line 489"/>
            <p:cNvSpPr>
              <a:spLocks noChangeShapeType="1"/>
            </p:cNvSpPr>
            <p:nvPr/>
          </p:nvSpPr>
          <p:spPr bwMode="auto">
            <a:xfrm>
              <a:off x="4232" y="786"/>
              <a:ext cx="4" cy="5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50" name="Line 490"/>
            <p:cNvSpPr>
              <a:spLocks noChangeShapeType="1"/>
            </p:cNvSpPr>
            <p:nvPr/>
          </p:nvSpPr>
          <p:spPr bwMode="auto">
            <a:xfrm flipH="1">
              <a:off x="4316" y="786"/>
              <a:ext cx="4" cy="5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51" name="Line 491"/>
            <p:cNvSpPr>
              <a:spLocks noChangeShapeType="1"/>
            </p:cNvSpPr>
            <p:nvPr/>
          </p:nvSpPr>
          <p:spPr bwMode="auto">
            <a:xfrm flipH="1">
              <a:off x="4380" y="838"/>
              <a:ext cx="30" cy="4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52" name="Line 492"/>
            <p:cNvSpPr>
              <a:spLocks noChangeShapeType="1"/>
            </p:cNvSpPr>
            <p:nvPr/>
          </p:nvSpPr>
          <p:spPr bwMode="auto">
            <a:xfrm flipH="1">
              <a:off x="4434" y="900"/>
              <a:ext cx="36" cy="4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53" name="Line 493"/>
            <p:cNvSpPr>
              <a:spLocks noChangeShapeType="1"/>
            </p:cNvSpPr>
            <p:nvPr/>
          </p:nvSpPr>
          <p:spPr bwMode="auto">
            <a:xfrm flipH="1">
              <a:off x="4492" y="954"/>
              <a:ext cx="36" cy="4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54" name="Line 494"/>
            <p:cNvSpPr>
              <a:spLocks noChangeShapeType="1"/>
            </p:cNvSpPr>
            <p:nvPr/>
          </p:nvSpPr>
          <p:spPr bwMode="auto">
            <a:xfrm flipH="1">
              <a:off x="4538" y="1006"/>
              <a:ext cx="36" cy="4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55" name="Line 495"/>
            <p:cNvSpPr>
              <a:spLocks noChangeShapeType="1"/>
            </p:cNvSpPr>
            <p:nvPr/>
          </p:nvSpPr>
          <p:spPr bwMode="auto">
            <a:xfrm flipH="1">
              <a:off x="4626" y="1092"/>
              <a:ext cx="36" cy="4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56" name="Line 496"/>
            <p:cNvSpPr>
              <a:spLocks noChangeShapeType="1"/>
            </p:cNvSpPr>
            <p:nvPr/>
          </p:nvSpPr>
          <p:spPr bwMode="auto">
            <a:xfrm flipH="1">
              <a:off x="4732" y="1122"/>
              <a:ext cx="4" cy="5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15857" name="Group 497"/>
          <p:cNvGrpSpPr>
            <a:grpSpLocks/>
          </p:cNvGrpSpPr>
          <p:nvPr/>
        </p:nvGrpSpPr>
        <p:grpSpPr bwMode="auto">
          <a:xfrm>
            <a:off x="1755775" y="536575"/>
            <a:ext cx="4137025" cy="1038225"/>
            <a:chOff x="1106" y="338"/>
            <a:chExt cx="2606" cy="654"/>
          </a:xfrm>
        </p:grpSpPr>
        <p:sp>
          <p:nvSpPr>
            <p:cNvPr id="15858" name="Freeform 498"/>
            <p:cNvSpPr>
              <a:spLocks/>
            </p:cNvSpPr>
            <p:nvPr/>
          </p:nvSpPr>
          <p:spPr bwMode="auto">
            <a:xfrm>
              <a:off x="1106" y="338"/>
              <a:ext cx="2606" cy="654"/>
            </a:xfrm>
            <a:custGeom>
              <a:avLst/>
              <a:gdLst>
                <a:gd name="T0" fmla="*/ 0 w 2606"/>
                <a:gd name="T1" fmla="*/ 0 h 654"/>
                <a:gd name="T2" fmla="*/ 160 w 2606"/>
                <a:gd name="T3" fmla="*/ 130 h 654"/>
                <a:gd name="T4" fmla="*/ 220 w 2606"/>
                <a:gd name="T5" fmla="*/ 262 h 654"/>
                <a:gd name="T6" fmla="*/ 340 w 2606"/>
                <a:gd name="T7" fmla="*/ 250 h 654"/>
                <a:gd name="T8" fmla="*/ 430 w 2606"/>
                <a:gd name="T9" fmla="*/ 286 h 654"/>
                <a:gd name="T10" fmla="*/ 490 w 2606"/>
                <a:gd name="T11" fmla="*/ 202 h 654"/>
                <a:gd name="T12" fmla="*/ 574 w 2606"/>
                <a:gd name="T13" fmla="*/ 166 h 654"/>
                <a:gd name="T14" fmla="*/ 700 w 2606"/>
                <a:gd name="T15" fmla="*/ 82 h 654"/>
                <a:gd name="T16" fmla="*/ 748 w 2606"/>
                <a:gd name="T17" fmla="*/ 70 h 654"/>
                <a:gd name="T18" fmla="*/ 850 w 2606"/>
                <a:gd name="T19" fmla="*/ 28 h 654"/>
                <a:gd name="T20" fmla="*/ 952 w 2606"/>
                <a:gd name="T21" fmla="*/ 166 h 654"/>
                <a:gd name="T22" fmla="*/ 1042 w 2606"/>
                <a:gd name="T23" fmla="*/ 310 h 654"/>
                <a:gd name="T24" fmla="*/ 1222 w 2606"/>
                <a:gd name="T25" fmla="*/ 406 h 654"/>
                <a:gd name="T26" fmla="*/ 1192 w 2606"/>
                <a:gd name="T27" fmla="*/ 526 h 654"/>
                <a:gd name="T28" fmla="*/ 1306 w 2606"/>
                <a:gd name="T29" fmla="*/ 544 h 654"/>
                <a:gd name="T30" fmla="*/ 1600 w 2606"/>
                <a:gd name="T31" fmla="*/ 646 h 654"/>
                <a:gd name="T32" fmla="*/ 1684 w 2606"/>
                <a:gd name="T33" fmla="*/ 592 h 654"/>
                <a:gd name="T34" fmla="*/ 1852 w 2606"/>
                <a:gd name="T35" fmla="*/ 604 h 654"/>
                <a:gd name="T36" fmla="*/ 2057 w 2606"/>
                <a:gd name="T37" fmla="*/ 521 h 654"/>
                <a:gd name="T38" fmla="*/ 2254 w 2606"/>
                <a:gd name="T39" fmla="*/ 436 h 654"/>
                <a:gd name="T40" fmla="*/ 2512 w 2606"/>
                <a:gd name="T41" fmla="*/ 454 h 654"/>
                <a:gd name="T42" fmla="*/ 2606 w 2606"/>
                <a:gd name="T43" fmla="*/ 456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06" h="654">
                  <a:moveTo>
                    <a:pt x="0" y="0"/>
                  </a:moveTo>
                  <a:cubicBezTo>
                    <a:pt x="27" y="22"/>
                    <a:pt x="123" y="86"/>
                    <a:pt x="160" y="130"/>
                  </a:cubicBezTo>
                  <a:cubicBezTo>
                    <a:pt x="197" y="174"/>
                    <a:pt x="190" y="242"/>
                    <a:pt x="220" y="262"/>
                  </a:cubicBezTo>
                  <a:cubicBezTo>
                    <a:pt x="250" y="282"/>
                    <a:pt x="305" y="246"/>
                    <a:pt x="340" y="250"/>
                  </a:cubicBezTo>
                  <a:cubicBezTo>
                    <a:pt x="375" y="254"/>
                    <a:pt x="405" y="294"/>
                    <a:pt x="430" y="286"/>
                  </a:cubicBezTo>
                  <a:cubicBezTo>
                    <a:pt x="455" y="278"/>
                    <a:pt x="466" y="222"/>
                    <a:pt x="490" y="202"/>
                  </a:cubicBezTo>
                  <a:cubicBezTo>
                    <a:pt x="514" y="182"/>
                    <a:pt x="539" y="186"/>
                    <a:pt x="574" y="166"/>
                  </a:cubicBezTo>
                  <a:cubicBezTo>
                    <a:pt x="609" y="146"/>
                    <a:pt x="671" y="98"/>
                    <a:pt x="700" y="82"/>
                  </a:cubicBezTo>
                  <a:cubicBezTo>
                    <a:pt x="729" y="66"/>
                    <a:pt x="723" y="79"/>
                    <a:pt x="748" y="70"/>
                  </a:cubicBezTo>
                  <a:cubicBezTo>
                    <a:pt x="773" y="61"/>
                    <a:pt x="816" y="12"/>
                    <a:pt x="850" y="28"/>
                  </a:cubicBezTo>
                  <a:cubicBezTo>
                    <a:pt x="884" y="44"/>
                    <a:pt x="920" y="119"/>
                    <a:pt x="952" y="166"/>
                  </a:cubicBezTo>
                  <a:cubicBezTo>
                    <a:pt x="984" y="213"/>
                    <a:pt x="997" y="270"/>
                    <a:pt x="1042" y="310"/>
                  </a:cubicBezTo>
                  <a:cubicBezTo>
                    <a:pt x="1087" y="350"/>
                    <a:pt x="1197" y="370"/>
                    <a:pt x="1222" y="406"/>
                  </a:cubicBezTo>
                  <a:cubicBezTo>
                    <a:pt x="1247" y="442"/>
                    <a:pt x="1178" y="503"/>
                    <a:pt x="1192" y="526"/>
                  </a:cubicBezTo>
                  <a:cubicBezTo>
                    <a:pt x="1206" y="549"/>
                    <a:pt x="1238" y="524"/>
                    <a:pt x="1306" y="544"/>
                  </a:cubicBezTo>
                  <a:cubicBezTo>
                    <a:pt x="1374" y="564"/>
                    <a:pt x="1537" y="638"/>
                    <a:pt x="1600" y="646"/>
                  </a:cubicBezTo>
                  <a:cubicBezTo>
                    <a:pt x="1663" y="654"/>
                    <a:pt x="1642" y="599"/>
                    <a:pt x="1684" y="592"/>
                  </a:cubicBezTo>
                  <a:cubicBezTo>
                    <a:pt x="1726" y="585"/>
                    <a:pt x="1790" y="616"/>
                    <a:pt x="1852" y="604"/>
                  </a:cubicBezTo>
                  <a:cubicBezTo>
                    <a:pt x="1914" y="592"/>
                    <a:pt x="1990" y="549"/>
                    <a:pt x="2057" y="521"/>
                  </a:cubicBezTo>
                  <a:cubicBezTo>
                    <a:pt x="2124" y="493"/>
                    <a:pt x="2178" y="447"/>
                    <a:pt x="2254" y="436"/>
                  </a:cubicBezTo>
                  <a:cubicBezTo>
                    <a:pt x="2330" y="425"/>
                    <a:pt x="2453" y="451"/>
                    <a:pt x="2512" y="454"/>
                  </a:cubicBezTo>
                  <a:cubicBezTo>
                    <a:pt x="2571" y="457"/>
                    <a:pt x="2587" y="456"/>
                    <a:pt x="2606" y="456"/>
                  </a:cubicBezTo>
                </a:path>
              </a:pathLst>
            </a:custGeom>
            <a:noFill/>
            <a:ln w="19050" cap="flat">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59" name="Line 499"/>
            <p:cNvSpPr>
              <a:spLocks noChangeShapeType="1"/>
            </p:cNvSpPr>
            <p:nvPr/>
          </p:nvSpPr>
          <p:spPr bwMode="auto">
            <a:xfrm flipH="1">
              <a:off x="2862" y="915"/>
              <a:ext cx="5" cy="44"/>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60" name="Line 500"/>
            <p:cNvSpPr>
              <a:spLocks noChangeShapeType="1"/>
            </p:cNvSpPr>
            <p:nvPr/>
          </p:nvSpPr>
          <p:spPr bwMode="auto">
            <a:xfrm>
              <a:off x="2972" y="915"/>
              <a:ext cx="9" cy="41"/>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61" name="Line 501"/>
            <p:cNvSpPr>
              <a:spLocks noChangeShapeType="1"/>
            </p:cNvSpPr>
            <p:nvPr/>
          </p:nvSpPr>
          <p:spPr bwMode="auto">
            <a:xfrm>
              <a:off x="3084" y="871"/>
              <a:ext cx="16" cy="42"/>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62" name="Line 502"/>
            <p:cNvSpPr>
              <a:spLocks noChangeShapeType="1"/>
            </p:cNvSpPr>
            <p:nvPr/>
          </p:nvSpPr>
          <p:spPr bwMode="auto">
            <a:xfrm>
              <a:off x="3188" y="826"/>
              <a:ext cx="16" cy="33"/>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63" name="Line 503"/>
            <p:cNvSpPr>
              <a:spLocks noChangeShapeType="1"/>
            </p:cNvSpPr>
            <p:nvPr/>
          </p:nvSpPr>
          <p:spPr bwMode="auto">
            <a:xfrm>
              <a:off x="3287" y="778"/>
              <a:ext cx="16" cy="33"/>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64" name="Line 504"/>
            <p:cNvSpPr>
              <a:spLocks noChangeShapeType="1"/>
            </p:cNvSpPr>
            <p:nvPr/>
          </p:nvSpPr>
          <p:spPr bwMode="auto">
            <a:xfrm flipH="1">
              <a:off x="3407" y="754"/>
              <a:ext cx="2" cy="38"/>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65" name="Line 505"/>
            <p:cNvSpPr>
              <a:spLocks noChangeShapeType="1"/>
            </p:cNvSpPr>
            <p:nvPr/>
          </p:nvSpPr>
          <p:spPr bwMode="auto">
            <a:xfrm flipH="1">
              <a:off x="3531" y="764"/>
              <a:ext cx="1" cy="36"/>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66" name="Line 506"/>
            <p:cNvSpPr>
              <a:spLocks noChangeShapeType="1"/>
            </p:cNvSpPr>
            <p:nvPr/>
          </p:nvSpPr>
          <p:spPr bwMode="auto">
            <a:xfrm flipH="1">
              <a:off x="3656" y="773"/>
              <a:ext cx="1" cy="36"/>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67" name="Line 507"/>
            <p:cNvSpPr>
              <a:spLocks noChangeShapeType="1"/>
            </p:cNvSpPr>
            <p:nvPr/>
          </p:nvSpPr>
          <p:spPr bwMode="auto">
            <a:xfrm>
              <a:off x="2742" y="939"/>
              <a:ext cx="36" cy="33"/>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68" name="Line 508"/>
            <p:cNvSpPr>
              <a:spLocks noChangeShapeType="1"/>
            </p:cNvSpPr>
            <p:nvPr/>
          </p:nvSpPr>
          <p:spPr bwMode="auto">
            <a:xfrm flipH="1">
              <a:off x="2633" y="942"/>
              <a:ext cx="9" cy="43"/>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69" name="Line 509"/>
            <p:cNvSpPr>
              <a:spLocks noChangeShapeType="1"/>
            </p:cNvSpPr>
            <p:nvPr/>
          </p:nvSpPr>
          <p:spPr bwMode="auto">
            <a:xfrm flipH="1">
              <a:off x="2504" y="896"/>
              <a:ext cx="9" cy="43"/>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70" name="Line 510"/>
            <p:cNvSpPr>
              <a:spLocks noChangeShapeType="1"/>
            </p:cNvSpPr>
            <p:nvPr/>
          </p:nvSpPr>
          <p:spPr bwMode="auto">
            <a:xfrm>
              <a:off x="2386" y="849"/>
              <a:ext cx="3" cy="50"/>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71" name="Line 511"/>
            <p:cNvSpPr>
              <a:spLocks noChangeShapeType="1"/>
            </p:cNvSpPr>
            <p:nvPr/>
          </p:nvSpPr>
          <p:spPr bwMode="auto">
            <a:xfrm>
              <a:off x="2279" y="825"/>
              <a:ext cx="43" cy="19"/>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72" name="Line 512"/>
            <p:cNvSpPr>
              <a:spLocks noChangeShapeType="1"/>
            </p:cNvSpPr>
            <p:nvPr/>
          </p:nvSpPr>
          <p:spPr bwMode="auto">
            <a:xfrm flipH="1">
              <a:off x="2281" y="694"/>
              <a:ext cx="25" cy="42"/>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73" name="Line 513"/>
            <p:cNvSpPr>
              <a:spLocks noChangeShapeType="1"/>
            </p:cNvSpPr>
            <p:nvPr/>
          </p:nvSpPr>
          <p:spPr bwMode="auto">
            <a:xfrm flipH="1">
              <a:off x="2163" y="647"/>
              <a:ext cx="25" cy="42"/>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74" name="Line 514"/>
            <p:cNvSpPr>
              <a:spLocks noChangeShapeType="1"/>
            </p:cNvSpPr>
            <p:nvPr/>
          </p:nvSpPr>
          <p:spPr bwMode="auto">
            <a:xfrm flipH="1">
              <a:off x="2072" y="557"/>
              <a:ext cx="41" cy="24"/>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75" name="Line 515"/>
            <p:cNvSpPr>
              <a:spLocks noChangeShapeType="1"/>
            </p:cNvSpPr>
            <p:nvPr/>
          </p:nvSpPr>
          <p:spPr bwMode="auto">
            <a:xfrm flipH="1">
              <a:off x="2008" y="447"/>
              <a:ext cx="41" cy="24"/>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76" name="Line 516"/>
            <p:cNvSpPr>
              <a:spLocks noChangeShapeType="1"/>
            </p:cNvSpPr>
            <p:nvPr/>
          </p:nvSpPr>
          <p:spPr bwMode="auto">
            <a:xfrm>
              <a:off x="1874" y="362"/>
              <a:ext cx="29" cy="43"/>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77" name="Line 517"/>
            <p:cNvSpPr>
              <a:spLocks noChangeShapeType="1"/>
            </p:cNvSpPr>
            <p:nvPr/>
          </p:nvSpPr>
          <p:spPr bwMode="auto">
            <a:xfrm>
              <a:off x="1772" y="416"/>
              <a:ext cx="29" cy="43"/>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78" name="Line 518"/>
            <p:cNvSpPr>
              <a:spLocks noChangeShapeType="1"/>
            </p:cNvSpPr>
            <p:nvPr/>
          </p:nvSpPr>
          <p:spPr bwMode="auto">
            <a:xfrm>
              <a:off x="1672" y="480"/>
              <a:ext cx="29" cy="43"/>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79" name="Line 519"/>
            <p:cNvSpPr>
              <a:spLocks noChangeShapeType="1"/>
            </p:cNvSpPr>
            <p:nvPr/>
          </p:nvSpPr>
          <p:spPr bwMode="auto">
            <a:xfrm>
              <a:off x="1569" y="535"/>
              <a:ext cx="36" cy="33"/>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80" name="Line 520"/>
            <p:cNvSpPr>
              <a:spLocks noChangeShapeType="1"/>
            </p:cNvSpPr>
            <p:nvPr/>
          </p:nvSpPr>
          <p:spPr bwMode="auto">
            <a:xfrm>
              <a:off x="1440" y="565"/>
              <a:ext cx="3" cy="45"/>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81" name="Line 521"/>
            <p:cNvSpPr>
              <a:spLocks noChangeShapeType="1"/>
            </p:cNvSpPr>
            <p:nvPr/>
          </p:nvSpPr>
          <p:spPr bwMode="auto">
            <a:xfrm flipH="1">
              <a:off x="1314" y="577"/>
              <a:ext cx="21" cy="43"/>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82" name="Line 522"/>
            <p:cNvSpPr>
              <a:spLocks noChangeShapeType="1"/>
            </p:cNvSpPr>
            <p:nvPr/>
          </p:nvSpPr>
          <p:spPr bwMode="auto">
            <a:xfrm flipH="1">
              <a:off x="1254" y="457"/>
              <a:ext cx="30" cy="37"/>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883" name="Line 523"/>
            <p:cNvSpPr>
              <a:spLocks noChangeShapeType="1"/>
            </p:cNvSpPr>
            <p:nvPr/>
          </p:nvSpPr>
          <p:spPr bwMode="auto">
            <a:xfrm flipH="1">
              <a:off x="1162" y="370"/>
              <a:ext cx="30" cy="37"/>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886" name="Rectangle 526"/>
          <p:cNvSpPr>
            <a:spLocks noChangeArrowheads="1"/>
          </p:cNvSpPr>
          <p:nvPr/>
        </p:nvSpPr>
        <p:spPr bwMode="auto">
          <a:xfrm>
            <a:off x="3216275" y="971550"/>
            <a:ext cx="107950" cy="106363"/>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898" name="Rectangle 538"/>
          <p:cNvSpPr>
            <a:spLocks noChangeArrowheads="1"/>
          </p:cNvSpPr>
          <p:nvPr/>
        </p:nvSpPr>
        <p:spPr bwMode="auto">
          <a:xfrm>
            <a:off x="2860675" y="4579938"/>
            <a:ext cx="152400" cy="139700"/>
          </a:xfrm>
          <a:prstGeom prst="rect">
            <a:avLst/>
          </a:prstGeom>
          <a:noFill/>
          <a:ln w="25400">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899" name="Freeform 539"/>
          <p:cNvSpPr>
            <a:spLocks/>
          </p:cNvSpPr>
          <p:nvPr/>
        </p:nvSpPr>
        <p:spPr bwMode="auto">
          <a:xfrm>
            <a:off x="5308600" y="1535113"/>
            <a:ext cx="825500" cy="868362"/>
          </a:xfrm>
          <a:custGeom>
            <a:avLst/>
            <a:gdLst>
              <a:gd name="T0" fmla="*/ 60 w 240"/>
              <a:gd name="T1" fmla="*/ 237 h 243"/>
              <a:gd name="T2" fmla="*/ 237 w 240"/>
              <a:gd name="T3" fmla="*/ 243 h 243"/>
              <a:gd name="T4" fmla="*/ 240 w 240"/>
              <a:gd name="T5" fmla="*/ 6 h 243"/>
              <a:gd name="T6" fmla="*/ 0 w 240"/>
              <a:gd name="T7" fmla="*/ 0 h 243"/>
              <a:gd name="T8" fmla="*/ 0 w 240"/>
              <a:gd name="T9" fmla="*/ 237 h 243"/>
              <a:gd name="T10" fmla="*/ 60 w 240"/>
              <a:gd name="T11" fmla="*/ 237 h 243"/>
            </a:gdLst>
            <a:ahLst/>
            <a:cxnLst>
              <a:cxn ang="0">
                <a:pos x="T0" y="T1"/>
              </a:cxn>
              <a:cxn ang="0">
                <a:pos x="T2" y="T3"/>
              </a:cxn>
              <a:cxn ang="0">
                <a:pos x="T4" y="T5"/>
              </a:cxn>
              <a:cxn ang="0">
                <a:pos x="T6" y="T7"/>
              </a:cxn>
              <a:cxn ang="0">
                <a:pos x="T8" y="T9"/>
              </a:cxn>
              <a:cxn ang="0">
                <a:pos x="T10" y="T11"/>
              </a:cxn>
            </a:cxnLst>
            <a:rect l="0" t="0" r="r" b="b"/>
            <a:pathLst>
              <a:path w="240" h="243">
                <a:moveTo>
                  <a:pt x="60" y="237"/>
                </a:moveTo>
                <a:lnTo>
                  <a:pt x="237" y="243"/>
                </a:lnTo>
                <a:lnTo>
                  <a:pt x="240" y="6"/>
                </a:lnTo>
                <a:lnTo>
                  <a:pt x="0" y="0"/>
                </a:lnTo>
                <a:lnTo>
                  <a:pt x="0" y="237"/>
                </a:lnTo>
                <a:lnTo>
                  <a:pt x="60" y="237"/>
                </a:lnTo>
                <a:close/>
              </a:path>
            </a:pathLst>
          </a:custGeom>
          <a:noFill/>
          <a:ln w="25400">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900" name="Text Box 540"/>
          <p:cNvSpPr txBox="1">
            <a:spLocks noChangeArrowheads="1"/>
          </p:cNvSpPr>
          <p:nvPr/>
        </p:nvSpPr>
        <p:spPr bwMode="auto">
          <a:xfrm>
            <a:off x="5465763" y="1979613"/>
            <a:ext cx="500062"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a:solidFill>
                  <a:srgbClr val="008000"/>
                </a:solidFill>
              </a:rPr>
              <a:t>Sioux</a:t>
            </a:r>
          </a:p>
        </p:txBody>
      </p:sp>
      <p:sp>
        <p:nvSpPr>
          <p:cNvPr id="15901" name="Oval 541"/>
          <p:cNvSpPr>
            <a:spLocks noChangeArrowheads="1"/>
          </p:cNvSpPr>
          <p:nvPr/>
        </p:nvSpPr>
        <p:spPr bwMode="auto">
          <a:xfrm>
            <a:off x="4094163" y="1420813"/>
            <a:ext cx="1385887" cy="990600"/>
          </a:xfrm>
          <a:prstGeom prst="ellipse">
            <a:avLst/>
          </a:prstGeom>
          <a:solidFill>
            <a:srgbClr val="E1CFBD">
              <a:alpha val="53999"/>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solidFill>
                  <a:srgbClr val="FF3300"/>
                </a:solidFill>
                <a:effectLst>
                  <a:outerShdw blurRad="38100" dist="38100" dir="2700000" algn="tl">
                    <a:srgbClr val="000000"/>
                  </a:outerShdw>
                </a:effectLst>
              </a:rPr>
              <a:t>Sioux</a:t>
            </a:r>
          </a:p>
        </p:txBody>
      </p:sp>
      <p:grpSp>
        <p:nvGrpSpPr>
          <p:cNvPr id="15904" name="Group 544"/>
          <p:cNvGrpSpPr>
            <a:grpSpLocks/>
          </p:cNvGrpSpPr>
          <p:nvPr/>
        </p:nvGrpSpPr>
        <p:grpSpPr bwMode="auto">
          <a:xfrm>
            <a:off x="5548313" y="2144713"/>
            <a:ext cx="790575" cy="246062"/>
            <a:chOff x="3495" y="1351"/>
            <a:chExt cx="498" cy="155"/>
          </a:xfrm>
        </p:grpSpPr>
        <p:sp>
          <p:nvSpPr>
            <p:cNvPr id="15404" name="Freeform 44"/>
            <p:cNvSpPr>
              <a:spLocks/>
            </p:cNvSpPr>
            <p:nvPr/>
          </p:nvSpPr>
          <p:spPr bwMode="auto">
            <a:xfrm>
              <a:off x="3495" y="1356"/>
              <a:ext cx="498" cy="150"/>
            </a:xfrm>
            <a:custGeom>
              <a:avLst/>
              <a:gdLst>
                <a:gd name="T0" fmla="*/ 0 w 498"/>
                <a:gd name="T1" fmla="*/ 123 h 150"/>
                <a:gd name="T2" fmla="*/ 498 w 498"/>
                <a:gd name="T3" fmla="*/ 150 h 150"/>
                <a:gd name="T4" fmla="*/ 429 w 498"/>
                <a:gd name="T5" fmla="*/ 24 h 150"/>
                <a:gd name="T6" fmla="*/ 0 w 498"/>
                <a:gd name="T7" fmla="*/ 0 h 150"/>
                <a:gd name="T8" fmla="*/ 0 w 498"/>
                <a:gd name="T9" fmla="*/ 123 h 150"/>
              </a:gdLst>
              <a:ahLst/>
              <a:cxnLst>
                <a:cxn ang="0">
                  <a:pos x="T0" y="T1"/>
                </a:cxn>
                <a:cxn ang="0">
                  <a:pos x="T2" y="T3"/>
                </a:cxn>
                <a:cxn ang="0">
                  <a:pos x="T4" y="T5"/>
                </a:cxn>
                <a:cxn ang="0">
                  <a:pos x="T6" y="T7"/>
                </a:cxn>
                <a:cxn ang="0">
                  <a:pos x="T8" y="T9"/>
                </a:cxn>
              </a:cxnLst>
              <a:rect l="0" t="0" r="r" b="b"/>
              <a:pathLst>
                <a:path w="498" h="150">
                  <a:moveTo>
                    <a:pt x="0" y="123"/>
                  </a:moveTo>
                  <a:lnTo>
                    <a:pt x="498" y="150"/>
                  </a:lnTo>
                  <a:lnTo>
                    <a:pt x="429" y="24"/>
                  </a:lnTo>
                  <a:lnTo>
                    <a:pt x="0" y="0"/>
                  </a:lnTo>
                  <a:lnTo>
                    <a:pt x="0" y="123"/>
                  </a:lnTo>
                  <a:close/>
                </a:path>
              </a:pathLst>
            </a:custGeom>
            <a:solidFill>
              <a:srgbClr val="FF0000">
                <a:alpha val="35001"/>
              </a:srgbClr>
            </a:solidFill>
            <a:ln w="25400">
              <a:solidFill>
                <a:srgbClr val="008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409" name="Text Box 49"/>
            <p:cNvSpPr txBox="1">
              <a:spLocks noChangeArrowheads="1"/>
            </p:cNvSpPr>
            <p:nvPr/>
          </p:nvSpPr>
          <p:spPr bwMode="auto">
            <a:xfrm>
              <a:off x="3563" y="1351"/>
              <a:ext cx="315"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a:solidFill>
                    <a:srgbClr val="008000"/>
                  </a:solidFill>
                </a:rPr>
                <a:t>Sioux</a:t>
              </a:r>
            </a:p>
          </p:txBody>
        </p:sp>
      </p:grpSp>
      <p:grpSp>
        <p:nvGrpSpPr>
          <p:cNvPr id="15908" name="Group 548"/>
          <p:cNvGrpSpPr>
            <a:grpSpLocks/>
          </p:cNvGrpSpPr>
          <p:nvPr/>
        </p:nvGrpSpPr>
        <p:grpSpPr bwMode="auto">
          <a:xfrm>
            <a:off x="1608138" y="1770063"/>
            <a:ext cx="242887" cy="225425"/>
            <a:chOff x="1133" y="1052"/>
            <a:chExt cx="129" cy="118"/>
          </a:xfrm>
        </p:grpSpPr>
        <p:sp>
          <p:nvSpPr>
            <p:cNvPr id="15907" name="Rectangle 547"/>
            <p:cNvSpPr>
              <a:spLocks noChangeArrowheads="1"/>
            </p:cNvSpPr>
            <p:nvPr/>
          </p:nvSpPr>
          <p:spPr bwMode="auto">
            <a:xfrm>
              <a:off x="1137" y="1053"/>
              <a:ext cx="120" cy="110"/>
            </a:xfrm>
            <a:prstGeom prst="rect">
              <a:avLst/>
            </a:prstGeom>
            <a:solidFill>
              <a:srgbClr val="FF0000">
                <a:alpha val="49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06" name="Rectangle 546"/>
            <p:cNvSpPr>
              <a:spLocks noChangeArrowheads="1"/>
            </p:cNvSpPr>
            <p:nvPr/>
          </p:nvSpPr>
          <p:spPr bwMode="auto">
            <a:xfrm>
              <a:off x="1133" y="1052"/>
              <a:ext cx="129" cy="118"/>
            </a:xfrm>
            <a:prstGeom prst="rect">
              <a:avLst/>
            </a:prstGeom>
            <a:noFill/>
            <a:ln w="25400">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470" name="Group 110"/>
          <p:cNvGrpSpPr>
            <a:grpSpLocks/>
          </p:cNvGrpSpPr>
          <p:nvPr/>
        </p:nvGrpSpPr>
        <p:grpSpPr bwMode="auto">
          <a:xfrm>
            <a:off x="5988050" y="6429375"/>
            <a:ext cx="90488" cy="90488"/>
            <a:chOff x="3805" y="4082"/>
            <a:chExt cx="57" cy="57"/>
          </a:xfrm>
        </p:grpSpPr>
        <p:grpSp>
          <p:nvGrpSpPr>
            <p:cNvPr id="15471" name="Group 111"/>
            <p:cNvGrpSpPr>
              <a:grpSpLocks/>
            </p:cNvGrpSpPr>
            <p:nvPr/>
          </p:nvGrpSpPr>
          <p:grpSpPr bwMode="auto">
            <a:xfrm>
              <a:off x="3805" y="4082"/>
              <a:ext cx="57" cy="57"/>
              <a:chOff x="3805" y="4082"/>
              <a:chExt cx="57" cy="57"/>
            </a:xfrm>
          </p:grpSpPr>
          <p:sp>
            <p:nvSpPr>
              <p:cNvPr id="15472" name="Line 11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473" name="Line 11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474" name="Rectangle 11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475" name="Group 115"/>
          <p:cNvGrpSpPr>
            <a:grpSpLocks/>
          </p:cNvGrpSpPr>
          <p:nvPr/>
        </p:nvGrpSpPr>
        <p:grpSpPr bwMode="auto">
          <a:xfrm>
            <a:off x="4791075" y="5969000"/>
            <a:ext cx="90488" cy="90488"/>
            <a:chOff x="3805" y="4082"/>
            <a:chExt cx="57" cy="57"/>
          </a:xfrm>
        </p:grpSpPr>
        <p:grpSp>
          <p:nvGrpSpPr>
            <p:cNvPr id="15476" name="Group 116"/>
            <p:cNvGrpSpPr>
              <a:grpSpLocks/>
            </p:cNvGrpSpPr>
            <p:nvPr/>
          </p:nvGrpSpPr>
          <p:grpSpPr bwMode="auto">
            <a:xfrm>
              <a:off x="3805" y="4082"/>
              <a:ext cx="57" cy="57"/>
              <a:chOff x="3805" y="4082"/>
              <a:chExt cx="57" cy="57"/>
            </a:xfrm>
          </p:grpSpPr>
          <p:sp>
            <p:nvSpPr>
              <p:cNvPr id="15477" name="Line 11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478" name="Line 11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479" name="Rectangle 11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480" name="Group 120"/>
          <p:cNvGrpSpPr>
            <a:grpSpLocks/>
          </p:cNvGrpSpPr>
          <p:nvPr/>
        </p:nvGrpSpPr>
        <p:grpSpPr bwMode="auto">
          <a:xfrm>
            <a:off x="4451350" y="5540375"/>
            <a:ext cx="90488" cy="90488"/>
            <a:chOff x="3805" y="4082"/>
            <a:chExt cx="57" cy="57"/>
          </a:xfrm>
        </p:grpSpPr>
        <p:grpSp>
          <p:nvGrpSpPr>
            <p:cNvPr id="15481" name="Group 121"/>
            <p:cNvGrpSpPr>
              <a:grpSpLocks/>
            </p:cNvGrpSpPr>
            <p:nvPr/>
          </p:nvGrpSpPr>
          <p:grpSpPr bwMode="auto">
            <a:xfrm>
              <a:off x="3805" y="4082"/>
              <a:ext cx="57" cy="57"/>
              <a:chOff x="3805" y="4082"/>
              <a:chExt cx="57" cy="57"/>
            </a:xfrm>
          </p:grpSpPr>
          <p:sp>
            <p:nvSpPr>
              <p:cNvPr id="15482" name="Line 12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483" name="Line 12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484" name="Rectangle 12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485" name="Group 125"/>
          <p:cNvGrpSpPr>
            <a:grpSpLocks/>
          </p:cNvGrpSpPr>
          <p:nvPr/>
        </p:nvGrpSpPr>
        <p:grpSpPr bwMode="auto">
          <a:xfrm>
            <a:off x="4294188" y="5332413"/>
            <a:ext cx="90487" cy="90487"/>
            <a:chOff x="3805" y="4082"/>
            <a:chExt cx="57" cy="57"/>
          </a:xfrm>
        </p:grpSpPr>
        <p:grpSp>
          <p:nvGrpSpPr>
            <p:cNvPr id="15486" name="Group 126"/>
            <p:cNvGrpSpPr>
              <a:grpSpLocks/>
            </p:cNvGrpSpPr>
            <p:nvPr/>
          </p:nvGrpSpPr>
          <p:grpSpPr bwMode="auto">
            <a:xfrm>
              <a:off x="3805" y="4082"/>
              <a:ext cx="57" cy="57"/>
              <a:chOff x="3805" y="4082"/>
              <a:chExt cx="57" cy="57"/>
            </a:xfrm>
          </p:grpSpPr>
          <p:sp>
            <p:nvSpPr>
              <p:cNvPr id="15487" name="Line 12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488" name="Line 12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489" name="Rectangle 12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490" name="Group 130"/>
          <p:cNvGrpSpPr>
            <a:grpSpLocks/>
          </p:cNvGrpSpPr>
          <p:nvPr/>
        </p:nvGrpSpPr>
        <p:grpSpPr bwMode="auto">
          <a:xfrm>
            <a:off x="4621213" y="5181600"/>
            <a:ext cx="90487" cy="90488"/>
            <a:chOff x="3805" y="4082"/>
            <a:chExt cx="57" cy="57"/>
          </a:xfrm>
        </p:grpSpPr>
        <p:grpSp>
          <p:nvGrpSpPr>
            <p:cNvPr id="15491" name="Group 131"/>
            <p:cNvGrpSpPr>
              <a:grpSpLocks/>
            </p:cNvGrpSpPr>
            <p:nvPr/>
          </p:nvGrpSpPr>
          <p:grpSpPr bwMode="auto">
            <a:xfrm>
              <a:off x="3805" y="4082"/>
              <a:ext cx="57" cy="57"/>
              <a:chOff x="3805" y="4082"/>
              <a:chExt cx="57" cy="57"/>
            </a:xfrm>
          </p:grpSpPr>
          <p:sp>
            <p:nvSpPr>
              <p:cNvPr id="15492" name="Line 13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493" name="Line 13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494" name="Rectangle 13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495" name="Group 135"/>
          <p:cNvGrpSpPr>
            <a:grpSpLocks/>
          </p:cNvGrpSpPr>
          <p:nvPr/>
        </p:nvGrpSpPr>
        <p:grpSpPr bwMode="auto">
          <a:xfrm>
            <a:off x="4122738" y="5343525"/>
            <a:ext cx="90487" cy="90488"/>
            <a:chOff x="3805" y="4082"/>
            <a:chExt cx="57" cy="57"/>
          </a:xfrm>
        </p:grpSpPr>
        <p:grpSp>
          <p:nvGrpSpPr>
            <p:cNvPr id="15496" name="Group 136"/>
            <p:cNvGrpSpPr>
              <a:grpSpLocks/>
            </p:cNvGrpSpPr>
            <p:nvPr/>
          </p:nvGrpSpPr>
          <p:grpSpPr bwMode="auto">
            <a:xfrm>
              <a:off x="3805" y="4082"/>
              <a:ext cx="57" cy="57"/>
              <a:chOff x="3805" y="4082"/>
              <a:chExt cx="57" cy="57"/>
            </a:xfrm>
          </p:grpSpPr>
          <p:sp>
            <p:nvSpPr>
              <p:cNvPr id="15497" name="Line 13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498" name="Line 13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499" name="Rectangle 13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500" name="Group 140"/>
          <p:cNvGrpSpPr>
            <a:grpSpLocks/>
          </p:cNvGrpSpPr>
          <p:nvPr/>
        </p:nvGrpSpPr>
        <p:grpSpPr bwMode="auto">
          <a:xfrm>
            <a:off x="5100638" y="6053138"/>
            <a:ext cx="90487" cy="90487"/>
            <a:chOff x="3805" y="4082"/>
            <a:chExt cx="57" cy="57"/>
          </a:xfrm>
        </p:grpSpPr>
        <p:grpSp>
          <p:nvGrpSpPr>
            <p:cNvPr id="15501" name="Group 141"/>
            <p:cNvGrpSpPr>
              <a:grpSpLocks/>
            </p:cNvGrpSpPr>
            <p:nvPr/>
          </p:nvGrpSpPr>
          <p:grpSpPr bwMode="auto">
            <a:xfrm>
              <a:off x="3805" y="4082"/>
              <a:ext cx="57" cy="57"/>
              <a:chOff x="3805" y="4082"/>
              <a:chExt cx="57" cy="57"/>
            </a:xfrm>
          </p:grpSpPr>
          <p:sp>
            <p:nvSpPr>
              <p:cNvPr id="15502" name="Line 14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503" name="Line 14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504" name="Rectangle 14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505" name="Group 145"/>
          <p:cNvGrpSpPr>
            <a:grpSpLocks/>
          </p:cNvGrpSpPr>
          <p:nvPr/>
        </p:nvGrpSpPr>
        <p:grpSpPr bwMode="auto">
          <a:xfrm>
            <a:off x="5416550" y="6024563"/>
            <a:ext cx="90488" cy="90487"/>
            <a:chOff x="3805" y="4082"/>
            <a:chExt cx="57" cy="57"/>
          </a:xfrm>
        </p:grpSpPr>
        <p:grpSp>
          <p:nvGrpSpPr>
            <p:cNvPr id="15506" name="Group 146"/>
            <p:cNvGrpSpPr>
              <a:grpSpLocks/>
            </p:cNvGrpSpPr>
            <p:nvPr/>
          </p:nvGrpSpPr>
          <p:grpSpPr bwMode="auto">
            <a:xfrm>
              <a:off x="3805" y="4082"/>
              <a:ext cx="57" cy="57"/>
              <a:chOff x="3805" y="4082"/>
              <a:chExt cx="57" cy="57"/>
            </a:xfrm>
          </p:grpSpPr>
          <p:sp>
            <p:nvSpPr>
              <p:cNvPr id="15507" name="Line 14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508" name="Line 14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509" name="Rectangle 14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510" name="Group 150"/>
          <p:cNvGrpSpPr>
            <a:grpSpLocks/>
          </p:cNvGrpSpPr>
          <p:nvPr/>
        </p:nvGrpSpPr>
        <p:grpSpPr bwMode="auto">
          <a:xfrm>
            <a:off x="5897563" y="5859463"/>
            <a:ext cx="90487" cy="90487"/>
            <a:chOff x="3805" y="4082"/>
            <a:chExt cx="57" cy="57"/>
          </a:xfrm>
        </p:grpSpPr>
        <p:grpSp>
          <p:nvGrpSpPr>
            <p:cNvPr id="15511" name="Group 151"/>
            <p:cNvGrpSpPr>
              <a:grpSpLocks/>
            </p:cNvGrpSpPr>
            <p:nvPr/>
          </p:nvGrpSpPr>
          <p:grpSpPr bwMode="auto">
            <a:xfrm>
              <a:off x="3805" y="4082"/>
              <a:ext cx="57" cy="57"/>
              <a:chOff x="3805" y="4082"/>
              <a:chExt cx="57" cy="57"/>
            </a:xfrm>
          </p:grpSpPr>
          <p:sp>
            <p:nvSpPr>
              <p:cNvPr id="15512" name="Line 15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513" name="Line 15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514" name="Rectangle 15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515" name="Group 155"/>
          <p:cNvGrpSpPr>
            <a:grpSpLocks/>
          </p:cNvGrpSpPr>
          <p:nvPr/>
        </p:nvGrpSpPr>
        <p:grpSpPr bwMode="auto">
          <a:xfrm>
            <a:off x="6240463" y="5434013"/>
            <a:ext cx="90487" cy="90487"/>
            <a:chOff x="3805" y="4082"/>
            <a:chExt cx="57" cy="57"/>
          </a:xfrm>
        </p:grpSpPr>
        <p:grpSp>
          <p:nvGrpSpPr>
            <p:cNvPr id="15516" name="Group 156"/>
            <p:cNvGrpSpPr>
              <a:grpSpLocks/>
            </p:cNvGrpSpPr>
            <p:nvPr/>
          </p:nvGrpSpPr>
          <p:grpSpPr bwMode="auto">
            <a:xfrm>
              <a:off x="3805" y="4082"/>
              <a:ext cx="57" cy="57"/>
              <a:chOff x="3805" y="4082"/>
              <a:chExt cx="57" cy="57"/>
            </a:xfrm>
          </p:grpSpPr>
          <p:sp>
            <p:nvSpPr>
              <p:cNvPr id="15517" name="Line 15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518" name="Line 15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519" name="Rectangle 15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520" name="Group 160"/>
          <p:cNvGrpSpPr>
            <a:grpSpLocks/>
          </p:cNvGrpSpPr>
          <p:nvPr/>
        </p:nvGrpSpPr>
        <p:grpSpPr bwMode="auto">
          <a:xfrm>
            <a:off x="6427788" y="5370513"/>
            <a:ext cx="90487" cy="90487"/>
            <a:chOff x="3805" y="4082"/>
            <a:chExt cx="57" cy="57"/>
          </a:xfrm>
        </p:grpSpPr>
        <p:grpSp>
          <p:nvGrpSpPr>
            <p:cNvPr id="15521" name="Group 161"/>
            <p:cNvGrpSpPr>
              <a:grpSpLocks/>
            </p:cNvGrpSpPr>
            <p:nvPr/>
          </p:nvGrpSpPr>
          <p:grpSpPr bwMode="auto">
            <a:xfrm>
              <a:off x="3805" y="4082"/>
              <a:ext cx="57" cy="57"/>
              <a:chOff x="3805" y="4082"/>
              <a:chExt cx="57" cy="57"/>
            </a:xfrm>
          </p:grpSpPr>
          <p:sp>
            <p:nvSpPr>
              <p:cNvPr id="15522" name="Line 16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523" name="Line 16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524" name="Rectangle 16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525" name="Group 165"/>
          <p:cNvGrpSpPr>
            <a:grpSpLocks/>
          </p:cNvGrpSpPr>
          <p:nvPr/>
        </p:nvGrpSpPr>
        <p:grpSpPr bwMode="auto">
          <a:xfrm>
            <a:off x="6399213" y="4838700"/>
            <a:ext cx="90487" cy="90488"/>
            <a:chOff x="3805" y="4082"/>
            <a:chExt cx="57" cy="57"/>
          </a:xfrm>
        </p:grpSpPr>
        <p:grpSp>
          <p:nvGrpSpPr>
            <p:cNvPr id="15526" name="Group 166"/>
            <p:cNvGrpSpPr>
              <a:grpSpLocks/>
            </p:cNvGrpSpPr>
            <p:nvPr/>
          </p:nvGrpSpPr>
          <p:grpSpPr bwMode="auto">
            <a:xfrm>
              <a:off x="3805" y="4082"/>
              <a:ext cx="57" cy="57"/>
              <a:chOff x="3805" y="4082"/>
              <a:chExt cx="57" cy="57"/>
            </a:xfrm>
          </p:grpSpPr>
          <p:sp>
            <p:nvSpPr>
              <p:cNvPr id="15527" name="Line 16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528" name="Line 16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529" name="Rectangle 16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530" name="Group 170"/>
          <p:cNvGrpSpPr>
            <a:grpSpLocks/>
          </p:cNvGrpSpPr>
          <p:nvPr/>
        </p:nvGrpSpPr>
        <p:grpSpPr bwMode="auto">
          <a:xfrm>
            <a:off x="4095750" y="5181600"/>
            <a:ext cx="90488" cy="90488"/>
            <a:chOff x="3805" y="4082"/>
            <a:chExt cx="57" cy="57"/>
          </a:xfrm>
        </p:grpSpPr>
        <p:grpSp>
          <p:nvGrpSpPr>
            <p:cNvPr id="15531" name="Group 171"/>
            <p:cNvGrpSpPr>
              <a:grpSpLocks/>
            </p:cNvGrpSpPr>
            <p:nvPr/>
          </p:nvGrpSpPr>
          <p:grpSpPr bwMode="auto">
            <a:xfrm>
              <a:off x="3805" y="4082"/>
              <a:ext cx="57" cy="57"/>
              <a:chOff x="3805" y="4082"/>
              <a:chExt cx="57" cy="57"/>
            </a:xfrm>
          </p:grpSpPr>
          <p:sp>
            <p:nvSpPr>
              <p:cNvPr id="15532" name="Line 17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533" name="Line 17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534" name="Rectangle 17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535" name="Group 175"/>
          <p:cNvGrpSpPr>
            <a:grpSpLocks/>
          </p:cNvGrpSpPr>
          <p:nvPr/>
        </p:nvGrpSpPr>
        <p:grpSpPr bwMode="auto">
          <a:xfrm>
            <a:off x="3748088" y="4891088"/>
            <a:ext cx="90487" cy="90487"/>
            <a:chOff x="3805" y="4082"/>
            <a:chExt cx="57" cy="57"/>
          </a:xfrm>
        </p:grpSpPr>
        <p:grpSp>
          <p:nvGrpSpPr>
            <p:cNvPr id="15536" name="Group 176"/>
            <p:cNvGrpSpPr>
              <a:grpSpLocks/>
            </p:cNvGrpSpPr>
            <p:nvPr/>
          </p:nvGrpSpPr>
          <p:grpSpPr bwMode="auto">
            <a:xfrm>
              <a:off x="3805" y="4082"/>
              <a:ext cx="57" cy="57"/>
              <a:chOff x="3805" y="4082"/>
              <a:chExt cx="57" cy="57"/>
            </a:xfrm>
          </p:grpSpPr>
          <p:sp>
            <p:nvSpPr>
              <p:cNvPr id="15537" name="Line 17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538" name="Line 17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539" name="Rectangle 17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540" name="Group 180"/>
          <p:cNvGrpSpPr>
            <a:grpSpLocks/>
          </p:cNvGrpSpPr>
          <p:nvPr/>
        </p:nvGrpSpPr>
        <p:grpSpPr bwMode="auto">
          <a:xfrm>
            <a:off x="4945063" y="4816475"/>
            <a:ext cx="90487" cy="90488"/>
            <a:chOff x="3805" y="4082"/>
            <a:chExt cx="57" cy="57"/>
          </a:xfrm>
        </p:grpSpPr>
        <p:grpSp>
          <p:nvGrpSpPr>
            <p:cNvPr id="15541" name="Group 181"/>
            <p:cNvGrpSpPr>
              <a:grpSpLocks/>
            </p:cNvGrpSpPr>
            <p:nvPr/>
          </p:nvGrpSpPr>
          <p:grpSpPr bwMode="auto">
            <a:xfrm>
              <a:off x="3805" y="4082"/>
              <a:ext cx="57" cy="57"/>
              <a:chOff x="3805" y="4082"/>
              <a:chExt cx="57" cy="57"/>
            </a:xfrm>
          </p:grpSpPr>
          <p:sp>
            <p:nvSpPr>
              <p:cNvPr id="15542" name="Line 18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543" name="Line 18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544" name="Rectangle 18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545" name="Group 185"/>
          <p:cNvGrpSpPr>
            <a:grpSpLocks/>
          </p:cNvGrpSpPr>
          <p:nvPr/>
        </p:nvGrpSpPr>
        <p:grpSpPr bwMode="auto">
          <a:xfrm>
            <a:off x="5129213" y="4660900"/>
            <a:ext cx="90487" cy="90488"/>
            <a:chOff x="3805" y="4082"/>
            <a:chExt cx="57" cy="57"/>
          </a:xfrm>
        </p:grpSpPr>
        <p:grpSp>
          <p:nvGrpSpPr>
            <p:cNvPr id="15546" name="Group 186"/>
            <p:cNvGrpSpPr>
              <a:grpSpLocks/>
            </p:cNvGrpSpPr>
            <p:nvPr/>
          </p:nvGrpSpPr>
          <p:grpSpPr bwMode="auto">
            <a:xfrm>
              <a:off x="3805" y="4082"/>
              <a:ext cx="57" cy="57"/>
              <a:chOff x="3805" y="4082"/>
              <a:chExt cx="57" cy="57"/>
            </a:xfrm>
          </p:grpSpPr>
          <p:sp>
            <p:nvSpPr>
              <p:cNvPr id="15547" name="Line 18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548" name="Line 18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549" name="Rectangle 18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550" name="Group 190"/>
          <p:cNvGrpSpPr>
            <a:grpSpLocks/>
          </p:cNvGrpSpPr>
          <p:nvPr/>
        </p:nvGrpSpPr>
        <p:grpSpPr bwMode="auto">
          <a:xfrm>
            <a:off x="4781550" y="4440238"/>
            <a:ext cx="90488" cy="90487"/>
            <a:chOff x="3805" y="4082"/>
            <a:chExt cx="57" cy="57"/>
          </a:xfrm>
        </p:grpSpPr>
        <p:grpSp>
          <p:nvGrpSpPr>
            <p:cNvPr id="15551" name="Group 191"/>
            <p:cNvGrpSpPr>
              <a:grpSpLocks/>
            </p:cNvGrpSpPr>
            <p:nvPr/>
          </p:nvGrpSpPr>
          <p:grpSpPr bwMode="auto">
            <a:xfrm>
              <a:off x="3805" y="4082"/>
              <a:ext cx="57" cy="57"/>
              <a:chOff x="3805" y="4082"/>
              <a:chExt cx="57" cy="57"/>
            </a:xfrm>
          </p:grpSpPr>
          <p:sp>
            <p:nvSpPr>
              <p:cNvPr id="15552" name="Line 19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553" name="Line 19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554" name="Rectangle 19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555" name="Group 195"/>
          <p:cNvGrpSpPr>
            <a:grpSpLocks/>
          </p:cNvGrpSpPr>
          <p:nvPr/>
        </p:nvGrpSpPr>
        <p:grpSpPr bwMode="auto">
          <a:xfrm>
            <a:off x="3992563" y="4435475"/>
            <a:ext cx="90487" cy="90488"/>
            <a:chOff x="3805" y="4082"/>
            <a:chExt cx="57" cy="57"/>
          </a:xfrm>
        </p:grpSpPr>
        <p:grpSp>
          <p:nvGrpSpPr>
            <p:cNvPr id="15556" name="Group 196"/>
            <p:cNvGrpSpPr>
              <a:grpSpLocks/>
            </p:cNvGrpSpPr>
            <p:nvPr/>
          </p:nvGrpSpPr>
          <p:grpSpPr bwMode="auto">
            <a:xfrm>
              <a:off x="3805" y="4082"/>
              <a:ext cx="57" cy="57"/>
              <a:chOff x="3805" y="4082"/>
              <a:chExt cx="57" cy="57"/>
            </a:xfrm>
          </p:grpSpPr>
          <p:sp>
            <p:nvSpPr>
              <p:cNvPr id="15557" name="Line 19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558" name="Line 19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559" name="Rectangle 19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560" name="Group 200"/>
          <p:cNvGrpSpPr>
            <a:grpSpLocks/>
          </p:cNvGrpSpPr>
          <p:nvPr/>
        </p:nvGrpSpPr>
        <p:grpSpPr bwMode="auto">
          <a:xfrm>
            <a:off x="4691063" y="3997325"/>
            <a:ext cx="90487" cy="90488"/>
            <a:chOff x="3805" y="4082"/>
            <a:chExt cx="57" cy="57"/>
          </a:xfrm>
        </p:grpSpPr>
        <p:grpSp>
          <p:nvGrpSpPr>
            <p:cNvPr id="15561" name="Group 201"/>
            <p:cNvGrpSpPr>
              <a:grpSpLocks/>
            </p:cNvGrpSpPr>
            <p:nvPr/>
          </p:nvGrpSpPr>
          <p:grpSpPr bwMode="auto">
            <a:xfrm>
              <a:off x="3805" y="4082"/>
              <a:ext cx="57" cy="57"/>
              <a:chOff x="3805" y="4082"/>
              <a:chExt cx="57" cy="57"/>
            </a:xfrm>
          </p:grpSpPr>
          <p:sp>
            <p:nvSpPr>
              <p:cNvPr id="15562" name="Line 20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563" name="Line 20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564" name="Rectangle 20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565" name="Group 205"/>
          <p:cNvGrpSpPr>
            <a:grpSpLocks/>
          </p:cNvGrpSpPr>
          <p:nvPr/>
        </p:nvGrpSpPr>
        <p:grpSpPr bwMode="auto">
          <a:xfrm>
            <a:off x="5033963" y="3910013"/>
            <a:ext cx="90487" cy="90487"/>
            <a:chOff x="3805" y="4082"/>
            <a:chExt cx="57" cy="57"/>
          </a:xfrm>
        </p:grpSpPr>
        <p:grpSp>
          <p:nvGrpSpPr>
            <p:cNvPr id="15566" name="Group 206"/>
            <p:cNvGrpSpPr>
              <a:grpSpLocks/>
            </p:cNvGrpSpPr>
            <p:nvPr/>
          </p:nvGrpSpPr>
          <p:grpSpPr bwMode="auto">
            <a:xfrm>
              <a:off x="3805" y="4082"/>
              <a:ext cx="57" cy="57"/>
              <a:chOff x="3805" y="4082"/>
              <a:chExt cx="57" cy="57"/>
            </a:xfrm>
          </p:grpSpPr>
          <p:sp>
            <p:nvSpPr>
              <p:cNvPr id="15567" name="Line 20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568" name="Line 20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569" name="Rectangle 20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570" name="Group 210"/>
          <p:cNvGrpSpPr>
            <a:grpSpLocks/>
          </p:cNvGrpSpPr>
          <p:nvPr/>
        </p:nvGrpSpPr>
        <p:grpSpPr bwMode="auto">
          <a:xfrm>
            <a:off x="5705475" y="3438525"/>
            <a:ext cx="90488" cy="90488"/>
            <a:chOff x="3805" y="4082"/>
            <a:chExt cx="57" cy="57"/>
          </a:xfrm>
        </p:grpSpPr>
        <p:grpSp>
          <p:nvGrpSpPr>
            <p:cNvPr id="15571" name="Group 211"/>
            <p:cNvGrpSpPr>
              <a:grpSpLocks/>
            </p:cNvGrpSpPr>
            <p:nvPr/>
          </p:nvGrpSpPr>
          <p:grpSpPr bwMode="auto">
            <a:xfrm>
              <a:off x="3805" y="4082"/>
              <a:ext cx="57" cy="57"/>
              <a:chOff x="3805" y="4082"/>
              <a:chExt cx="57" cy="57"/>
            </a:xfrm>
          </p:grpSpPr>
          <p:sp>
            <p:nvSpPr>
              <p:cNvPr id="15572" name="Line 21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573" name="Line 21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574" name="Rectangle 21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580" name="Group 220"/>
          <p:cNvGrpSpPr>
            <a:grpSpLocks/>
          </p:cNvGrpSpPr>
          <p:nvPr/>
        </p:nvGrpSpPr>
        <p:grpSpPr bwMode="auto">
          <a:xfrm>
            <a:off x="6096000" y="3957638"/>
            <a:ext cx="90488" cy="90487"/>
            <a:chOff x="3805" y="4082"/>
            <a:chExt cx="57" cy="57"/>
          </a:xfrm>
        </p:grpSpPr>
        <p:grpSp>
          <p:nvGrpSpPr>
            <p:cNvPr id="15581" name="Group 221"/>
            <p:cNvGrpSpPr>
              <a:grpSpLocks/>
            </p:cNvGrpSpPr>
            <p:nvPr/>
          </p:nvGrpSpPr>
          <p:grpSpPr bwMode="auto">
            <a:xfrm>
              <a:off x="3805" y="4082"/>
              <a:ext cx="57" cy="57"/>
              <a:chOff x="3805" y="4082"/>
              <a:chExt cx="57" cy="57"/>
            </a:xfrm>
          </p:grpSpPr>
          <p:sp>
            <p:nvSpPr>
              <p:cNvPr id="15582" name="Line 22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583" name="Line 22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584" name="Rectangle 22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585" name="Group 225"/>
          <p:cNvGrpSpPr>
            <a:grpSpLocks/>
          </p:cNvGrpSpPr>
          <p:nvPr/>
        </p:nvGrpSpPr>
        <p:grpSpPr bwMode="auto">
          <a:xfrm>
            <a:off x="6270625" y="3751263"/>
            <a:ext cx="90488" cy="90487"/>
            <a:chOff x="3805" y="4082"/>
            <a:chExt cx="57" cy="57"/>
          </a:xfrm>
        </p:grpSpPr>
        <p:grpSp>
          <p:nvGrpSpPr>
            <p:cNvPr id="15586" name="Group 226"/>
            <p:cNvGrpSpPr>
              <a:grpSpLocks/>
            </p:cNvGrpSpPr>
            <p:nvPr/>
          </p:nvGrpSpPr>
          <p:grpSpPr bwMode="auto">
            <a:xfrm>
              <a:off x="3805" y="4082"/>
              <a:ext cx="57" cy="57"/>
              <a:chOff x="3805" y="4082"/>
              <a:chExt cx="57" cy="57"/>
            </a:xfrm>
          </p:grpSpPr>
          <p:sp>
            <p:nvSpPr>
              <p:cNvPr id="15587" name="Line 22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588" name="Line 22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589" name="Rectangle 22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590" name="Group 230"/>
          <p:cNvGrpSpPr>
            <a:grpSpLocks/>
          </p:cNvGrpSpPr>
          <p:nvPr/>
        </p:nvGrpSpPr>
        <p:grpSpPr bwMode="auto">
          <a:xfrm>
            <a:off x="6389688" y="3643313"/>
            <a:ext cx="90487" cy="90487"/>
            <a:chOff x="3805" y="4082"/>
            <a:chExt cx="57" cy="57"/>
          </a:xfrm>
        </p:grpSpPr>
        <p:grpSp>
          <p:nvGrpSpPr>
            <p:cNvPr id="15591" name="Group 231"/>
            <p:cNvGrpSpPr>
              <a:grpSpLocks/>
            </p:cNvGrpSpPr>
            <p:nvPr/>
          </p:nvGrpSpPr>
          <p:grpSpPr bwMode="auto">
            <a:xfrm>
              <a:off x="3805" y="4082"/>
              <a:ext cx="57" cy="57"/>
              <a:chOff x="3805" y="4082"/>
              <a:chExt cx="57" cy="57"/>
            </a:xfrm>
          </p:grpSpPr>
          <p:sp>
            <p:nvSpPr>
              <p:cNvPr id="15592" name="Line 23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593" name="Line 23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594" name="Rectangle 23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595" name="Group 235"/>
          <p:cNvGrpSpPr>
            <a:grpSpLocks/>
          </p:cNvGrpSpPr>
          <p:nvPr/>
        </p:nvGrpSpPr>
        <p:grpSpPr bwMode="auto">
          <a:xfrm>
            <a:off x="6611938" y="3463925"/>
            <a:ext cx="90487" cy="90488"/>
            <a:chOff x="3805" y="4082"/>
            <a:chExt cx="57" cy="57"/>
          </a:xfrm>
        </p:grpSpPr>
        <p:grpSp>
          <p:nvGrpSpPr>
            <p:cNvPr id="15596" name="Group 236"/>
            <p:cNvGrpSpPr>
              <a:grpSpLocks/>
            </p:cNvGrpSpPr>
            <p:nvPr/>
          </p:nvGrpSpPr>
          <p:grpSpPr bwMode="auto">
            <a:xfrm>
              <a:off x="3805" y="4082"/>
              <a:ext cx="57" cy="57"/>
              <a:chOff x="3805" y="4082"/>
              <a:chExt cx="57" cy="57"/>
            </a:xfrm>
          </p:grpSpPr>
          <p:sp>
            <p:nvSpPr>
              <p:cNvPr id="15597" name="Line 23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598" name="Line 23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599" name="Rectangle 23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600" name="Group 240"/>
          <p:cNvGrpSpPr>
            <a:grpSpLocks/>
          </p:cNvGrpSpPr>
          <p:nvPr/>
        </p:nvGrpSpPr>
        <p:grpSpPr bwMode="auto">
          <a:xfrm>
            <a:off x="6954838" y="2989263"/>
            <a:ext cx="90487" cy="90487"/>
            <a:chOff x="3805" y="4082"/>
            <a:chExt cx="57" cy="57"/>
          </a:xfrm>
        </p:grpSpPr>
        <p:grpSp>
          <p:nvGrpSpPr>
            <p:cNvPr id="15601" name="Group 241"/>
            <p:cNvGrpSpPr>
              <a:grpSpLocks/>
            </p:cNvGrpSpPr>
            <p:nvPr/>
          </p:nvGrpSpPr>
          <p:grpSpPr bwMode="auto">
            <a:xfrm>
              <a:off x="3805" y="4082"/>
              <a:ext cx="57" cy="57"/>
              <a:chOff x="3805" y="4082"/>
              <a:chExt cx="57" cy="57"/>
            </a:xfrm>
          </p:grpSpPr>
          <p:sp>
            <p:nvSpPr>
              <p:cNvPr id="15602" name="Line 24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603" name="Line 24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604" name="Rectangle 24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605" name="Group 245"/>
          <p:cNvGrpSpPr>
            <a:grpSpLocks/>
          </p:cNvGrpSpPr>
          <p:nvPr/>
        </p:nvGrpSpPr>
        <p:grpSpPr bwMode="auto">
          <a:xfrm>
            <a:off x="7173913" y="3443288"/>
            <a:ext cx="90487" cy="90487"/>
            <a:chOff x="3805" y="4082"/>
            <a:chExt cx="57" cy="57"/>
          </a:xfrm>
        </p:grpSpPr>
        <p:grpSp>
          <p:nvGrpSpPr>
            <p:cNvPr id="15606" name="Group 246"/>
            <p:cNvGrpSpPr>
              <a:grpSpLocks/>
            </p:cNvGrpSpPr>
            <p:nvPr/>
          </p:nvGrpSpPr>
          <p:grpSpPr bwMode="auto">
            <a:xfrm>
              <a:off x="3805" y="4082"/>
              <a:ext cx="57" cy="57"/>
              <a:chOff x="3805" y="4082"/>
              <a:chExt cx="57" cy="57"/>
            </a:xfrm>
          </p:grpSpPr>
          <p:sp>
            <p:nvSpPr>
              <p:cNvPr id="15607" name="Line 24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608" name="Line 24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609" name="Rectangle 24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620" name="Group 260"/>
          <p:cNvGrpSpPr>
            <a:grpSpLocks/>
          </p:cNvGrpSpPr>
          <p:nvPr/>
        </p:nvGrpSpPr>
        <p:grpSpPr bwMode="auto">
          <a:xfrm>
            <a:off x="4953000" y="2571750"/>
            <a:ext cx="90488" cy="90488"/>
            <a:chOff x="3805" y="4082"/>
            <a:chExt cx="57" cy="57"/>
          </a:xfrm>
        </p:grpSpPr>
        <p:grpSp>
          <p:nvGrpSpPr>
            <p:cNvPr id="15621" name="Group 261"/>
            <p:cNvGrpSpPr>
              <a:grpSpLocks/>
            </p:cNvGrpSpPr>
            <p:nvPr/>
          </p:nvGrpSpPr>
          <p:grpSpPr bwMode="auto">
            <a:xfrm>
              <a:off x="3805" y="4082"/>
              <a:ext cx="57" cy="57"/>
              <a:chOff x="3805" y="4082"/>
              <a:chExt cx="57" cy="57"/>
            </a:xfrm>
          </p:grpSpPr>
          <p:sp>
            <p:nvSpPr>
              <p:cNvPr id="15622" name="Line 26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623" name="Line 26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624" name="Rectangle 26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625" name="Group 265"/>
          <p:cNvGrpSpPr>
            <a:grpSpLocks/>
          </p:cNvGrpSpPr>
          <p:nvPr/>
        </p:nvGrpSpPr>
        <p:grpSpPr bwMode="auto">
          <a:xfrm>
            <a:off x="4846638" y="2774950"/>
            <a:ext cx="90487" cy="90488"/>
            <a:chOff x="3805" y="4082"/>
            <a:chExt cx="57" cy="57"/>
          </a:xfrm>
        </p:grpSpPr>
        <p:grpSp>
          <p:nvGrpSpPr>
            <p:cNvPr id="15626" name="Group 266"/>
            <p:cNvGrpSpPr>
              <a:grpSpLocks/>
            </p:cNvGrpSpPr>
            <p:nvPr/>
          </p:nvGrpSpPr>
          <p:grpSpPr bwMode="auto">
            <a:xfrm>
              <a:off x="3805" y="4082"/>
              <a:ext cx="57" cy="57"/>
              <a:chOff x="3805" y="4082"/>
              <a:chExt cx="57" cy="57"/>
            </a:xfrm>
          </p:grpSpPr>
          <p:sp>
            <p:nvSpPr>
              <p:cNvPr id="15627" name="Line 26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628" name="Line 26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629" name="Rectangle 26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635" name="Group 275"/>
          <p:cNvGrpSpPr>
            <a:grpSpLocks/>
          </p:cNvGrpSpPr>
          <p:nvPr/>
        </p:nvGrpSpPr>
        <p:grpSpPr bwMode="auto">
          <a:xfrm>
            <a:off x="4570413" y="1819275"/>
            <a:ext cx="90487" cy="90488"/>
            <a:chOff x="3805" y="4082"/>
            <a:chExt cx="57" cy="57"/>
          </a:xfrm>
        </p:grpSpPr>
        <p:grpSp>
          <p:nvGrpSpPr>
            <p:cNvPr id="15636" name="Group 276"/>
            <p:cNvGrpSpPr>
              <a:grpSpLocks/>
            </p:cNvGrpSpPr>
            <p:nvPr/>
          </p:nvGrpSpPr>
          <p:grpSpPr bwMode="auto">
            <a:xfrm>
              <a:off x="3805" y="4082"/>
              <a:ext cx="57" cy="57"/>
              <a:chOff x="3805" y="4082"/>
              <a:chExt cx="57" cy="57"/>
            </a:xfrm>
          </p:grpSpPr>
          <p:sp>
            <p:nvSpPr>
              <p:cNvPr id="15637" name="Line 27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638" name="Line 27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639" name="Rectangle 279"/>
            <p:cNvSpPr>
              <a:spLocks noChangeArrowheads="1"/>
            </p:cNvSpPr>
            <p:nvPr/>
          </p:nvSpPr>
          <p:spPr bwMode="auto">
            <a:xfrm>
              <a:off x="3820" y="4098"/>
              <a:ext cx="27" cy="27"/>
            </a:xfrm>
            <a:prstGeom prst="rect">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640" name="Group 280"/>
          <p:cNvGrpSpPr>
            <a:grpSpLocks/>
          </p:cNvGrpSpPr>
          <p:nvPr/>
        </p:nvGrpSpPr>
        <p:grpSpPr bwMode="auto">
          <a:xfrm>
            <a:off x="4292600" y="1584325"/>
            <a:ext cx="90488" cy="90488"/>
            <a:chOff x="3805" y="4082"/>
            <a:chExt cx="57" cy="57"/>
          </a:xfrm>
        </p:grpSpPr>
        <p:grpSp>
          <p:nvGrpSpPr>
            <p:cNvPr id="15641" name="Group 281"/>
            <p:cNvGrpSpPr>
              <a:grpSpLocks/>
            </p:cNvGrpSpPr>
            <p:nvPr/>
          </p:nvGrpSpPr>
          <p:grpSpPr bwMode="auto">
            <a:xfrm>
              <a:off x="3805" y="4082"/>
              <a:ext cx="57" cy="57"/>
              <a:chOff x="3805" y="4082"/>
              <a:chExt cx="57" cy="57"/>
            </a:xfrm>
          </p:grpSpPr>
          <p:sp>
            <p:nvSpPr>
              <p:cNvPr id="15642" name="Line 28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643" name="Line 28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644" name="Rectangle 284"/>
            <p:cNvSpPr>
              <a:spLocks noChangeArrowheads="1"/>
            </p:cNvSpPr>
            <p:nvPr/>
          </p:nvSpPr>
          <p:spPr bwMode="auto">
            <a:xfrm>
              <a:off x="3820" y="4098"/>
              <a:ext cx="27" cy="27"/>
            </a:xfrm>
            <a:prstGeom prst="rect">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645" name="Group 285"/>
          <p:cNvGrpSpPr>
            <a:grpSpLocks/>
          </p:cNvGrpSpPr>
          <p:nvPr/>
        </p:nvGrpSpPr>
        <p:grpSpPr bwMode="auto">
          <a:xfrm>
            <a:off x="3932238" y="1222375"/>
            <a:ext cx="90487" cy="90488"/>
            <a:chOff x="3805" y="4082"/>
            <a:chExt cx="57" cy="57"/>
          </a:xfrm>
        </p:grpSpPr>
        <p:grpSp>
          <p:nvGrpSpPr>
            <p:cNvPr id="15646" name="Group 286"/>
            <p:cNvGrpSpPr>
              <a:grpSpLocks/>
            </p:cNvGrpSpPr>
            <p:nvPr/>
          </p:nvGrpSpPr>
          <p:grpSpPr bwMode="auto">
            <a:xfrm>
              <a:off x="3805" y="4082"/>
              <a:ext cx="57" cy="57"/>
              <a:chOff x="3805" y="4082"/>
              <a:chExt cx="57" cy="57"/>
            </a:xfrm>
          </p:grpSpPr>
          <p:sp>
            <p:nvSpPr>
              <p:cNvPr id="15647" name="Line 28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648" name="Line 28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649" name="Rectangle 28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650" name="Group 290"/>
          <p:cNvGrpSpPr>
            <a:grpSpLocks/>
          </p:cNvGrpSpPr>
          <p:nvPr/>
        </p:nvGrpSpPr>
        <p:grpSpPr bwMode="auto">
          <a:xfrm>
            <a:off x="3424238" y="2074863"/>
            <a:ext cx="90487" cy="90487"/>
            <a:chOff x="3805" y="4082"/>
            <a:chExt cx="57" cy="57"/>
          </a:xfrm>
        </p:grpSpPr>
        <p:grpSp>
          <p:nvGrpSpPr>
            <p:cNvPr id="15651" name="Group 291"/>
            <p:cNvGrpSpPr>
              <a:grpSpLocks/>
            </p:cNvGrpSpPr>
            <p:nvPr/>
          </p:nvGrpSpPr>
          <p:grpSpPr bwMode="auto">
            <a:xfrm>
              <a:off x="3805" y="4082"/>
              <a:ext cx="57" cy="57"/>
              <a:chOff x="3805" y="4082"/>
              <a:chExt cx="57" cy="57"/>
            </a:xfrm>
          </p:grpSpPr>
          <p:sp>
            <p:nvSpPr>
              <p:cNvPr id="15652" name="Line 29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653" name="Line 29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654" name="Rectangle 29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655" name="Group 295"/>
          <p:cNvGrpSpPr>
            <a:grpSpLocks/>
          </p:cNvGrpSpPr>
          <p:nvPr/>
        </p:nvGrpSpPr>
        <p:grpSpPr bwMode="auto">
          <a:xfrm>
            <a:off x="2603500" y="1770063"/>
            <a:ext cx="90488" cy="90487"/>
            <a:chOff x="3805" y="4082"/>
            <a:chExt cx="57" cy="57"/>
          </a:xfrm>
        </p:grpSpPr>
        <p:grpSp>
          <p:nvGrpSpPr>
            <p:cNvPr id="15656" name="Group 296"/>
            <p:cNvGrpSpPr>
              <a:grpSpLocks/>
            </p:cNvGrpSpPr>
            <p:nvPr/>
          </p:nvGrpSpPr>
          <p:grpSpPr bwMode="auto">
            <a:xfrm>
              <a:off x="3805" y="4082"/>
              <a:ext cx="57" cy="57"/>
              <a:chOff x="3805" y="4082"/>
              <a:chExt cx="57" cy="57"/>
            </a:xfrm>
          </p:grpSpPr>
          <p:sp>
            <p:nvSpPr>
              <p:cNvPr id="15657" name="Line 29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658" name="Line 29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659" name="Rectangle 29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660" name="Group 300"/>
          <p:cNvGrpSpPr>
            <a:grpSpLocks/>
          </p:cNvGrpSpPr>
          <p:nvPr/>
        </p:nvGrpSpPr>
        <p:grpSpPr bwMode="auto">
          <a:xfrm>
            <a:off x="2290763" y="909638"/>
            <a:ext cx="90487" cy="90487"/>
            <a:chOff x="3805" y="4082"/>
            <a:chExt cx="57" cy="57"/>
          </a:xfrm>
        </p:grpSpPr>
        <p:grpSp>
          <p:nvGrpSpPr>
            <p:cNvPr id="15661" name="Group 301"/>
            <p:cNvGrpSpPr>
              <a:grpSpLocks/>
            </p:cNvGrpSpPr>
            <p:nvPr/>
          </p:nvGrpSpPr>
          <p:grpSpPr bwMode="auto">
            <a:xfrm>
              <a:off x="3805" y="4082"/>
              <a:ext cx="57" cy="57"/>
              <a:chOff x="3805" y="4082"/>
              <a:chExt cx="57" cy="57"/>
            </a:xfrm>
          </p:grpSpPr>
          <p:sp>
            <p:nvSpPr>
              <p:cNvPr id="15662" name="Line 30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663" name="Line 30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664" name="Rectangle 30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665" name="Group 305"/>
          <p:cNvGrpSpPr>
            <a:grpSpLocks/>
          </p:cNvGrpSpPr>
          <p:nvPr/>
        </p:nvGrpSpPr>
        <p:grpSpPr bwMode="auto">
          <a:xfrm>
            <a:off x="1485900" y="847725"/>
            <a:ext cx="90488" cy="90488"/>
            <a:chOff x="3805" y="4082"/>
            <a:chExt cx="57" cy="57"/>
          </a:xfrm>
        </p:grpSpPr>
        <p:grpSp>
          <p:nvGrpSpPr>
            <p:cNvPr id="15666" name="Group 306"/>
            <p:cNvGrpSpPr>
              <a:grpSpLocks/>
            </p:cNvGrpSpPr>
            <p:nvPr/>
          </p:nvGrpSpPr>
          <p:grpSpPr bwMode="auto">
            <a:xfrm>
              <a:off x="3805" y="4082"/>
              <a:ext cx="57" cy="57"/>
              <a:chOff x="3805" y="4082"/>
              <a:chExt cx="57" cy="57"/>
            </a:xfrm>
          </p:grpSpPr>
          <p:sp>
            <p:nvSpPr>
              <p:cNvPr id="15667" name="Line 30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668" name="Line 30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669" name="Rectangle 30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670" name="Group 310"/>
          <p:cNvGrpSpPr>
            <a:grpSpLocks/>
          </p:cNvGrpSpPr>
          <p:nvPr/>
        </p:nvGrpSpPr>
        <p:grpSpPr bwMode="auto">
          <a:xfrm>
            <a:off x="1638300" y="485775"/>
            <a:ext cx="90488" cy="90488"/>
            <a:chOff x="3805" y="4082"/>
            <a:chExt cx="57" cy="57"/>
          </a:xfrm>
        </p:grpSpPr>
        <p:grpSp>
          <p:nvGrpSpPr>
            <p:cNvPr id="15671" name="Group 311"/>
            <p:cNvGrpSpPr>
              <a:grpSpLocks/>
            </p:cNvGrpSpPr>
            <p:nvPr/>
          </p:nvGrpSpPr>
          <p:grpSpPr bwMode="auto">
            <a:xfrm>
              <a:off x="3805" y="4082"/>
              <a:ext cx="57" cy="57"/>
              <a:chOff x="3805" y="4082"/>
              <a:chExt cx="57" cy="57"/>
            </a:xfrm>
          </p:grpSpPr>
          <p:sp>
            <p:nvSpPr>
              <p:cNvPr id="15672" name="Line 31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673" name="Line 31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674" name="Rectangle 31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675" name="Group 315"/>
          <p:cNvGrpSpPr>
            <a:grpSpLocks/>
          </p:cNvGrpSpPr>
          <p:nvPr/>
        </p:nvGrpSpPr>
        <p:grpSpPr bwMode="auto">
          <a:xfrm>
            <a:off x="1398588" y="1851025"/>
            <a:ext cx="90487" cy="90488"/>
            <a:chOff x="3805" y="4082"/>
            <a:chExt cx="57" cy="57"/>
          </a:xfrm>
        </p:grpSpPr>
        <p:grpSp>
          <p:nvGrpSpPr>
            <p:cNvPr id="15676" name="Group 316"/>
            <p:cNvGrpSpPr>
              <a:grpSpLocks/>
            </p:cNvGrpSpPr>
            <p:nvPr/>
          </p:nvGrpSpPr>
          <p:grpSpPr bwMode="auto">
            <a:xfrm>
              <a:off x="3805" y="4082"/>
              <a:ext cx="57" cy="57"/>
              <a:chOff x="3805" y="4082"/>
              <a:chExt cx="57" cy="57"/>
            </a:xfrm>
          </p:grpSpPr>
          <p:sp>
            <p:nvSpPr>
              <p:cNvPr id="15677" name="Line 31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678" name="Line 31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679" name="Rectangle 31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680" name="Group 320"/>
          <p:cNvGrpSpPr>
            <a:grpSpLocks/>
          </p:cNvGrpSpPr>
          <p:nvPr/>
        </p:nvGrpSpPr>
        <p:grpSpPr bwMode="auto">
          <a:xfrm>
            <a:off x="2532063" y="271463"/>
            <a:ext cx="90487" cy="90487"/>
            <a:chOff x="3805" y="4082"/>
            <a:chExt cx="57" cy="57"/>
          </a:xfrm>
        </p:grpSpPr>
        <p:grpSp>
          <p:nvGrpSpPr>
            <p:cNvPr id="15681" name="Group 321"/>
            <p:cNvGrpSpPr>
              <a:grpSpLocks/>
            </p:cNvGrpSpPr>
            <p:nvPr/>
          </p:nvGrpSpPr>
          <p:grpSpPr bwMode="auto">
            <a:xfrm>
              <a:off x="3805" y="4082"/>
              <a:ext cx="57" cy="57"/>
              <a:chOff x="3805" y="4082"/>
              <a:chExt cx="57" cy="57"/>
            </a:xfrm>
          </p:grpSpPr>
          <p:sp>
            <p:nvSpPr>
              <p:cNvPr id="15682" name="Line 32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683" name="Line 32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684" name="Rectangle 32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685" name="Group 325"/>
          <p:cNvGrpSpPr>
            <a:grpSpLocks/>
          </p:cNvGrpSpPr>
          <p:nvPr/>
        </p:nvGrpSpPr>
        <p:grpSpPr bwMode="auto">
          <a:xfrm>
            <a:off x="1773238" y="2970213"/>
            <a:ext cx="90487" cy="90487"/>
            <a:chOff x="3805" y="4082"/>
            <a:chExt cx="57" cy="57"/>
          </a:xfrm>
        </p:grpSpPr>
        <p:grpSp>
          <p:nvGrpSpPr>
            <p:cNvPr id="15686" name="Group 326"/>
            <p:cNvGrpSpPr>
              <a:grpSpLocks/>
            </p:cNvGrpSpPr>
            <p:nvPr/>
          </p:nvGrpSpPr>
          <p:grpSpPr bwMode="auto">
            <a:xfrm>
              <a:off x="3805" y="4082"/>
              <a:ext cx="57" cy="57"/>
              <a:chOff x="3805" y="4082"/>
              <a:chExt cx="57" cy="57"/>
            </a:xfrm>
          </p:grpSpPr>
          <p:sp>
            <p:nvSpPr>
              <p:cNvPr id="15687" name="Line 32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688" name="Line 32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689" name="Rectangle 32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690" name="Group 330"/>
          <p:cNvGrpSpPr>
            <a:grpSpLocks/>
          </p:cNvGrpSpPr>
          <p:nvPr/>
        </p:nvGrpSpPr>
        <p:grpSpPr bwMode="auto">
          <a:xfrm>
            <a:off x="3048000" y="4575175"/>
            <a:ext cx="90488" cy="90488"/>
            <a:chOff x="3805" y="4082"/>
            <a:chExt cx="57" cy="57"/>
          </a:xfrm>
        </p:grpSpPr>
        <p:grpSp>
          <p:nvGrpSpPr>
            <p:cNvPr id="15691" name="Group 331"/>
            <p:cNvGrpSpPr>
              <a:grpSpLocks/>
            </p:cNvGrpSpPr>
            <p:nvPr/>
          </p:nvGrpSpPr>
          <p:grpSpPr bwMode="auto">
            <a:xfrm>
              <a:off x="3805" y="4082"/>
              <a:ext cx="57" cy="57"/>
              <a:chOff x="3805" y="4082"/>
              <a:chExt cx="57" cy="57"/>
            </a:xfrm>
          </p:grpSpPr>
          <p:sp>
            <p:nvSpPr>
              <p:cNvPr id="15692" name="Line 33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693" name="Line 33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694" name="Rectangle 33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695" name="Group 335"/>
          <p:cNvGrpSpPr>
            <a:grpSpLocks/>
          </p:cNvGrpSpPr>
          <p:nvPr/>
        </p:nvGrpSpPr>
        <p:grpSpPr bwMode="auto">
          <a:xfrm>
            <a:off x="3019425" y="4805363"/>
            <a:ext cx="90488" cy="90487"/>
            <a:chOff x="3805" y="4082"/>
            <a:chExt cx="57" cy="57"/>
          </a:xfrm>
        </p:grpSpPr>
        <p:grpSp>
          <p:nvGrpSpPr>
            <p:cNvPr id="15696" name="Group 336"/>
            <p:cNvGrpSpPr>
              <a:grpSpLocks/>
            </p:cNvGrpSpPr>
            <p:nvPr/>
          </p:nvGrpSpPr>
          <p:grpSpPr bwMode="auto">
            <a:xfrm>
              <a:off x="3805" y="4082"/>
              <a:ext cx="57" cy="57"/>
              <a:chOff x="3805" y="4082"/>
              <a:chExt cx="57" cy="57"/>
            </a:xfrm>
          </p:grpSpPr>
          <p:sp>
            <p:nvSpPr>
              <p:cNvPr id="15697" name="Line 33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698" name="Line 33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699" name="Rectangle 33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700" name="Group 340"/>
          <p:cNvGrpSpPr>
            <a:grpSpLocks/>
          </p:cNvGrpSpPr>
          <p:nvPr/>
        </p:nvGrpSpPr>
        <p:grpSpPr bwMode="auto">
          <a:xfrm>
            <a:off x="3217863" y="5233988"/>
            <a:ext cx="90487" cy="90487"/>
            <a:chOff x="3805" y="4082"/>
            <a:chExt cx="57" cy="57"/>
          </a:xfrm>
        </p:grpSpPr>
        <p:grpSp>
          <p:nvGrpSpPr>
            <p:cNvPr id="15701" name="Group 341"/>
            <p:cNvGrpSpPr>
              <a:grpSpLocks/>
            </p:cNvGrpSpPr>
            <p:nvPr/>
          </p:nvGrpSpPr>
          <p:grpSpPr bwMode="auto">
            <a:xfrm>
              <a:off x="3805" y="4082"/>
              <a:ext cx="57" cy="57"/>
              <a:chOff x="3805" y="4082"/>
              <a:chExt cx="57" cy="57"/>
            </a:xfrm>
          </p:grpSpPr>
          <p:sp>
            <p:nvSpPr>
              <p:cNvPr id="15702" name="Line 34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703" name="Line 34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704" name="Rectangle 34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705" name="Group 345"/>
          <p:cNvGrpSpPr>
            <a:grpSpLocks/>
          </p:cNvGrpSpPr>
          <p:nvPr/>
        </p:nvGrpSpPr>
        <p:grpSpPr bwMode="auto">
          <a:xfrm>
            <a:off x="3743325" y="5376863"/>
            <a:ext cx="90488" cy="90487"/>
            <a:chOff x="3805" y="4082"/>
            <a:chExt cx="57" cy="57"/>
          </a:xfrm>
        </p:grpSpPr>
        <p:grpSp>
          <p:nvGrpSpPr>
            <p:cNvPr id="15706" name="Group 346"/>
            <p:cNvGrpSpPr>
              <a:grpSpLocks/>
            </p:cNvGrpSpPr>
            <p:nvPr/>
          </p:nvGrpSpPr>
          <p:grpSpPr bwMode="auto">
            <a:xfrm>
              <a:off x="3805" y="4082"/>
              <a:ext cx="57" cy="57"/>
              <a:chOff x="3805" y="4082"/>
              <a:chExt cx="57" cy="57"/>
            </a:xfrm>
          </p:grpSpPr>
          <p:sp>
            <p:nvSpPr>
              <p:cNvPr id="15707" name="Line 34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708" name="Line 34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709" name="Rectangle 34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710" name="Group 350"/>
          <p:cNvGrpSpPr>
            <a:grpSpLocks/>
          </p:cNvGrpSpPr>
          <p:nvPr/>
        </p:nvGrpSpPr>
        <p:grpSpPr bwMode="auto">
          <a:xfrm>
            <a:off x="3856038" y="2635250"/>
            <a:ext cx="90487" cy="90488"/>
            <a:chOff x="3805" y="4082"/>
            <a:chExt cx="57" cy="57"/>
          </a:xfrm>
        </p:grpSpPr>
        <p:grpSp>
          <p:nvGrpSpPr>
            <p:cNvPr id="15711" name="Group 351"/>
            <p:cNvGrpSpPr>
              <a:grpSpLocks/>
            </p:cNvGrpSpPr>
            <p:nvPr/>
          </p:nvGrpSpPr>
          <p:grpSpPr bwMode="auto">
            <a:xfrm>
              <a:off x="3805" y="4082"/>
              <a:ext cx="57" cy="57"/>
              <a:chOff x="3805" y="4082"/>
              <a:chExt cx="57" cy="57"/>
            </a:xfrm>
          </p:grpSpPr>
          <p:sp>
            <p:nvSpPr>
              <p:cNvPr id="15712" name="Line 35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713" name="Line 35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714" name="Rectangle 35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715" name="Group 355"/>
          <p:cNvGrpSpPr>
            <a:grpSpLocks/>
          </p:cNvGrpSpPr>
          <p:nvPr/>
        </p:nvGrpSpPr>
        <p:grpSpPr bwMode="auto">
          <a:xfrm>
            <a:off x="6037263" y="1887538"/>
            <a:ext cx="90487" cy="90487"/>
            <a:chOff x="3805" y="4082"/>
            <a:chExt cx="57" cy="57"/>
          </a:xfrm>
        </p:grpSpPr>
        <p:grpSp>
          <p:nvGrpSpPr>
            <p:cNvPr id="15716" name="Group 356"/>
            <p:cNvGrpSpPr>
              <a:grpSpLocks/>
            </p:cNvGrpSpPr>
            <p:nvPr/>
          </p:nvGrpSpPr>
          <p:grpSpPr bwMode="auto">
            <a:xfrm>
              <a:off x="3805" y="4082"/>
              <a:ext cx="57" cy="57"/>
              <a:chOff x="3805" y="4082"/>
              <a:chExt cx="57" cy="57"/>
            </a:xfrm>
          </p:grpSpPr>
          <p:sp>
            <p:nvSpPr>
              <p:cNvPr id="15717" name="Line 35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718" name="Line 35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719" name="Rectangle 35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720" name="Group 360"/>
          <p:cNvGrpSpPr>
            <a:grpSpLocks/>
          </p:cNvGrpSpPr>
          <p:nvPr/>
        </p:nvGrpSpPr>
        <p:grpSpPr bwMode="auto">
          <a:xfrm>
            <a:off x="5402263" y="871538"/>
            <a:ext cx="90487" cy="90487"/>
            <a:chOff x="3805" y="4082"/>
            <a:chExt cx="57" cy="57"/>
          </a:xfrm>
        </p:grpSpPr>
        <p:grpSp>
          <p:nvGrpSpPr>
            <p:cNvPr id="15721" name="Group 361"/>
            <p:cNvGrpSpPr>
              <a:grpSpLocks/>
            </p:cNvGrpSpPr>
            <p:nvPr/>
          </p:nvGrpSpPr>
          <p:grpSpPr bwMode="auto">
            <a:xfrm>
              <a:off x="3805" y="4082"/>
              <a:ext cx="57" cy="57"/>
              <a:chOff x="3805" y="4082"/>
              <a:chExt cx="57" cy="57"/>
            </a:xfrm>
          </p:grpSpPr>
          <p:sp>
            <p:nvSpPr>
              <p:cNvPr id="15722" name="Line 36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723" name="Line 36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724" name="Rectangle 36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725" name="Group 365"/>
          <p:cNvGrpSpPr>
            <a:grpSpLocks/>
          </p:cNvGrpSpPr>
          <p:nvPr/>
        </p:nvGrpSpPr>
        <p:grpSpPr bwMode="auto">
          <a:xfrm>
            <a:off x="4138613" y="801688"/>
            <a:ext cx="90487" cy="90487"/>
            <a:chOff x="3805" y="4082"/>
            <a:chExt cx="57" cy="57"/>
          </a:xfrm>
        </p:grpSpPr>
        <p:grpSp>
          <p:nvGrpSpPr>
            <p:cNvPr id="15726" name="Group 366"/>
            <p:cNvGrpSpPr>
              <a:grpSpLocks/>
            </p:cNvGrpSpPr>
            <p:nvPr/>
          </p:nvGrpSpPr>
          <p:grpSpPr bwMode="auto">
            <a:xfrm>
              <a:off x="3805" y="4082"/>
              <a:ext cx="57" cy="57"/>
              <a:chOff x="3805" y="4082"/>
              <a:chExt cx="57" cy="57"/>
            </a:xfrm>
          </p:grpSpPr>
          <p:sp>
            <p:nvSpPr>
              <p:cNvPr id="15727" name="Line 36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728" name="Line 36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729" name="Rectangle 36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730" name="Group 370"/>
          <p:cNvGrpSpPr>
            <a:grpSpLocks/>
          </p:cNvGrpSpPr>
          <p:nvPr/>
        </p:nvGrpSpPr>
        <p:grpSpPr bwMode="auto">
          <a:xfrm>
            <a:off x="3681413" y="757238"/>
            <a:ext cx="90487" cy="90487"/>
            <a:chOff x="3805" y="4082"/>
            <a:chExt cx="57" cy="57"/>
          </a:xfrm>
        </p:grpSpPr>
        <p:grpSp>
          <p:nvGrpSpPr>
            <p:cNvPr id="15731" name="Group 371"/>
            <p:cNvGrpSpPr>
              <a:grpSpLocks/>
            </p:cNvGrpSpPr>
            <p:nvPr/>
          </p:nvGrpSpPr>
          <p:grpSpPr bwMode="auto">
            <a:xfrm>
              <a:off x="3805" y="4082"/>
              <a:ext cx="57" cy="57"/>
              <a:chOff x="3805" y="4082"/>
              <a:chExt cx="57" cy="57"/>
            </a:xfrm>
          </p:grpSpPr>
          <p:sp>
            <p:nvSpPr>
              <p:cNvPr id="15732" name="Line 37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733" name="Line 37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734" name="Rectangle 37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735" name="Group 375"/>
          <p:cNvGrpSpPr>
            <a:grpSpLocks/>
          </p:cNvGrpSpPr>
          <p:nvPr/>
        </p:nvGrpSpPr>
        <p:grpSpPr bwMode="auto">
          <a:xfrm>
            <a:off x="2654300" y="2614613"/>
            <a:ext cx="90488" cy="90487"/>
            <a:chOff x="3805" y="4082"/>
            <a:chExt cx="57" cy="57"/>
          </a:xfrm>
        </p:grpSpPr>
        <p:grpSp>
          <p:nvGrpSpPr>
            <p:cNvPr id="15736" name="Group 376"/>
            <p:cNvGrpSpPr>
              <a:grpSpLocks/>
            </p:cNvGrpSpPr>
            <p:nvPr/>
          </p:nvGrpSpPr>
          <p:grpSpPr bwMode="auto">
            <a:xfrm>
              <a:off x="3805" y="4082"/>
              <a:ext cx="57" cy="57"/>
              <a:chOff x="3805" y="4082"/>
              <a:chExt cx="57" cy="57"/>
            </a:xfrm>
          </p:grpSpPr>
          <p:sp>
            <p:nvSpPr>
              <p:cNvPr id="15737" name="Line 37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738" name="Line 37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739" name="Rectangle 37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740" name="Group 380"/>
          <p:cNvGrpSpPr>
            <a:grpSpLocks/>
          </p:cNvGrpSpPr>
          <p:nvPr/>
        </p:nvGrpSpPr>
        <p:grpSpPr bwMode="auto">
          <a:xfrm>
            <a:off x="2359025" y="4945063"/>
            <a:ext cx="90488" cy="90487"/>
            <a:chOff x="3805" y="4082"/>
            <a:chExt cx="57" cy="57"/>
          </a:xfrm>
        </p:grpSpPr>
        <p:grpSp>
          <p:nvGrpSpPr>
            <p:cNvPr id="15741" name="Group 381"/>
            <p:cNvGrpSpPr>
              <a:grpSpLocks/>
            </p:cNvGrpSpPr>
            <p:nvPr/>
          </p:nvGrpSpPr>
          <p:grpSpPr bwMode="auto">
            <a:xfrm>
              <a:off x="3805" y="4082"/>
              <a:ext cx="57" cy="57"/>
              <a:chOff x="3805" y="4082"/>
              <a:chExt cx="57" cy="57"/>
            </a:xfrm>
          </p:grpSpPr>
          <p:sp>
            <p:nvSpPr>
              <p:cNvPr id="15742" name="Line 38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743" name="Line 38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744" name="Rectangle 38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745" name="Group 385"/>
          <p:cNvGrpSpPr>
            <a:grpSpLocks/>
          </p:cNvGrpSpPr>
          <p:nvPr/>
        </p:nvGrpSpPr>
        <p:grpSpPr bwMode="auto">
          <a:xfrm>
            <a:off x="3460750" y="2843213"/>
            <a:ext cx="90488" cy="90487"/>
            <a:chOff x="3805" y="4082"/>
            <a:chExt cx="57" cy="57"/>
          </a:xfrm>
        </p:grpSpPr>
        <p:grpSp>
          <p:nvGrpSpPr>
            <p:cNvPr id="15746" name="Group 386"/>
            <p:cNvGrpSpPr>
              <a:grpSpLocks/>
            </p:cNvGrpSpPr>
            <p:nvPr/>
          </p:nvGrpSpPr>
          <p:grpSpPr bwMode="auto">
            <a:xfrm>
              <a:off x="3805" y="4082"/>
              <a:ext cx="57" cy="57"/>
              <a:chOff x="3805" y="4082"/>
              <a:chExt cx="57" cy="57"/>
            </a:xfrm>
          </p:grpSpPr>
          <p:sp>
            <p:nvSpPr>
              <p:cNvPr id="15747" name="Line 38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748" name="Line 38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749" name="Rectangle 38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755" name="Group 395"/>
          <p:cNvGrpSpPr>
            <a:grpSpLocks/>
          </p:cNvGrpSpPr>
          <p:nvPr/>
        </p:nvGrpSpPr>
        <p:grpSpPr bwMode="auto">
          <a:xfrm>
            <a:off x="6386513" y="2319338"/>
            <a:ext cx="90487" cy="90487"/>
            <a:chOff x="3805" y="4082"/>
            <a:chExt cx="57" cy="57"/>
          </a:xfrm>
        </p:grpSpPr>
        <p:grpSp>
          <p:nvGrpSpPr>
            <p:cNvPr id="15756" name="Group 396"/>
            <p:cNvGrpSpPr>
              <a:grpSpLocks/>
            </p:cNvGrpSpPr>
            <p:nvPr/>
          </p:nvGrpSpPr>
          <p:grpSpPr bwMode="auto">
            <a:xfrm>
              <a:off x="3805" y="4082"/>
              <a:ext cx="57" cy="57"/>
              <a:chOff x="3805" y="4082"/>
              <a:chExt cx="57" cy="57"/>
            </a:xfrm>
          </p:grpSpPr>
          <p:sp>
            <p:nvSpPr>
              <p:cNvPr id="15757" name="Line 39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758" name="Line 39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759" name="Rectangle 39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760" name="Group 400"/>
          <p:cNvGrpSpPr>
            <a:grpSpLocks/>
          </p:cNvGrpSpPr>
          <p:nvPr/>
        </p:nvGrpSpPr>
        <p:grpSpPr bwMode="auto">
          <a:xfrm>
            <a:off x="6223000" y="4306888"/>
            <a:ext cx="90488" cy="90487"/>
            <a:chOff x="3805" y="4082"/>
            <a:chExt cx="57" cy="57"/>
          </a:xfrm>
        </p:grpSpPr>
        <p:grpSp>
          <p:nvGrpSpPr>
            <p:cNvPr id="15761" name="Group 401"/>
            <p:cNvGrpSpPr>
              <a:grpSpLocks/>
            </p:cNvGrpSpPr>
            <p:nvPr/>
          </p:nvGrpSpPr>
          <p:grpSpPr bwMode="auto">
            <a:xfrm>
              <a:off x="3805" y="4082"/>
              <a:ext cx="57" cy="57"/>
              <a:chOff x="3805" y="4082"/>
              <a:chExt cx="57" cy="57"/>
            </a:xfrm>
          </p:grpSpPr>
          <p:sp>
            <p:nvSpPr>
              <p:cNvPr id="15762" name="Line 40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763" name="Line 40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764" name="Rectangle 40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5765" name="Text Box 405"/>
          <p:cNvSpPr txBox="1">
            <a:spLocks noChangeArrowheads="1"/>
          </p:cNvSpPr>
          <p:nvPr/>
        </p:nvSpPr>
        <p:spPr bwMode="auto">
          <a:xfrm>
            <a:off x="2119313" y="204788"/>
            <a:ext cx="5111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Colville</a:t>
            </a:r>
          </a:p>
        </p:txBody>
      </p:sp>
      <p:sp>
        <p:nvSpPr>
          <p:cNvPr id="15766" name="Text Box 406"/>
          <p:cNvSpPr txBox="1">
            <a:spLocks noChangeArrowheads="1"/>
          </p:cNvSpPr>
          <p:nvPr/>
        </p:nvSpPr>
        <p:spPr bwMode="auto">
          <a:xfrm>
            <a:off x="1873250" y="749300"/>
            <a:ext cx="72072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Walla Walla</a:t>
            </a:r>
          </a:p>
        </p:txBody>
      </p:sp>
      <p:sp>
        <p:nvSpPr>
          <p:cNvPr id="15767" name="Text Box 407"/>
          <p:cNvSpPr txBox="1">
            <a:spLocks noChangeArrowheads="1"/>
          </p:cNvSpPr>
          <p:nvPr/>
        </p:nvSpPr>
        <p:spPr bwMode="auto">
          <a:xfrm>
            <a:off x="1665288" y="428625"/>
            <a:ext cx="68897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Steilacoom</a:t>
            </a:r>
          </a:p>
        </p:txBody>
      </p:sp>
      <p:sp>
        <p:nvSpPr>
          <p:cNvPr id="15768" name="Text Box 408"/>
          <p:cNvSpPr txBox="1">
            <a:spLocks noChangeArrowheads="1"/>
          </p:cNvSpPr>
          <p:nvPr/>
        </p:nvSpPr>
        <p:spPr bwMode="auto">
          <a:xfrm>
            <a:off x="1381125" y="681038"/>
            <a:ext cx="6731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Vancouver</a:t>
            </a:r>
          </a:p>
        </p:txBody>
      </p:sp>
      <p:sp>
        <p:nvSpPr>
          <p:cNvPr id="15769" name="Text Box 409"/>
          <p:cNvSpPr txBox="1">
            <a:spLocks noChangeArrowheads="1"/>
          </p:cNvSpPr>
          <p:nvPr/>
        </p:nvSpPr>
        <p:spPr bwMode="auto">
          <a:xfrm>
            <a:off x="1401763" y="1793875"/>
            <a:ext cx="5588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Klamath</a:t>
            </a:r>
          </a:p>
        </p:txBody>
      </p:sp>
      <p:sp>
        <p:nvSpPr>
          <p:cNvPr id="15770" name="Text Box 410"/>
          <p:cNvSpPr txBox="1">
            <a:spLocks noChangeArrowheads="1"/>
          </p:cNvSpPr>
          <p:nvPr/>
        </p:nvSpPr>
        <p:spPr bwMode="auto">
          <a:xfrm>
            <a:off x="1793875" y="2906713"/>
            <a:ext cx="579438"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Churchill</a:t>
            </a:r>
          </a:p>
        </p:txBody>
      </p:sp>
      <p:sp>
        <p:nvSpPr>
          <p:cNvPr id="15771" name="Text Box 411"/>
          <p:cNvSpPr txBox="1">
            <a:spLocks noChangeArrowheads="1"/>
          </p:cNvSpPr>
          <p:nvPr/>
        </p:nvSpPr>
        <p:spPr bwMode="auto">
          <a:xfrm>
            <a:off x="2452688" y="2659063"/>
            <a:ext cx="51752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Halleck</a:t>
            </a:r>
          </a:p>
        </p:txBody>
      </p:sp>
      <p:sp>
        <p:nvSpPr>
          <p:cNvPr id="15772" name="Text Box 412"/>
          <p:cNvSpPr txBox="1">
            <a:spLocks noChangeArrowheads="1"/>
          </p:cNvSpPr>
          <p:nvPr/>
        </p:nvSpPr>
        <p:spPr bwMode="auto">
          <a:xfrm>
            <a:off x="3241675" y="2870200"/>
            <a:ext cx="5588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Douglas</a:t>
            </a:r>
          </a:p>
        </p:txBody>
      </p:sp>
      <p:sp>
        <p:nvSpPr>
          <p:cNvPr id="15773" name="Text Box 413"/>
          <p:cNvSpPr txBox="1">
            <a:spLocks noChangeArrowheads="1"/>
          </p:cNvSpPr>
          <p:nvPr/>
        </p:nvSpPr>
        <p:spPr bwMode="auto">
          <a:xfrm>
            <a:off x="3673475" y="2468563"/>
            <a:ext cx="512763"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Bridger</a:t>
            </a:r>
          </a:p>
        </p:txBody>
      </p:sp>
      <p:sp>
        <p:nvSpPr>
          <p:cNvPr id="15776" name="Text Box 416"/>
          <p:cNvSpPr txBox="1">
            <a:spLocks noChangeArrowheads="1"/>
          </p:cNvSpPr>
          <p:nvPr/>
        </p:nvSpPr>
        <p:spPr bwMode="auto">
          <a:xfrm>
            <a:off x="4722813" y="2401888"/>
            <a:ext cx="5524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Laramie</a:t>
            </a:r>
          </a:p>
        </p:txBody>
      </p:sp>
      <p:sp>
        <p:nvSpPr>
          <p:cNvPr id="15777" name="Text Box 417"/>
          <p:cNvSpPr txBox="1">
            <a:spLocks noChangeArrowheads="1"/>
          </p:cNvSpPr>
          <p:nvPr/>
        </p:nvSpPr>
        <p:spPr bwMode="auto">
          <a:xfrm>
            <a:off x="4281488" y="2606675"/>
            <a:ext cx="744537"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D.A. Russell</a:t>
            </a:r>
          </a:p>
        </p:txBody>
      </p:sp>
      <p:sp>
        <p:nvSpPr>
          <p:cNvPr id="15781" name="Text Box 421"/>
          <p:cNvSpPr txBox="1">
            <a:spLocks noChangeArrowheads="1"/>
          </p:cNvSpPr>
          <p:nvPr/>
        </p:nvSpPr>
        <p:spPr bwMode="auto">
          <a:xfrm>
            <a:off x="6402388" y="2259013"/>
            <a:ext cx="53022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Randall</a:t>
            </a:r>
          </a:p>
        </p:txBody>
      </p:sp>
      <p:sp>
        <p:nvSpPr>
          <p:cNvPr id="15782" name="Text Box 422"/>
          <p:cNvSpPr txBox="1">
            <a:spLocks noChangeArrowheads="1"/>
          </p:cNvSpPr>
          <p:nvPr/>
        </p:nvSpPr>
        <p:spPr bwMode="auto">
          <a:xfrm>
            <a:off x="6045200" y="1828800"/>
            <a:ext cx="404813"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Sully</a:t>
            </a:r>
          </a:p>
        </p:txBody>
      </p:sp>
      <p:sp>
        <p:nvSpPr>
          <p:cNvPr id="15783" name="Text Box 423"/>
          <p:cNvSpPr txBox="1">
            <a:spLocks noChangeArrowheads="1"/>
          </p:cNvSpPr>
          <p:nvPr/>
        </p:nvSpPr>
        <p:spPr bwMode="auto">
          <a:xfrm>
            <a:off x="7197725" y="3386138"/>
            <a:ext cx="769938"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Leavenworth</a:t>
            </a:r>
          </a:p>
        </p:txBody>
      </p:sp>
      <p:sp>
        <p:nvSpPr>
          <p:cNvPr id="15786" name="Text Box 426"/>
          <p:cNvSpPr txBox="1">
            <a:spLocks noChangeArrowheads="1"/>
          </p:cNvSpPr>
          <p:nvPr/>
        </p:nvSpPr>
        <p:spPr bwMode="auto">
          <a:xfrm>
            <a:off x="6419850" y="3586163"/>
            <a:ext cx="4889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Harker</a:t>
            </a:r>
          </a:p>
        </p:txBody>
      </p:sp>
      <p:sp>
        <p:nvSpPr>
          <p:cNvPr id="15787" name="Text Box 427"/>
          <p:cNvSpPr txBox="1">
            <a:spLocks noChangeArrowheads="1"/>
          </p:cNvSpPr>
          <p:nvPr/>
        </p:nvSpPr>
        <p:spPr bwMode="auto">
          <a:xfrm>
            <a:off x="5848350" y="3679825"/>
            <a:ext cx="50323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Larned</a:t>
            </a:r>
          </a:p>
        </p:txBody>
      </p:sp>
      <p:sp>
        <p:nvSpPr>
          <p:cNvPr id="15788" name="Text Box 428"/>
          <p:cNvSpPr txBox="1">
            <a:spLocks noChangeArrowheads="1"/>
          </p:cNvSpPr>
          <p:nvPr/>
        </p:nvSpPr>
        <p:spPr bwMode="auto">
          <a:xfrm>
            <a:off x="6119813" y="3895725"/>
            <a:ext cx="48577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Dodge</a:t>
            </a:r>
          </a:p>
        </p:txBody>
      </p:sp>
      <p:sp>
        <p:nvSpPr>
          <p:cNvPr id="15790" name="Text Box 430"/>
          <p:cNvSpPr txBox="1">
            <a:spLocks noChangeArrowheads="1"/>
          </p:cNvSpPr>
          <p:nvPr/>
        </p:nvSpPr>
        <p:spPr bwMode="auto">
          <a:xfrm>
            <a:off x="6238875" y="4251325"/>
            <a:ext cx="49688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Supply</a:t>
            </a:r>
          </a:p>
        </p:txBody>
      </p:sp>
      <p:sp>
        <p:nvSpPr>
          <p:cNvPr id="15792" name="Text Box 432"/>
          <p:cNvSpPr txBox="1">
            <a:spLocks noChangeArrowheads="1"/>
          </p:cNvSpPr>
          <p:nvPr/>
        </p:nvSpPr>
        <p:spPr bwMode="auto">
          <a:xfrm>
            <a:off x="6453188" y="5314950"/>
            <a:ext cx="700087"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Richardson</a:t>
            </a:r>
          </a:p>
        </p:txBody>
      </p:sp>
      <p:sp>
        <p:nvSpPr>
          <p:cNvPr id="15793" name="Text Box 433"/>
          <p:cNvSpPr txBox="1">
            <a:spLocks noChangeArrowheads="1"/>
          </p:cNvSpPr>
          <p:nvPr/>
        </p:nvSpPr>
        <p:spPr bwMode="auto">
          <a:xfrm>
            <a:off x="5846763" y="5368925"/>
            <a:ext cx="45561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Griffin</a:t>
            </a:r>
          </a:p>
        </p:txBody>
      </p:sp>
      <p:sp>
        <p:nvSpPr>
          <p:cNvPr id="15794" name="Text Box 434"/>
          <p:cNvSpPr txBox="1">
            <a:spLocks noChangeArrowheads="1"/>
          </p:cNvSpPr>
          <p:nvPr/>
        </p:nvSpPr>
        <p:spPr bwMode="auto">
          <a:xfrm>
            <a:off x="5910263" y="5803900"/>
            <a:ext cx="53657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Concho</a:t>
            </a:r>
          </a:p>
        </p:txBody>
      </p:sp>
      <p:sp>
        <p:nvSpPr>
          <p:cNvPr id="15795" name="Text Box 435"/>
          <p:cNvSpPr txBox="1">
            <a:spLocks noChangeArrowheads="1"/>
          </p:cNvSpPr>
          <p:nvPr/>
        </p:nvSpPr>
        <p:spPr bwMode="auto">
          <a:xfrm>
            <a:off x="5437188" y="5965825"/>
            <a:ext cx="58261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Stockton</a:t>
            </a:r>
          </a:p>
        </p:txBody>
      </p:sp>
      <p:sp>
        <p:nvSpPr>
          <p:cNvPr id="15796" name="Text Box 436"/>
          <p:cNvSpPr txBox="1">
            <a:spLocks noChangeArrowheads="1"/>
          </p:cNvSpPr>
          <p:nvPr/>
        </p:nvSpPr>
        <p:spPr bwMode="auto">
          <a:xfrm>
            <a:off x="4932363" y="6096000"/>
            <a:ext cx="43815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Davis</a:t>
            </a:r>
          </a:p>
        </p:txBody>
      </p:sp>
      <p:sp>
        <p:nvSpPr>
          <p:cNvPr id="15797" name="Text Box 437"/>
          <p:cNvSpPr txBox="1">
            <a:spLocks noChangeArrowheads="1"/>
          </p:cNvSpPr>
          <p:nvPr/>
        </p:nvSpPr>
        <p:spPr bwMode="auto">
          <a:xfrm>
            <a:off x="4668838" y="5795963"/>
            <a:ext cx="569912"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Quitman</a:t>
            </a:r>
          </a:p>
        </p:txBody>
      </p:sp>
      <p:sp>
        <p:nvSpPr>
          <p:cNvPr id="15798" name="Text Box 438"/>
          <p:cNvSpPr txBox="1">
            <a:spLocks noChangeArrowheads="1"/>
          </p:cNvSpPr>
          <p:nvPr/>
        </p:nvSpPr>
        <p:spPr bwMode="auto">
          <a:xfrm>
            <a:off x="4468813" y="5483225"/>
            <a:ext cx="39846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Bliss</a:t>
            </a:r>
          </a:p>
        </p:txBody>
      </p:sp>
      <p:sp>
        <p:nvSpPr>
          <p:cNvPr id="15799" name="Text Box 439"/>
          <p:cNvSpPr txBox="1">
            <a:spLocks noChangeArrowheads="1"/>
          </p:cNvSpPr>
          <p:nvPr/>
        </p:nvSpPr>
        <p:spPr bwMode="auto">
          <a:xfrm>
            <a:off x="4624388" y="5113338"/>
            <a:ext cx="538162"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Stanton</a:t>
            </a:r>
          </a:p>
        </p:txBody>
      </p:sp>
      <p:sp>
        <p:nvSpPr>
          <p:cNvPr id="15800" name="Text Box 440"/>
          <p:cNvSpPr txBox="1">
            <a:spLocks noChangeArrowheads="1"/>
          </p:cNvSpPr>
          <p:nvPr/>
        </p:nvSpPr>
        <p:spPr bwMode="auto">
          <a:xfrm>
            <a:off x="4297363" y="5276850"/>
            <a:ext cx="503237"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Seldon</a:t>
            </a:r>
          </a:p>
        </p:txBody>
      </p:sp>
      <p:sp>
        <p:nvSpPr>
          <p:cNvPr id="15801" name="Text Box 441"/>
          <p:cNvSpPr txBox="1">
            <a:spLocks noChangeArrowheads="1"/>
          </p:cNvSpPr>
          <p:nvPr/>
        </p:nvSpPr>
        <p:spPr bwMode="auto">
          <a:xfrm>
            <a:off x="3840163" y="5364163"/>
            <a:ext cx="66992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Cummings</a:t>
            </a:r>
          </a:p>
        </p:txBody>
      </p:sp>
      <p:sp>
        <p:nvSpPr>
          <p:cNvPr id="15802" name="Text Box 442"/>
          <p:cNvSpPr txBox="1">
            <a:spLocks noChangeArrowheads="1"/>
          </p:cNvSpPr>
          <p:nvPr/>
        </p:nvSpPr>
        <p:spPr bwMode="auto">
          <a:xfrm>
            <a:off x="3905250" y="5018088"/>
            <a:ext cx="5080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Bayard</a:t>
            </a:r>
          </a:p>
        </p:txBody>
      </p:sp>
      <p:sp>
        <p:nvSpPr>
          <p:cNvPr id="15803" name="Text Box 443"/>
          <p:cNvSpPr txBox="1">
            <a:spLocks noChangeArrowheads="1"/>
          </p:cNvSpPr>
          <p:nvPr/>
        </p:nvSpPr>
        <p:spPr bwMode="auto">
          <a:xfrm>
            <a:off x="3587750" y="5216525"/>
            <a:ext cx="461963"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Bowie</a:t>
            </a:r>
          </a:p>
        </p:txBody>
      </p:sp>
      <p:sp>
        <p:nvSpPr>
          <p:cNvPr id="15804" name="Text Box 444"/>
          <p:cNvSpPr txBox="1">
            <a:spLocks noChangeArrowheads="1"/>
          </p:cNvSpPr>
          <p:nvPr/>
        </p:nvSpPr>
        <p:spPr bwMode="auto">
          <a:xfrm>
            <a:off x="2905125" y="5075238"/>
            <a:ext cx="4730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Lowell</a:t>
            </a:r>
          </a:p>
        </p:txBody>
      </p:sp>
      <p:sp>
        <p:nvSpPr>
          <p:cNvPr id="15805" name="Text Box 445"/>
          <p:cNvSpPr txBox="1">
            <a:spLocks noChangeArrowheads="1"/>
          </p:cNvSpPr>
          <p:nvPr/>
        </p:nvSpPr>
        <p:spPr bwMode="auto">
          <a:xfrm>
            <a:off x="2473325" y="4737100"/>
            <a:ext cx="62388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McDowell</a:t>
            </a:r>
          </a:p>
        </p:txBody>
      </p:sp>
      <p:sp>
        <p:nvSpPr>
          <p:cNvPr id="15806" name="Text Box 446"/>
          <p:cNvSpPr txBox="1">
            <a:spLocks noChangeArrowheads="1"/>
          </p:cNvSpPr>
          <p:nvPr/>
        </p:nvSpPr>
        <p:spPr bwMode="auto">
          <a:xfrm>
            <a:off x="3067050" y="4521200"/>
            <a:ext cx="4572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Verde</a:t>
            </a:r>
          </a:p>
        </p:txBody>
      </p:sp>
      <p:sp>
        <p:nvSpPr>
          <p:cNvPr id="15807" name="Text Box 447"/>
          <p:cNvSpPr txBox="1">
            <a:spLocks noChangeArrowheads="1"/>
          </p:cNvSpPr>
          <p:nvPr/>
        </p:nvSpPr>
        <p:spPr bwMode="auto">
          <a:xfrm>
            <a:off x="1995488" y="4865688"/>
            <a:ext cx="4508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Yuma</a:t>
            </a:r>
          </a:p>
        </p:txBody>
      </p:sp>
      <p:sp>
        <p:nvSpPr>
          <p:cNvPr id="15808" name="Text Box 448"/>
          <p:cNvSpPr txBox="1">
            <a:spLocks noChangeArrowheads="1"/>
          </p:cNvSpPr>
          <p:nvPr/>
        </p:nvSpPr>
        <p:spPr bwMode="auto">
          <a:xfrm>
            <a:off x="3760788" y="4826000"/>
            <a:ext cx="53181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Apache</a:t>
            </a:r>
          </a:p>
        </p:txBody>
      </p:sp>
      <p:sp>
        <p:nvSpPr>
          <p:cNvPr id="15809" name="Text Box 449"/>
          <p:cNvSpPr txBox="1">
            <a:spLocks noChangeArrowheads="1"/>
          </p:cNvSpPr>
          <p:nvPr/>
        </p:nvSpPr>
        <p:spPr bwMode="auto">
          <a:xfrm>
            <a:off x="4027488" y="4370388"/>
            <a:ext cx="5588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Wingate</a:t>
            </a:r>
          </a:p>
        </p:txBody>
      </p:sp>
      <p:sp>
        <p:nvSpPr>
          <p:cNvPr id="15810" name="Text Box 450"/>
          <p:cNvSpPr txBox="1">
            <a:spLocks noChangeArrowheads="1"/>
          </p:cNvSpPr>
          <p:nvPr/>
        </p:nvSpPr>
        <p:spPr bwMode="auto">
          <a:xfrm>
            <a:off x="4611688" y="4275138"/>
            <a:ext cx="4508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Union</a:t>
            </a:r>
          </a:p>
        </p:txBody>
      </p:sp>
      <p:sp>
        <p:nvSpPr>
          <p:cNvPr id="15811" name="Text Box 451"/>
          <p:cNvSpPr txBox="1">
            <a:spLocks noChangeArrowheads="1"/>
          </p:cNvSpPr>
          <p:nvPr/>
        </p:nvSpPr>
        <p:spPr bwMode="auto">
          <a:xfrm>
            <a:off x="4889500" y="4497388"/>
            <a:ext cx="5524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Bascom</a:t>
            </a:r>
          </a:p>
        </p:txBody>
      </p:sp>
      <p:sp>
        <p:nvSpPr>
          <p:cNvPr id="15812" name="Text Box 452"/>
          <p:cNvSpPr txBox="1">
            <a:spLocks noChangeArrowheads="1"/>
          </p:cNvSpPr>
          <p:nvPr/>
        </p:nvSpPr>
        <p:spPr bwMode="auto">
          <a:xfrm>
            <a:off x="4489450" y="4740275"/>
            <a:ext cx="54133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Sumner</a:t>
            </a:r>
          </a:p>
        </p:txBody>
      </p:sp>
      <p:sp>
        <p:nvSpPr>
          <p:cNvPr id="15813" name="Text Box 453"/>
          <p:cNvSpPr txBox="1">
            <a:spLocks noChangeArrowheads="1"/>
          </p:cNvSpPr>
          <p:nvPr/>
        </p:nvSpPr>
        <p:spPr bwMode="auto">
          <a:xfrm>
            <a:off x="4205288" y="3938588"/>
            <a:ext cx="547687"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Garland</a:t>
            </a:r>
          </a:p>
        </p:txBody>
      </p:sp>
      <p:sp>
        <p:nvSpPr>
          <p:cNvPr id="15814" name="Text Box 454"/>
          <p:cNvSpPr txBox="1">
            <a:spLocks noChangeArrowheads="1"/>
          </p:cNvSpPr>
          <p:nvPr/>
        </p:nvSpPr>
        <p:spPr bwMode="auto">
          <a:xfrm>
            <a:off x="4710113" y="3830638"/>
            <a:ext cx="4064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Lyon</a:t>
            </a:r>
          </a:p>
        </p:txBody>
      </p:sp>
      <p:sp>
        <p:nvSpPr>
          <p:cNvPr id="15815" name="Text Box 455"/>
          <p:cNvSpPr txBox="1">
            <a:spLocks noChangeArrowheads="1"/>
          </p:cNvSpPr>
          <p:nvPr/>
        </p:nvSpPr>
        <p:spPr bwMode="auto">
          <a:xfrm>
            <a:off x="2649538" y="1712913"/>
            <a:ext cx="439737"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Boise</a:t>
            </a:r>
          </a:p>
        </p:txBody>
      </p:sp>
      <p:sp>
        <p:nvSpPr>
          <p:cNvPr id="15816" name="Text Box 456"/>
          <p:cNvSpPr txBox="1">
            <a:spLocks noChangeArrowheads="1"/>
          </p:cNvSpPr>
          <p:nvPr/>
        </p:nvSpPr>
        <p:spPr bwMode="auto">
          <a:xfrm>
            <a:off x="3436938" y="2024063"/>
            <a:ext cx="3587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Hall</a:t>
            </a:r>
          </a:p>
        </p:txBody>
      </p:sp>
      <p:sp>
        <p:nvSpPr>
          <p:cNvPr id="15817" name="Text Box 457"/>
          <p:cNvSpPr txBox="1">
            <a:spLocks noChangeArrowheads="1"/>
          </p:cNvSpPr>
          <p:nvPr/>
        </p:nvSpPr>
        <p:spPr bwMode="auto">
          <a:xfrm>
            <a:off x="3951288" y="1160463"/>
            <a:ext cx="369887"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Ellis</a:t>
            </a:r>
          </a:p>
        </p:txBody>
      </p:sp>
      <p:sp>
        <p:nvSpPr>
          <p:cNvPr id="15818" name="Text Box 458"/>
          <p:cNvSpPr txBox="1">
            <a:spLocks noChangeArrowheads="1"/>
          </p:cNvSpPr>
          <p:nvPr/>
        </p:nvSpPr>
        <p:spPr bwMode="auto">
          <a:xfrm>
            <a:off x="5405438" y="814388"/>
            <a:ext cx="4857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Buford</a:t>
            </a:r>
          </a:p>
        </p:txBody>
      </p:sp>
      <p:sp>
        <p:nvSpPr>
          <p:cNvPr id="15819" name="Text Box 459"/>
          <p:cNvSpPr txBox="1">
            <a:spLocks noChangeArrowheads="1"/>
          </p:cNvSpPr>
          <p:nvPr/>
        </p:nvSpPr>
        <p:spPr bwMode="auto">
          <a:xfrm>
            <a:off x="4162425" y="742950"/>
            <a:ext cx="50958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Benton</a:t>
            </a:r>
          </a:p>
        </p:txBody>
      </p:sp>
      <p:sp>
        <p:nvSpPr>
          <p:cNvPr id="15820" name="Text Box 460"/>
          <p:cNvSpPr txBox="1">
            <a:spLocks noChangeArrowheads="1"/>
          </p:cNvSpPr>
          <p:nvPr/>
        </p:nvSpPr>
        <p:spPr bwMode="auto">
          <a:xfrm>
            <a:off x="3333750" y="687388"/>
            <a:ext cx="439738"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Shaw</a:t>
            </a:r>
          </a:p>
        </p:txBody>
      </p:sp>
      <p:sp>
        <p:nvSpPr>
          <p:cNvPr id="15821" name="Text Box 461"/>
          <p:cNvSpPr txBox="1">
            <a:spLocks noChangeArrowheads="1"/>
          </p:cNvSpPr>
          <p:nvPr/>
        </p:nvSpPr>
        <p:spPr bwMode="auto">
          <a:xfrm>
            <a:off x="6011863" y="6369050"/>
            <a:ext cx="420687"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Clark</a:t>
            </a:r>
          </a:p>
        </p:txBody>
      </p:sp>
      <p:sp>
        <p:nvSpPr>
          <p:cNvPr id="15822" name="Text Box 462"/>
          <p:cNvSpPr txBox="1">
            <a:spLocks noChangeArrowheads="1"/>
          </p:cNvSpPr>
          <p:nvPr/>
        </p:nvSpPr>
        <p:spPr bwMode="auto">
          <a:xfrm>
            <a:off x="4598988" y="1757363"/>
            <a:ext cx="706437"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Phil Kearny</a:t>
            </a:r>
          </a:p>
        </p:txBody>
      </p:sp>
      <p:sp>
        <p:nvSpPr>
          <p:cNvPr id="15823" name="Text Box 463"/>
          <p:cNvSpPr txBox="1">
            <a:spLocks noChangeArrowheads="1"/>
          </p:cNvSpPr>
          <p:nvPr/>
        </p:nvSpPr>
        <p:spPr bwMode="auto">
          <a:xfrm>
            <a:off x="4310063" y="1528763"/>
            <a:ext cx="665162"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C.F. Smith</a:t>
            </a:r>
          </a:p>
        </p:txBody>
      </p:sp>
      <p:sp>
        <p:nvSpPr>
          <p:cNvPr id="15913" name="Oval 553"/>
          <p:cNvSpPr>
            <a:spLocks noChangeArrowheads="1"/>
          </p:cNvSpPr>
          <p:nvPr/>
        </p:nvSpPr>
        <p:spPr bwMode="auto">
          <a:xfrm>
            <a:off x="1625600" y="1939925"/>
            <a:ext cx="69850" cy="68263"/>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14" name="Oval 554"/>
          <p:cNvSpPr>
            <a:spLocks noChangeArrowheads="1"/>
          </p:cNvSpPr>
          <p:nvPr/>
        </p:nvSpPr>
        <p:spPr bwMode="auto">
          <a:xfrm>
            <a:off x="1438275" y="2089150"/>
            <a:ext cx="174625" cy="188913"/>
          </a:xfrm>
          <a:prstGeom prst="ellipse">
            <a:avLst/>
          </a:prstGeom>
          <a:noFill/>
          <a:ln w="3492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5918" name="Group 558"/>
          <p:cNvGrpSpPr>
            <a:grpSpLocks/>
          </p:cNvGrpSpPr>
          <p:nvPr/>
        </p:nvGrpSpPr>
        <p:grpSpPr bwMode="auto">
          <a:xfrm>
            <a:off x="1600200" y="2200275"/>
            <a:ext cx="2781300" cy="2628900"/>
            <a:chOff x="1008" y="1386"/>
            <a:chExt cx="1752" cy="1656"/>
          </a:xfrm>
        </p:grpSpPr>
        <p:pic>
          <p:nvPicPr>
            <p:cNvPr id="15912" name="Picture 552" descr="Modoc Indians, Captain Jack, and his Stronghold today."/>
            <p:cNvPicPr>
              <a:picLocks noChangeAspect="1" noChangeArrowheads="1"/>
            </p:cNvPicPr>
            <p:nvPr/>
          </p:nvPicPr>
          <p:blipFill>
            <a:blip r:embed="rId4">
              <a:extLst>
                <a:ext uri="{28A0092B-C50C-407E-A947-70E740481C1C}">
                  <a14:useLocalDpi xmlns:a14="http://schemas.microsoft.com/office/drawing/2010/main" val="0"/>
                </a:ext>
              </a:extLst>
            </a:blip>
            <a:srcRect l="62399"/>
            <a:stretch>
              <a:fillRect/>
            </a:stretch>
          </p:blipFill>
          <p:spPr bwMode="auto">
            <a:xfrm>
              <a:off x="1663" y="1513"/>
              <a:ext cx="1082" cy="1510"/>
            </a:xfrm>
            <a:prstGeom prst="rect">
              <a:avLst/>
            </a:prstGeom>
            <a:noFill/>
            <a:ln w="222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15915" name="Line 555"/>
            <p:cNvSpPr>
              <a:spLocks noChangeShapeType="1"/>
            </p:cNvSpPr>
            <p:nvPr/>
          </p:nvSpPr>
          <p:spPr bwMode="auto">
            <a:xfrm flipH="1" flipV="1">
              <a:off x="1014" y="1398"/>
              <a:ext cx="636" cy="108"/>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916" name="Line 556"/>
            <p:cNvSpPr>
              <a:spLocks noChangeShapeType="1"/>
            </p:cNvSpPr>
            <p:nvPr/>
          </p:nvSpPr>
          <p:spPr bwMode="auto">
            <a:xfrm flipH="1" flipV="1">
              <a:off x="1008" y="1392"/>
              <a:ext cx="654" cy="1650"/>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917" name="Line 557"/>
            <p:cNvSpPr>
              <a:spLocks noChangeShapeType="1"/>
            </p:cNvSpPr>
            <p:nvPr/>
          </p:nvSpPr>
          <p:spPr bwMode="auto">
            <a:xfrm flipH="1" flipV="1">
              <a:off x="1020" y="1386"/>
              <a:ext cx="1740" cy="102"/>
            </a:xfrm>
            <a:prstGeom prst="line">
              <a:avLst/>
            </a:prstGeom>
            <a:noFill/>
            <a:ln w="254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919" name="Rectangle 559"/>
          <p:cNvSpPr>
            <a:spLocks noChangeArrowheads="1"/>
          </p:cNvSpPr>
          <p:nvPr/>
        </p:nvSpPr>
        <p:spPr bwMode="auto">
          <a:xfrm>
            <a:off x="1390650" y="1844675"/>
            <a:ext cx="107950" cy="107950"/>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21" name="AutoShape 561"/>
          <p:cNvSpPr>
            <a:spLocks noChangeArrowheads="1"/>
          </p:cNvSpPr>
          <p:nvPr/>
        </p:nvSpPr>
        <p:spPr bwMode="auto">
          <a:xfrm>
            <a:off x="1327150" y="1939925"/>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5922" name="Group 562"/>
          <p:cNvGrpSpPr>
            <a:grpSpLocks/>
          </p:cNvGrpSpPr>
          <p:nvPr/>
        </p:nvGrpSpPr>
        <p:grpSpPr bwMode="auto">
          <a:xfrm>
            <a:off x="2665413" y="846138"/>
            <a:ext cx="242887" cy="225425"/>
            <a:chOff x="1133" y="1052"/>
            <a:chExt cx="129" cy="118"/>
          </a:xfrm>
        </p:grpSpPr>
        <p:sp>
          <p:nvSpPr>
            <p:cNvPr id="15923" name="Rectangle 563"/>
            <p:cNvSpPr>
              <a:spLocks noChangeArrowheads="1"/>
            </p:cNvSpPr>
            <p:nvPr/>
          </p:nvSpPr>
          <p:spPr bwMode="auto">
            <a:xfrm>
              <a:off x="1137" y="1053"/>
              <a:ext cx="120" cy="110"/>
            </a:xfrm>
            <a:prstGeom prst="rect">
              <a:avLst/>
            </a:prstGeom>
            <a:solidFill>
              <a:srgbClr val="FF0000">
                <a:alpha val="49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24" name="Rectangle 564"/>
            <p:cNvSpPr>
              <a:spLocks noChangeArrowheads="1"/>
            </p:cNvSpPr>
            <p:nvPr/>
          </p:nvSpPr>
          <p:spPr bwMode="auto">
            <a:xfrm>
              <a:off x="1133" y="1052"/>
              <a:ext cx="129" cy="118"/>
            </a:xfrm>
            <a:prstGeom prst="rect">
              <a:avLst/>
            </a:prstGeom>
            <a:noFill/>
            <a:ln w="25400">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5925" name="Oval 565"/>
          <p:cNvSpPr>
            <a:spLocks noChangeArrowheads="1"/>
          </p:cNvSpPr>
          <p:nvPr/>
        </p:nvSpPr>
        <p:spPr bwMode="auto">
          <a:xfrm>
            <a:off x="2513013" y="1217613"/>
            <a:ext cx="88900" cy="87312"/>
          </a:xfrm>
          <a:prstGeom prst="ellipse">
            <a:avLst/>
          </a:prstGeom>
          <a:solidFill>
            <a:srgbClr val="FF99CC"/>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26" name="AutoShape 566"/>
          <p:cNvSpPr>
            <a:spLocks noChangeArrowheads="1"/>
          </p:cNvSpPr>
          <p:nvPr/>
        </p:nvSpPr>
        <p:spPr bwMode="auto">
          <a:xfrm>
            <a:off x="1400175" y="1933575"/>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27" name="Text Box 567"/>
          <p:cNvSpPr txBox="1">
            <a:spLocks noChangeArrowheads="1"/>
          </p:cNvSpPr>
          <p:nvPr/>
        </p:nvSpPr>
        <p:spPr bwMode="auto">
          <a:xfrm>
            <a:off x="1830388" y="1677988"/>
            <a:ext cx="6477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a:solidFill>
                  <a:srgbClr val="008000"/>
                </a:solidFill>
              </a:rPr>
              <a:t>Modoc/</a:t>
            </a:r>
          </a:p>
          <a:p>
            <a:r>
              <a:rPr lang="en-US" altLang="en-US" sz="1000">
                <a:solidFill>
                  <a:srgbClr val="008000"/>
                </a:solidFill>
              </a:rPr>
              <a:t>Klamath</a:t>
            </a:r>
          </a:p>
        </p:txBody>
      </p:sp>
      <p:sp>
        <p:nvSpPr>
          <p:cNvPr id="15928" name="Text Box 568"/>
          <p:cNvSpPr txBox="1">
            <a:spLocks noChangeArrowheads="1"/>
          </p:cNvSpPr>
          <p:nvPr/>
        </p:nvSpPr>
        <p:spPr bwMode="auto">
          <a:xfrm>
            <a:off x="2863850" y="762000"/>
            <a:ext cx="7747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a:solidFill>
                  <a:srgbClr val="008000"/>
                </a:solidFill>
              </a:rPr>
              <a:t>Nez Perce</a:t>
            </a:r>
          </a:p>
        </p:txBody>
      </p:sp>
      <p:sp>
        <p:nvSpPr>
          <p:cNvPr id="15920" name="Rectangle 560"/>
          <p:cNvSpPr>
            <a:spLocks noChangeArrowheads="1"/>
          </p:cNvSpPr>
          <p:nvPr/>
        </p:nvSpPr>
        <p:spPr bwMode="auto">
          <a:xfrm>
            <a:off x="2608263" y="877888"/>
            <a:ext cx="117475" cy="117475"/>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29" name="AutoShape 569"/>
          <p:cNvSpPr>
            <a:spLocks noChangeArrowheads="1"/>
          </p:cNvSpPr>
          <p:nvPr/>
        </p:nvSpPr>
        <p:spPr bwMode="auto">
          <a:xfrm>
            <a:off x="2679700" y="1092200"/>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30" name="AutoShape 570"/>
          <p:cNvSpPr>
            <a:spLocks noChangeArrowheads="1"/>
          </p:cNvSpPr>
          <p:nvPr/>
        </p:nvSpPr>
        <p:spPr bwMode="auto">
          <a:xfrm>
            <a:off x="2784475" y="971550"/>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31" name="AutoShape 571"/>
          <p:cNvSpPr>
            <a:spLocks noChangeArrowheads="1"/>
          </p:cNvSpPr>
          <p:nvPr/>
        </p:nvSpPr>
        <p:spPr bwMode="auto">
          <a:xfrm>
            <a:off x="3251200" y="1127125"/>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32" name="AutoShape 572"/>
          <p:cNvSpPr>
            <a:spLocks noChangeArrowheads="1"/>
          </p:cNvSpPr>
          <p:nvPr/>
        </p:nvSpPr>
        <p:spPr bwMode="auto">
          <a:xfrm>
            <a:off x="3422650" y="1670050"/>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33" name="Rectangle 573"/>
          <p:cNvSpPr>
            <a:spLocks noChangeArrowheads="1"/>
          </p:cNvSpPr>
          <p:nvPr/>
        </p:nvSpPr>
        <p:spPr bwMode="auto">
          <a:xfrm>
            <a:off x="4797425" y="1254125"/>
            <a:ext cx="107950" cy="106363"/>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34" name="AutoShape 574"/>
          <p:cNvSpPr>
            <a:spLocks noChangeArrowheads="1"/>
          </p:cNvSpPr>
          <p:nvPr/>
        </p:nvSpPr>
        <p:spPr bwMode="auto">
          <a:xfrm>
            <a:off x="4264025" y="1130300"/>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35" name="Rectangle 575"/>
          <p:cNvSpPr>
            <a:spLocks noChangeArrowheads="1"/>
          </p:cNvSpPr>
          <p:nvPr/>
        </p:nvSpPr>
        <p:spPr bwMode="auto">
          <a:xfrm>
            <a:off x="4799013" y="1254125"/>
            <a:ext cx="107950" cy="106363"/>
          </a:xfrm>
          <a:prstGeom prst="rect">
            <a:avLst/>
          </a:prstGeom>
          <a:solidFill>
            <a:srgbClr val="99CC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36" name="AutoShape 576"/>
          <p:cNvSpPr>
            <a:spLocks noChangeArrowheads="1"/>
          </p:cNvSpPr>
          <p:nvPr/>
        </p:nvSpPr>
        <p:spPr bwMode="auto">
          <a:xfrm>
            <a:off x="4432300" y="482600"/>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937" name="Oval 577"/>
          <p:cNvSpPr>
            <a:spLocks noChangeArrowheads="1"/>
          </p:cNvSpPr>
          <p:nvPr/>
        </p:nvSpPr>
        <p:spPr bwMode="auto">
          <a:xfrm>
            <a:off x="4473575" y="542925"/>
            <a:ext cx="174625" cy="188913"/>
          </a:xfrm>
          <a:prstGeom prst="ellipse">
            <a:avLst/>
          </a:prstGeom>
          <a:noFill/>
          <a:ln w="34925">
            <a:solidFill>
              <a:srgbClr val="00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5938" name="Group 578"/>
          <p:cNvGrpSpPr>
            <a:grpSpLocks/>
          </p:cNvGrpSpPr>
          <p:nvPr/>
        </p:nvGrpSpPr>
        <p:grpSpPr bwMode="auto">
          <a:xfrm>
            <a:off x="6261100" y="3170238"/>
            <a:ext cx="90488" cy="90487"/>
            <a:chOff x="3805" y="4082"/>
            <a:chExt cx="57" cy="57"/>
          </a:xfrm>
        </p:grpSpPr>
        <p:grpSp>
          <p:nvGrpSpPr>
            <p:cNvPr id="15939" name="Group 579"/>
            <p:cNvGrpSpPr>
              <a:grpSpLocks/>
            </p:cNvGrpSpPr>
            <p:nvPr/>
          </p:nvGrpSpPr>
          <p:grpSpPr bwMode="auto">
            <a:xfrm>
              <a:off x="3805" y="4082"/>
              <a:ext cx="57" cy="57"/>
              <a:chOff x="3805" y="4082"/>
              <a:chExt cx="57" cy="57"/>
            </a:xfrm>
          </p:grpSpPr>
          <p:sp>
            <p:nvSpPr>
              <p:cNvPr id="15940" name="Line 580"/>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941" name="Line 581"/>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942" name="Rectangle 582"/>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943" name="Group 583"/>
          <p:cNvGrpSpPr>
            <a:grpSpLocks/>
          </p:cNvGrpSpPr>
          <p:nvPr/>
        </p:nvGrpSpPr>
        <p:grpSpPr bwMode="auto">
          <a:xfrm>
            <a:off x="5892800" y="3117850"/>
            <a:ext cx="90488" cy="90488"/>
            <a:chOff x="3805" y="4082"/>
            <a:chExt cx="57" cy="57"/>
          </a:xfrm>
        </p:grpSpPr>
        <p:grpSp>
          <p:nvGrpSpPr>
            <p:cNvPr id="15944" name="Group 584"/>
            <p:cNvGrpSpPr>
              <a:grpSpLocks/>
            </p:cNvGrpSpPr>
            <p:nvPr/>
          </p:nvGrpSpPr>
          <p:grpSpPr bwMode="auto">
            <a:xfrm>
              <a:off x="3805" y="4082"/>
              <a:ext cx="57" cy="57"/>
              <a:chOff x="3805" y="4082"/>
              <a:chExt cx="57" cy="57"/>
            </a:xfrm>
          </p:grpSpPr>
          <p:sp>
            <p:nvSpPr>
              <p:cNvPr id="15945" name="Line 585"/>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946" name="Line 586"/>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947" name="Rectangle 587"/>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5948" name="Text Box 588"/>
          <p:cNvSpPr txBox="1">
            <a:spLocks noChangeArrowheads="1"/>
          </p:cNvSpPr>
          <p:nvPr/>
        </p:nvSpPr>
        <p:spPr bwMode="auto">
          <a:xfrm>
            <a:off x="5238750" y="3055938"/>
            <a:ext cx="700088"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McPherson</a:t>
            </a:r>
          </a:p>
        </p:txBody>
      </p:sp>
      <p:sp>
        <p:nvSpPr>
          <p:cNvPr id="15950" name="Text Box 590"/>
          <p:cNvSpPr txBox="1">
            <a:spLocks noChangeArrowheads="1"/>
          </p:cNvSpPr>
          <p:nvPr/>
        </p:nvSpPr>
        <p:spPr bwMode="auto">
          <a:xfrm>
            <a:off x="6970713" y="2927350"/>
            <a:ext cx="51911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Omaha</a:t>
            </a:r>
          </a:p>
        </p:txBody>
      </p:sp>
      <p:sp>
        <p:nvSpPr>
          <p:cNvPr id="15951" name="Text Box 591"/>
          <p:cNvSpPr txBox="1">
            <a:spLocks noChangeArrowheads="1"/>
          </p:cNvSpPr>
          <p:nvPr/>
        </p:nvSpPr>
        <p:spPr bwMode="auto">
          <a:xfrm>
            <a:off x="6419850" y="3586163"/>
            <a:ext cx="4889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Harker</a:t>
            </a:r>
          </a:p>
        </p:txBody>
      </p:sp>
      <p:grpSp>
        <p:nvGrpSpPr>
          <p:cNvPr id="15952" name="Group 592"/>
          <p:cNvGrpSpPr>
            <a:grpSpLocks/>
          </p:cNvGrpSpPr>
          <p:nvPr/>
        </p:nvGrpSpPr>
        <p:grpSpPr bwMode="auto">
          <a:xfrm>
            <a:off x="5705475" y="3438525"/>
            <a:ext cx="90488" cy="90488"/>
            <a:chOff x="3805" y="4082"/>
            <a:chExt cx="57" cy="57"/>
          </a:xfrm>
        </p:grpSpPr>
        <p:grpSp>
          <p:nvGrpSpPr>
            <p:cNvPr id="15953" name="Group 593"/>
            <p:cNvGrpSpPr>
              <a:grpSpLocks/>
            </p:cNvGrpSpPr>
            <p:nvPr/>
          </p:nvGrpSpPr>
          <p:grpSpPr bwMode="auto">
            <a:xfrm>
              <a:off x="3805" y="4082"/>
              <a:ext cx="57" cy="57"/>
              <a:chOff x="3805" y="4082"/>
              <a:chExt cx="57" cy="57"/>
            </a:xfrm>
          </p:grpSpPr>
          <p:sp>
            <p:nvSpPr>
              <p:cNvPr id="15954" name="Line 59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955" name="Line 59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956" name="Rectangle 59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957" name="Group 597"/>
          <p:cNvGrpSpPr>
            <a:grpSpLocks/>
          </p:cNvGrpSpPr>
          <p:nvPr/>
        </p:nvGrpSpPr>
        <p:grpSpPr bwMode="auto">
          <a:xfrm>
            <a:off x="6200775" y="3554413"/>
            <a:ext cx="90488" cy="90487"/>
            <a:chOff x="3805" y="4082"/>
            <a:chExt cx="57" cy="57"/>
          </a:xfrm>
        </p:grpSpPr>
        <p:grpSp>
          <p:nvGrpSpPr>
            <p:cNvPr id="15958" name="Group 598"/>
            <p:cNvGrpSpPr>
              <a:grpSpLocks/>
            </p:cNvGrpSpPr>
            <p:nvPr/>
          </p:nvGrpSpPr>
          <p:grpSpPr bwMode="auto">
            <a:xfrm>
              <a:off x="3805" y="4082"/>
              <a:ext cx="57" cy="57"/>
              <a:chOff x="3805" y="4082"/>
              <a:chExt cx="57" cy="57"/>
            </a:xfrm>
          </p:grpSpPr>
          <p:sp>
            <p:nvSpPr>
              <p:cNvPr id="15959" name="Line 59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960" name="Line 60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961" name="Rectangle 60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5962" name="Text Box 602"/>
          <p:cNvSpPr txBox="1">
            <a:spLocks noChangeArrowheads="1"/>
          </p:cNvSpPr>
          <p:nvPr/>
        </p:nvSpPr>
        <p:spPr bwMode="auto">
          <a:xfrm>
            <a:off x="6534150" y="3309938"/>
            <a:ext cx="4095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Riley</a:t>
            </a:r>
          </a:p>
        </p:txBody>
      </p:sp>
      <p:sp>
        <p:nvSpPr>
          <p:cNvPr id="15963" name="Text Box 603"/>
          <p:cNvSpPr txBox="1">
            <a:spLocks noChangeArrowheads="1"/>
          </p:cNvSpPr>
          <p:nvPr/>
        </p:nvSpPr>
        <p:spPr bwMode="auto">
          <a:xfrm>
            <a:off x="5945188" y="3562350"/>
            <a:ext cx="47307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Hayes</a:t>
            </a:r>
          </a:p>
        </p:txBody>
      </p:sp>
      <p:sp>
        <p:nvSpPr>
          <p:cNvPr id="15964" name="Text Box 604"/>
          <p:cNvSpPr txBox="1">
            <a:spLocks noChangeArrowheads="1"/>
          </p:cNvSpPr>
          <p:nvPr/>
        </p:nvSpPr>
        <p:spPr bwMode="auto">
          <a:xfrm>
            <a:off x="5462588" y="3479800"/>
            <a:ext cx="5461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800"/>
              <a:t>Wallace</a:t>
            </a:r>
          </a:p>
        </p:txBody>
      </p:sp>
      <p:sp>
        <p:nvSpPr>
          <p:cNvPr id="15965" name="Text Box 605"/>
          <p:cNvSpPr txBox="1">
            <a:spLocks noChangeArrowheads="1"/>
          </p:cNvSpPr>
          <p:nvPr/>
        </p:nvSpPr>
        <p:spPr bwMode="auto">
          <a:xfrm>
            <a:off x="6286500" y="3106738"/>
            <a:ext cx="5651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Kearney</a:t>
            </a:r>
          </a:p>
        </p:txBody>
      </p:sp>
      <p:grpSp>
        <p:nvGrpSpPr>
          <p:cNvPr id="15966" name="Group 606"/>
          <p:cNvGrpSpPr>
            <a:grpSpLocks/>
          </p:cNvGrpSpPr>
          <p:nvPr/>
        </p:nvGrpSpPr>
        <p:grpSpPr bwMode="auto">
          <a:xfrm>
            <a:off x="5376863" y="2538413"/>
            <a:ext cx="90487" cy="90487"/>
            <a:chOff x="3805" y="4082"/>
            <a:chExt cx="57" cy="57"/>
          </a:xfrm>
        </p:grpSpPr>
        <p:grpSp>
          <p:nvGrpSpPr>
            <p:cNvPr id="15967" name="Group 607"/>
            <p:cNvGrpSpPr>
              <a:grpSpLocks/>
            </p:cNvGrpSpPr>
            <p:nvPr/>
          </p:nvGrpSpPr>
          <p:grpSpPr bwMode="auto">
            <a:xfrm>
              <a:off x="3805" y="4082"/>
              <a:ext cx="57" cy="57"/>
              <a:chOff x="3805" y="4082"/>
              <a:chExt cx="57" cy="57"/>
            </a:xfrm>
          </p:grpSpPr>
          <p:sp>
            <p:nvSpPr>
              <p:cNvPr id="15968" name="Line 60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969" name="Line 60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970" name="Rectangle 61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971" name="Group 611"/>
          <p:cNvGrpSpPr>
            <a:grpSpLocks/>
          </p:cNvGrpSpPr>
          <p:nvPr/>
        </p:nvGrpSpPr>
        <p:grpSpPr bwMode="auto">
          <a:xfrm>
            <a:off x="5338763" y="1944688"/>
            <a:ext cx="90487" cy="90487"/>
            <a:chOff x="3805" y="4082"/>
            <a:chExt cx="57" cy="57"/>
          </a:xfrm>
        </p:grpSpPr>
        <p:grpSp>
          <p:nvGrpSpPr>
            <p:cNvPr id="15972" name="Group 612"/>
            <p:cNvGrpSpPr>
              <a:grpSpLocks/>
            </p:cNvGrpSpPr>
            <p:nvPr/>
          </p:nvGrpSpPr>
          <p:grpSpPr bwMode="auto">
            <a:xfrm>
              <a:off x="3805" y="4082"/>
              <a:ext cx="57" cy="57"/>
              <a:chOff x="3805" y="4082"/>
              <a:chExt cx="57" cy="57"/>
            </a:xfrm>
          </p:grpSpPr>
          <p:sp>
            <p:nvSpPr>
              <p:cNvPr id="15973" name="Line 61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974" name="Line 61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975" name="Rectangle 61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976" name="Group 616"/>
          <p:cNvGrpSpPr>
            <a:grpSpLocks/>
          </p:cNvGrpSpPr>
          <p:nvPr/>
        </p:nvGrpSpPr>
        <p:grpSpPr bwMode="auto">
          <a:xfrm>
            <a:off x="4806950" y="1262063"/>
            <a:ext cx="90488" cy="90487"/>
            <a:chOff x="3805" y="4082"/>
            <a:chExt cx="57" cy="57"/>
          </a:xfrm>
        </p:grpSpPr>
        <p:grpSp>
          <p:nvGrpSpPr>
            <p:cNvPr id="15977" name="Group 617"/>
            <p:cNvGrpSpPr>
              <a:grpSpLocks/>
            </p:cNvGrpSpPr>
            <p:nvPr/>
          </p:nvGrpSpPr>
          <p:grpSpPr bwMode="auto">
            <a:xfrm>
              <a:off x="3805" y="4082"/>
              <a:ext cx="57" cy="57"/>
              <a:chOff x="3805" y="4082"/>
              <a:chExt cx="57" cy="57"/>
            </a:xfrm>
          </p:grpSpPr>
          <p:sp>
            <p:nvSpPr>
              <p:cNvPr id="15978" name="Line 61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979" name="Line 61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980" name="Rectangle 62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981" name="Group 621"/>
          <p:cNvGrpSpPr>
            <a:grpSpLocks/>
          </p:cNvGrpSpPr>
          <p:nvPr/>
        </p:nvGrpSpPr>
        <p:grpSpPr bwMode="auto">
          <a:xfrm>
            <a:off x="3560763" y="5122863"/>
            <a:ext cx="90487" cy="90487"/>
            <a:chOff x="3805" y="4082"/>
            <a:chExt cx="57" cy="57"/>
          </a:xfrm>
        </p:grpSpPr>
        <p:grpSp>
          <p:nvGrpSpPr>
            <p:cNvPr id="15982" name="Group 622"/>
            <p:cNvGrpSpPr>
              <a:grpSpLocks/>
            </p:cNvGrpSpPr>
            <p:nvPr/>
          </p:nvGrpSpPr>
          <p:grpSpPr bwMode="auto">
            <a:xfrm>
              <a:off x="3805" y="4082"/>
              <a:ext cx="57" cy="57"/>
              <a:chOff x="3805" y="4082"/>
              <a:chExt cx="57" cy="57"/>
            </a:xfrm>
          </p:grpSpPr>
          <p:sp>
            <p:nvSpPr>
              <p:cNvPr id="15983" name="Line 62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984" name="Line 62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985" name="Rectangle 62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986" name="Group 626"/>
          <p:cNvGrpSpPr>
            <a:grpSpLocks/>
          </p:cNvGrpSpPr>
          <p:nvPr/>
        </p:nvGrpSpPr>
        <p:grpSpPr bwMode="auto">
          <a:xfrm>
            <a:off x="3413125" y="5459413"/>
            <a:ext cx="90488" cy="90487"/>
            <a:chOff x="3805" y="4082"/>
            <a:chExt cx="57" cy="57"/>
          </a:xfrm>
        </p:grpSpPr>
        <p:grpSp>
          <p:nvGrpSpPr>
            <p:cNvPr id="15987" name="Group 627"/>
            <p:cNvGrpSpPr>
              <a:grpSpLocks/>
            </p:cNvGrpSpPr>
            <p:nvPr/>
          </p:nvGrpSpPr>
          <p:grpSpPr bwMode="auto">
            <a:xfrm>
              <a:off x="3805" y="4082"/>
              <a:ext cx="57" cy="57"/>
              <a:chOff x="3805" y="4082"/>
              <a:chExt cx="57" cy="57"/>
            </a:xfrm>
          </p:grpSpPr>
          <p:sp>
            <p:nvSpPr>
              <p:cNvPr id="15988" name="Line 62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989" name="Line 62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990" name="Rectangle 63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991" name="Group 631"/>
          <p:cNvGrpSpPr>
            <a:grpSpLocks/>
          </p:cNvGrpSpPr>
          <p:nvPr/>
        </p:nvGrpSpPr>
        <p:grpSpPr bwMode="auto">
          <a:xfrm>
            <a:off x="5789613" y="1417638"/>
            <a:ext cx="90487" cy="90487"/>
            <a:chOff x="3805" y="4082"/>
            <a:chExt cx="57" cy="57"/>
          </a:xfrm>
        </p:grpSpPr>
        <p:grpSp>
          <p:nvGrpSpPr>
            <p:cNvPr id="15992" name="Group 632"/>
            <p:cNvGrpSpPr>
              <a:grpSpLocks/>
            </p:cNvGrpSpPr>
            <p:nvPr/>
          </p:nvGrpSpPr>
          <p:grpSpPr bwMode="auto">
            <a:xfrm>
              <a:off x="3805" y="4082"/>
              <a:ext cx="57" cy="57"/>
              <a:chOff x="3805" y="4082"/>
              <a:chExt cx="57" cy="57"/>
            </a:xfrm>
          </p:grpSpPr>
          <p:sp>
            <p:nvSpPr>
              <p:cNvPr id="15993" name="Line 63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994" name="Line 63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5995" name="Rectangle 63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996" name="Group 636"/>
          <p:cNvGrpSpPr>
            <a:grpSpLocks/>
          </p:cNvGrpSpPr>
          <p:nvPr/>
        </p:nvGrpSpPr>
        <p:grpSpPr bwMode="auto">
          <a:xfrm>
            <a:off x="5783263" y="1214438"/>
            <a:ext cx="90487" cy="90487"/>
            <a:chOff x="3805" y="4082"/>
            <a:chExt cx="57" cy="57"/>
          </a:xfrm>
        </p:grpSpPr>
        <p:grpSp>
          <p:nvGrpSpPr>
            <p:cNvPr id="15997" name="Group 637"/>
            <p:cNvGrpSpPr>
              <a:grpSpLocks/>
            </p:cNvGrpSpPr>
            <p:nvPr/>
          </p:nvGrpSpPr>
          <p:grpSpPr bwMode="auto">
            <a:xfrm>
              <a:off x="3805" y="4082"/>
              <a:ext cx="57" cy="57"/>
              <a:chOff x="3805" y="4082"/>
              <a:chExt cx="57" cy="57"/>
            </a:xfrm>
          </p:grpSpPr>
          <p:sp>
            <p:nvSpPr>
              <p:cNvPr id="15998" name="Line 638"/>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999" name="Line 639"/>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6000" name="Rectangle 640"/>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6001" name="Group 641"/>
          <p:cNvGrpSpPr>
            <a:grpSpLocks/>
          </p:cNvGrpSpPr>
          <p:nvPr/>
        </p:nvGrpSpPr>
        <p:grpSpPr bwMode="auto">
          <a:xfrm>
            <a:off x="5402263" y="871538"/>
            <a:ext cx="90487" cy="90487"/>
            <a:chOff x="3805" y="4082"/>
            <a:chExt cx="57" cy="57"/>
          </a:xfrm>
        </p:grpSpPr>
        <p:grpSp>
          <p:nvGrpSpPr>
            <p:cNvPr id="16002" name="Group 642"/>
            <p:cNvGrpSpPr>
              <a:grpSpLocks/>
            </p:cNvGrpSpPr>
            <p:nvPr/>
          </p:nvGrpSpPr>
          <p:grpSpPr bwMode="auto">
            <a:xfrm>
              <a:off x="3805" y="4082"/>
              <a:ext cx="57" cy="57"/>
              <a:chOff x="3805" y="4082"/>
              <a:chExt cx="57" cy="57"/>
            </a:xfrm>
          </p:grpSpPr>
          <p:sp>
            <p:nvSpPr>
              <p:cNvPr id="16003" name="Line 643"/>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004" name="Line 644"/>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6005" name="Rectangle 645"/>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6006" name="Text Box 646"/>
          <p:cNvSpPr txBox="1">
            <a:spLocks noChangeArrowheads="1"/>
          </p:cNvSpPr>
          <p:nvPr/>
        </p:nvSpPr>
        <p:spPr bwMode="auto">
          <a:xfrm>
            <a:off x="5399088" y="2481263"/>
            <a:ext cx="6159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Robinson</a:t>
            </a:r>
          </a:p>
        </p:txBody>
      </p:sp>
      <p:sp>
        <p:nvSpPr>
          <p:cNvPr id="16007" name="Text Box 647"/>
          <p:cNvSpPr txBox="1">
            <a:spLocks noChangeArrowheads="1"/>
          </p:cNvSpPr>
          <p:nvPr/>
        </p:nvSpPr>
        <p:spPr bwMode="auto">
          <a:xfrm>
            <a:off x="5810250" y="1358900"/>
            <a:ext cx="44608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Yates</a:t>
            </a:r>
          </a:p>
        </p:txBody>
      </p:sp>
      <p:sp>
        <p:nvSpPr>
          <p:cNvPr id="16008" name="Text Box 648"/>
          <p:cNvSpPr txBox="1">
            <a:spLocks noChangeArrowheads="1"/>
          </p:cNvSpPr>
          <p:nvPr/>
        </p:nvSpPr>
        <p:spPr bwMode="auto">
          <a:xfrm>
            <a:off x="5430838" y="1031875"/>
            <a:ext cx="95091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Abraham Lincoln</a:t>
            </a:r>
          </a:p>
        </p:txBody>
      </p:sp>
      <p:sp>
        <p:nvSpPr>
          <p:cNvPr id="16009" name="Text Box 649"/>
          <p:cNvSpPr txBox="1">
            <a:spLocks noChangeArrowheads="1"/>
          </p:cNvSpPr>
          <p:nvPr/>
        </p:nvSpPr>
        <p:spPr bwMode="auto">
          <a:xfrm>
            <a:off x="2967038" y="5308600"/>
            <a:ext cx="64452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Huachuca</a:t>
            </a:r>
          </a:p>
        </p:txBody>
      </p:sp>
      <p:sp>
        <p:nvSpPr>
          <p:cNvPr id="16010" name="Text Box 650"/>
          <p:cNvSpPr txBox="1">
            <a:spLocks noChangeArrowheads="1"/>
          </p:cNvSpPr>
          <p:nvPr/>
        </p:nvSpPr>
        <p:spPr bwMode="auto">
          <a:xfrm>
            <a:off x="3222625" y="4946650"/>
            <a:ext cx="55245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Thomas</a:t>
            </a:r>
          </a:p>
        </p:txBody>
      </p:sp>
      <p:sp>
        <p:nvSpPr>
          <p:cNvPr id="16011" name="Text Box 651"/>
          <p:cNvSpPr txBox="1">
            <a:spLocks noChangeArrowheads="1"/>
          </p:cNvSpPr>
          <p:nvPr/>
        </p:nvSpPr>
        <p:spPr bwMode="auto">
          <a:xfrm>
            <a:off x="5357813" y="1884363"/>
            <a:ext cx="496887"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Meade</a:t>
            </a:r>
          </a:p>
        </p:txBody>
      </p:sp>
      <p:sp>
        <p:nvSpPr>
          <p:cNvPr id="16018" name="Text Box 658"/>
          <p:cNvSpPr txBox="1">
            <a:spLocks noChangeArrowheads="1"/>
          </p:cNvSpPr>
          <p:nvPr/>
        </p:nvSpPr>
        <p:spPr bwMode="auto">
          <a:xfrm>
            <a:off x="4684713" y="1096963"/>
            <a:ext cx="481012"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Keogh</a:t>
            </a:r>
          </a:p>
        </p:txBody>
      </p:sp>
      <p:sp>
        <p:nvSpPr>
          <p:cNvPr id="16089" name="Text Box 729"/>
          <p:cNvSpPr txBox="1">
            <a:spLocks noChangeArrowheads="1"/>
          </p:cNvSpPr>
          <p:nvPr/>
        </p:nvSpPr>
        <p:spPr bwMode="auto">
          <a:xfrm>
            <a:off x="6273800" y="4686300"/>
            <a:ext cx="31908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Sill</a:t>
            </a:r>
          </a:p>
        </p:txBody>
      </p:sp>
      <p:grpSp>
        <p:nvGrpSpPr>
          <p:cNvPr id="16090" name="Group 730"/>
          <p:cNvGrpSpPr>
            <a:grpSpLocks/>
          </p:cNvGrpSpPr>
          <p:nvPr/>
        </p:nvGrpSpPr>
        <p:grpSpPr bwMode="auto">
          <a:xfrm>
            <a:off x="3222625" y="971550"/>
            <a:ext cx="90488" cy="90488"/>
            <a:chOff x="3805" y="4082"/>
            <a:chExt cx="57" cy="57"/>
          </a:xfrm>
        </p:grpSpPr>
        <p:grpSp>
          <p:nvGrpSpPr>
            <p:cNvPr id="16091" name="Group 731"/>
            <p:cNvGrpSpPr>
              <a:grpSpLocks/>
            </p:cNvGrpSpPr>
            <p:nvPr/>
          </p:nvGrpSpPr>
          <p:grpSpPr bwMode="auto">
            <a:xfrm>
              <a:off x="3805" y="4082"/>
              <a:ext cx="57" cy="57"/>
              <a:chOff x="3805" y="4082"/>
              <a:chExt cx="57" cy="57"/>
            </a:xfrm>
          </p:grpSpPr>
          <p:sp>
            <p:nvSpPr>
              <p:cNvPr id="16092" name="Line 73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093" name="Line 73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6094" name="Rectangle 73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6095" name="Text Box 735"/>
          <p:cNvSpPr txBox="1">
            <a:spLocks noChangeArrowheads="1"/>
          </p:cNvSpPr>
          <p:nvPr/>
        </p:nvSpPr>
        <p:spPr bwMode="auto">
          <a:xfrm>
            <a:off x="3286125" y="882650"/>
            <a:ext cx="58578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Missoula</a:t>
            </a:r>
          </a:p>
        </p:txBody>
      </p:sp>
      <p:grpSp>
        <p:nvGrpSpPr>
          <p:cNvPr id="16098" name="Group 738"/>
          <p:cNvGrpSpPr>
            <a:grpSpLocks/>
          </p:cNvGrpSpPr>
          <p:nvPr/>
        </p:nvGrpSpPr>
        <p:grpSpPr bwMode="auto">
          <a:xfrm>
            <a:off x="2620963" y="889000"/>
            <a:ext cx="90487" cy="90488"/>
            <a:chOff x="3805" y="4082"/>
            <a:chExt cx="57" cy="57"/>
          </a:xfrm>
        </p:grpSpPr>
        <p:grpSp>
          <p:nvGrpSpPr>
            <p:cNvPr id="16099" name="Group 739"/>
            <p:cNvGrpSpPr>
              <a:grpSpLocks/>
            </p:cNvGrpSpPr>
            <p:nvPr/>
          </p:nvGrpSpPr>
          <p:grpSpPr bwMode="auto">
            <a:xfrm>
              <a:off x="3805" y="4082"/>
              <a:ext cx="57" cy="57"/>
              <a:chOff x="3805" y="4082"/>
              <a:chExt cx="57" cy="57"/>
            </a:xfrm>
          </p:grpSpPr>
          <p:sp>
            <p:nvSpPr>
              <p:cNvPr id="16100" name="Line 740"/>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101" name="Line 741"/>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6102" name="Rectangle 742"/>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6103" name="Text Box 743"/>
          <p:cNvSpPr txBox="1">
            <a:spLocks noChangeArrowheads="1"/>
          </p:cNvSpPr>
          <p:nvPr/>
        </p:nvSpPr>
        <p:spPr bwMode="auto">
          <a:xfrm>
            <a:off x="2606675" y="711200"/>
            <a:ext cx="5080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Lapwai</a:t>
            </a:r>
          </a:p>
        </p:txBody>
      </p:sp>
      <p:sp>
        <p:nvSpPr>
          <p:cNvPr id="16104" name="AutoShape 744"/>
          <p:cNvSpPr>
            <a:spLocks noChangeArrowheads="1"/>
          </p:cNvSpPr>
          <p:nvPr/>
        </p:nvSpPr>
        <p:spPr bwMode="auto">
          <a:xfrm>
            <a:off x="1441450" y="1909763"/>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105" name="AutoShape 745"/>
          <p:cNvSpPr>
            <a:spLocks noChangeArrowheads="1"/>
          </p:cNvSpPr>
          <p:nvPr/>
        </p:nvSpPr>
        <p:spPr bwMode="auto">
          <a:xfrm>
            <a:off x="1497013" y="1887538"/>
            <a:ext cx="279400" cy="304800"/>
          </a:xfrm>
          <a:prstGeom prst="irregularSeal1">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6106" name="Group 746"/>
          <p:cNvGrpSpPr>
            <a:grpSpLocks/>
          </p:cNvGrpSpPr>
          <p:nvPr/>
        </p:nvGrpSpPr>
        <p:grpSpPr bwMode="auto">
          <a:xfrm>
            <a:off x="4306888" y="2219325"/>
            <a:ext cx="947737" cy="284163"/>
            <a:chOff x="2713" y="1398"/>
            <a:chExt cx="597" cy="179"/>
          </a:xfrm>
        </p:grpSpPr>
        <p:grpSp>
          <p:nvGrpSpPr>
            <p:cNvPr id="16107" name="Group 747"/>
            <p:cNvGrpSpPr>
              <a:grpSpLocks/>
            </p:cNvGrpSpPr>
            <p:nvPr/>
          </p:nvGrpSpPr>
          <p:grpSpPr bwMode="auto">
            <a:xfrm>
              <a:off x="3065" y="1489"/>
              <a:ext cx="57" cy="57"/>
              <a:chOff x="3805" y="4082"/>
              <a:chExt cx="57" cy="57"/>
            </a:xfrm>
          </p:grpSpPr>
          <p:grpSp>
            <p:nvGrpSpPr>
              <p:cNvPr id="16108" name="Group 748"/>
              <p:cNvGrpSpPr>
                <a:grpSpLocks/>
              </p:cNvGrpSpPr>
              <p:nvPr/>
            </p:nvGrpSpPr>
            <p:grpSpPr bwMode="auto">
              <a:xfrm>
                <a:off x="3805" y="4082"/>
                <a:ext cx="57" cy="57"/>
                <a:chOff x="3805" y="4082"/>
                <a:chExt cx="57" cy="57"/>
              </a:xfrm>
            </p:grpSpPr>
            <p:sp>
              <p:nvSpPr>
                <p:cNvPr id="16109" name="Line 749"/>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110" name="Line 750"/>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6111" name="Rectangle 751"/>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6112" name="Group 752"/>
            <p:cNvGrpSpPr>
              <a:grpSpLocks/>
            </p:cNvGrpSpPr>
            <p:nvPr/>
          </p:nvGrpSpPr>
          <p:grpSpPr bwMode="auto">
            <a:xfrm>
              <a:off x="3041" y="1437"/>
              <a:ext cx="57" cy="57"/>
              <a:chOff x="3805" y="4082"/>
              <a:chExt cx="57" cy="57"/>
            </a:xfrm>
          </p:grpSpPr>
          <p:grpSp>
            <p:nvGrpSpPr>
              <p:cNvPr id="16113" name="Group 753"/>
              <p:cNvGrpSpPr>
                <a:grpSpLocks/>
              </p:cNvGrpSpPr>
              <p:nvPr/>
            </p:nvGrpSpPr>
            <p:grpSpPr bwMode="auto">
              <a:xfrm>
                <a:off x="3805" y="4082"/>
                <a:ext cx="57" cy="57"/>
                <a:chOff x="3805" y="4082"/>
                <a:chExt cx="57" cy="57"/>
              </a:xfrm>
            </p:grpSpPr>
            <p:sp>
              <p:nvSpPr>
                <p:cNvPr id="16114" name="Line 754"/>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115" name="Line 755"/>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6116" name="Rectangle 756"/>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6117" name="Text Box 757"/>
            <p:cNvSpPr txBox="1">
              <a:spLocks noChangeArrowheads="1"/>
            </p:cNvSpPr>
            <p:nvPr/>
          </p:nvSpPr>
          <p:spPr bwMode="auto">
            <a:xfrm>
              <a:off x="2713" y="1442"/>
              <a:ext cx="409"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Fetterman</a:t>
              </a:r>
            </a:p>
          </p:txBody>
        </p:sp>
        <p:sp>
          <p:nvSpPr>
            <p:cNvPr id="16118" name="Text Box 758"/>
            <p:cNvSpPr txBox="1">
              <a:spLocks noChangeArrowheads="1"/>
            </p:cNvSpPr>
            <p:nvPr/>
          </p:nvSpPr>
          <p:spPr bwMode="auto">
            <a:xfrm>
              <a:off x="3040" y="1398"/>
              <a:ext cx="270"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Reno</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403"/>
                                        </p:tgtEl>
                                        <p:attrNameLst>
                                          <p:attrName>style.visibility</p:attrName>
                                        </p:attrNameLst>
                                      </p:cBhvr>
                                      <p:to>
                                        <p:strVal val="visible"/>
                                      </p:to>
                                    </p:set>
                                    <p:animEffect transition="in" filter="dissolve">
                                      <p:cBhvr>
                                        <p:cTn id="7" dur="500"/>
                                        <p:tgtEl>
                                          <p:spTgt spid="15403"/>
                                        </p:tgtEl>
                                      </p:cBhvr>
                                    </p:animEffect>
                                  </p:childTnLst>
                                </p:cTn>
                              </p:par>
                              <p:par>
                                <p:cTn id="8" presetID="9" presetClass="entr" presetSubtype="0" fill="hold" nodeType="withEffect">
                                  <p:stCondLst>
                                    <p:cond delay="0"/>
                                  </p:stCondLst>
                                  <p:childTnLst>
                                    <p:set>
                                      <p:cBhvr>
                                        <p:cTn id="9" dur="1" fill="hold">
                                          <p:stCondLst>
                                            <p:cond delay="0"/>
                                          </p:stCondLst>
                                        </p:cTn>
                                        <p:tgtEl>
                                          <p:spTgt spid="16090"/>
                                        </p:tgtEl>
                                        <p:attrNameLst>
                                          <p:attrName>style.visibility</p:attrName>
                                        </p:attrNameLst>
                                      </p:cBhvr>
                                      <p:to>
                                        <p:strVal val="visible"/>
                                      </p:to>
                                    </p:set>
                                    <p:animEffect transition="in" filter="dissolve">
                                      <p:cBhvr>
                                        <p:cTn id="10" dur="500"/>
                                        <p:tgtEl>
                                          <p:spTgt spid="16090"/>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16095"/>
                                        </p:tgtEl>
                                        <p:attrNameLst>
                                          <p:attrName>style.visibility</p:attrName>
                                        </p:attrNameLst>
                                      </p:cBhvr>
                                      <p:to>
                                        <p:strVal val="visible"/>
                                      </p:to>
                                    </p:set>
                                    <p:animEffect transition="in" filter="slide(fromBottom)">
                                      <p:cBhvr>
                                        <p:cTn id="13" dur="500"/>
                                        <p:tgtEl>
                                          <p:spTgt spid="16095"/>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xit" presetSubtype="0" fill="hold" grpId="0" nodeType="clickEffect">
                                  <p:stCondLst>
                                    <p:cond delay="0"/>
                                  </p:stCondLst>
                                  <p:childTnLst>
                                    <p:animEffect transition="out" filter="dissolve">
                                      <p:cBhvr>
                                        <p:cTn id="17" dur="500"/>
                                        <p:tgtEl>
                                          <p:spTgt spid="15899"/>
                                        </p:tgtEl>
                                      </p:cBhvr>
                                    </p:animEffect>
                                    <p:set>
                                      <p:cBhvr>
                                        <p:cTn id="18" dur="1" fill="hold">
                                          <p:stCondLst>
                                            <p:cond delay="499"/>
                                          </p:stCondLst>
                                        </p:cTn>
                                        <p:tgtEl>
                                          <p:spTgt spid="15899"/>
                                        </p:tgtEl>
                                        <p:attrNameLst>
                                          <p:attrName>style.visibility</p:attrName>
                                        </p:attrNameLst>
                                      </p:cBhvr>
                                      <p:to>
                                        <p:strVal val="hidden"/>
                                      </p:to>
                                    </p:set>
                                  </p:childTnLst>
                                </p:cTn>
                              </p:par>
                              <p:par>
                                <p:cTn id="19" presetID="9" presetClass="exit" presetSubtype="0" fill="hold" grpId="0" nodeType="withEffect">
                                  <p:stCondLst>
                                    <p:cond delay="0"/>
                                  </p:stCondLst>
                                  <p:childTnLst>
                                    <p:animEffect transition="out" filter="dissolve">
                                      <p:cBhvr>
                                        <p:cTn id="20" dur="500"/>
                                        <p:tgtEl>
                                          <p:spTgt spid="15900"/>
                                        </p:tgtEl>
                                      </p:cBhvr>
                                    </p:animEffect>
                                    <p:set>
                                      <p:cBhvr>
                                        <p:cTn id="21" dur="1" fill="hold">
                                          <p:stCondLst>
                                            <p:cond delay="499"/>
                                          </p:stCondLst>
                                        </p:cTn>
                                        <p:tgtEl>
                                          <p:spTgt spid="15900"/>
                                        </p:tgtEl>
                                        <p:attrNameLst>
                                          <p:attrName>style.visibility</p:attrName>
                                        </p:attrNameLst>
                                      </p:cBhvr>
                                      <p:to>
                                        <p:strVal val="hidden"/>
                                      </p:to>
                                    </p:set>
                                  </p:childTnLst>
                                </p:cTn>
                              </p:par>
                              <p:par>
                                <p:cTn id="22" presetID="55" presetClass="exit" presetSubtype="0" fill="hold" grpId="0" nodeType="withEffect">
                                  <p:stCondLst>
                                    <p:cond delay="0"/>
                                  </p:stCondLst>
                                  <p:childTnLst>
                                    <p:anim calcmode="lin" valueType="num">
                                      <p:cBhvr>
                                        <p:cTn id="23" dur="1000"/>
                                        <p:tgtEl>
                                          <p:spTgt spid="15901"/>
                                        </p:tgtEl>
                                        <p:attrNameLst>
                                          <p:attrName>ppt_w</p:attrName>
                                        </p:attrNameLst>
                                      </p:cBhvr>
                                      <p:tavLst>
                                        <p:tav tm="0">
                                          <p:val>
                                            <p:strVal val="ppt_w"/>
                                          </p:val>
                                        </p:tav>
                                        <p:tav tm="100000">
                                          <p:val>
                                            <p:strVal val="ppt_w*0.70"/>
                                          </p:val>
                                        </p:tav>
                                      </p:tavLst>
                                    </p:anim>
                                    <p:anim calcmode="lin" valueType="num">
                                      <p:cBhvr>
                                        <p:cTn id="24" dur="1000"/>
                                        <p:tgtEl>
                                          <p:spTgt spid="15901"/>
                                        </p:tgtEl>
                                        <p:attrNameLst>
                                          <p:attrName>ppt_h</p:attrName>
                                        </p:attrNameLst>
                                      </p:cBhvr>
                                      <p:tavLst>
                                        <p:tav tm="0">
                                          <p:val>
                                            <p:strVal val="ppt_h"/>
                                          </p:val>
                                        </p:tav>
                                        <p:tav tm="100000">
                                          <p:val>
                                            <p:strVal val="ppt_h"/>
                                          </p:val>
                                        </p:tav>
                                      </p:tavLst>
                                    </p:anim>
                                    <p:animEffect transition="out" filter="fade">
                                      <p:cBhvr>
                                        <p:cTn id="25" dur="1000"/>
                                        <p:tgtEl>
                                          <p:spTgt spid="15901"/>
                                        </p:tgtEl>
                                      </p:cBhvr>
                                    </p:animEffect>
                                    <p:set>
                                      <p:cBhvr>
                                        <p:cTn id="26" dur="1" fill="hold">
                                          <p:stCondLst>
                                            <p:cond delay="999"/>
                                          </p:stCondLst>
                                        </p:cTn>
                                        <p:tgtEl>
                                          <p:spTgt spid="15901"/>
                                        </p:tgtEl>
                                        <p:attrNameLst>
                                          <p:attrName>style.visibility</p:attrName>
                                        </p:attrNameLst>
                                      </p:cBhvr>
                                      <p:to>
                                        <p:strVal val="hidden"/>
                                      </p:to>
                                    </p:set>
                                  </p:childTnLst>
                                </p:cTn>
                              </p:par>
                            </p:childTnLst>
                          </p:cTn>
                        </p:par>
                        <p:par>
                          <p:cTn id="27" fill="hold" nodeType="afterGroup">
                            <p:stCondLst>
                              <p:cond delay="1000"/>
                            </p:stCondLst>
                            <p:childTnLst>
                              <p:par>
                                <p:cTn id="28" presetID="9" presetClass="entr" presetSubtype="0" fill="hold" nodeType="afterEffect">
                                  <p:stCondLst>
                                    <p:cond delay="0"/>
                                  </p:stCondLst>
                                  <p:childTnLst>
                                    <p:set>
                                      <p:cBhvr>
                                        <p:cTn id="29" dur="1" fill="hold">
                                          <p:stCondLst>
                                            <p:cond delay="0"/>
                                          </p:stCondLst>
                                        </p:cTn>
                                        <p:tgtEl>
                                          <p:spTgt spid="15904"/>
                                        </p:tgtEl>
                                        <p:attrNameLst>
                                          <p:attrName>style.visibility</p:attrName>
                                        </p:attrNameLst>
                                      </p:cBhvr>
                                      <p:to>
                                        <p:strVal val="visible"/>
                                      </p:to>
                                    </p:set>
                                    <p:animEffect transition="in" filter="dissolve">
                                      <p:cBhvr>
                                        <p:cTn id="30" dur="500"/>
                                        <p:tgtEl>
                                          <p:spTgt spid="15904"/>
                                        </p:tgtEl>
                                      </p:cBhvr>
                                    </p:animEffect>
                                  </p:childTnLst>
                                </p:cTn>
                              </p:par>
                              <p:par>
                                <p:cTn id="31" presetID="9" presetClass="entr" presetSubtype="0" fill="hold" nodeType="withEffect">
                                  <p:stCondLst>
                                    <p:cond delay="0"/>
                                  </p:stCondLst>
                                  <p:childTnLst>
                                    <p:set>
                                      <p:cBhvr>
                                        <p:cTn id="32" dur="1" fill="hold">
                                          <p:stCondLst>
                                            <p:cond delay="0"/>
                                          </p:stCondLst>
                                        </p:cTn>
                                        <p:tgtEl>
                                          <p:spTgt spid="15905"/>
                                        </p:tgtEl>
                                        <p:attrNameLst>
                                          <p:attrName>style.visibility</p:attrName>
                                        </p:attrNameLst>
                                      </p:cBhvr>
                                      <p:to>
                                        <p:strVal val="visible"/>
                                      </p:to>
                                    </p:set>
                                    <p:animEffect transition="in" filter="dissolve">
                                      <p:cBhvr>
                                        <p:cTn id="33" dur="500"/>
                                        <p:tgtEl>
                                          <p:spTgt spid="15905"/>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55" presetClass="exit" presetSubtype="0" fill="hold" grpId="0" nodeType="clickEffect">
                                  <p:stCondLst>
                                    <p:cond delay="0"/>
                                  </p:stCondLst>
                                  <p:childTnLst>
                                    <p:anim calcmode="lin" valueType="num">
                                      <p:cBhvr>
                                        <p:cTn id="37" dur="1000"/>
                                        <p:tgtEl>
                                          <p:spTgt spid="15368"/>
                                        </p:tgtEl>
                                        <p:attrNameLst>
                                          <p:attrName>ppt_w</p:attrName>
                                        </p:attrNameLst>
                                      </p:cBhvr>
                                      <p:tavLst>
                                        <p:tav tm="0">
                                          <p:val>
                                            <p:strVal val="ppt_w"/>
                                          </p:val>
                                        </p:tav>
                                        <p:tav tm="100000">
                                          <p:val>
                                            <p:strVal val="ppt_w*0.70"/>
                                          </p:val>
                                        </p:tav>
                                      </p:tavLst>
                                    </p:anim>
                                    <p:anim calcmode="lin" valueType="num">
                                      <p:cBhvr>
                                        <p:cTn id="38" dur="1000"/>
                                        <p:tgtEl>
                                          <p:spTgt spid="15368"/>
                                        </p:tgtEl>
                                        <p:attrNameLst>
                                          <p:attrName>ppt_h</p:attrName>
                                        </p:attrNameLst>
                                      </p:cBhvr>
                                      <p:tavLst>
                                        <p:tav tm="0">
                                          <p:val>
                                            <p:strVal val="ppt_h"/>
                                          </p:val>
                                        </p:tav>
                                        <p:tav tm="100000">
                                          <p:val>
                                            <p:strVal val="ppt_h"/>
                                          </p:val>
                                        </p:tav>
                                      </p:tavLst>
                                    </p:anim>
                                    <p:animEffect transition="out" filter="fade">
                                      <p:cBhvr>
                                        <p:cTn id="39" dur="1000"/>
                                        <p:tgtEl>
                                          <p:spTgt spid="15368"/>
                                        </p:tgtEl>
                                      </p:cBhvr>
                                    </p:animEffect>
                                    <p:set>
                                      <p:cBhvr>
                                        <p:cTn id="40" dur="1" fill="hold">
                                          <p:stCondLst>
                                            <p:cond delay="999"/>
                                          </p:stCondLst>
                                        </p:cTn>
                                        <p:tgtEl>
                                          <p:spTgt spid="15368"/>
                                        </p:tgtEl>
                                        <p:attrNameLst>
                                          <p:attrName>style.visibility</p:attrName>
                                        </p:attrNameLst>
                                      </p:cBhvr>
                                      <p:to>
                                        <p:strVal val="hidden"/>
                                      </p:to>
                                    </p:set>
                                  </p:childTnLst>
                                </p:cTn>
                              </p:par>
                              <p:par>
                                <p:cTn id="41" presetID="55" presetClass="entr" presetSubtype="0" fill="hold" nodeType="withEffect">
                                  <p:stCondLst>
                                    <p:cond delay="0"/>
                                  </p:stCondLst>
                                  <p:childTnLst>
                                    <p:set>
                                      <p:cBhvr>
                                        <p:cTn id="42" dur="1" fill="hold">
                                          <p:stCondLst>
                                            <p:cond delay="0"/>
                                          </p:stCondLst>
                                        </p:cTn>
                                        <p:tgtEl>
                                          <p:spTgt spid="15908"/>
                                        </p:tgtEl>
                                        <p:attrNameLst>
                                          <p:attrName>style.visibility</p:attrName>
                                        </p:attrNameLst>
                                      </p:cBhvr>
                                      <p:to>
                                        <p:strVal val="visible"/>
                                      </p:to>
                                    </p:set>
                                    <p:anim calcmode="lin" valueType="num">
                                      <p:cBhvr>
                                        <p:cTn id="43" dur="1000" fill="hold"/>
                                        <p:tgtEl>
                                          <p:spTgt spid="15908"/>
                                        </p:tgtEl>
                                        <p:attrNameLst>
                                          <p:attrName>ppt_w</p:attrName>
                                        </p:attrNameLst>
                                      </p:cBhvr>
                                      <p:tavLst>
                                        <p:tav tm="0">
                                          <p:val>
                                            <p:strVal val="#ppt_w*0.70"/>
                                          </p:val>
                                        </p:tav>
                                        <p:tav tm="100000">
                                          <p:val>
                                            <p:strVal val="#ppt_w"/>
                                          </p:val>
                                        </p:tav>
                                      </p:tavLst>
                                    </p:anim>
                                    <p:anim calcmode="lin" valueType="num">
                                      <p:cBhvr>
                                        <p:cTn id="44" dur="1000" fill="hold"/>
                                        <p:tgtEl>
                                          <p:spTgt spid="15908"/>
                                        </p:tgtEl>
                                        <p:attrNameLst>
                                          <p:attrName>ppt_h</p:attrName>
                                        </p:attrNameLst>
                                      </p:cBhvr>
                                      <p:tavLst>
                                        <p:tav tm="0">
                                          <p:val>
                                            <p:strVal val="#ppt_h"/>
                                          </p:val>
                                        </p:tav>
                                        <p:tav tm="100000">
                                          <p:val>
                                            <p:strVal val="#ppt_h"/>
                                          </p:val>
                                        </p:tav>
                                      </p:tavLst>
                                    </p:anim>
                                    <p:animEffect transition="in" filter="fade">
                                      <p:cBhvr>
                                        <p:cTn id="45" dur="1000"/>
                                        <p:tgtEl>
                                          <p:spTgt spid="15908"/>
                                        </p:tgtEl>
                                      </p:cBhvr>
                                    </p:animEffect>
                                  </p:childTnLst>
                                </p:cTn>
                              </p:par>
                              <p:par>
                                <p:cTn id="46" presetID="12" presetClass="entr" presetSubtype="8" fill="hold" grpId="0" nodeType="withEffect">
                                  <p:stCondLst>
                                    <p:cond delay="0"/>
                                  </p:stCondLst>
                                  <p:childTnLst>
                                    <p:set>
                                      <p:cBhvr>
                                        <p:cTn id="47" dur="1" fill="hold">
                                          <p:stCondLst>
                                            <p:cond delay="0"/>
                                          </p:stCondLst>
                                        </p:cTn>
                                        <p:tgtEl>
                                          <p:spTgt spid="15927"/>
                                        </p:tgtEl>
                                        <p:attrNameLst>
                                          <p:attrName>style.visibility</p:attrName>
                                        </p:attrNameLst>
                                      </p:cBhvr>
                                      <p:to>
                                        <p:strVal val="visible"/>
                                      </p:to>
                                    </p:set>
                                    <p:animEffect transition="in" filter="slide(fromLeft)">
                                      <p:cBhvr>
                                        <p:cTn id="48" dur="500"/>
                                        <p:tgtEl>
                                          <p:spTgt spid="15927"/>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9" presetClass="entr" presetSubtype="0" fill="hold" grpId="0" nodeType="clickEffect">
                                  <p:stCondLst>
                                    <p:cond delay="0"/>
                                  </p:stCondLst>
                                  <p:childTnLst>
                                    <p:set>
                                      <p:cBhvr>
                                        <p:cTn id="52" dur="1" fill="hold">
                                          <p:stCondLst>
                                            <p:cond delay="0"/>
                                          </p:stCondLst>
                                        </p:cTn>
                                        <p:tgtEl>
                                          <p:spTgt spid="15913"/>
                                        </p:tgtEl>
                                        <p:attrNameLst>
                                          <p:attrName>style.visibility</p:attrName>
                                        </p:attrNameLst>
                                      </p:cBhvr>
                                      <p:to>
                                        <p:strVal val="visible"/>
                                      </p:to>
                                    </p:set>
                                    <p:animEffect transition="in" filter="dissolve">
                                      <p:cBhvr>
                                        <p:cTn id="53" dur="500"/>
                                        <p:tgtEl>
                                          <p:spTgt spid="15913"/>
                                        </p:tgtEl>
                                      </p:cBhvr>
                                    </p:animEffect>
                                  </p:childTnLst>
                                </p:cTn>
                              </p:par>
                            </p:childTnLst>
                          </p:cTn>
                        </p:par>
                        <p:par>
                          <p:cTn id="54" fill="hold" nodeType="afterGroup">
                            <p:stCondLst>
                              <p:cond delay="500"/>
                            </p:stCondLst>
                            <p:childTnLst>
                              <p:par>
                                <p:cTn id="55" presetID="0" presetClass="path" presetSubtype="0" accel="50000" decel="50000" fill="hold" grpId="1" nodeType="afterEffect">
                                  <p:stCondLst>
                                    <p:cond delay="0"/>
                                  </p:stCondLst>
                                  <p:childTnLst>
                                    <p:animMotion origin="layout" path="M 2.77778E-6 -0.00069 L -0.00695 0.01829 L -0.01493 0.03079 " pathEditMode="relative" rAng="0" ptsTypes="AAA">
                                      <p:cBhvr>
                                        <p:cTn id="56" dur="2000" fill="hold"/>
                                        <p:tgtEl>
                                          <p:spTgt spid="15913"/>
                                        </p:tgtEl>
                                        <p:attrNameLst>
                                          <p:attrName>ppt_x</p:attrName>
                                          <p:attrName>ppt_y</p:attrName>
                                        </p:attrNameLst>
                                      </p:cBhvr>
                                      <p:rCtr x="-747" y="1574"/>
                                    </p:animMotion>
                                  </p:childTnLst>
                                </p:cTn>
                              </p:par>
                            </p:childTnLst>
                          </p:cTn>
                        </p:par>
                        <p:par>
                          <p:cTn id="57" fill="hold" nodeType="afterGroup">
                            <p:stCondLst>
                              <p:cond delay="2500"/>
                            </p:stCondLst>
                            <p:childTnLst>
                              <p:par>
                                <p:cTn id="58" presetID="1" presetClass="entr" presetSubtype="0" fill="hold" grpId="0" nodeType="afterEffect">
                                  <p:stCondLst>
                                    <p:cond delay="0"/>
                                  </p:stCondLst>
                                  <p:childTnLst>
                                    <p:set>
                                      <p:cBhvr>
                                        <p:cTn id="59" dur="1" fill="hold">
                                          <p:stCondLst>
                                            <p:cond delay="0"/>
                                          </p:stCondLst>
                                        </p:cTn>
                                        <p:tgtEl>
                                          <p:spTgt spid="15921"/>
                                        </p:tgtEl>
                                        <p:attrNameLst>
                                          <p:attrName>style.visibility</p:attrName>
                                        </p:attrNameLst>
                                      </p:cBhvr>
                                      <p:to>
                                        <p:strVal val="visible"/>
                                      </p:to>
                                    </p:set>
                                  </p:childTnLst>
                                  <p:subTnLst>
                                    <p:audio>
                                      <p:cMediaNode>
                                        <p:cTn display="0" masterRel="sameClick">
                                          <p:stCondLst>
                                            <p:cond evt="begin" delay="0">
                                              <p:tn val="58"/>
                                            </p:cond>
                                          </p:stCondLst>
                                          <p:endCondLst>
                                            <p:cond evt="onStopAudio" delay="0">
                                              <p:tgtEl>
                                                <p:sldTgt/>
                                              </p:tgtEl>
                                            </p:cond>
                                          </p:endCondLst>
                                        </p:cTn>
                                        <p:tgtEl>
                                          <p:sndTgt r:embed="rId3" name="explode.wav"/>
                                        </p:tgtEl>
                                      </p:cMediaNode>
                                    </p:audio>
                                  </p:subTnLst>
                                </p:cTn>
                              </p:par>
                              <p:par>
                                <p:cTn id="60" presetID="3" presetClass="exit" presetSubtype="10" fill="hold" grpId="1" nodeType="withEffect">
                                  <p:stCondLst>
                                    <p:cond delay="0"/>
                                  </p:stCondLst>
                                  <p:childTnLst>
                                    <p:animEffect transition="out" filter="blinds(horizontal)">
                                      <p:cBhvr>
                                        <p:cTn id="61" dur="500"/>
                                        <p:tgtEl>
                                          <p:spTgt spid="15921"/>
                                        </p:tgtEl>
                                      </p:cBhvr>
                                    </p:animEffect>
                                    <p:set>
                                      <p:cBhvr>
                                        <p:cTn id="62" dur="1" fill="hold">
                                          <p:stCondLst>
                                            <p:cond delay="499"/>
                                          </p:stCondLst>
                                        </p:cTn>
                                        <p:tgtEl>
                                          <p:spTgt spid="15921"/>
                                        </p:tgtEl>
                                        <p:attrNameLst>
                                          <p:attrName>style.visibility</p:attrName>
                                        </p:attrNameLst>
                                      </p:cBhvr>
                                      <p:to>
                                        <p:strVal val="hidden"/>
                                      </p:to>
                                    </p:set>
                                  </p:childTnLst>
                                </p:cTn>
                              </p:par>
                            </p:childTnLst>
                          </p:cTn>
                        </p:par>
                        <p:par>
                          <p:cTn id="63" fill="hold" nodeType="afterGroup">
                            <p:stCondLst>
                              <p:cond delay="3000"/>
                            </p:stCondLst>
                            <p:childTnLst>
                              <p:par>
                                <p:cTn id="64" presetID="21" presetClass="entr" presetSubtype="4" fill="hold" grpId="0" nodeType="afterEffect">
                                  <p:stCondLst>
                                    <p:cond delay="0"/>
                                  </p:stCondLst>
                                  <p:childTnLst>
                                    <p:set>
                                      <p:cBhvr>
                                        <p:cTn id="65" dur="1" fill="hold">
                                          <p:stCondLst>
                                            <p:cond delay="0"/>
                                          </p:stCondLst>
                                        </p:cTn>
                                        <p:tgtEl>
                                          <p:spTgt spid="15914"/>
                                        </p:tgtEl>
                                        <p:attrNameLst>
                                          <p:attrName>style.visibility</p:attrName>
                                        </p:attrNameLst>
                                      </p:cBhvr>
                                      <p:to>
                                        <p:strVal val="visible"/>
                                      </p:to>
                                    </p:set>
                                    <p:animEffect transition="in" filter="wheel(4)">
                                      <p:cBhvr>
                                        <p:cTn id="66" dur="2000"/>
                                        <p:tgtEl>
                                          <p:spTgt spid="15914"/>
                                        </p:tgtEl>
                                      </p:cBhvr>
                                    </p:animEffect>
                                  </p:childTnLst>
                                </p:cTn>
                              </p:par>
                            </p:childTnLst>
                          </p:cTn>
                        </p:par>
                        <p:par>
                          <p:cTn id="67" fill="hold" nodeType="afterGroup">
                            <p:stCondLst>
                              <p:cond delay="5000"/>
                            </p:stCondLst>
                            <p:childTnLst>
                              <p:par>
                                <p:cTn id="68" presetID="22" presetClass="entr" presetSubtype="8" fill="hold" nodeType="afterEffect">
                                  <p:stCondLst>
                                    <p:cond delay="0"/>
                                  </p:stCondLst>
                                  <p:childTnLst>
                                    <p:set>
                                      <p:cBhvr>
                                        <p:cTn id="69" dur="1" fill="hold">
                                          <p:stCondLst>
                                            <p:cond delay="0"/>
                                          </p:stCondLst>
                                        </p:cTn>
                                        <p:tgtEl>
                                          <p:spTgt spid="15918"/>
                                        </p:tgtEl>
                                        <p:attrNameLst>
                                          <p:attrName>style.visibility</p:attrName>
                                        </p:attrNameLst>
                                      </p:cBhvr>
                                      <p:to>
                                        <p:strVal val="visible"/>
                                      </p:to>
                                    </p:set>
                                    <p:animEffect transition="in" filter="wipe(left)">
                                      <p:cBhvr>
                                        <p:cTn id="70" dur="1000"/>
                                        <p:tgtEl>
                                          <p:spTgt spid="15918"/>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9" presetClass="exit" presetSubtype="0" fill="hold" nodeType="clickEffect">
                                  <p:stCondLst>
                                    <p:cond delay="0"/>
                                  </p:stCondLst>
                                  <p:childTnLst>
                                    <p:animEffect transition="out" filter="dissolve">
                                      <p:cBhvr>
                                        <p:cTn id="74" dur="500"/>
                                        <p:tgtEl>
                                          <p:spTgt spid="15918"/>
                                        </p:tgtEl>
                                      </p:cBhvr>
                                    </p:animEffect>
                                    <p:set>
                                      <p:cBhvr>
                                        <p:cTn id="75" dur="1" fill="hold">
                                          <p:stCondLst>
                                            <p:cond delay="499"/>
                                          </p:stCondLst>
                                        </p:cTn>
                                        <p:tgtEl>
                                          <p:spTgt spid="15918"/>
                                        </p:tgtEl>
                                        <p:attrNameLst>
                                          <p:attrName>style.visibility</p:attrName>
                                        </p:attrNameLst>
                                      </p:cBhvr>
                                      <p:to>
                                        <p:strVal val="hidden"/>
                                      </p:to>
                                    </p:set>
                                  </p:childTnLst>
                                </p:cTn>
                              </p:par>
                            </p:childTnLst>
                          </p:cTn>
                        </p:par>
                        <p:par>
                          <p:cTn id="76" fill="hold" nodeType="afterGroup">
                            <p:stCondLst>
                              <p:cond delay="500"/>
                            </p:stCondLst>
                            <p:childTnLst>
                              <p:par>
                                <p:cTn id="77" presetID="9" presetClass="entr" presetSubtype="0" fill="hold" grpId="0" nodeType="afterEffect">
                                  <p:stCondLst>
                                    <p:cond delay="0"/>
                                  </p:stCondLst>
                                  <p:childTnLst>
                                    <p:set>
                                      <p:cBhvr>
                                        <p:cTn id="78" dur="1" fill="hold">
                                          <p:stCondLst>
                                            <p:cond delay="0"/>
                                          </p:stCondLst>
                                        </p:cTn>
                                        <p:tgtEl>
                                          <p:spTgt spid="15919"/>
                                        </p:tgtEl>
                                        <p:attrNameLst>
                                          <p:attrName>style.visibility</p:attrName>
                                        </p:attrNameLst>
                                      </p:cBhvr>
                                      <p:to>
                                        <p:strVal val="visible"/>
                                      </p:to>
                                    </p:set>
                                    <p:animEffect transition="in" filter="dissolve">
                                      <p:cBhvr>
                                        <p:cTn id="79" dur="500"/>
                                        <p:tgtEl>
                                          <p:spTgt spid="15919"/>
                                        </p:tgtEl>
                                      </p:cBhvr>
                                    </p:animEffect>
                                  </p:childTnLst>
                                </p:cTn>
                              </p:par>
                            </p:childTnLst>
                          </p:cTn>
                        </p:par>
                        <p:par>
                          <p:cTn id="80" fill="hold" nodeType="afterGroup">
                            <p:stCondLst>
                              <p:cond delay="1000"/>
                            </p:stCondLst>
                            <p:childTnLst>
                              <p:par>
                                <p:cTn id="81" presetID="0" presetClass="path" presetSubtype="0" accel="50000" decel="50000" fill="hold" grpId="1" nodeType="afterEffect">
                                  <p:stCondLst>
                                    <p:cond delay="0"/>
                                  </p:stCondLst>
                                  <p:childTnLst>
                                    <p:animMotion origin="layout" path="M -0.00035 0.0007 L 0.00069 0.01274 L 1.11111E-6 0.02153 " pathEditMode="relative" rAng="0" ptsTypes="AAA">
                                      <p:cBhvr>
                                        <p:cTn id="82" dur="2000" fill="hold"/>
                                        <p:tgtEl>
                                          <p:spTgt spid="15919"/>
                                        </p:tgtEl>
                                        <p:attrNameLst>
                                          <p:attrName>ppt_x</p:attrName>
                                          <p:attrName>ppt_y</p:attrName>
                                        </p:attrNameLst>
                                      </p:cBhvr>
                                      <p:rCtr x="52" y="1042"/>
                                    </p:animMotion>
                                  </p:childTnLst>
                                </p:cTn>
                              </p:par>
                            </p:childTnLst>
                          </p:cTn>
                        </p:par>
                        <p:par>
                          <p:cTn id="83" fill="hold" nodeType="afterGroup">
                            <p:stCondLst>
                              <p:cond delay="3000"/>
                            </p:stCondLst>
                            <p:childTnLst>
                              <p:par>
                                <p:cTn id="84" presetID="1" presetClass="entr" presetSubtype="0" fill="hold" grpId="0" nodeType="afterEffect">
                                  <p:stCondLst>
                                    <p:cond delay="0"/>
                                  </p:stCondLst>
                                  <p:childTnLst>
                                    <p:set>
                                      <p:cBhvr>
                                        <p:cTn id="85" dur="1" fill="hold">
                                          <p:stCondLst>
                                            <p:cond delay="0"/>
                                          </p:stCondLst>
                                        </p:cTn>
                                        <p:tgtEl>
                                          <p:spTgt spid="15926"/>
                                        </p:tgtEl>
                                        <p:attrNameLst>
                                          <p:attrName>style.visibility</p:attrName>
                                        </p:attrNameLst>
                                      </p:cBhvr>
                                      <p:to>
                                        <p:strVal val="visible"/>
                                      </p:to>
                                    </p:set>
                                  </p:childTnLst>
                                  <p:subTnLst>
                                    <p:audio>
                                      <p:cMediaNode>
                                        <p:cTn display="0" masterRel="sameClick">
                                          <p:stCondLst>
                                            <p:cond evt="begin" delay="0">
                                              <p:tn val="84"/>
                                            </p:cond>
                                          </p:stCondLst>
                                          <p:endCondLst>
                                            <p:cond evt="onStopAudio" delay="0">
                                              <p:tgtEl>
                                                <p:sldTgt/>
                                              </p:tgtEl>
                                            </p:cond>
                                          </p:endCondLst>
                                        </p:cTn>
                                        <p:tgtEl>
                                          <p:sndTgt r:embed="rId3" name="explode.wav"/>
                                        </p:tgtEl>
                                      </p:cMediaNode>
                                    </p:audio>
                                  </p:subTnLst>
                                </p:cTn>
                              </p:par>
                              <p:par>
                                <p:cTn id="86" presetID="3" presetClass="exit" presetSubtype="10" fill="hold" grpId="1" nodeType="withEffect">
                                  <p:stCondLst>
                                    <p:cond delay="0"/>
                                  </p:stCondLst>
                                  <p:childTnLst>
                                    <p:animEffect transition="out" filter="blinds(horizontal)">
                                      <p:cBhvr>
                                        <p:cTn id="87" dur="500"/>
                                        <p:tgtEl>
                                          <p:spTgt spid="15926"/>
                                        </p:tgtEl>
                                      </p:cBhvr>
                                    </p:animEffect>
                                    <p:set>
                                      <p:cBhvr>
                                        <p:cTn id="88" dur="1" fill="hold">
                                          <p:stCondLst>
                                            <p:cond delay="499"/>
                                          </p:stCondLst>
                                        </p:cTn>
                                        <p:tgtEl>
                                          <p:spTgt spid="15926"/>
                                        </p:tgtEl>
                                        <p:attrNameLst>
                                          <p:attrName>style.visibility</p:attrName>
                                        </p:attrNameLst>
                                      </p:cBhvr>
                                      <p:to>
                                        <p:strVal val="hidden"/>
                                      </p:to>
                                    </p:set>
                                  </p:childTnLst>
                                </p:cTn>
                              </p:par>
                            </p:childTnLst>
                          </p:cTn>
                        </p:par>
                        <p:par>
                          <p:cTn id="89" fill="hold" nodeType="afterGroup">
                            <p:stCondLst>
                              <p:cond delay="3500"/>
                            </p:stCondLst>
                            <p:childTnLst>
                              <p:par>
                                <p:cTn id="90" presetID="1" presetClass="entr" presetSubtype="0" fill="hold" grpId="0" nodeType="afterEffect">
                                  <p:stCondLst>
                                    <p:cond delay="0"/>
                                  </p:stCondLst>
                                  <p:childTnLst>
                                    <p:set>
                                      <p:cBhvr>
                                        <p:cTn id="91" dur="1" fill="hold">
                                          <p:stCondLst>
                                            <p:cond delay="0"/>
                                          </p:stCondLst>
                                        </p:cTn>
                                        <p:tgtEl>
                                          <p:spTgt spid="16104"/>
                                        </p:tgtEl>
                                        <p:attrNameLst>
                                          <p:attrName>style.visibility</p:attrName>
                                        </p:attrNameLst>
                                      </p:cBhvr>
                                      <p:to>
                                        <p:strVal val="visible"/>
                                      </p:to>
                                    </p:set>
                                  </p:childTnLst>
                                  <p:subTnLst>
                                    <p:audio>
                                      <p:cMediaNode>
                                        <p:cTn display="0" masterRel="sameClick">
                                          <p:stCondLst>
                                            <p:cond evt="begin" delay="0">
                                              <p:tn val="90"/>
                                            </p:cond>
                                          </p:stCondLst>
                                          <p:endCondLst>
                                            <p:cond evt="onStopAudio" delay="0">
                                              <p:tgtEl>
                                                <p:sldTgt/>
                                              </p:tgtEl>
                                            </p:cond>
                                          </p:endCondLst>
                                        </p:cTn>
                                        <p:tgtEl>
                                          <p:sndTgt r:embed="rId3" name="explode.wav"/>
                                        </p:tgtEl>
                                      </p:cMediaNode>
                                    </p:audio>
                                  </p:subTnLst>
                                </p:cTn>
                              </p:par>
                              <p:par>
                                <p:cTn id="92" presetID="3" presetClass="exit" presetSubtype="10" fill="hold" grpId="1" nodeType="withEffect">
                                  <p:stCondLst>
                                    <p:cond delay="0"/>
                                  </p:stCondLst>
                                  <p:childTnLst>
                                    <p:animEffect transition="out" filter="blinds(horizontal)">
                                      <p:cBhvr>
                                        <p:cTn id="93" dur="500"/>
                                        <p:tgtEl>
                                          <p:spTgt spid="16104"/>
                                        </p:tgtEl>
                                      </p:cBhvr>
                                    </p:animEffect>
                                    <p:set>
                                      <p:cBhvr>
                                        <p:cTn id="94" dur="1" fill="hold">
                                          <p:stCondLst>
                                            <p:cond delay="499"/>
                                          </p:stCondLst>
                                        </p:cTn>
                                        <p:tgtEl>
                                          <p:spTgt spid="16104"/>
                                        </p:tgtEl>
                                        <p:attrNameLst>
                                          <p:attrName>style.visibility</p:attrName>
                                        </p:attrNameLst>
                                      </p:cBhvr>
                                      <p:to>
                                        <p:strVal val="hidden"/>
                                      </p:to>
                                    </p:set>
                                  </p:childTnLst>
                                </p:cTn>
                              </p:par>
                            </p:childTnLst>
                          </p:cTn>
                        </p:par>
                        <p:par>
                          <p:cTn id="95" fill="hold" nodeType="afterGroup">
                            <p:stCondLst>
                              <p:cond delay="4000"/>
                            </p:stCondLst>
                            <p:childTnLst>
                              <p:par>
                                <p:cTn id="96" presetID="1" presetClass="entr" presetSubtype="0" fill="hold" grpId="0" nodeType="afterEffect">
                                  <p:stCondLst>
                                    <p:cond delay="0"/>
                                  </p:stCondLst>
                                  <p:childTnLst>
                                    <p:set>
                                      <p:cBhvr>
                                        <p:cTn id="97" dur="1" fill="hold">
                                          <p:stCondLst>
                                            <p:cond delay="0"/>
                                          </p:stCondLst>
                                        </p:cTn>
                                        <p:tgtEl>
                                          <p:spTgt spid="16105"/>
                                        </p:tgtEl>
                                        <p:attrNameLst>
                                          <p:attrName>style.visibility</p:attrName>
                                        </p:attrNameLst>
                                      </p:cBhvr>
                                      <p:to>
                                        <p:strVal val="visible"/>
                                      </p:to>
                                    </p:set>
                                  </p:childTnLst>
                                  <p:subTnLst>
                                    <p:audio>
                                      <p:cMediaNode>
                                        <p:cTn display="0" masterRel="sameClick">
                                          <p:stCondLst>
                                            <p:cond evt="begin" delay="0">
                                              <p:tn val="96"/>
                                            </p:cond>
                                          </p:stCondLst>
                                          <p:endCondLst>
                                            <p:cond evt="onStopAudio" delay="0">
                                              <p:tgtEl>
                                                <p:sldTgt/>
                                              </p:tgtEl>
                                            </p:cond>
                                          </p:endCondLst>
                                        </p:cTn>
                                        <p:tgtEl>
                                          <p:sndTgt r:embed="rId3" name="explode.wav"/>
                                        </p:tgtEl>
                                      </p:cMediaNode>
                                    </p:audio>
                                  </p:subTnLst>
                                </p:cTn>
                              </p:par>
                              <p:par>
                                <p:cTn id="98" presetID="3" presetClass="exit" presetSubtype="10" fill="hold" grpId="1" nodeType="withEffect">
                                  <p:stCondLst>
                                    <p:cond delay="0"/>
                                  </p:stCondLst>
                                  <p:childTnLst>
                                    <p:animEffect transition="out" filter="blinds(horizontal)">
                                      <p:cBhvr>
                                        <p:cTn id="99" dur="500"/>
                                        <p:tgtEl>
                                          <p:spTgt spid="16105"/>
                                        </p:tgtEl>
                                      </p:cBhvr>
                                    </p:animEffect>
                                    <p:set>
                                      <p:cBhvr>
                                        <p:cTn id="100" dur="1" fill="hold">
                                          <p:stCondLst>
                                            <p:cond delay="499"/>
                                          </p:stCondLst>
                                        </p:cTn>
                                        <p:tgtEl>
                                          <p:spTgt spid="16105"/>
                                        </p:tgtEl>
                                        <p:attrNameLst>
                                          <p:attrName>style.visibility</p:attrName>
                                        </p:attrNameLst>
                                      </p:cBhvr>
                                      <p:to>
                                        <p:strVal val="hidden"/>
                                      </p:to>
                                    </p:set>
                                  </p:childTnLst>
                                </p:cTn>
                              </p:par>
                            </p:childTnLst>
                          </p:cTn>
                        </p:par>
                        <p:par>
                          <p:cTn id="101" fill="hold" nodeType="afterGroup">
                            <p:stCondLst>
                              <p:cond delay="4500"/>
                            </p:stCondLst>
                            <p:childTnLst>
                              <p:par>
                                <p:cTn id="102" presetID="0" presetClass="path" presetSubtype="0" accel="50000" decel="50000" fill="hold" grpId="2" nodeType="afterEffect">
                                  <p:stCondLst>
                                    <p:cond delay="0"/>
                                  </p:stCondLst>
                                  <p:childTnLst>
                                    <p:animMotion origin="layout" path="M 1.11111E-6 0.02084 L 0.00069 0.01297 L 0.00052 0.00139 " pathEditMode="relative" rAng="0" ptsTypes="AAA">
                                      <p:cBhvr>
                                        <p:cTn id="103" dur="2000" fill="hold"/>
                                        <p:tgtEl>
                                          <p:spTgt spid="15919"/>
                                        </p:tgtEl>
                                        <p:attrNameLst>
                                          <p:attrName>ppt_x</p:attrName>
                                          <p:attrName>ppt_y</p:attrName>
                                        </p:attrNameLst>
                                      </p:cBhvr>
                                      <p:rCtr x="35" y="-972"/>
                                    </p:animMotion>
                                  </p:childTnLst>
                                </p:cTn>
                              </p:par>
                            </p:childTnLst>
                          </p:cTn>
                        </p:par>
                        <p:par>
                          <p:cTn id="104" fill="hold" nodeType="afterGroup">
                            <p:stCondLst>
                              <p:cond delay="6500"/>
                            </p:stCondLst>
                            <p:childTnLst>
                              <p:par>
                                <p:cTn id="105" presetID="0" presetClass="path" presetSubtype="0" accel="50000" decel="50000" fill="hold" grpId="2" nodeType="afterEffect">
                                  <p:stCondLst>
                                    <p:cond delay="0"/>
                                  </p:stCondLst>
                                  <p:childTnLst>
                                    <p:animMotion origin="layout" path="M -0.01494 0.03079 L -0.00799 0.03079 L 0.00121 0.03797 " pathEditMode="relative" ptsTypes="AAA">
                                      <p:cBhvr>
                                        <p:cTn id="106" dur="2000" fill="hold"/>
                                        <p:tgtEl>
                                          <p:spTgt spid="15913"/>
                                        </p:tgtEl>
                                        <p:attrNameLst>
                                          <p:attrName>ppt_x</p:attrName>
                                          <p:attrName>ppt_y</p:attrName>
                                        </p:attrNameLst>
                                      </p:cBhvr>
                                    </p:animMotion>
                                  </p:childTnLst>
                                </p:cTn>
                              </p:par>
                            </p:childTnLst>
                          </p:cTn>
                        </p:par>
                        <p:par>
                          <p:cTn id="107" fill="hold" nodeType="afterGroup">
                            <p:stCondLst>
                              <p:cond delay="8500"/>
                            </p:stCondLst>
                            <p:childTnLst>
                              <p:par>
                                <p:cTn id="108" presetID="9" presetClass="exit" presetSubtype="0" fill="hold" grpId="3" nodeType="afterEffect">
                                  <p:stCondLst>
                                    <p:cond delay="0"/>
                                  </p:stCondLst>
                                  <p:childTnLst>
                                    <p:animEffect transition="out" filter="dissolve">
                                      <p:cBhvr>
                                        <p:cTn id="109" dur="500"/>
                                        <p:tgtEl>
                                          <p:spTgt spid="15913"/>
                                        </p:tgtEl>
                                      </p:cBhvr>
                                    </p:animEffect>
                                    <p:set>
                                      <p:cBhvr>
                                        <p:cTn id="110" dur="1" fill="hold">
                                          <p:stCondLst>
                                            <p:cond delay="499"/>
                                          </p:stCondLst>
                                        </p:cTn>
                                        <p:tgtEl>
                                          <p:spTgt spid="15913"/>
                                        </p:tgtEl>
                                        <p:attrNameLst>
                                          <p:attrName>style.visibility</p:attrName>
                                        </p:attrNameLst>
                                      </p:cBhvr>
                                      <p:to>
                                        <p:strVal val="hidden"/>
                                      </p:to>
                                    </p:set>
                                  </p:childTnLst>
                                </p:cTn>
                              </p:par>
                            </p:childTnLst>
                          </p:cTn>
                        </p:par>
                        <p:par>
                          <p:cTn id="111" fill="hold" nodeType="afterGroup">
                            <p:stCondLst>
                              <p:cond delay="9000"/>
                            </p:stCondLst>
                            <p:childTnLst>
                              <p:par>
                                <p:cTn id="112" presetID="21" presetClass="exit" presetSubtype="4" fill="hold" grpId="1" nodeType="afterEffect">
                                  <p:stCondLst>
                                    <p:cond delay="0"/>
                                  </p:stCondLst>
                                  <p:childTnLst>
                                    <p:animEffect transition="out" filter="wheel(4)">
                                      <p:cBhvr>
                                        <p:cTn id="113" dur="2000"/>
                                        <p:tgtEl>
                                          <p:spTgt spid="15914"/>
                                        </p:tgtEl>
                                      </p:cBhvr>
                                    </p:animEffect>
                                    <p:set>
                                      <p:cBhvr>
                                        <p:cTn id="114" dur="1" fill="hold">
                                          <p:stCondLst>
                                            <p:cond delay="1999"/>
                                          </p:stCondLst>
                                        </p:cTn>
                                        <p:tgtEl>
                                          <p:spTgt spid="15914"/>
                                        </p:tgtEl>
                                        <p:attrNameLst>
                                          <p:attrName>style.visibility</p:attrName>
                                        </p:attrNameLst>
                                      </p:cBhvr>
                                      <p:to>
                                        <p:strVal val="hidden"/>
                                      </p:to>
                                    </p:set>
                                  </p:childTnLst>
                                </p:cTn>
                              </p:par>
                              <p:par>
                                <p:cTn id="115" presetID="9" presetClass="exit" presetSubtype="0" fill="hold" grpId="3" nodeType="withEffect">
                                  <p:stCondLst>
                                    <p:cond delay="0"/>
                                  </p:stCondLst>
                                  <p:childTnLst>
                                    <p:animEffect transition="out" filter="dissolve">
                                      <p:cBhvr>
                                        <p:cTn id="116" dur="500"/>
                                        <p:tgtEl>
                                          <p:spTgt spid="15919"/>
                                        </p:tgtEl>
                                      </p:cBhvr>
                                    </p:animEffect>
                                    <p:set>
                                      <p:cBhvr>
                                        <p:cTn id="117" dur="1" fill="hold">
                                          <p:stCondLst>
                                            <p:cond delay="499"/>
                                          </p:stCondLst>
                                        </p:cTn>
                                        <p:tgtEl>
                                          <p:spTgt spid="15919"/>
                                        </p:tgtEl>
                                        <p:attrNameLst>
                                          <p:attrName>style.visibility</p:attrName>
                                        </p:attrNameLst>
                                      </p:cBhvr>
                                      <p:to>
                                        <p:strVal val="hidden"/>
                                      </p:to>
                                    </p:set>
                                  </p:childTnLst>
                                </p:cTn>
                              </p:par>
                            </p:childTnLst>
                          </p:cTn>
                        </p:par>
                      </p:childTnLst>
                    </p:cTn>
                  </p:par>
                  <p:par>
                    <p:cTn id="118" fill="hold" nodeType="clickPar">
                      <p:stCondLst>
                        <p:cond delay="indefinite"/>
                      </p:stCondLst>
                      <p:childTnLst>
                        <p:par>
                          <p:cTn id="119" fill="hold" nodeType="withGroup">
                            <p:stCondLst>
                              <p:cond delay="0"/>
                            </p:stCondLst>
                            <p:childTnLst>
                              <p:par>
                                <p:cTn id="120" presetID="55" presetClass="exit" presetSubtype="0" fill="hold" grpId="0" nodeType="clickEffect">
                                  <p:stCondLst>
                                    <p:cond delay="0"/>
                                  </p:stCondLst>
                                  <p:childTnLst>
                                    <p:anim calcmode="lin" valueType="num">
                                      <p:cBhvr>
                                        <p:cTn id="121" dur="1000"/>
                                        <p:tgtEl>
                                          <p:spTgt spid="15365"/>
                                        </p:tgtEl>
                                        <p:attrNameLst>
                                          <p:attrName>ppt_w</p:attrName>
                                        </p:attrNameLst>
                                      </p:cBhvr>
                                      <p:tavLst>
                                        <p:tav tm="0">
                                          <p:val>
                                            <p:strVal val="ppt_w"/>
                                          </p:val>
                                        </p:tav>
                                        <p:tav tm="100000">
                                          <p:val>
                                            <p:strVal val="ppt_w*0.70"/>
                                          </p:val>
                                        </p:tav>
                                      </p:tavLst>
                                    </p:anim>
                                    <p:anim calcmode="lin" valueType="num">
                                      <p:cBhvr>
                                        <p:cTn id="122" dur="1000"/>
                                        <p:tgtEl>
                                          <p:spTgt spid="15365"/>
                                        </p:tgtEl>
                                        <p:attrNameLst>
                                          <p:attrName>ppt_h</p:attrName>
                                        </p:attrNameLst>
                                      </p:cBhvr>
                                      <p:tavLst>
                                        <p:tav tm="0">
                                          <p:val>
                                            <p:strVal val="ppt_h"/>
                                          </p:val>
                                        </p:tav>
                                        <p:tav tm="100000">
                                          <p:val>
                                            <p:strVal val="ppt_h"/>
                                          </p:val>
                                        </p:tav>
                                      </p:tavLst>
                                    </p:anim>
                                    <p:animEffect transition="out" filter="fade">
                                      <p:cBhvr>
                                        <p:cTn id="123" dur="1000"/>
                                        <p:tgtEl>
                                          <p:spTgt spid="15365"/>
                                        </p:tgtEl>
                                      </p:cBhvr>
                                    </p:animEffect>
                                    <p:set>
                                      <p:cBhvr>
                                        <p:cTn id="124" dur="1" fill="hold">
                                          <p:stCondLst>
                                            <p:cond delay="999"/>
                                          </p:stCondLst>
                                        </p:cTn>
                                        <p:tgtEl>
                                          <p:spTgt spid="15365"/>
                                        </p:tgtEl>
                                        <p:attrNameLst>
                                          <p:attrName>style.visibility</p:attrName>
                                        </p:attrNameLst>
                                      </p:cBhvr>
                                      <p:to>
                                        <p:strVal val="hidden"/>
                                      </p:to>
                                    </p:set>
                                  </p:childTnLst>
                                </p:cTn>
                              </p:par>
                              <p:par>
                                <p:cTn id="125" presetID="55" presetClass="entr" presetSubtype="0" fill="hold" nodeType="withEffect">
                                  <p:stCondLst>
                                    <p:cond delay="0"/>
                                  </p:stCondLst>
                                  <p:childTnLst>
                                    <p:set>
                                      <p:cBhvr>
                                        <p:cTn id="126" dur="1" fill="hold">
                                          <p:stCondLst>
                                            <p:cond delay="0"/>
                                          </p:stCondLst>
                                        </p:cTn>
                                        <p:tgtEl>
                                          <p:spTgt spid="15922"/>
                                        </p:tgtEl>
                                        <p:attrNameLst>
                                          <p:attrName>style.visibility</p:attrName>
                                        </p:attrNameLst>
                                      </p:cBhvr>
                                      <p:to>
                                        <p:strVal val="visible"/>
                                      </p:to>
                                    </p:set>
                                    <p:anim calcmode="lin" valueType="num">
                                      <p:cBhvr>
                                        <p:cTn id="127" dur="1000" fill="hold"/>
                                        <p:tgtEl>
                                          <p:spTgt spid="15922"/>
                                        </p:tgtEl>
                                        <p:attrNameLst>
                                          <p:attrName>ppt_w</p:attrName>
                                        </p:attrNameLst>
                                      </p:cBhvr>
                                      <p:tavLst>
                                        <p:tav tm="0">
                                          <p:val>
                                            <p:strVal val="#ppt_w*0.70"/>
                                          </p:val>
                                        </p:tav>
                                        <p:tav tm="100000">
                                          <p:val>
                                            <p:strVal val="#ppt_w"/>
                                          </p:val>
                                        </p:tav>
                                      </p:tavLst>
                                    </p:anim>
                                    <p:anim calcmode="lin" valueType="num">
                                      <p:cBhvr>
                                        <p:cTn id="128" dur="1000" fill="hold"/>
                                        <p:tgtEl>
                                          <p:spTgt spid="15922"/>
                                        </p:tgtEl>
                                        <p:attrNameLst>
                                          <p:attrName>ppt_h</p:attrName>
                                        </p:attrNameLst>
                                      </p:cBhvr>
                                      <p:tavLst>
                                        <p:tav tm="0">
                                          <p:val>
                                            <p:strVal val="#ppt_h"/>
                                          </p:val>
                                        </p:tav>
                                        <p:tav tm="100000">
                                          <p:val>
                                            <p:strVal val="#ppt_h"/>
                                          </p:val>
                                        </p:tav>
                                      </p:tavLst>
                                    </p:anim>
                                    <p:animEffect transition="in" filter="fade">
                                      <p:cBhvr>
                                        <p:cTn id="129" dur="1000"/>
                                        <p:tgtEl>
                                          <p:spTgt spid="15922"/>
                                        </p:tgtEl>
                                      </p:cBhvr>
                                    </p:animEffect>
                                  </p:childTnLst>
                                </p:cTn>
                              </p:par>
                              <p:par>
                                <p:cTn id="130" presetID="12" presetClass="entr" presetSubtype="8" fill="hold" grpId="0" nodeType="withEffect">
                                  <p:stCondLst>
                                    <p:cond delay="0"/>
                                  </p:stCondLst>
                                  <p:childTnLst>
                                    <p:set>
                                      <p:cBhvr>
                                        <p:cTn id="131" dur="1" fill="hold">
                                          <p:stCondLst>
                                            <p:cond delay="0"/>
                                          </p:stCondLst>
                                        </p:cTn>
                                        <p:tgtEl>
                                          <p:spTgt spid="15928"/>
                                        </p:tgtEl>
                                        <p:attrNameLst>
                                          <p:attrName>style.visibility</p:attrName>
                                        </p:attrNameLst>
                                      </p:cBhvr>
                                      <p:to>
                                        <p:strVal val="visible"/>
                                      </p:to>
                                    </p:set>
                                    <p:animEffect transition="in" filter="slide(fromLeft)">
                                      <p:cBhvr>
                                        <p:cTn id="132" dur="500"/>
                                        <p:tgtEl>
                                          <p:spTgt spid="15928"/>
                                        </p:tgtEl>
                                      </p:cBhvr>
                                    </p:animEffect>
                                  </p:childTnLst>
                                </p:cTn>
                              </p:par>
                            </p:childTnLst>
                          </p:cTn>
                        </p:par>
                        <p:par>
                          <p:cTn id="133" fill="hold" nodeType="afterGroup">
                            <p:stCondLst>
                              <p:cond delay="1000"/>
                            </p:stCondLst>
                            <p:childTnLst>
                              <p:par>
                                <p:cTn id="134" presetID="9" presetClass="entr" presetSubtype="0" fill="hold" grpId="0" nodeType="afterEffect">
                                  <p:stCondLst>
                                    <p:cond delay="0"/>
                                  </p:stCondLst>
                                  <p:childTnLst>
                                    <p:set>
                                      <p:cBhvr>
                                        <p:cTn id="135" dur="1" fill="hold">
                                          <p:stCondLst>
                                            <p:cond delay="0"/>
                                          </p:stCondLst>
                                        </p:cTn>
                                        <p:tgtEl>
                                          <p:spTgt spid="15925"/>
                                        </p:tgtEl>
                                        <p:attrNameLst>
                                          <p:attrName>style.visibility</p:attrName>
                                        </p:attrNameLst>
                                      </p:cBhvr>
                                      <p:to>
                                        <p:strVal val="visible"/>
                                      </p:to>
                                    </p:set>
                                    <p:animEffect transition="in" filter="dissolve">
                                      <p:cBhvr>
                                        <p:cTn id="136" dur="500"/>
                                        <p:tgtEl>
                                          <p:spTgt spid="15925"/>
                                        </p:tgtEl>
                                      </p:cBhvr>
                                    </p:animEffect>
                                  </p:childTnLst>
                                </p:cTn>
                              </p:par>
                            </p:childTnLst>
                          </p:cTn>
                        </p:par>
                      </p:childTnLst>
                    </p:cTn>
                  </p:par>
                  <p:par>
                    <p:cTn id="137" fill="hold" nodeType="clickPar">
                      <p:stCondLst>
                        <p:cond delay="indefinite"/>
                      </p:stCondLst>
                      <p:childTnLst>
                        <p:par>
                          <p:cTn id="138" fill="hold" nodeType="withGroup">
                            <p:stCondLst>
                              <p:cond delay="0"/>
                            </p:stCondLst>
                            <p:childTnLst>
                              <p:par>
                                <p:cTn id="139" presetID="0" presetClass="path" presetSubtype="0" accel="50000" decel="50000" fill="hold" grpId="1" nodeType="clickEffect">
                                  <p:stCondLst>
                                    <p:cond delay="0"/>
                                  </p:stCondLst>
                                  <p:childTnLst>
                                    <p:animMotion origin="layout" path="M 4.44444E-6 7.40741E-7 L 0.03159 -0.00509 " pathEditMode="relative" rAng="0" ptsTypes="AA">
                                      <p:cBhvr>
                                        <p:cTn id="140" dur="2000" fill="hold"/>
                                        <p:tgtEl>
                                          <p:spTgt spid="15925"/>
                                        </p:tgtEl>
                                        <p:attrNameLst>
                                          <p:attrName>ppt_x</p:attrName>
                                          <p:attrName>ppt_y</p:attrName>
                                        </p:attrNameLst>
                                      </p:cBhvr>
                                      <p:rCtr x="1580" y="-255"/>
                                    </p:animMotion>
                                  </p:childTnLst>
                                </p:cTn>
                              </p:par>
                            </p:childTnLst>
                          </p:cTn>
                        </p:par>
                        <p:par>
                          <p:cTn id="141" fill="hold" nodeType="afterGroup">
                            <p:stCondLst>
                              <p:cond delay="2000"/>
                            </p:stCondLst>
                            <p:childTnLst>
                              <p:par>
                                <p:cTn id="142" presetID="9" presetClass="entr" presetSubtype="0" fill="hold" grpId="0" nodeType="afterEffect">
                                  <p:stCondLst>
                                    <p:cond delay="0"/>
                                  </p:stCondLst>
                                  <p:childTnLst>
                                    <p:set>
                                      <p:cBhvr>
                                        <p:cTn id="143" dur="1" fill="hold">
                                          <p:stCondLst>
                                            <p:cond delay="0"/>
                                          </p:stCondLst>
                                        </p:cTn>
                                        <p:tgtEl>
                                          <p:spTgt spid="15920"/>
                                        </p:tgtEl>
                                        <p:attrNameLst>
                                          <p:attrName>style.visibility</p:attrName>
                                        </p:attrNameLst>
                                      </p:cBhvr>
                                      <p:to>
                                        <p:strVal val="visible"/>
                                      </p:to>
                                    </p:set>
                                    <p:animEffect transition="in" filter="dissolve">
                                      <p:cBhvr>
                                        <p:cTn id="144" dur="500"/>
                                        <p:tgtEl>
                                          <p:spTgt spid="15920"/>
                                        </p:tgtEl>
                                      </p:cBhvr>
                                    </p:animEffect>
                                  </p:childTnLst>
                                </p:cTn>
                              </p:par>
                            </p:childTnLst>
                          </p:cTn>
                        </p:par>
                        <p:par>
                          <p:cTn id="145" fill="hold" nodeType="afterGroup">
                            <p:stCondLst>
                              <p:cond delay="2500"/>
                            </p:stCondLst>
                            <p:childTnLst>
                              <p:par>
                                <p:cTn id="146" presetID="0" presetClass="path" presetSubtype="0" accel="50000" decel="50000" fill="hold" grpId="1" nodeType="afterEffect">
                                  <p:stCondLst>
                                    <p:cond delay="0"/>
                                  </p:stCondLst>
                                  <p:childTnLst>
                                    <p:animMotion origin="layout" path="M -0.00035 -4.07407E-6 L 0.00312 0.01945 L 0.01111 0.03889 " pathEditMode="relative" rAng="0" ptsTypes="AAA">
                                      <p:cBhvr>
                                        <p:cTn id="147" dur="2000" fill="hold"/>
                                        <p:tgtEl>
                                          <p:spTgt spid="15920"/>
                                        </p:tgtEl>
                                        <p:attrNameLst>
                                          <p:attrName>ppt_x</p:attrName>
                                          <p:attrName>ppt_y</p:attrName>
                                        </p:attrNameLst>
                                      </p:cBhvr>
                                      <p:rCtr x="573" y="1944"/>
                                    </p:animMotion>
                                  </p:childTnLst>
                                </p:cTn>
                              </p:par>
                            </p:childTnLst>
                          </p:cTn>
                        </p:par>
                        <p:par>
                          <p:cTn id="148" fill="hold" nodeType="afterGroup">
                            <p:stCondLst>
                              <p:cond delay="4500"/>
                            </p:stCondLst>
                            <p:childTnLst>
                              <p:par>
                                <p:cTn id="149" presetID="1" presetClass="entr" presetSubtype="0" fill="hold" grpId="0" nodeType="afterEffect">
                                  <p:stCondLst>
                                    <p:cond delay="0"/>
                                  </p:stCondLst>
                                  <p:childTnLst>
                                    <p:set>
                                      <p:cBhvr>
                                        <p:cTn id="150" dur="1" fill="hold">
                                          <p:stCondLst>
                                            <p:cond delay="0"/>
                                          </p:stCondLst>
                                        </p:cTn>
                                        <p:tgtEl>
                                          <p:spTgt spid="15929"/>
                                        </p:tgtEl>
                                        <p:attrNameLst>
                                          <p:attrName>style.visibility</p:attrName>
                                        </p:attrNameLst>
                                      </p:cBhvr>
                                      <p:to>
                                        <p:strVal val="visible"/>
                                      </p:to>
                                    </p:set>
                                  </p:childTnLst>
                                  <p:subTnLst>
                                    <p:audio>
                                      <p:cMediaNode>
                                        <p:cTn display="0" masterRel="sameClick">
                                          <p:stCondLst>
                                            <p:cond evt="begin" delay="0">
                                              <p:tn val="149"/>
                                            </p:cond>
                                          </p:stCondLst>
                                          <p:endCondLst>
                                            <p:cond evt="onStopAudio" delay="0">
                                              <p:tgtEl>
                                                <p:sldTgt/>
                                              </p:tgtEl>
                                            </p:cond>
                                          </p:endCondLst>
                                        </p:cTn>
                                        <p:tgtEl>
                                          <p:sndTgt r:embed="rId3" name="explode.wav"/>
                                        </p:tgtEl>
                                      </p:cMediaNode>
                                    </p:audio>
                                  </p:subTnLst>
                                </p:cTn>
                              </p:par>
                              <p:par>
                                <p:cTn id="151" presetID="3" presetClass="exit" presetSubtype="10" fill="hold" grpId="1" nodeType="withEffect">
                                  <p:stCondLst>
                                    <p:cond delay="0"/>
                                  </p:stCondLst>
                                  <p:childTnLst>
                                    <p:animEffect transition="out" filter="blinds(horizontal)">
                                      <p:cBhvr>
                                        <p:cTn id="152" dur="500"/>
                                        <p:tgtEl>
                                          <p:spTgt spid="15929"/>
                                        </p:tgtEl>
                                      </p:cBhvr>
                                    </p:animEffect>
                                    <p:set>
                                      <p:cBhvr>
                                        <p:cTn id="153" dur="1" fill="hold">
                                          <p:stCondLst>
                                            <p:cond delay="499"/>
                                          </p:stCondLst>
                                        </p:cTn>
                                        <p:tgtEl>
                                          <p:spTgt spid="15929"/>
                                        </p:tgtEl>
                                        <p:attrNameLst>
                                          <p:attrName>style.visibility</p:attrName>
                                        </p:attrNameLst>
                                      </p:cBhvr>
                                      <p:to>
                                        <p:strVal val="hidden"/>
                                      </p:to>
                                    </p:set>
                                  </p:childTnLst>
                                </p:cTn>
                              </p:par>
                            </p:childTnLst>
                          </p:cTn>
                        </p:par>
                        <p:par>
                          <p:cTn id="154" fill="hold" nodeType="afterGroup">
                            <p:stCondLst>
                              <p:cond delay="5000"/>
                            </p:stCondLst>
                            <p:childTnLst>
                              <p:par>
                                <p:cTn id="155" presetID="0" presetClass="path" presetSubtype="0" accel="50000" decel="50000" fill="hold" grpId="2" nodeType="afterEffect">
                                  <p:stCondLst>
                                    <p:cond delay="0"/>
                                  </p:stCondLst>
                                  <p:childTnLst>
                                    <p:animMotion origin="layout" path="M 0.01111 0.03889 L 0.00972 0.0213 L -0.00035 0.00139 " pathEditMode="relative" rAng="0" ptsTypes="AAA">
                                      <p:cBhvr>
                                        <p:cTn id="156" dur="2000" fill="hold"/>
                                        <p:tgtEl>
                                          <p:spTgt spid="15920"/>
                                        </p:tgtEl>
                                        <p:attrNameLst>
                                          <p:attrName>ppt_x</p:attrName>
                                          <p:attrName>ppt_y</p:attrName>
                                        </p:attrNameLst>
                                      </p:cBhvr>
                                      <p:rCtr x="0" y="0"/>
                                    </p:animMotion>
                                  </p:childTnLst>
                                </p:cTn>
                              </p:par>
                            </p:childTnLst>
                          </p:cTn>
                        </p:par>
                      </p:childTnLst>
                    </p:cTn>
                  </p:par>
                  <p:par>
                    <p:cTn id="157" fill="hold" nodeType="clickPar">
                      <p:stCondLst>
                        <p:cond delay="indefinite"/>
                      </p:stCondLst>
                      <p:childTnLst>
                        <p:par>
                          <p:cTn id="158" fill="hold" nodeType="withGroup">
                            <p:stCondLst>
                              <p:cond delay="0"/>
                            </p:stCondLst>
                            <p:childTnLst>
                              <p:par>
                                <p:cTn id="159" presetID="6" presetClass="emph" presetSubtype="0" fill="hold" grpId="3" nodeType="clickEffect">
                                  <p:stCondLst>
                                    <p:cond delay="0"/>
                                  </p:stCondLst>
                                  <p:childTnLst>
                                    <p:animScale>
                                      <p:cBhvr>
                                        <p:cTn id="160" dur="2000" fill="hold"/>
                                        <p:tgtEl>
                                          <p:spTgt spid="15920"/>
                                        </p:tgtEl>
                                      </p:cBhvr>
                                      <p:by x="150000" y="150000"/>
                                    </p:animScale>
                                  </p:childTnLst>
                                </p:cTn>
                              </p:par>
                            </p:childTnLst>
                          </p:cTn>
                        </p:par>
                        <p:par>
                          <p:cTn id="161" fill="hold" nodeType="afterGroup">
                            <p:stCondLst>
                              <p:cond delay="2000"/>
                            </p:stCondLst>
                            <p:childTnLst>
                              <p:par>
                                <p:cTn id="162" presetID="0" presetClass="path" presetSubtype="0" accel="50000" decel="50000" fill="hold" grpId="4" nodeType="afterEffect">
                                  <p:stCondLst>
                                    <p:cond delay="0"/>
                                  </p:stCondLst>
                                  <p:childTnLst>
                                    <p:animMotion origin="layout" path="M -0.0007 -4.07407E-6 L 0.00659 0.02176 L 0.00104 0.0375 " pathEditMode="relative" rAng="0" ptsTypes="AAA">
                                      <p:cBhvr>
                                        <p:cTn id="163" dur="2000" fill="hold"/>
                                        <p:tgtEl>
                                          <p:spTgt spid="15920"/>
                                        </p:tgtEl>
                                        <p:attrNameLst>
                                          <p:attrName>ppt_x</p:attrName>
                                          <p:attrName>ppt_y</p:attrName>
                                        </p:attrNameLst>
                                      </p:cBhvr>
                                      <p:rCtr x="365" y="1875"/>
                                    </p:animMotion>
                                  </p:childTnLst>
                                </p:cTn>
                              </p:par>
                            </p:childTnLst>
                          </p:cTn>
                        </p:par>
                      </p:childTnLst>
                    </p:cTn>
                  </p:par>
                  <p:par>
                    <p:cTn id="164" fill="hold" nodeType="clickPar">
                      <p:stCondLst>
                        <p:cond delay="indefinite"/>
                      </p:stCondLst>
                      <p:childTnLst>
                        <p:par>
                          <p:cTn id="165" fill="hold" nodeType="withGroup">
                            <p:stCondLst>
                              <p:cond delay="0"/>
                            </p:stCondLst>
                            <p:childTnLst>
                              <p:par>
                                <p:cTn id="166" presetID="0" presetClass="path" presetSubtype="0" accel="50000" decel="50000" fill="hold" grpId="2" nodeType="clickEffect">
                                  <p:stCondLst>
                                    <p:cond delay="0"/>
                                  </p:stCondLst>
                                  <p:childTnLst>
                                    <p:animMotion origin="layout" path="M 0.03073 -0.00417 L 0.01441 0.00717 L 0.00052 -0.00556 L 0.00191 -0.01736 L 0.00607 -0.02084 L 0.01337 -0.02408 L 0.02205 -0.02686 L 0.03906 -0.02547 " pathEditMode="relative" rAng="0" ptsTypes="AAAAAAAA">
                                      <p:cBhvr>
                                        <p:cTn id="167" dur="2000" fill="hold"/>
                                        <p:tgtEl>
                                          <p:spTgt spid="15925"/>
                                        </p:tgtEl>
                                        <p:attrNameLst>
                                          <p:attrName>ppt_x</p:attrName>
                                          <p:attrName>ppt_y</p:attrName>
                                        </p:attrNameLst>
                                      </p:cBhvr>
                                      <p:rCtr x="-1094" y="-579"/>
                                    </p:animMotion>
                                  </p:childTnLst>
                                </p:cTn>
                              </p:par>
                            </p:childTnLst>
                          </p:cTn>
                        </p:par>
                        <p:par>
                          <p:cTn id="168" fill="hold" nodeType="afterGroup">
                            <p:stCondLst>
                              <p:cond delay="2000"/>
                            </p:stCondLst>
                            <p:childTnLst>
                              <p:par>
                                <p:cTn id="169" presetID="0" presetClass="path" presetSubtype="0" accel="50000" decel="50000" fill="hold" grpId="5" nodeType="afterEffect">
                                  <p:stCondLst>
                                    <p:cond delay="0"/>
                                  </p:stCondLst>
                                  <p:childTnLst>
                                    <p:animMotion origin="layout" path="M 0.00139 0.0375 L 0.00781 0.0294 L 0.01493 0.02315 " pathEditMode="relative" rAng="0" ptsTypes="AAA">
                                      <p:cBhvr>
                                        <p:cTn id="170" dur="2000" fill="hold"/>
                                        <p:tgtEl>
                                          <p:spTgt spid="15920"/>
                                        </p:tgtEl>
                                        <p:attrNameLst>
                                          <p:attrName>ppt_x</p:attrName>
                                          <p:attrName>ppt_y</p:attrName>
                                        </p:attrNameLst>
                                      </p:cBhvr>
                                      <p:rCtr x="677" y="-718"/>
                                    </p:animMotion>
                                  </p:childTnLst>
                                </p:cTn>
                              </p:par>
                            </p:childTnLst>
                          </p:cTn>
                        </p:par>
                        <p:par>
                          <p:cTn id="171" fill="hold" nodeType="afterGroup">
                            <p:stCondLst>
                              <p:cond delay="4000"/>
                            </p:stCondLst>
                            <p:childTnLst>
                              <p:par>
                                <p:cTn id="172" presetID="1" presetClass="entr" presetSubtype="0" fill="hold" grpId="0" nodeType="afterEffect">
                                  <p:stCondLst>
                                    <p:cond delay="0"/>
                                  </p:stCondLst>
                                  <p:childTnLst>
                                    <p:set>
                                      <p:cBhvr>
                                        <p:cTn id="173" dur="1" fill="hold">
                                          <p:stCondLst>
                                            <p:cond delay="0"/>
                                          </p:stCondLst>
                                        </p:cTn>
                                        <p:tgtEl>
                                          <p:spTgt spid="15930"/>
                                        </p:tgtEl>
                                        <p:attrNameLst>
                                          <p:attrName>style.visibility</p:attrName>
                                        </p:attrNameLst>
                                      </p:cBhvr>
                                      <p:to>
                                        <p:strVal val="visible"/>
                                      </p:to>
                                    </p:set>
                                  </p:childTnLst>
                                  <p:subTnLst>
                                    <p:audio>
                                      <p:cMediaNode>
                                        <p:cTn display="0" masterRel="sameClick">
                                          <p:stCondLst>
                                            <p:cond evt="begin" delay="0">
                                              <p:tn val="172"/>
                                            </p:cond>
                                          </p:stCondLst>
                                          <p:endCondLst>
                                            <p:cond evt="onStopAudio" delay="0">
                                              <p:tgtEl>
                                                <p:sldTgt/>
                                              </p:tgtEl>
                                            </p:cond>
                                          </p:endCondLst>
                                        </p:cTn>
                                        <p:tgtEl>
                                          <p:sndTgt r:embed="rId3" name="explode.wav"/>
                                        </p:tgtEl>
                                      </p:cMediaNode>
                                    </p:audio>
                                  </p:subTnLst>
                                </p:cTn>
                              </p:par>
                              <p:par>
                                <p:cTn id="174" presetID="3" presetClass="exit" presetSubtype="10" fill="hold" grpId="1" nodeType="withEffect">
                                  <p:stCondLst>
                                    <p:cond delay="0"/>
                                  </p:stCondLst>
                                  <p:childTnLst>
                                    <p:animEffect transition="out" filter="blinds(horizontal)">
                                      <p:cBhvr>
                                        <p:cTn id="175" dur="500"/>
                                        <p:tgtEl>
                                          <p:spTgt spid="15930"/>
                                        </p:tgtEl>
                                      </p:cBhvr>
                                    </p:animEffect>
                                    <p:set>
                                      <p:cBhvr>
                                        <p:cTn id="176" dur="1" fill="hold">
                                          <p:stCondLst>
                                            <p:cond delay="499"/>
                                          </p:stCondLst>
                                        </p:cTn>
                                        <p:tgtEl>
                                          <p:spTgt spid="15930"/>
                                        </p:tgtEl>
                                        <p:attrNameLst>
                                          <p:attrName>style.visibility</p:attrName>
                                        </p:attrNameLst>
                                      </p:cBhvr>
                                      <p:to>
                                        <p:strVal val="hidden"/>
                                      </p:to>
                                    </p:set>
                                  </p:childTnLst>
                                </p:cTn>
                              </p:par>
                            </p:childTnLst>
                          </p:cTn>
                        </p:par>
                      </p:childTnLst>
                    </p:cTn>
                  </p:par>
                  <p:par>
                    <p:cTn id="177" fill="hold" nodeType="clickPar">
                      <p:stCondLst>
                        <p:cond delay="indefinite"/>
                      </p:stCondLst>
                      <p:childTnLst>
                        <p:par>
                          <p:cTn id="178" fill="hold" nodeType="withGroup">
                            <p:stCondLst>
                              <p:cond delay="0"/>
                            </p:stCondLst>
                            <p:childTnLst>
                              <p:par>
                                <p:cTn id="179" presetID="0" presetClass="path" presetSubtype="0" accel="50000" decel="50000" fill="hold" grpId="3" nodeType="clickEffect">
                                  <p:stCondLst>
                                    <p:cond delay="0"/>
                                  </p:stCondLst>
                                  <p:childTnLst>
                                    <p:animMotion origin="layout" path="M 0.03906 -0.0257 L 0.06649 -0.04769 L 0.08698 -0.05047 L 0.09149 -0.03056 L 0.08906 -0.00973 L 0.09392 0.01064 " pathEditMode="relative" rAng="0" ptsTypes="AAAAAA">
                                      <p:cBhvr>
                                        <p:cTn id="180" dur="2000" fill="hold"/>
                                        <p:tgtEl>
                                          <p:spTgt spid="15925"/>
                                        </p:tgtEl>
                                        <p:attrNameLst>
                                          <p:attrName>ppt_x</p:attrName>
                                          <p:attrName>ppt_y</p:attrName>
                                        </p:attrNameLst>
                                      </p:cBhvr>
                                      <p:rCtr x="2743" y="579"/>
                                    </p:animMotion>
                                  </p:childTnLst>
                                </p:cTn>
                              </p:par>
                            </p:childTnLst>
                          </p:cTn>
                        </p:par>
                        <p:par>
                          <p:cTn id="181" fill="hold" nodeType="afterGroup">
                            <p:stCondLst>
                              <p:cond delay="2000"/>
                            </p:stCondLst>
                            <p:childTnLst>
                              <p:par>
                                <p:cTn id="182" presetID="9" presetClass="entr" presetSubtype="0" fill="hold" grpId="0" nodeType="afterEffect">
                                  <p:stCondLst>
                                    <p:cond delay="0"/>
                                  </p:stCondLst>
                                  <p:childTnLst>
                                    <p:set>
                                      <p:cBhvr>
                                        <p:cTn id="183" dur="1" fill="hold">
                                          <p:stCondLst>
                                            <p:cond delay="0"/>
                                          </p:stCondLst>
                                        </p:cTn>
                                        <p:tgtEl>
                                          <p:spTgt spid="15886"/>
                                        </p:tgtEl>
                                        <p:attrNameLst>
                                          <p:attrName>style.visibility</p:attrName>
                                        </p:attrNameLst>
                                      </p:cBhvr>
                                      <p:to>
                                        <p:strVal val="visible"/>
                                      </p:to>
                                    </p:set>
                                    <p:animEffect transition="in" filter="dissolve">
                                      <p:cBhvr>
                                        <p:cTn id="184" dur="500"/>
                                        <p:tgtEl>
                                          <p:spTgt spid="15886"/>
                                        </p:tgtEl>
                                      </p:cBhvr>
                                    </p:animEffect>
                                  </p:childTnLst>
                                </p:cTn>
                              </p:par>
                            </p:childTnLst>
                          </p:cTn>
                        </p:par>
                        <p:par>
                          <p:cTn id="185" fill="hold" nodeType="afterGroup">
                            <p:stCondLst>
                              <p:cond delay="2500"/>
                            </p:stCondLst>
                            <p:childTnLst>
                              <p:par>
                                <p:cTn id="186" presetID="0" presetClass="path" presetSubtype="0" accel="50000" decel="50000" fill="hold" grpId="1" nodeType="afterEffect">
                                  <p:stCondLst>
                                    <p:cond delay="0"/>
                                  </p:stCondLst>
                                  <p:childTnLst>
                                    <p:animMotion origin="layout" path="M -1.66667E-6 -4.07407E-6 L 0.00938 0.03149 " pathEditMode="relative" rAng="0" ptsTypes="AA">
                                      <p:cBhvr>
                                        <p:cTn id="187" dur="2000" fill="hold"/>
                                        <p:tgtEl>
                                          <p:spTgt spid="15886"/>
                                        </p:tgtEl>
                                        <p:attrNameLst>
                                          <p:attrName>ppt_x</p:attrName>
                                          <p:attrName>ppt_y</p:attrName>
                                        </p:attrNameLst>
                                      </p:cBhvr>
                                      <p:rCtr x="469" y="1574"/>
                                    </p:animMotion>
                                  </p:childTnLst>
                                </p:cTn>
                              </p:par>
                            </p:childTnLst>
                          </p:cTn>
                        </p:par>
                        <p:par>
                          <p:cTn id="188" fill="hold" nodeType="afterGroup">
                            <p:stCondLst>
                              <p:cond delay="4500"/>
                            </p:stCondLst>
                            <p:childTnLst>
                              <p:par>
                                <p:cTn id="189" presetID="1" presetClass="entr" presetSubtype="0" fill="hold" grpId="0" nodeType="afterEffect">
                                  <p:stCondLst>
                                    <p:cond delay="0"/>
                                  </p:stCondLst>
                                  <p:childTnLst>
                                    <p:set>
                                      <p:cBhvr>
                                        <p:cTn id="190" dur="1" fill="hold">
                                          <p:stCondLst>
                                            <p:cond delay="0"/>
                                          </p:stCondLst>
                                        </p:cTn>
                                        <p:tgtEl>
                                          <p:spTgt spid="15931"/>
                                        </p:tgtEl>
                                        <p:attrNameLst>
                                          <p:attrName>style.visibility</p:attrName>
                                        </p:attrNameLst>
                                      </p:cBhvr>
                                      <p:to>
                                        <p:strVal val="visible"/>
                                      </p:to>
                                    </p:set>
                                  </p:childTnLst>
                                  <p:subTnLst>
                                    <p:audio>
                                      <p:cMediaNode>
                                        <p:cTn display="0" masterRel="sameClick">
                                          <p:stCondLst>
                                            <p:cond evt="begin" delay="0">
                                              <p:tn val="189"/>
                                            </p:cond>
                                          </p:stCondLst>
                                          <p:endCondLst>
                                            <p:cond evt="onStopAudio" delay="0">
                                              <p:tgtEl>
                                                <p:sldTgt/>
                                              </p:tgtEl>
                                            </p:cond>
                                          </p:endCondLst>
                                        </p:cTn>
                                        <p:tgtEl>
                                          <p:sndTgt r:embed="rId3" name="explode.wav"/>
                                        </p:tgtEl>
                                      </p:cMediaNode>
                                    </p:audio>
                                  </p:subTnLst>
                                </p:cTn>
                              </p:par>
                              <p:par>
                                <p:cTn id="191" presetID="3" presetClass="exit" presetSubtype="10" fill="hold" grpId="1" nodeType="withEffect">
                                  <p:stCondLst>
                                    <p:cond delay="0"/>
                                  </p:stCondLst>
                                  <p:childTnLst>
                                    <p:animEffect transition="out" filter="blinds(horizontal)">
                                      <p:cBhvr>
                                        <p:cTn id="192" dur="500"/>
                                        <p:tgtEl>
                                          <p:spTgt spid="15931"/>
                                        </p:tgtEl>
                                      </p:cBhvr>
                                    </p:animEffect>
                                    <p:set>
                                      <p:cBhvr>
                                        <p:cTn id="193" dur="1" fill="hold">
                                          <p:stCondLst>
                                            <p:cond delay="499"/>
                                          </p:stCondLst>
                                        </p:cTn>
                                        <p:tgtEl>
                                          <p:spTgt spid="15931"/>
                                        </p:tgtEl>
                                        <p:attrNameLst>
                                          <p:attrName>style.visibility</p:attrName>
                                        </p:attrNameLst>
                                      </p:cBhvr>
                                      <p:to>
                                        <p:strVal val="hidden"/>
                                      </p:to>
                                    </p:set>
                                  </p:childTnLst>
                                </p:cTn>
                              </p:par>
                            </p:childTnLst>
                          </p:cTn>
                        </p:par>
                        <p:par>
                          <p:cTn id="194" fill="hold" nodeType="afterGroup">
                            <p:stCondLst>
                              <p:cond delay="5000"/>
                            </p:stCondLst>
                            <p:childTnLst>
                              <p:par>
                                <p:cTn id="195" presetID="0" presetClass="path" presetSubtype="0" accel="50000" decel="50000" fill="hold" grpId="2" nodeType="afterEffect">
                                  <p:stCondLst>
                                    <p:cond delay="0"/>
                                  </p:stCondLst>
                                  <p:childTnLst>
                                    <p:animMotion origin="layout" path="M 0.00903 0.03171 L 0.01562 0.02013 L 0.0243 0.00069 " pathEditMode="relative" rAng="0" ptsTypes="AAA">
                                      <p:cBhvr>
                                        <p:cTn id="196" dur="2000" fill="hold"/>
                                        <p:tgtEl>
                                          <p:spTgt spid="15886"/>
                                        </p:tgtEl>
                                        <p:attrNameLst>
                                          <p:attrName>ppt_x</p:attrName>
                                          <p:attrName>ppt_y</p:attrName>
                                        </p:attrNameLst>
                                      </p:cBhvr>
                                      <p:rCtr x="764" y="-1551"/>
                                    </p:animMotion>
                                  </p:childTnLst>
                                </p:cTn>
                              </p:par>
                            </p:childTnLst>
                          </p:cTn>
                        </p:par>
                        <p:par>
                          <p:cTn id="197" fill="hold" nodeType="afterGroup">
                            <p:stCondLst>
                              <p:cond delay="7000"/>
                            </p:stCondLst>
                            <p:childTnLst>
                              <p:par>
                                <p:cTn id="198" presetID="9" presetClass="exit" presetSubtype="0" fill="hold" grpId="3" nodeType="afterEffect">
                                  <p:stCondLst>
                                    <p:cond delay="0"/>
                                  </p:stCondLst>
                                  <p:childTnLst>
                                    <p:animEffect transition="out" filter="dissolve">
                                      <p:cBhvr>
                                        <p:cTn id="199" dur="500"/>
                                        <p:tgtEl>
                                          <p:spTgt spid="15886"/>
                                        </p:tgtEl>
                                      </p:cBhvr>
                                    </p:animEffect>
                                    <p:set>
                                      <p:cBhvr>
                                        <p:cTn id="200" dur="1" fill="hold">
                                          <p:stCondLst>
                                            <p:cond delay="499"/>
                                          </p:stCondLst>
                                        </p:cTn>
                                        <p:tgtEl>
                                          <p:spTgt spid="15886"/>
                                        </p:tgtEl>
                                        <p:attrNameLst>
                                          <p:attrName>style.visibility</p:attrName>
                                        </p:attrNameLst>
                                      </p:cBhvr>
                                      <p:to>
                                        <p:strVal val="hidden"/>
                                      </p:to>
                                    </p:set>
                                  </p:childTnLst>
                                </p:cTn>
                              </p:par>
                            </p:childTnLst>
                          </p:cTn>
                        </p:par>
                      </p:childTnLst>
                    </p:cTn>
                  </p:par>
                  <p:par>
                    <p:cTn id="201" fill="hold" nodeType="clickPar">
                      <p:stCondLst>
                        <p:cond delay="indefinite"/>
                      </p:stCondLst>
                      <p:childTnLst>
                        <p:par>
                          <p:cTn id="202" fill="hold" nodeType="withGroup">
                            <p:stCondLst>
                              <p:cond delay="0"/>
                            </p:stCondLst>
                            <p:childTnLst>
                              <p:par>
                                <p:cTn id="203" presetID="0" presetClass="path" presetSubtype="0" accel="50000" decel="50000" fill="hold" grpId="4" nodeType="clickEffect">
                                  <p:stCondLst>
                                    <p:cond delay="0"/>
                                  </p:stCondLst>
                                  <p:childTnLst>
                                    <p:animMotion origin="layout" path="M 0.09392 0.01064 L 0.09496 0.02638 L 0.08802 0.04675 L 0.08142 0.06481 L 0.08246 0.07777 L 0.09288 0.08842 L 0.11094 0.08055 L 0.1158 0.08009 " pathEditMode="relative" ptsTypes="AAAAAAAA">
                                      <p:cBhvr>
                                        <p:cTn id="204" dur="2000" fill="hold"/>
                                        <p:tgtEl>
                                          <p:spTgt spid="15925"/>
                                        </p:tgtEl>
                                        <p:attrNameLst>
                                          <p:attrName>ppt_x</p:attrName>
                                          <p:attrName>ppt_y</p:attrName>
                                        </p:attrNameLst>
                                      </p:cBhvr>
                                    </p:animMotion>
                                  </p:childTnLst>
                                </p:cTn>
                              </p:par>
                              <p:par>
                                <p:cTn id="205" presetID="0" presetClass="path" presetSubtype="0" accel="50000" decel="50000" fill="hold" grpId="6" nodeType="withEffect">
                                  <p:stCondLst>
                                    <p:cond delay="0"/>
                                  </p:stCondLst>
                                  <p:childTnLst>
                                    <p:animMotion origin="layout" path="M 0.01441 0.02385 L 0.04323 0.01829 L 0.05208 0.01621 L 0.0625 0.01482 L 0.07014 0.03681 L 0.08055 0.06389 L 0.08593 0.08426 L 0.0901 0.10764 L 0.08698 0.1169 L 0.08836 0.12987 " pathEditMode="relative" rAng="0" ptsTypes="AAAAAAAAAA">
                                      <p:cBhvr>
                                        <p:cTn id="206" dur="2000" fill="hold"/>
                                        <p:tgtEl>
                                          <p:spTgt spid="15920"/>
                                        </p:tgtEl>
                                        <p:attrNameLst>
                                          <p:attrName>ppt_x</p:attrName>
                                          <p:attrName>ppt_y</p:attrName>
                                        </p:attrNameLst>
                                      </p:cBhvr>
                                      <p:rCtr x="3785" y="4838"/>
                                    </p:animMotion>
                                  </p:childTnLst>
                                </p:cTn>
                              </p:par>
                            </p:childTnLst>
                          </p:cTn>
                        </p:par>
                        <p:par>
                          <p:cTn id="207" fill="hold" nodeType="afterGroup">
                            <p:stCondLst>
                              <p:cond delay="2000"/>
                            </p:stCondLst>
                            <p:childTnLst>
                              <p:par>
                                <p:cTn id="208" presetID="1" presetClass="entr" presetSubtype="0" fill="hold" grpId="0" nodeType="afterEffect">
                                  <p:stCondLst>
                                    <p:cond delay="0"/>
                                  </p:stCondLst>
                                  <p:childTnLst>
                                    <p:set>
                                      <p:cBhvr>
                                        <p:cTn id="209" dur="1" fill="hold">
                                          <p:stCondLst>
                                            <p:cond delay="0"/>
                                          </p:stCondLst>
                                        </p:cTn>
                                        <p:tgtEl>
                                          <p:spTgt spid="15932"/>
                                        </p:tgtEl>
                                        <p:attrNameLst>
                                          <p:attrName>style.visibility</p:attrName>
                                        </p:attrNameLst>
                                      </p:cBhvr>
                                      <p:to>
                                        <p:strVal val="visible"/>
                                      </p:to>
                                    </p:set>
                                  </p:childTnLst>
                                  <p:subTnLst>
                                    <p:audio>
                                      <p:cMediaNode>
                                        <p:cTn display="0" masterRel="sameClick">
                                          <p:stCondLst>
                                            <p:cond evt="begin" delay="0">
                                              <p:tn val="208"/>
                                            </p:cond>
                                          </p:stCondLst>
                                          <p:endCondLst>
                                            <p:cond evt="onStopAudio" delay="0">
                                              <p:tgtEl>
                                                <p:sldTgt/>
                                              </p:tgtEl>
                                            </p:cond>
                                          </p:endCondLst>
                                        </p:cTn>
                                        <p:tgtEl>
                                          <p:sndTgt r:embed="rId3" name="explode.wav"/>
                                        </p:tgtEl>
                                      </p:cMediaNode>
                                    </p:audio>
                                  </p:subTnLst>
                                </p:cTn>
                              </p:par>
                              <p:par>
                                <p:cTn id="210" presetID="3" presetClass="exit" presetSubtype="10" fill="hold" grpId="1" nodeType="withEffect">
                                  <p:stCondLst>
                                    <p:cond delay="0"/>
                                  </p:stCondLst>
                                  <p:childTnLst>
                                    <p:animEffect transition="out" filter="blinds(horizontal)">
                                      <p:cBhvr>
                                        <p:cTn id="211" dur="500"/>
                                        <p:tgtEl>
                                          <p:spTgt spid="15932"/>
                                        </p:tgtEl>
                                      </p:cBhvr>
                                    </p:animEffect>
                                    <p:set>
                                      <p:cBhvr>
                                        <p:cTn id="212" dur="1" fill="hold">
                                          <p:stCondLst>
                                            <p:cond delay="499"/>
                                          </p:stCondLst>
                                        </p:cTn>
                                        <p:tgtEl>
                                          <p:spTgt spid="15932"/>
                                        </p:tgtEl>
                                        <p:attrNameLst>
                                          <p:attrName>style.visibility</p:attrName>
                                        </p:attrNameLst>
                                      </p:cBhvr>
                                      <p:to>
                                        <p:strVal val="hidden"/>
                                      </p:to>
                                    </p:set>
                                  </p:childTnLst>
                                </p:cTn>
                              </p:par>
                            </p:childTnLst>
                          </p:cTn>
                        </p:par>
                        <p:par>
                          <p:cTn id="213" fill="hold" nodeType="afterGroup">
                            <p:stCondLst>
                              <p:cond delay="2500"/>
                            </p:stCondLst>
                            <p:childTnLst>
                              <p:par>
                                <p:cTn id="214" presetID="0" presetClass="path" presetSubtype="0" accel="50000" decel="50000" fill="hold" grpId="5" nodeType="afterEffect">
                                  <p:stCondLst>
                                    <p:cond delay="0"/>
                                  </p:stCondLst>
                                  <p:childTnLst>
                                    <p:animMotion origin="layout" path="M 0.11579 0.08009 L 0.13958 0.08055 L 0.1684 0.08078 L 0.1809 0.07801 L 0.18124 0.06736 L 0.18194 0.05717 " pathEditMode="relative" ptsTypes="AAAAAA">
                                      <p:cBhvr>
                                        <p:cTn id="215" dur="2000" fill="hold"/>
                                        <p:tgtEl>
                                          <p:spTgt spid="15925"/>
                                        </p:tgtEl>
                                        <p:attrNameLst>
                                          <p:attrName>ppt_x</p:attrName>
                                          <p:attrName>ppt_y</p:attrName>
                                        </p:attrNameLst>
                                      </p:cBhvr>
                                    </p:animMotion>
                                  </p:childTnLst>
                                </p:cTn>
                              </p:par>
                            </p:childTnLst>
                          </p:cTn>
                        </p:par>
                      </p:childTnLst>
                    </p:cTn>
                  </p:par>
                  <p:par>
                    <p:cTn id="216" fill="hold" nodeType="clickPar">
                      <p:stCondLst>
                        <p:cond delay="indefinite"/>
                      </p:stCondLst>
                      <p:childTnLst>
                        <p:par>
                          <p:cTn id="217" fill="hold" nodeType="withGroup">
                            <p:stCondLst>
                              <p:cond delay="0"/>
                            </p:stCondLst>
                            <p:childTnLst>
                              <p:par>
                                <p:cTn id="218" presetID="9" presetClass="entr" presetSubtype="0" fill="hold" grpId="0" nodeType="clickEffect">
                                  <p:stCondLst>
                                    <p:cond delay="0"/>
                                  </p:stCondLst>
                                  <p:childTnLst>
                                    <p:set>
                                      <p:cBhvr>
                                        <p:cTn id="219" dur="1" fill="hold">
                                          <p:stCondLst>
                                            <p:cond delay="0"/>
                                          </p:stCondLst>
                                        </p:cTn>
                                        <p:tgtEl>
                                          <p:spTgt spid="15933"/>
                                        </p:tgtEl>
                                        <p:attrNameLst>
                                          <p:attrName>style.visibility</p:attrName>
                                        </p:attrNameLst>
                                      </p:cBhvr>
                                      <p:to>
                                        <p:strVal val="visible"/>
                                      </p:to>
                                    </p:set>
                                    <p:animEffect transition="in" filter="dissolve">
                                      <p:cBhvr>
                                        <p:cTn id="220" dur="500"/>
                                        <p:tgtEl>
                                          <p:spTgt spid="15933"/>
                                        </p:tgtEl>
                                      </p:cBhvr>
                                    </p:animEffect>
                                  </p:childTnLst>
                                </p:cTn>
                              </p:par>
                            </p:childTnLst>
                          </p:cTn>
                        </p:par>
                        <p:par>
                          <p:cTn id="221" fill="hold" nodeType="afterGroup">
                            <p:stCondLst>
                              <p:cond delay="500"/>
                            </p:stCondLst>
                            <p:childTnLst>
                              <p:par>
                                <p:cTn id="222" presetID="0" presetClass="path" presetSubtype="0" accel="50000" decel="50000" fill="hold" grpId="1" nodeType="afterEffect">
                                  <p:stCondLst>
                                    <p:cond delay="0"/>
                                  </p:stCondLst>
                                  <p:childTnLst>
                                    <p:animMotion origin="layout" path="M -0.00035 0.00069 L -0.0191 0.00926 L -0.02761 0.01204 L -0.05921 0.02616 " pathEditMode="relative" rAng="0" ptsTypes="AAAA">
                                      <p:cBhvr>
                                        <p:cTn id="223" dur="2000" fill="hold"/>
                                        <p:tgtEl>
                                          <p:spTgt spid="15933"/>
                                        </p:tgtEl>
                                        <p:attrNameLst>
                                          <p:attrName>ppt_x</p:attrName>
                                          <p:attrName>ppt_y</p:attrName>
                                        </p:attrNameLst>
                                      </p:cBhvr>
                                      <p:rCtr x="-2951" y="1273"/>
                                    </p:animMotion>
                                  </p:childTnLst>
                                </p:cTn>
                              </p:par>
                            </p:childTnLst>
                          </p:cTn>
                        </p:par>
                        <p:par>
                          <p:cTn id="224" fill="hold" nodeType="afterGroup">
                            <p:stCondLst>
                              <p:cond delay="2500"/>
                            </p:stCondLst>
                            <p:childTnLst>
                              <p:par>
                                <p:cTn id="225" presetID="0" presetClass="path" presetSubtype="0" accel="50000" decel="50000" fill="hold" grpId="6" nodeType="afterEffect">
                                  <p:stCondLst>
                                    <p:cond delay="0"/>
                                  </p:stCondLst>
                                  <p:childTnLst>
                                    <p:animMotion origin="layout" path="M 0.18177 0.0574 L 0.1835 0.04074 L 0.19253 0.04166 L 0.20087 0.0324 L 0.19878 0.01944 L 0.20087 0.0074 L 0.20295 -0.00232 L 0.20503 -0.01204 " pathEditMode="relative" rAng="0" ptsTypes="AAAAAAAA">
                                      <p:cBhvr>
                                        <p:cTn id="226" dur="2000" fill="hold"/>
                                        <p:tgtEl>
                                          <p:spTgt spid="15925"/>
                                        </p:tgtEl>
                                        <p:attrNameLst>
                                          <p:attrName>ppt_x</p:attrName>
                                          <p:attrName>ppt_y</p:attrName>
                                        </p:attrNameLst>
                                      </p:cBhvr>
                                      <p:rCtr x="1163" y="-3472"/>
                                    </p:animMotion>
                                  </p:childTnLst>
                                </p:cTn>
                              </p:par>
                              <p:par>
                                <p:cTn id="227" presetID="0" presetClass="path" presetSubtype="0" accel="50000" decel="50000" fill="hold" grpId="7" nodeType="withEffect">
                                  <p:stCondLst>
                                    <p:cond delay="0"/>
                                  </p:stCondLst>
                                  <p:childTnLst>
                                    <p:animMotion origin="layout" path="M 0.08784 0.1294 L 0.12639 0.12547 L 0.16041 0.12593 L 0.17743 0.1213 L 0.18507 0.11667 L 0.18194 0.10371 L 0.18298 0.09028 " pathEditMode="relative" rAng="0" ptsTypes="AAAAAAA">
                                      <p:cBhvr>
                                        <p:cTn id="228" dur="2000" fill="hold"/>
                                        <p:tgtEl>
                                          <p:spTgt spid="15920"/>
                                        </p:tgtEl>
                                        <p:attrNameLst>
                                          <p:attrName>ppt_x</p:attrName>
                                          <p:attrName>ppt_y</p:attrName>
                                        </p:attrNameLst>
                                      </p:cBhvr>
                                      <p:rCtr x="4861" y="-1968"/>
                                    </p:animMotion>
                                  </p:childTnLst>
                                </p:cTn>
                              </p:par>
                            </p:childTnLst>
                          </p:cTn>
                        </p:par>
                      </p:childTnLst>
                    </p:cTn>
                  </p:par>
                  <p:par>
                    <p:cTn id="229" fill="hold" nodeType="clickPar">
                      <p:stCondLst>
                        <p:cond delay="indefinite"/>
                      </p:stCondLst>
                      <p:childTnLst>
                        <p:par>
                          <p:cTn id="230" fill="hold" nodeType="withGroup">
                            <p:stCondLst>
                              <p:cond delay="0"/>
                            </p:stCondLst>
                            <p:childTnLst>
                              <p:par>
                                <p:cTn id="231" presetID="0" presetClass="path" presetSubtype="0" accel="50000" decel="50000" fill="hold" grpId="2" nodeType="clickEffect">
                                  <p:stCondLst>
                                    <p:cond delay="0"/>
                                  </p:stCondLst>
                                  <p:childTnLst>
                                    <p:animMotion origin="layout" path="M -0.05834 0.02685 L -0.05573 0.01481 L -0.04983 -0.00324 " pathEditMode="relative" rAng="0" ptsTypes="AAA">
                                      <p:cBhvr>
                                        <p:cTn id="232" dur="2000" fill="hold"/>
                                        <p:tgtEl>
                                          <p:spTgt spid="15933"/>
                                        </p:tgtEl>
                                        <p:attrNameLst>
                                          <p:attrName>ppt_x</p:attrName>
                                          <p:attrName>ppt_y</p:attrName>
                                        </p:attrNameLst>
                                      </p:cBhvr>
                                      <p:rCtr x="417" y="-1505"/>
                                    </p:animMotion>
                                  </p:childTnLst>
                                </p:cTn>
                              </p:par>
                            </p:childTnLst>
                          </p:cTn>
                        </p:par>
                        <p:par>
                          <p:cTn id="233" fill="hold" nodeType="afterGroup">
                            <p:stCondLst>
                              <p:cond delay="2000"/>
                            </p:stCondLst>
                            <p:childTnLst>
                              <p:par>
                                <p:cTn id="234" presetID="1" presetClass="entr" presetSubtype="0" fill="hold" grpId="0" nodeType="afterEffect">
                                  <p:stCondLst>
                                    <p:cond delay="0"/>
                                  </p:stCondLst>
                                  <p:childTnLst>
                                    <p:set>
                                      <p:cBhvr>
                                        <p:cTn id="235" dur="1" fill="hold">
                                          <p:stCondLst>
                                            <p:cond delay="0"/>
                                          </p:stCondLst>
                                        </p:cTn>
                                        <p:tgtEl>
                                          <p:spTgt spid="15934"/>
                                        </p:tgtEl>
                                        <p:attrNameLst>
                                          <p:attrName>style.visibility</p:attrName>
                                        </p:attrNameLst>
                                      </p:cBhvr>
                                      <p:to>
                                        <p:strVal val="visible"/>
                                      </p:to>
                                    </p:set>
                                  </p:childTnLst>
                                  <p:subTnLst>
                                    <p:audio>
                                      <p:cMediaNode>
                                        <p:cTn display="0" masterRel="sameClick">
                                          <p:stCondLst>
                                            <p:cond evt="begin" delay="0">
                                              <p:tn val="234"/>
                                            </p:cond>
                                          </p:stCondLst>
                                          <p:endCondLst>
                                            <p:cond evt="onStopAudio" delay="0">
                                              <p:tgtEl>
                                                <p:sldTgt/>
                                              </p:tgtEl>
                                            </p:cond>
                                          </p:endCondLst>
                                        </p:cTn>
                                        <p:tgtEl>
                                          <p:sndTgt r:embed="rId3" name="explode.wav"/>
                                        </p:tgtEl>
                                      </p:cMediaNode>
                                    </p:audio>
                                  </p:subTnLst>
                                </p:cTn>
                              </p:par>
                              <p:par>
                                <p:cTn id="236" presetID="3" presetClass="exit" presetSubtype="10" fill="hold" grpId="1" nodeType="withEffect">
                                  <p:stCondLst>
                                    <p:cond delay="0"/>
                                  </p:stCondLst>
                                  <p:childTnLst>
                                    <p:animEffect transition="out" filter="blinds(horizontal)">
                                      <p:cBhvr>
                                        <p:cTn id="237" dur="500"/>
                                        <p:tgtEl>
                                          <p:spTgt spid="15934"/>
                                        </p:tgtEl>
                                      </p:cBhvr>
                                    </p:animEffect>
                                    <p:set>
                                      <p:cBhvr>
                                        <p:cTn id="238" dur="1" fill="hold">
                                          <p:stCondLst>
                                            <p:cond delay="499"/>
                                          </p:stCondLst>
                                        </p:cTn>
                                        <p:tgtEl>
                                          <p:spTgt spid="15934"/>
                                        </p:tgtEl>
                                        <p:attrNameLst>
                                          <p:attrName>style.visibility</p:attrName>
                                        </p:attrNameLst>
                                      </p:cBhvr>
                                      <p:to>
                                        <p:strVal val="hidden"/>
                                      </p:to>
                                    </p:set>
                                  </p:childTnLst>
                                </p:cTn>
                              </p:par>
                            </p:childTnLst>
                          </p:cTn>
                        </p:par>
                      </p:childTnLst>
                    </p:cTn>
                  </p:par>
                  <p:par>
                    <p:cTn id="239" fill="hold" nodeType="clickPar">
                      <p:stCondLst>
                        <p:cond delay="indefinite"/>
                      </p:stCondLst>
                      <p:childTnLst>
                        <p:par>
                          <p:cTn id="240" fill="hold" nodeType="withGroup">
                            <p:stCondLst>
                              <p:cond delay="0"/>
                            </p:stCondLst>
                            <p:childTnLst>
                              <p:par>
                                <p:cTn id="241" presetID="9" presetClass="entr" presetSubtype="0" fill="hold" grpId="0" nodeType="clickEffect">
                                  <p:stCondLst>
                                    <p:cond delay="0"/>
                                  </p:stCondLst>
                                  <p:childTnLst>
                                    <p:set>
                                      <p:cBhvr>
                                        <p:cTn id="242" dur="1" fill="hold">
                                          <p:stCondLst>
                                            <p:cond delay="0"/>
                                          </p:stCondLst>
                                        </p:cTn>
                                        <p:tgtEl>
                                          <p:spTgt spid="15935"/>
                                        </p:tgtEl>
                                        <p:attrNameLst>
                                          <p:attrName>style.visibility</p:attrName>
                                        </p:attrNameLst>
                                      </p:cBhvr>
                                      <p:to>
                                        <p:strVal val="visible"/>
                                      </p:to>
                                    </p:set>
                                    <p:animEffect transition="in" filter="dissolve">
                                      <p:cBhvr>
                                        <p:cTn id="243" dur="500"/>
                                        <p:tgtEl>
                                          <p:spTgt spid="15935"/>
                                        </p:tgtEl>
                                      </p:cBhvr>
                                    </p:animEffect>
                                  </p:childTnLst>
                                </p:cTn>
                              </p:par>
                            </p:childTnLst>
                          </p:cTn>
                        </p:par>
                      </p:childTnLst>
                    </p:cTn>
                  </p:par>
                  <p:par>
                    <p:cTn id="244" fill="hold" nodeType="clickPar">
                      <p:stCondLst>
                        <p:cond delay="indefinite"/>
                      </p:stCondLst>
                      <p:childTnLst>
                        <p:par>
                          <p:cTn id="245" fill="hold" nodeType="withGroup">
                            <p:stCondLst>
                              <p:cond delay="0"/>
                            </p:stCondLst>
                            <p:childTnLst>
                              <p:par>
                                <p:cTn id="246" presetID="0" presetClass="path" presetSubtype="0" accel="50000" decel="50000" fill="hold" grpId="1" nodeType="clickEffect">
                                  <p:stCondLst>
                                    <p:cond delay="0"/>
                                  </p:stCondLst>
                                  <p:childTnLst>
                                    <p:animMotion origin="layout" path="M 8.33333E-7 -0.0007 L -0.00729 -0.0544 L -0.01094 -0.0912 L -0.03073 -0.11227 " pathEditMode="relative" rAng="0" ptsTypes="AAAA">
                                      <p:cBhvr>
                                        <p:cTn id="247" dur="2000" fill="hold"/>
                                        <p:tgtEl>
                                          <p:spTgt spid="15935"/>
                                        </p:tgtEl>
                                        <p:attrNameLst>
                                          <p:attrName>ppt_x</p:attrName>
                                          <p:attrName>ppt_y</p:attrName>
                                        </p:attrNameLst>
                                      </p:cBhvr>
                                      <p:rCtr x="-1545" y="-5579"/>
                                    </p:animMotion>
                                  </p:childTnLst>
                                </p:cTn>
                              </p:par>
                              <p:par>
                                <p:cTn id="248" presetID="0" presetClass="path" presetSubtype="0" accel="50000" decel="50000" fill="hold" grpId="7" nodeType="withEffect">
                                  <p:stCondLst>
                                    <p:cond delay="0"/>
                                  </p:stCondLst>
                                  <p:childTnLst>
                                    <p:animMotion origin="layout" path="M 0.20573 -0.01158 L 0.21302 -0.03056 L 0.21875 -0.09028 " pathEditMode="relative" rAng="0" ptsTypes="AAA">
                                      <p:cBhvr>
                                        <p:cTn id="249" dur="2000" fill="hold"/>
                                        <p:tgtEl>
                                          <p:spTgt spid="15925"/>
                                        </p:tgtEl>
                                        <p:attrNameLst>
                                          <p:attrName>ppt_x</p:attrName>
                                          <p:attrName>ppt_y</p:attrName>
                                        </p:attrNameLst>
                                      </p:cBhvr>
                                      <p:rCtr x="642" y="-3935"/>
                                    </p:animMotion>
                                  </p:childTnLst>
                                </p:cTn>
                              </p:par>
                              <p:par>
                                <p:cTn id="250" presetID="0" presetClass="path" presetSubtype="0" accel="50000" decel="50000" fill="hold" grpId="8" nodeType="withEffect">
                                  <p:stCondLst>
                                    <p:cond delay="0"/>
                                  </p:stCondLst>
                                  <p:childTnLst>
                                    <p:animMotion origin="layout" path="M 0.18316 0.09098 L 0.20104 0.04746 L 0.20625 -0.00393 " pathEditMode="relative" rAng="0" ptsTypes="AAA">
                                      <p:cBhvr>
                                        <p:cTn id="251" dur="2000" fill="hold"/>
                                        <p:tgtEl>
                                          <p:spTgt spid="15920"/>
                                        </p:tgtEl>
                                        <p:attrNameLst>
                                          <p:attrName>ppt_x</p:attrName>
                                          <p:attrName>ppt_y</p:attrName>
                                        </p:attrNameLst>
                                      </p:cBhvr>
                                      <p:rCtr x="1146" y="-4745"/>
                                    </p:animMotion>
                                  </p:childTnLst>
                                </p:cTn>
                              </p:par>
                            </p:childTnLst>
                          </p:cTn>
                        </p:par>
                        <p:par>
                          <p:cTn id="252" fill="hold" nodeType="afterGroup">
                            <p:stCondLst>
                              <p:cond delay="2000"/>
                            </p:stCondLst>
                            <p:childTnLst>
                              <p:par>
                                <p:cTn id="253" presetID="1" presetClass="entr" presetSubtype="0" fill="hold" grpId="0" nodeType="afterEffect">
                                  <p:stCondLst>
                                    <p:cond delay="0"/>
                                  </p:stCondLst>
                                  <p:childTnLst>
                                    <p:set>
                                      <p:cBhvr>
                                        <p:cTn id="254" dur="1" fill="hold">
                                          <p:stCondLst>
                                            <p:cond delay="0"/>
                                          </p:stCondLst>
                                        </p:cTn>
                                        <p:tgtEl>
                                          <p:spTgt spid="15936"/>
                                        </p:tgtEl>
                                        <p:attrNameLst>
                                          <p:attrName>style.visibility</p:attrName>
                                        </p:attrNameLst>
                                      </p:cBhvr>
                                      <p:to>
                                        <p:strVal val="visible"/>
                                      </p:to>
                                    </p:set>
                                  </p:childTnLst>
                                  <p:subTnLst>
                                    <p:audio>
                                      <p:cMediaNode>
                                        <p:cTn display="0" masterRel="sameClick">
                                          <p:stCondLst>
                                            <p:cond evt="begin" delay="0">
                                              <p:tn val="253"/>
                                            </p:cond>
                                          </p:stCondLst>
                                          <p:endCondLst>
                                            <p:cond evt="onStopAudio" delay="0">
                                              <p:tgtEl>
                                                <p:sldTgt/>
                                              </p:tgtEl>
                                            </p:cond>
                                          </p:endCondLst>
                                        </p:cTn>
                                        <p:tgtEl>
                                          <p:sndTgt r:embed="rId3" name="explode.wav"/>
                                        </p:tgtEl>
                                      </p:cMediaNode>
                                    </p:audio>
                                  </p:subTnLst>
                                </p:cTn>
                              </p:par>
                              <p:par>
                                <p:cTn id="255" presetID="3" presetClass="exit" presetSubtype="10" fill="hold" grpId="1" nodeType="withEffect">
                                  <p:stCondLst>
                                    <p:cond delay="0"/>
                                  </p:stCondLst>
                                  <p:childTnLst>
                                    <p:animEffect transition="out" filter="blinds(horizontal)">
                                      <p:cBhvr>
                                        <p:cTn id="256" dur="500"/>
                                        <p:tgtEl>
                                          <p:spTgt spid="15936"/>
                                        </p:tgtEl>
                                      </p:cBhvr>
                                    </p:animEffect>
                                    <p:set>
                                      <p:cBhvr>
                                        <p:cTn id="257" dur="1" fill="hold">
                                          <p:stCondLst>
                                            <p:cond delay="499"/>
                                          </p:stCondLst>
                                        </p:cTn>
                                        <p:tgtEl>
                                          <p:spTgt spid="15936"/>
                                        </p:tgtEl>
                                        <p:attrNameLst>
                                          <p:attrName>style.visibility</p:attrName>
                                        </p:attrNameLst>
                                      </p:cBhvr>
                                      <p:to>
                                        <p:strVal val="hidden"/>
                                      </p:to>
                                    </p:set>
                                  </p:childTnLst>
                                </p:cTn>
                              </p:par>
                            </p:childTnLst>
                          </p:cTn>
                        </p:par>
                        <p:par>
                          <p:cTn id="258" fill="hold" nodeType="afterGroup">
                            <p:stCondLst>
                              <p:cond delay="2500"/>
                            </p:stCondLst>
                            <p:childTnLst>
                              <p:par>
                                <p:cTn id="259" presetID="21" presetClass="entr" presetSubtype="4" fill="hold" grpId="0" nodeType="afterEffect">
                                  <p:stCondLst>
                                    <p:cond delay="0"/>
                                  </p:stCondLst>
                                  <p:childTnLst>
                                    <p:set>
                                      <p:cBhvr>
                                        <p:cTn id="260" dur="1" fill="hold">
                                          <p:stCondLst>
                                            <p:cond delay="0"/>
                                          </p:stCondLst>
                                        </p:cTn>
                                        <p:tgtEl>
                                          <p:spTgt spid="15937"/>
                                        </p:tgtEl>
                                        <p:attrNameLst>
                                          <p:attrName>style.visibility</p:attrName>
                                        </p:attrNameLst>
                                      </p:cBhvr>
                                      <p:to>
                                        <p:strVal val="visible"/>
                                      </p:to>
                                    </p:set>
                                    <p:animEffect transition="in" filter="wheel(4)">
                                      <p:cBhvr>
                                        <p:cTn id="261" dur="2000"/>
                                        <p:tgtEl>
                                          <p:spTgt spid="15937"/>
                                        </p:tgtEl>
                                      </p:cBhvr>
                                    </p:animEffect>
                                  </p:childTnLst>
                                </p:cTn>
                              </p:par>
                            </p:childTnLst>
                          </p:cTn>
                        </p:par>
                      </p:childTnLst>
                    </p:cTn>
                  </p:par>
                  <p:par>
                    <p:cTn id="262" fill="hold" nodeType="clickPar">
                      <p:stCondLst>
                        <p:cond delay="indefinite"/>
                      </p:stCondLst>
                      <p:childTnLst>
                        <p:par>
                          <p:cTn id="263" fill="hold" nodeType="withGroup">
                            <p:stCondLst>
                              <p:cond delay="0"/>
                            </p:stCondLst>
                            <p:childTnLst>
                              <p:par>
                                <p:cTn id="264" presetID="9" presetClass="exit" presetSubtype="0" fill="hold" grpId="8" nodeType="clickEffect">
                                  <p:stCondLst>
                                    <p:cond delay="0"/>
                                  </p:stCondLst>
                                  <p:childTnLst>
                                    <p:animEffect transition="out" filter="dissolve">
                                      <p:cBhvr>
                                        <p:cTn id="265" dur="500"/>
                                        <p:tgtEl>
                                          <p:spTgt spid="15925"/>
                                        </p:tgtEl>
                                      </p:cBhvr>
                                    </p:animEffect>
                                    <p:set>
                                      <p:cBhvr>
                                        <p:cTn id="266" dur="1" fill="hold">
                                          <p:stCondLst>
                                            <p:cond delay="499"/>
                                          </p:stCondLst>
                                        </p:cTn>
                                        <p:tgtEl>
                                          <p:spTgt spid="15925"/>
                                        </p:tgtEl>
                                        <p:attrNameLst>
                                          <p:attrName>style.visibility</p:attrName>
                                        </p:attrNameLst>
                                      </p:cBhvr>
                                      <p:to>
                                        <p:strVal val="hidden"/>
                                      </p:to>
                                    </p:set>
                                  </p:childTnLst>
                                </p:cTn>
                              </p:par>
                              <p:par>
                                <p:cTn id="267" presetID="9" presetClass="exit" presetSubtype="0" fill="hold" grpId="9" nodeType="withEffect">
                                  <p:stCondLst>
                                    <p:cond delay="0"/>
                                  </p:stCondLst>
                                  <p:childTnLst>
                                    <p:animEffect transition="out" filter="dissolve">
                                      <p:cBhvr>
                                        <p:cTn id="268" dur="500"/>
                                        <p:tgtEl>
                                          <p:spTgt spid="15920"/>
                                        </p:tgtEl>
                                      </p:cBhvr>
                                    </p:animEffect>
                                    <p:set>
                                      <p:cBhvr>
                                        <p:cTn id="269" dur="1" fill="hold">
                                          <p:stCondLst>
                                            <p:cond delay="499"/>
                                          </p:stCondLst>
                                        </p:cTn>
                                        <p:tgtEl>
                                          <p:spTgt spid="15920"/>
                                        </p:tgtEl>
                                        <p:attrNameLst>
                                          <p:attrName>style.visibility</p:attrName>
                                        </p:attrNameLst>
                                      </p:cBhvr>
                                      <p:to>
                                        <p:strVal val="hidden"/>
                                      </p:to>
                                    </p:set>
                                  </p:childTnLst>
                                </p:cTn>
                              </p:par>
                              <p:par>
                                <p:cTn id="270" presetID="9" presetClass="exit" presetSubtype="0" fill="hold" grpId="2" nodeType="withEffect">
                                  <p:stCondLst>
                                    <p:cond delay="0"/>
                                  </p:stCondLst>
                                  <p:childTnLst>
                                    <p:animEffect transition="out" filter="dissolve">
                                      <p:cBhvr>
                                        <p:cTn id="271" dur="500"/>
                                        <p:tgtEl>
                                          <p:spTgt spid="15935"/>
                                        </p:tgtEl>
                                      </p:cBhvr>
                                    </p:animEffect>
                                    <p:set>
                                      <p:cBhvr>
                                        <p:cTn id="272" dur="1" fill="hold">
                                          <p:stCondLst>
                                            <p:cond delay="499"/>
                                          </p:stCondLst>
                                        </p:cTn>
                                        <p:tgtEl>
                                          <p:spTgt spid="15935"/>
                                        </p:tgtEl>
                                        <p:attrNameLst>
                                          <p:attrName>style.visibility</p:attrName>
                                        </p:attrNameLst>
                                      </p:cBhvr>
                                      <p:to>
                                        <p:strVal val="hidden"/>
                                      </p:to>
                                    </p:set>
                                  </p:childTnLst>
                                </p:cTn>
                              </p:par>
                              <p:par>
                                <p:cTn id="273" presetID="9" presetClass="exit" presetSubtype="0" fill="hold" grpId="3" nodeType="withEffect">
                                  <p:stCondLst>
                                    <p:cond delay="0"/>
                                  </p:stCondLst>
                                  <p:childTnLst>
                                    <p:animEffect transition="out" filter="dissolve">
                                      <p:cBhvr>
                                        <p:cTn id="274" dur="500"/>
                                        <p:tgtEl>
                                          <p:spTgt spid="15933"/>
                                        </p:tgtEl>
                                      </p:cBhvr>
                                    </p:animEffect>
                                    <p:set>
                                      <p:cBhvr>
                                        <p:cTn id="275" dur="1" fill="hold">
                                          <p:stCondLst>
                                            <p:cond delay="499"/>
                                          </p:stCondLst>
                                        </p:cTn>
                                        <p:tgtEl>
                                          <p:spTgt spid="15933"/>
                                        </p:tgtEl>
                                        <p:attrNameLst>
                                          <p:attrName>style.visibility</p:attrName>
                                        </p:attrNameLst>
                                      </p:cBhvr>
                                      <p:to>
                                        <p:strVal val="hidden"/>
                                      </p:to>
                                    </p:set>
                                  </p:childTnLst>
                                </p:cTn>
                              </p:par>
                              <p:par>
                                <p:cTn id="276" presetID="9" presetClass="exit" presetSubtype="0" fill="hold" grpId="1" nodeType="withEffect">
                                  <p:stCondLst>
                                    <p:cond delay="0"/>
                                  </p:stCondLst>
                                  <p:childTnLst>
                                    <p:animEffect transition="out" filter="dissolve">
                                      <p:cBhvr>
                                        <p:cTn id="277" dur="500"/>
                                        <p:tgtEl>
                                          <p:spTgt spid="15937"/>
                                        </p:tgtEl>
                                      </p:cBhvr>
                                    </p:animEffect>
                                    <p:set>
                                      <p:cBhvr>
                                        <p:cTn id="278" dur="1" fill="hold">
                                          <p:stCondLst>
                                            <p:cond delay="499"/>
                                          </p:stCondLst>
                                        </p:cTn>
                                        <p:tgtEl>
                                          <p:spTgt spid="159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animBg="1"/>
      <p:bldP spid="15368" grpId="0" animBg="1"/>
      <p:bldP spid="15403" grpId="0"/>
      <p:bldP spid="15886" grpId="0" animBg="1"/>
      <p:bldP spid="15886" grpId="1" animBg="1"/>
      <p:bldP spid="15886" grpId="2" animBg="1"/>
      <p:bldP spid="15886" grpId="3" animBg="1"/>
      <p:bldP spid="15899" grpId="0" animBg="1"/>
      <p:bldP spid="15900" grpId="0"/>
      <p:bldP spid="15901" grpId="0" animBg="1"/>
      <p:bldP spid="15913" grpId="0" animBg="1"/>
      <p:bldP spid="15913" grpId="1" animBg="1"/>
      <p:bldP spid="15913" grpId="2" animBg="1"/>
      <p:bldP spid="15913" grpId="3" animBg="1"/>
      <p:bldP spid="15914" grpId="0" animBg="1"/>
      <p:bldP spid="15914" grpId="1" animBg="1"/>
      <p:bldP spid="15919" grpId="0" animBg="1"/>
      <p:bldP spid="15919" grpId="1" animBg="1"/>
      <p:bldP spid="15919" grpId="2" animBg="1"/>
      <p:bldP spid="15919" grpId="3" animBg="1"/>
      <p:bldP spid="15921" grpId="0" animBg="1"/>
      <p:bldP spid="15921" grpId="1" animBg="1"/>
      <p:bldP spid="15925" grpId="0" animBg="1"/>
      <p:bldP spid="15925" grpId="1" animBg="1"/>
      <p:bldP spid="15925" grpId="2" animBg="1"/>
      <p:bldP spid="15925" grpId="3" animBg="1"/>
      <p:bldP spid="15925" grpId="4" animBg="1"/>
      <p:bldP spid="15925" grpId="5" animBg="1"/>
      <p:bldP spid="15925" grpId="6" animBg="1"/>
      <p:bldP spid="15925" grpId="7" animBg="1"/>
      <p:bldP spid="15925" grpId="8" animBg="1"/>
      <p:bldP spid="15926" grpId="0" animBg="1"/>
      <p:bldP spid="15926" grpId="1" animBg="1"/>
      <p:bldP spid="15927" grpId="0"/>
      <p:bldP spid="15928" grpId="0"/>
      <p:bldP spid="15920" grpId="0" animBg="1"/>
      <p:bldP spid="15920" grpId="1" animBg="1"/>
      <p:bldP spid="15920" grpId="2" animBg="1"/>
      <p:bldP spid="15920" grpId="3" animBg="1"/>
      <p:bldP spid="15920" grpId="4" animBg="1"/>
      <p:bldP spid="15920" grpId="5" animBg="1"/>
      <p:bldP spid="15920" grpId="6" animBg="1"/>
      <p:bldP spid="15920" grpId="7" animBg="1"/>
      <p:bldP spid="15920" grpId="8" animBg="1"/>
      <p:bldP spid="15920" grpId="9" animBg="1"/>
      <p:bldP spid="15929" grpId="0" animBg="1"/>
      <p:bldP spid="15929" grpId="1" animBg="1"/>
      <p:bldP spid="15930" grpId="0" animBg="1"/>
      <p:bldP spid="15930" grpId="1" animBg="1"/>
      <p:bldP spid="15931" grpId="0" animBg="1"/>
      <p:bldP spid="15931" grpId="1" animBg="1"/>
      <p:bldP spid="15932" grpId="0" animBg="1"/>
      <p:bldP spid="15932" grpId="1" animBg="1"/>
      <p:bldP spid="15933" grpId="0" animBg="1"/>
      <p:bldP spid="15933" grpId="1" animBg="1"/>
      <p:bldP spid="15933" grpId="2" animBg="1"/>
      <p:bldP spid="15933" grpId="3" animBg="1"/>
      <p:bldP spid="15934" grpId="0" animBg="1"/>
      <p:bldP spid="15934" grpId="1" animBg="1"/>
      <p:bldP spid="15935" grpId="0" animBg="1"/>
      <p:bldP spid="15935" grpId="1" animBg="1"/>
      <p:bldP spid="15935" grpId="2" animBg="1"/>
      <p:bldP spid="15936" grpId="0" animBg="1"/>
      <p:bldP spid="15936" grpId="1" animBg="1"/>
      <p:bldP spid="15937" grpId="0" animBg="1"/>
      <p:bldP spid="15937" grpId="1" animBg="1"/>
      <p:bldP spid="16095" grpId="0"/>
      <p:bldP spid="16104" grpId="0" animBg="1"/>
      <p:bldP spid="16104" grpId="1" animBg="1"/>
      <p:bldP spid="16105" grpId="0" animBg="1"/>
      <p:bldP spid="16105"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455613" y="5240338"/>
            <a:ext cx="1909762"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2400" b="1" u="sng"/>
              <a:t>Indian Wars</a:t>
            </a:r>
          </a:p>
          <a:p>
            <a:pPr algn="ctr"/>
            <a:endParaRPr lang="en-US" altLang="en-US" sz="2400"/>
          </a:p>
        </p:txBody>
      </p:sp>
      <p:sp>
        <p:nvSpPr>
          <p:cNvPr id="23555" name="Oval 3"/>
          <p:cNvSpPr>
            <a:spLocks noChangeArrowheads="1"/>
          </p:cNvSpPr>
          <p:nvPr/>
        </p:nvSpPr>
        <p:spPr bwMode="auto">
          <a:xfrm>
            <a:off x="5300663" y="2703513"/>
            <a:ext cx="1579562" cy="1231900"/>
          </a:xfrm>
          <a:prstGeom prst="ellipse">
            <a:avLst/>
          </a:prstGeom>
          <a:solidFill>
            <a:schemeClr val="accent1">
              <a:alpha val="53999"/>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200">
                <a:solidFill>
                  <a:srgbClr val="FF3300"/>
                </a:solidFill>
                <a:effectLst>
                  <a:outerShdw blurRad="38100" dist="38100" dir="2700000" algn="tl">
                    <a:srgbClr val="000000"/>
                  </a:outerShdw>
                </a:effectLst>
              </a:rPr>
              <a:t>Cheyenne/Arapahoe</a:t>
            </a:r>
          </a:p>
        </p:txBody>
      </p:sp>
      <p:sp>
        <p:nvSpPr>
          <p:cNvPr id="23556" name="Oval 4"/>
          <p:cNvSpPr>
            <a:spLocks noChangeArrowheads="1"/>
          </p:cNvSpPr>
          <p:nvPr/>
        </p:nvSpPr>
        <p:spPr bwMode="auto">
          <a:xfrm>
            <a:off x="2120900" y="1130300"/>
            <a:ext cx="838200" cy="622300"/>
          </a:xfrm>
          <a:prstGeom prst="ellipse">
            <a:avLst/>
          </a:prstGeom>
          <a:solidFill>
            <a:srgbClr val="F6AE8E">
              <a:alpha val="44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solidFill>
                  <a:srgbClr val="FF0000"/>
                </a:solidFill>
                <a:effectLst>
                  <a:outerShdw blurRad="38100" dist="38100" dir="2700000" algn="tl">
                    <a:srgbClr val="000000"/>
                  </a:outerShdw>
                </a:effectLst>
              </a:rPr>
              <a:t>Nez Perce</a:t>
            </a:r>
          </a:p>
        </p:txBody>
      </p:sp>
      <p:sp>
        <p:nvSpPr>
          <p:cNvPr id="23557" name="Oval 5"/>
          <p:cNvSpPr>
            <a:spLocks noChangeArrowheads="1"/>
          </p:cNvSpPr>
          <p:nvPr/>
        </p:nvSpPr>
        <p:spPr bwMode="auto">
          <a:xfrm>
            <a:off x="5338763" y="3605213"/>
            <a:ext cx="1755775" cy="1122362"/>
          </a:xfrm>
          <a:prstGeom prst="ellipse">
            <a:avLst/>
          </a:prstGeom>
          <a:solidFill>
            <a:srgbClr val="CCFFFF">
              <a:alpha val="53999"/>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solidFill>
                  <a:srgbClr val="FF6600"/>
                </a:solidFill>
                <a:effectLst>
                  <a:outerShdw blurRad="38100" dist="38100" dir="2700000" algn="tl">
                    <a:srgbClr val="000000"/>
                  </a:outerShdw>
                </a:effectLst>
              </a:rPr>
              <a:t>Kiowa</a:t>
            </a:r>
          </a:p>
        </p:txBody>
      </p:sp>
      <p:sp>
        <p:nvSpPr>
          <p:cNvPr id="23558" name="Oval 6"/>
          <p:cNvSpPr>
            <a:spLocks noChangeArrowheads="1"/>
          </p:cNvSpPr>
          <p:nvPr/>
        </p:nvSpPr>
        <p:spPr bwMode="auto">
          <a:xfrm>
            <a:off x="3159125" y="4144963"/>
            <a:ext cx="1598613" cy="1050925"/>
          </a:xfrm>
          <a:prstGeom prst="ellipse">
            <a:avLst/>
          </a:prstGeom>
          <a:solidFill>
            <a:srgbClr val="99CC00">
              <a:alpha val="39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solidFill>
                  <a:srgbClr val="FF3300"/>
                </a:solidFill>
                <a:effectLst>
                  <a:outerShdw blurRad="38100" dist="38100" dir="2700000" algn="tl">
                    <a:srgbClr val="000000"/>
                  </a:outerShdw>
                </a:effectLst>
              </a:rPr>
              <a:t>Apache</a:t>
            </a:r>
          </a:p>
        </p:txBody>
      </p:sp>
      <p:sp>
        <p:nvSpPr>
          <p:cNvPr id="23559" name="Oval 7"/>
          <p:cNvSpPr>
            <a:spLocks noChangeArrowheads="1"/>
          </p:cNvSpPr>
          <p:nvPr/>
        </p:nvSpPr>
        <p:spPr bwMode="auto">
          <a:xfrm>
            <a:off x="5514975" y="4618038"/>
            <a:ext cx="1570038" cy="1201737"/>
          </a:xfrm>
          <a:prstGeom prst="ellipse">
            <a:avLst/>
          </a:prstGeom>
          <a:solidFill>
            <a:srgbClr val="FFCCFF">
              <a:alpha val="53999"/>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solidFill>
                  <a:srgbClr val="FF3300"/>
                </a:solidFill>
                <a:effectLst>
                  <a:outerShdw blurRad="38100" dist="38100" dir="2700000" algn="tl">
                    <a:srgbClr val="000000"/>
                  </a:outerShdw>
                </a:effectLst>
              </a:rPr>
              <a:t>Comanche</a:t>
            </a:r>
          </a:p>
        </p:txBody>
      </p:sp>
      <p:sp>
        <p:nvSpPr>
          <p:cNvPr id="23560" name="Oval 8"/>
          <p:cNvSpPr>
            <a:spLocks noChangeArrowheads="1"/>
          </p:cNvSpPr>
          <p:nvPr/>
        </p:nvSpPr>
        <p:spPr bwMode="auto">
          <a:xfrm>
            <a:off x="4208463" y="784225"/>
            <a:ext cx="2851150" cy="1936750"/>
          </a:xfrm>
          <a:prstGeom prst="ellipse">
            <a:avLst/>
          </a:prstGeom>
          <a:solidFill>
            <a:srgbClr val="E1CFBD">
              <a:alpha val="53999"/>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solidFill>
                  <a:srgbClr val="FF3300"/>
                </a:solidFill>
                <a:effectLst>
                  <a:outerShdw blurRad="38100" dist="38100" dir="2700000" algn="tl">
                    <a:srgbClr val="000000"/>
                  </a:outerShdw>
                </a:effectLst>
              </a:rPr>
              <a:t>Sioux</a:t>
            </a:r>
          </a:p>
        </p:txBody>
      </p:sp>
      <p:sp>
        <p:nvSpPr>
          <p:cNvPr id="23561" name="Oval 9"/>
          <p:cNvSpPr>
            <a:spLocks noChangeArrowheads="1"/>
          </p:cNvSpPr>
          <p:nvPr/>
        </p:nvSpPr>
        <p:spPr bwMode="auto">
          <a:xfrm>
            <a:off x="1117600" y="1752600"/>
            <a:ext cx="838200" cy="622300"/>
          </a:xfrm>
          <a:prstGeom prst="ellipse">
            <a:avLst/>
          </a:prstGeom>
          <a:solidFill>
            <a:srgbClr val="00FF00">
              <a:alpha val="24001"/>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solidFill>
                  <a:srgbClr val="FF0000"/>
                </a:solidFill>
                <a:effectLst>
                  <a:outerShdw blurRad="38100" dist="38100" dir="2700000" algn="tl">
                    <a:srgbClr val="000000"/>
                  </a:outerShdw>
                </a:effectLst>
              </a:rPr>
              <a:t> Modoc</a:t>
            </a:r>
          </a:p>
        </p:txBody>
      </p:sp>
      <p:sp>
        <p:nvSpPr>
          <p:cNvPr id="23562" name="Line 10"/>
          <p:cNvSpPr>
            <a:spLocks noChangeShapeType="1"/>
          </p:cNvSpPr>
          <p:nvPr/>
        </p:nvSpPr>
        <p:spPr bwMode="auto">
          <a:xfrm>
            <a:off x="4543425" y="2741613"/>
            <a:ext cx="1588" cy="101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63" name="Line 11"/>
          <p:cNvSpPr>
            <a:spLocks noChangeShapeType="1"/>
          </p:cNvSpPr>
          <p:nvPr/>
        </p:nvSpPr>
        <p:spPr bwMode="auto">
          <a:xfrm flipH="1">
            <a:off x="4752975" y="2801938"/>
            <a:ext cx="39688" cy="8731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64" name="Freeform 12"/>
          <p:cNvSpPr>
            <a:spLocks/>
          </p:cNvSpPr>
          <p:nvPr/>
        </p:nvSpPr>
        <p:spPr bwMode="auto">
          <a:xfrm>
            <a:off x="4989513" y="2857500"/>
            <a:ext cx="1587" cy="88900"/>
          </a:xfrm>
          <a:custGeom>
            <a:avLst/>
            <a:gdLst>
              <a:gd name="T0" fmla="*/ 1 w 1"/>
              <a:gd name="T1" fmla="*/ 0 h 56"/>
              <a:gd name="T2" fmla="*/ 0 w 1"/>
              <a:gd name="T3" fmla="*/ 56 h 56"/>
            </a:gdLst>
            <a:ahLst/>
            <a:cxnLst>
              <a:cxn ang="0">
                <a:pos x="T0" y="T1"/>
              </a:cxn>
              <a:cxn ang="0">
                <a:pos x="T2" y="T3"/>
              </a:cxn>
            </a:cxnLst>
            <a:rect l="0" t="0" r="r" b="b"/>
            <a:pathLst>
              <a:path w="1" h="56">
                <a:moveTo>
                  <a:pt x="1" y="0"/>
                </a:moveTo>
                <a:lnTo>
                  <a:pt x="0" y="56"/>
                </a:lnTo>
              </a:path>
            </a:pathLst>
          </a:custGeom>
          <a:noFill/>
          <a:ln w="19050">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65" name="Freeform 13"/>
          <p:cNvSpPr>
            <a:spLocks/>
          </p:cNvSpPr>
          <p:nvPr/>
        </p:nvSpPr>
        <p:spPr bwMode="auto">
          <a:xfrm>
            <a:off x="5178425" y="2882900"/>
            <a:ext cx="1588" cy="80963"/>
          </a:xfrm>
          <a:custGeom>
            <a:avLst/>
            <a:gdLst>
              <a:gd name="T0" fmla="*/ 0 w 1"/>
              <a:gd name="T1" fmla="*/ 0 h 51"/>
              <a:gd name="T2" fmla="*/ 0 w 1"/>
              <a:gd name="T3" fmla="*/ 51 h 51"/>
            </a:gdLst>
            <a:ahLst/>
            <a:cxnLst>
              <a:cxn ang="0">
                <a:pos x="T0" y="T1"/>
              </a:cxn>
              <a:cxn ang="0">
                <a:pos x="T2" y="T3"/>
              </a:cxn>
            </a:cxnLst>
            <a:rect l="0" t="0" r="r" b="b"/>
            <a:pathLst>
              <a:path w="1" h="51">
                <a:moveTo>
                  <a:pt x="0" y="0"/>
                </a:moveTo>
                <a:lnTo>
                  <a:pt x="0" y="51"/>
                </a:lnTo>
              </a:path>
            </a:pathLst>
          </a:custGeom>
          <a:noFill/>
          <a:ln w="19050">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66" name="Line 14"/>
          <p:cNvSpPr>
            <a:spLocks noChangeShapeType="1"/>
          </p:cNvSpPr>
          <p:nvPr/>
        </p:nvSpPr>
        <p:spPr bwMode="auto">
          <a:xfrm flipH="1">
            <a:off x="5360988" y="2879725"/>
            <a:ext cx="3175" cy="9048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67" name="Line 15"/>
          <p:cNvSpPr>
            <a:spLocks noChangeShapeType="1"/>
          </p:cNvSpPr>
          <p:nvPr/>
        </p:nvSpPr>
        <p:spPr bwMode="auto">
          <a:xfrm flipH="1">
            <a:off x="5534025" y="2911475"/>
            <a:ext cx="22225" cy="889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68" name="Line 16"/>
          <p:cNvSpPr>
            <a:spLocks noChangeShapeType="1"/>
          </p:cNvSpPr>
          <p:nvPr/>
        </p:nvSpPr>
        <p:spPr bwMode="auto">
          <a:xfrm flipH="1">
            <a:off x="5741988" y="2962275"/>
            <a:ext cx="17462" cy="857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69" name="Line 17"/>
          <p:cNvSpPr>
            <a:spLocks noChangeShapeType="1"/>
          </p:cNvSpPr>
          <p:nvPr/>
        </p:nvSpPr>
        <p:spPr bwMode="auto">
          <a:xfrm flipH="1">
            <a:off x="5951538" y="3005138"/>
            <a:ext cx="20637" cy="984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70" name="Line 18"/>
          <p:cNvSpPr>
            <a:spLocks noChangeShapeType="1"/>
          </p:cNvSpPr>
          <p:nvPr/>
        </p:nvSpPr>
        <p:spPr bwMode="auto">
          <a:xfrm>
            <a:off x="6589713" y="3033713"/>
            <a:ext cx="39687" cy="857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71" name="Line 19"/>
          <p:cNvSpPr>
            <a:spLocks noChangeShapeType="1"/>
          </p:cNvSpPr>
          <p:nvPr/>
        </p:nvSpPr>
        <p:spPr bwMode="auto">
          <a:xfrm>
            <a:off x="6792913" y="2957513"/>
            <a:ext cx="23812" cy="1047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72" name="Line 20"/>
          <p:cNvSpPr>
            <a:spLocks noChangeShapeType="1"/>
          </p:cNvSpPr>
          <p:nvPr/>
        </p:nvSpPr>
        <p:spPr bwMode="auto">
          <a:xfrm>
            <a:off x="4329113" y="2781300"/>
            <a:ext cx="0" cy="8096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73" name="Line 21"/>
          <p:cNvSpPr>
            <a:spLocks noChangeShapeType="1"/>
          </p:cNvSpPr>
          <p:nvPr/>
        </p:nvSpPr>
        <p:spPr bwMode="auto">
          <a:xfrm flipH="1">
            <a:off x="4141788" y="2824163"/>
            <a:ext cx="4762" cy="904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74" name="Line 22"/>
          <p:cNvSpPr>
            <a:spLocks noChangeShapeType="1"/>
          </p:cNvSpPr>
          <p:nvPr/>
        </p:nvSpPr>
        <p:spPr bwMode="auto">
          <a:xfrm flipH="1">
            <a:off x="6403975" y="3109913"/>
            <a:ext cx="1588" cy="825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75" name="Line 23"/>
          <p:cNvSpPr>
            <a:spLocks noChangeShapeType="1"/>
          </p:cNvSpPr>
          <p:nvPr/>
        </p:nvSpPr>
        <p:spPr bwMode="auto">
          <a:xfrm flipH="1">
            <a:off x="6189663" y="3073400"/>
            <a:ext cx="20637" cy="952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577" name="Freeform 25"/>
          <p:cNvSpPr>
            <a:spLocks/>
          </p:cNvSpPr>
          <p:nvPr/>
        </p:nvSpPr>
        <p:spPr bwMode="auto">
          <a:xfrm>
            <a:off x="4041775" y="2787650"/>
            <a:ext cx="2903538" cy="365125"/>
          </a:xfrm>
          <a:custGeom>
            <a:avLst/>
            <a:gdLst>
              <a:gd name="T0" fmla="*/ 1829 w 1829"/>
              <a:gd name="T1" fmla="*/ 94 h 230"/>
              <a:gd name="T2" fmla="*/ 1625 w 1829"/>
              <a:gd name="T3" fmla="*/ 183 h 230"/>
              <a:gd name="T4" fmla="*/ 1511 w 1829"/>
              <a:gd name="T5" fmla="*/ 229 h 230"/>
              <a:gd name="T6" fmla="*/ 1241 w 1829"/>
              <a:gd name="T7" fmla="*/ 177 h 230"/>
              <a:gd name="T8" fmla="*/ 908 w 1829"/>
              <a:gd name="T9" fmla="*/ 94 h 230"/>
              <a:gd name="T10" fmla="*/ 746 w 1829"/>
              <a:gd name="T11" fmla="*/ 91 h 230"/>
              <a:gd name="T12" fmla="*/ 538 w 1829"/>
              <a:gd name="T13" fmla="*/ 64 h 230"/>
              <a:gd name="T14" fmla="*/ 352 w 1829"/>
              <a:gd name="T15" fmla="*/ 4 h 230"/>
              <a:gd name="T16" fmla="*/ 110 w 1829"/>
              <a:gd name="T17" fmla="*/ 40 h 230"/>
              <a:gd name="T18" fmla="*/ 0 w 1829"/>
              <a:gd name="T19" fmla="*/ 5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9" h="230">
                <a:moveTo>
                  <a:pt x="1829" y="94"/>
                </a:moveTo>
                <a:cubicBezTo>
                  <a:pt x="1795" y="109"/>
                  <a:pt x="1678" y="160"/>
                  <a:pt x="1625" y="183"/>
                </a:cubicBezTo>
                <a:cubicBezTo>
                  <a:pt x="1572" y="206"/>
                  <a:pt x="1575" y="230"/>
                  <a:pt x="1511" y="229"/>
                </a:cubicBezTo>
                <a:cubicBezTo>
                  <a:pt x="1447" y="228"/>
                  <a:pt x="1341" y="199"/>
                  <a:pt x="1241" y="177"/>
                </a:cubicBezTo>
                <a:cubicBezTo>
                  <a:pt x="1141" y="155"/>
                  <a:pt x="990" y="108"/>
                  <a:pt x="908" y="94"/>
                </a:cubicBezTo>
                <a:cubicBezTo>
                  <a:pt x="826" y="80"/>
                  <a:pt x="808" y="96"/>
                  <a:pt x="746" y="91"/>
                </a:cubicBezTo>
                <a:cubicBezTo>
                  <a:pt x="684" y="86"/>
                  <a:pt x="604" y="78"/>
                  <a:pt x="538" y="64"/>
                </a:cubicBezTo>
                <a:cubicBezTo>
                  <a:pt x="472" y="50"/>
                  <a:pt x="423" y="8"/>
                  <a:pt x="352" y="4"/>
                </a:cubicBezTo>
                <a:cubicBezTo>
                  <a:pt x="281" y="0"/>
                  <a:pt x="169" y="32"/>
                  <a:pt x="110" y="40"/>
                </a:cubicBezTo>
                <a:cubicBezTo>
                  <a:pt x="51" y="48"/>
                  <a:pt x="23" y="48"/>
                  <a:pt x="0" y="50"/>
                </a:cubicBezTo>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3632" name="Group 80"/>
          <p:cNvGrpSpPr>
            <a:grpSpLocks/>
          </p:cNvGrpSpPr>
          <p:nvPr/>
        </p:nvGrpSpPr>
        <p:grpSpPr bwMode="auto">
          <a:xfrm>
            <a:off x="5832475" y="3470275"/>
            <a:ext cx="1358900" cy="158750"/>
            <a:chOff x="3674" y="2186"/>
            <a:chExt cx="856" cy="100"/>
          </a:xfrm>
        </p:grpSpPr>
        <p:sp>
          <p:nvSpPr>
            <p:cNvPr id="23633" name="Freeform 81"/>
            <p:cNvSpPr>
              <a:spLocks/>
            </p:cNvSpPr>
            <p:nvPr/>
          </p:nvSpPr>
          <p:spPr bwMode="auto">
            <a:xfrm>
              <a:off x="3674" y="2202"/>
              <a:ext cx="856" cy="48"/>
            </a:xfrm>
            <a:custGeom>
              <a:avLst/>
              <a:gdLst>
                <a:gd name="T0" fmla="*/ 856 w 856"/>
                <a:gd name="T1" fmla="*/ 0 h 48"/>
                <a:gd name="T2" fmla="*/ 698 w 856"/>
                <a:gd name="T3" fmla="*/ 40 h 48"/>
                <a:gd name="T4" fmla="*/ 494 w 856"/>
                <a:gd name="T5" fmla="*/ 46 h 48"/>
                <a:gd name="T6" fmla="*/ 298 w 856"/>
                <a:gd name="T7" fmla="*/ 38 h 48"/>
                <a:gd name="T8" fmla="*/ 220 w 856"/>
                <a:gd name="T9" fmla="*/ 32 h 48"/>
                <a:gd name="T10" fmla="*/ 80 w 856"/>
                <a:gd name="T11" fmla="*/ 22 h 48"/>
                <a:gd name="T12" fmla="*/ 0 w 85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856" h="48">
                  <a:moveTo>
                    <a:pt x="856" y="0"/>
                  </a:moveTo>
                  <a:cubicBezTo>
                    <a:pt x="830" y="7"/>
                    <a:pt x="758" y="32"/>
                    <a:pt x="698" y="40"/>
                  </a:cubicBezTo>
                  <a:cubicBezTo>
                    <a:pt x="638" y="48"/>
                    <a:pt x="561" y="46"/>
                    <a:pt x="494" y="46"/>
                  </a:cubicBezTo>
                  <a:cubicBezTo>
                    <a:pt x="427" y="46"/>
                    <a:pt x="344" y="40"/>
                    <a:pt x="298" y="38"/>
                  </a:cubicBezTo>
                  <a:cubicBezTo>
                    <a:pt x="252" y="36"/>
                    <a:pt x="256" y="35"/>
                    <a:pt x="220" y="32"/>
                  </a:cubicBezTo>
                  <a:cubicBezTo>
                    <a:pt x="184" y="29"/>
                    <a:pt x="117" y="27"/>
                    <a:pt x="80" y="22"/>
                  </a:cubicBezTo>
                  <a:cubicBezTo>
                    <a:pt x="43" y="17"/>
                    <a:pt x="12" y="4"/>
                    <a:pt x="0" y="0"/>
                  </a:cubicBezTo>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634" name="Line 82"/>
            <p:cNvSpPr>
              <a:spLocks noChangeShapeType="1"/>
            </p:cNvSpPr>
            <p:nvPr/>
          </p:nvSpPr>
          <p:spPr bwMode="auto">
            <a:xfrm>
              <a:off x="4438" y="2194"/>
              <a:ext cx="18" cy="68"/>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635" name="Line 83"/>
            <p:cNvSpPr>
              <a:spLocks noChangeShapeType="1"/>
            </p:cNvSpPr>
            <p:nvPr/>
          </p:nvSpPr>
          <p:spPr bwMode="auto">
            <a:xfrm>
              <a:off x="4292" y="2218"/>
              <a:ext cx="4" cy="68"/>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636" name="Line 84"/>
            <p:cNvSpPr>
              <a:spLocks noChangeShapeType="1"/>
            </p:cNvSpPr>
            <p:nvPr/>
          </p:nvSpPr>
          <p:spPr bwMode="auto">
            <a:xfrm>
              <a:off x="4138" y="2214"/>
              <a:ext cx="4" cy="68"/>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637" name="Line 85"/>
            <p:cNvSpPr>
              <a:spLocks noChangeShapeType="1"/>
            </p:cNvSpPr>
            <p:nvPr/>
          </p:nvSpPr>
          <p:spPr bwMode="auto">
            <a:xfrm flipH="1">
              <a:off x="4036" y="2210"/>
              <a:ext cx="2" cy="68"/>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638" name="Line 86"/>
            <p:cNvSpPr>
              <a:spLocks noChangeShapeType="1"/>
            </p:cNvSpPr>
            <p:nvPr/>
          </p:nvSpPr>
          <p:spPr bwMode="auto">
            <a:xfrm flipH="1">
              <a:off x="3886" y="2204"/>
              <a:ext cx="2" cy="68"/>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639" name="Line 87"/>
            <p:cNvSpPr>
              <a:spLocks noChangeShapeType="1"/>
            </p:cNvSpPr>
            <p:nvPr/>
          </p:nvSpPr>
          <p:spPr bwMode="auto">
            <a:xfrm flipH="1">
              <a:off x="3752" y="2186"/>
              <a:ext cx="12" cy="70"/>
            </a:xfrm>
            <a:prstGeom prst="line">
              <a:avLst/>
            </a:prstGeom>
            <a:noFill/>
            <a:ln w="222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3641" name="Group 89"/>
          <p:cNvGrpSpPr>
            <a:grpSpLocks/>
          </p:cNvGrpSpPr>
          <p:nvPr/>
        </p:nvGrpSpPr>
        <p:grpSpPr bwMode="auto">
          <a:xfrm>
            <a:off x="5988050" y="6429375"/>
            <a:ext cx="90488" cy="90488"/>
            <a:chOff x="3805" y="4082"/>
            <a:chExt cx="57" cy="57"/>
          </a:xfrm>
        </p:grpSpPr>
        <p:grpSp>
          <p:nvGrpSpPr>
            <p:cNvPr id="23642" name="Group 90"/>
            <p:cNvGrpSpPr>
              <a:grpSpLocks/>
            </p:cNvGrpSpPr>
            <p:nvPr/>
          </p:nvGrpSpPr>
          <p:grpSpPr bwMode="auto">
            <a:xfrm>
              <a:off x="3805" y="4082"/>
              <a:ext cx="57" cy="57"/>
              <a:chOff x="3805" y="4082"/>
              <a:chExt cx="57" cy="57"/>
            </a:xfrm>
          </p:grpSpPr>
          <p:sp>
            <p:nvSpPr>
              <p:cNvPr id="23643" name="Line 91"/>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644" name="Line 92"/>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645" name="Rectangle 93"/>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646" name="Group 94"/>
          <p:cNvGrpSpPr>
            <a:grpSpLocks/>
          </p:cNvGrpSpPr>
          <p:nvPr/>
        </p:nvGrpSpPr>
        <p:grpSpPr bwMode="auto">
          <a:xfrm>
            <a:off x="4791075" y="5969000"/>
            <a:ext cx="90488" cy="90488"/>
            <a:chOff x="3805" y="4082"/>
            <a:chExt cx="57" cy="57"/>
          </a:xfrm>
        </p:grpSpPr>
        <p:grpSp>
          <p:nvGrpSpPr>
            <p:cNvPr id="23647" name="Group 95"/>
            <p:cNvGrpSpPr>
              <a:grpSpLocks/>
            </p:cNvGrpSpPr>
            <p:nvPr/>
          </p:nvGrpSpPr>
          <p:grpSpPr bwMode="auto">
            <a:xfrm>
              <a:off x="3805" y="4082"/>
              <a:ext cx="57" cy="57"/>
              <a:chOff x="3805" y="4082"/>
              <a:chExt cx="57" cy="57"/>
            </a:xfrm>
          </p:grpSpPr>
          <p:sp>
            <p:nvSpPr>
              <p:cNvPr id="23648" name="Line 9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649" name="Line 9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650" name="Rectangle 9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651" name="Group 99"/>
          <p:cNvGrpSpPr>
            <a:grpSpLocks/>
          </p:cNvGrpSpPr>
          <p:nvPr/>
        </p:nvGrpSpPr>
        <p:grpSpPr bwMode="auto">
          <a:xfrm>
            <a:off x="4451350" y="5540375"/>
            <a:ext cx="90488" cy="90488"/>
            <a:chOff x="3805" y="4082"/>
            <a:chExt cx="57" cy="57"/>
          </a:xfrm>
        </p:grpSpPr>
        <p:grpSp>
          <p:nvGrpSpPr>
            <p:cNvPr id="23652" name="Group 100"/>
            <p:cNvGrpSpPr>
              <a:grpSpLocks/>
            </p:cNvGrpSpPr>
            <p:nvPr/>
          </p:nvGrpSpPr>
          <p:grpSpPr bwMode="auto">
            <a:xfrm>
              <a:off x="3805" y="4082"/>
              <a:ext cx="57" cy="57"/>
              <a:chOff x="3805" y="4082"/>
              <a:chExt cx="57" cy="57"/>
            </a:xfrm>
          </p:grpSpPr>
          <p:sp>
            <p:nvSpPr>
              <p:cNvPr id="23653" name="Line 101"/>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654" name="Line 102"/>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655" name="Rectangle 103"/>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656" name="Group 104"/>
          <p:cNvGrpSpPr>
            <a:grpSpLocks/>
          </p:cNvGrpSpPr>
          <p:nvPr/>
        </p:nvGrpSpPr>
        <p:grpSpPr bwMode="auto">
          <a:xfrm>
            <a:off x="4294188" y="5332413"/>
            <a:ext cx="90487" cy="90487"/>
            <a:chOff x="3805" y="4082"/>
            <a:chExt cx="57" cy="57"/>
          </a:xfrm>
        </p:grpSpPr>
        <p:grpSp>
          <p:nvGrpSpPr>
            <p:cNvPr id="23657" name="Group 105"/>
            <p:cNvGrpSpPr>
              <a:grpSpLocks/>
            </p:cNvGrpSpPr>
            <p:nvPr/>
          </p:nvGrpSpPr>
          <p:grpSpPr bwMode="auto">
            <a:xfrm>
              <a:off x="3805" y="4082"/>
              <a:ext cx="57" cy="57"/>
              <a:chOff x="3805" y="4082"/>
              <a:chExt cx="57" cy="57"/>
            </a:xfrm>
          </p:grpSpPr>
          <p:sp>
            <p:nvSpPr>
              <p:cNvPr id="23658" name="Line 10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659" name="Line 10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660" name="Rectangle 10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661" name="Group 109"/>
          <p:cNvGrpSpPr>
            <a:grpSpLocks/>
          </p:cNvGrpSpPr>
          <p:nvPr/>
        </p:nvGrpSpPr>
        <p:grpSpPr bwMode="auto">
          <a:xfrm>
            <a:off x="4621213" y="5181600"/>
            <a:ext cx="90487" cy="90488"/>
            <a:chOff x="3805" y="4082"/>
            <a:chExt cx="57" cy="57"/>
          </a:xfrm>
        </p:grpSpPr>
        <p:grpSp>
          <p:nvGrpSpPr>
            <p:cNvPr id="23662" name="Group 110"/>
            <p:cNvGrpSpPr>
              <a:grpSpLocks/>
            </p:cNvGrpSpPr>
            <p:nvPr/>
          </p:nvGrpSpPr>
          <p:grpSpPr bwMode="auto">
            <a:xfrm>
              <a:off x="3805" y="4082"/>
              <a:ext cx="57" cy="57"/>
              <a:chOff x="3805" y="4082"/>
              <a:chExt cx="57" cy="57"/>
            </a:xfrm>
          </p:grpSpPr>
          <p:sp>
            <p:nvSpPr>
              <p:cNvPr id="23663" name="Line 111"/>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664" name="Line 112"/>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665" name="Rectangle 113"/>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666" name="Group 114"/>
          <p:cNvGrpSpPr>
            <a:grpSpLocks/>
          </p:cNvGrpSpPr>
          <p:nvPr/>
        </p:nvGrpSpPr>
        <p:grpSpPr bwMode="auto">
          <a:xfrm>
            <a:off x="4122738" y="5343525"/>
            <a:ext cx="90487" cy="90488"/>
            <a:chOff x="3805" y="4082"/>
            <a:chExt cx="57" cy="57"/>
          </a:xfrm>
        </p:grpSpPr>
        <p:grpSp>
          <p:nvGrpSpPr>
            <p:cNvPr id="23667" name="Group 115"/>
            <p:cNvGrpSpPr>
              <a:grpSpLocks/>
            </p:cNvGrpSpPr>
            <p:nvPr/>
          </p:nvGrpSpPr>
          <p:grpSpPr bwMode="auto">
            <a:xfrm>
              <a:off x="3805" y="4082"/>
              <a:ext cx="57" cy="57"/>
              <a:chOff x="3805" y="4082"/>
              <a:chExt cx="57" cy="57"/>
            </a:xfrm>
          </p:grpSpPr>
          <p:sp>
            <p:nvSpPr>
              <p:cNvPr id="23668" name="Line 11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669" name="Line 11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670" name="Rectangle 11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671" name="Group 119"/>
          <p:cNvGrpSpPr>
            <a:grpSpLocks/>
          </p:cNvGrpSpPr>
          <p:nvPr/>
        </p:nvGrpSpPr>
        <p:grpSpPr bwMode="auto">
          <a:xfrm>
            <a:off x="5100638" y="6053138"/>
            <a:ext cx="90487" cy="90487"/>
            <a:chOff x="3805" y="4082"/>
            <a:chExt cx="57" cy="57"/>
          </a:xfrm>
        </p:grpSpPr>
        <p:grpSp>
          <p:nvGrpSpPr>
            <p:cNvPr id="23672" name="Group 120"/>
            <p:cNvGrpSpPr>
              <a:grpSpLocks/>
            </p:cNvGrpSpPr>
            <p:nvPr/>
          </p:nvGrpSpPr>
          <p:grpSpPr bwMode="auto">
            <a:xfrm>
              <a:off x="3805" y="4082"/>
              <a:ext cx="57" cy="57"/>
              <a:chOff x="3805" y="4082"/>
              <a:chExt cx="57" cy="57"/>
            </a:xfrm>
          </p:grpSpPr>
          <p:sp>
            <p:nvSpPr>
              <p:cNvPr id="23673" name="Line 121"/>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674" name="Line 122"/>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675" name="Rectangle 123"/>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676" name="Group 124"/>
          <p:cNvGrpSpPr>
            <a:grpSpLocks/>
          </p:cNvGrpSpPr>
          <p:nvPr/>
        </p:nvGrpSpPr>
        <p:grpSpPr bwMode="auto">
          <a:xfrm>
            <a:off x="5416550" y="6024563"/>
            <a:ext cx="90488" cy="90487"/>
            <a:chOff x="3805" y="4082"/>
            <a:chExt cx="57" cy="57"/>
          </a:xfrm>
        </p:grpSpPr>
        <p:grpSp>
          <p:nvGrpSpPr>
            <p:cNvPr id="23677" name="Group 125"/>
            <p:cNvGrpSpPr>
              <a:grpSpLocks/>
            </p:cNvGrpSpPr>
            <p:nvPr/>
          </p:nvGrpSpPr>
          <p:grpSpPr bwMode="auto">
            <a:xfrm>
              <a:off x="3805" y="4082"/>
              <a:ext cx="57" cy="57"/>
              <a:chOff x="3805" y="4082"/>
              <a:chExt cx="57" cy="57"/>
            </a:xfrm>
          </p:grpSpPr>
          <p:sp>
            <p:nvSpPr>
              <p:cNvPr id="23678" name="Line 12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679" name="Line 12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680" name="Rectangle 12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681" name="Group 129"/>
          <p:cNvGrpSpPr>
            <a:grpSpLocks/>
          </p:cNvGrpSpPr>
          <p:nvPr/>
        </p:nvGrpSpPr>
        <p:grpSpPr bwMode="auto">
          <a:xfrm>
            <a:off x="5897563" y="5859463"/>
            <a:ext cx="90487" cy="90487"/>
            <a:chOff x="3805" y="4082"/>
            <a:chExt cx="57" cy="57"/>
          </a:xfrm>
        </p:grpSpPr>
        <p:grpSp>
          <p:nvGrpSpPr>
            <p:cNvPr id="23682" name="Group 130"/>
            <p:cNvGrpSpPr>
              <a:grpSpLocks/>
            </p:cNvGrpSpPr>
            <p:nvPr/>
          </p:nvGrpSpPr>
          <p:grpSpPr bwMode="auto">
            <a:xfrm>
              <a:off x="3805" y="4082"/>
              <a:ext cx="57" cy="57"/>
              <a:chOff x="3805" y="4082"/>
              <a:chExt cx="57" cy="57"/>
            </a:xfrm>
          </p:grpSpPr>
          <p:sp>
            <p:nvSpPr>
              <p:cNvPr id="23683" name="Line 131"/>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684" name="Line 132"/>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685" name="Rectangle 133"/>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686" name="Group 134"/>
          <p:cNvGrpSpPr>
            <a:grpSpLocks/>
          </p:cNvGrpSpPr>
          <p:nvPr/>
        </p:nvGrpSpPr>
        <p:grpSpPr bwMode="auto">
          <a:xfrm>
            <a:off x="6240463" y="5434013"/>
            <a:ext cx="90487" cy="90487"/>
            <a:chOff x="3805" y="4082"/>
            <a:chExt cx="57" cy="57"/>
          </a:xfrm>
        </p:grpSpPr>
        <p:grpSp>
          <p:nvGrpSpPr>
            <p:cNvPr id="23687" name="Group 135"/>
            <p:cNvGrpSpPr>
              <a:grpSpLocks/>
            </p:cNvGrpSpPr>
            <p:nvPr/>
          </p:nvGrpSpPr>
          <p:grpSpPr bwMode="auto">
            <a:xfrm>
              <a:off x="3805" y="4082"/>
              <a:ext cx="57" cy="57"/>
              <a:chOff x="3805" y="4082"/>
              <a:chExt cx="57" cy="57"/>
            </a:xfrm>
          </p:grpSpPr>
          <p:sp>
            <p:nvSpPr>
              <p:cNvPr id="23688" name="Line 13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689" name="Line 13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690" name="Rectangle 13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691" name="Group 139"/>
          <p:cNvGrpSpPr>
            <a:grpSpLocks/>
          </p:cNvGrpSpPr>
          <p:nvPr/>
        </p:nvGrpSpPr>
        <p:grpSpPr bwMode="auto">
          <a:xfrm>
            <a:off x="6427788" y="5370513"/>
            <a:ext cx="90487" cy="90487"/>
            <a:chOff x="3805" y="4082"/>
            <a:chExt cx="57" cy="57"/>
          </a:xfrm>
        </p:grpSpPr>
        <p:grpSp>
          <p:nvGrpSpPr>
            <p:cNvPr id="23692" name="Group 140"/>
            <p:cNvGrpSpPr>
              <a:grpSpLocks/>
            </p:cNvGrpSpPr>
            <p:nvPr/>
          </p:nvGrpSpPr>
          <p:grpSpPr bwMode="auto">
            <a:xfrm>
              <a:off x="3805" y="4082"/>
              <a:ext cx="57" cy="57"/>
              <a:chOff x="3805" y="4082"/>
              <a:chExt cx="57" cy="57"/>
            </a:xfrm>
          </p:grpSpPr>
          <p:sp>
            <p:nvSpPr>
              <p:cNvPr id="23693" name="Line 141"/>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694" name="Line 142"/>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695" name="Rectangle 143"/>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696" name="Group 144"/>
          <p:cNvGrpSpPr>
            <a:grpSpLocks/>
          </p:cNvGrpSpPr>
          <p:nvPr/>
        </p:nvGrpSpPr>
        <p:grpSpPr bwMode="auto">
          <a:xfrm>
            <a:off x="4095750" y="5181600"/>
            <a:ext cx="90488" cy="90488"/>
            <a:chOff x="3805" y="4082"/>
            <a:chExt cx="57" cy="57"/>
          </a:xfrm>
        </p:grpSpPr>
        <p:grpSp>
          <p:nvGrpSpPr>
            <p:cNvPr id="23697" name="Group 145"/>
            <p:cNvGrpSpPr>
              <a:grpSpLocks/>
            </p:cNvGrpSpPr>
            <p:nvPr/>
          </p:nvGrpSpPr>
          <p:grpSpPr bwMode="auto">
            <a:xfrm>
              <a:off x="3805" y="4082"/>
              <a:ext cx="57" cy="57"/>
              <a:chOff x="3805" y="4082"/>
              <a:chExt cx="57" cy="57"/>
            </a:xfrm>
          </p:grpSpPr>
          <p:sp>
            <p:nvSpPr>
              <p:cNvPr id="23698" name="Line 14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699" name="Line 14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700" name="Rectangle 14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701" name="Group 149"/>
          <p:cNvGrpSpPr>
            <a:grpSpLocks/>
          </p:cNvGrpSpPr>
          <p:nvPr/>
        </p:nvGrpSpPr>
        <p:grpSpPr bwMode="auto">
          <a:xfrm>
            <a:off x="3748088" y="4891088"/>
            <a:ext cx="90487" cy="90487"/>
            <a:chOff x="3805" y="4082"/>
            <a:chExt cx="57" cy="57"/>
          </a:xfrm>
        </p:grpSpPr>
        <p:grpSp>
          <p:nvGrpSpPr>
            <p:cNvPr id="23702" name="Group 150"/>
            <p:cNvGrpSpPr>
              <a:grpSpLocks/>
            </p:cNvGrpSpPr>
            <p:nvPr/>
          </p:nvGrpSpPr>
          <p:grpSpPr bwMode="auto">
            <a:xfrm>
              <a:off x="3805" y="4082"/>
              <a:ext cx="57" cy="57"/>
              <a:chOff x="3805" y="4082"/>
              <a:chExt cx="57" cy="57"/>
            </a:xfrm>
          </p:grpSpPr>
          <p:sp>
            <p:nvSpPr>
              <p:cNvPr id="23703" name="Line 151"/>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704" name="Line 152"/>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705" name="Rectangle 153"/>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706" name="Group 154"/>
          <p:cNvGrpSpPr>
            <a:grpSpLocks/>
          </p:cNvGrpSpPr>
          <p:nvPr/>
        </p:nvGrpSpPr>
        <p:grpSpPr bwMode="auto">
          <a:xfrm>
            <a:off x="4945063" y="4816475"/>
            <a:ext cx="90487" cy="90488"/>
            <a:chOff x="3805" y="4082"/>
            <a:chExt cx="57" cy="57"/>
          </a:xfrm>
        </p:grpSpPr>
        <p:grpSp>
          <p:nvGrpSpPr>
            <p:cNvPr id="23707" name="Group 155"/>
            <p:cNvGrpSpPr>
              <a:grpSpLocks/>
            </p:cNvGrpSpPr>
            <p:nvPr/>
          </p:nvGrpSpPr>
          <p:grpSpPr bwMode="auto">
            <a:xfrm>
              <a:off x="3805" y="4082"/>
              <a:ext cx="57" cy="57"/>
              <a:chOff x="3805" y="4082"/>
              <a:chExt cx="57" cy="57"/>
            </a:xfrm>
          </p:grpSpPr>
          <p:sp>
            <p:nvSpPr>
              <p:cNvPr id="23708" name="Line 15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709" name="Line 15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710" name="Rectangle 15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711" name="Group 159"/>
          <p:cNvGrpSpPr>
            <a:grpSpLocks/>
          </p:cNvGrpSpPr>
          <p:nvPr/>
        </p:nvGrpSpPr>
        <p:grpSpPr bwMode="auto">
          <a:xfrm>
            <a:off x="5129213" y="4660900"/>
            <a:ext cx="90487" cy="90488"/>
            <a:chOff x="3805" y="4082"/>
            <a:chExt cx="57" cy="57"/>
          </a:xfrm>
        </p:grpSpPr>
        <p:grpSp>
          <p:nvGrpSpPr>
            <p:cNvPr id="23712" name="Group 160"/>
            <p:cNvGrpSpPr>
              <a:grpSpLocks/>
            </p:cNvGrpSpPr>
            <p:nvPr/>
          </p:nvGrpSpPr>
          <p:grpSpPr bwMode="auto">
            <a:xfrm>
              <a:off x="3805" y="4082"/>
              <a:ext cx="57" cy="57"/>
              <a:chOff x="3805" y="4082"/>
              <a:chExt cx="57" cy="57"/>
            </a:xfrm>
          </p:grpSpPr>
          <p:sp>
            <p:nvSpPr>
              <p:cNvPr id="23713" name="Line 161"/>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714" name="Line 162"/>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715" name="Rectangle 163"/>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716" name="Group 164"/>
          <p:cNvGrpSpPr>
            <a:grpSpLocks/>
          </p:cNvGrpSpPr>
          <p:nvPr/>
        </p:nvGrpSpPr>
        <p:grpSpPr bwMode="auto">
          <a:xfrm>
            <a:off x="4781550" y="4440238"/>
            <a:ext cx="90488" cy="90487"/>
            <a:chOff x="3805" y="4082"/>
            <a:chExt cx="57" cy="57"/>
          </a:xfrm>
        </p:grpSpPr>
        <p:grpSp>
          <p:nvGrpSpPr>
            <p:cNvPr id="23717" name="Group 165"/>
            <p:cNvGrpSpPr>
              <a:grpSpLocks/>
            </p:cNvGrpSpPr>
            <p:nvPr/>
          </p:nvGrpSpPr>
          <p:grpSpPr bwMode="auto">
            <a:xfrm>
              <a:off x="3805" y="4082"/>
              <a:ext cx="57" cy="57"/>
              <a:chOff x="3805" y="4082"/>
              <a:chExt cx="57" cy="57"/>
            </a:xfrm>
          </p:grpSpPr>
          <p:sp>
            <p:nvSpPr>
              <p:cNvPr id="23718" name="Line 16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719" name="Line 16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720" name="Rectangle 16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721" name="Group 169"/>
          <p:cNvGrpSpPr>
            <a:grpSpLocks/>
          </p:cNvGrpSpPr>
          <p:nvPr/>
        </p:nvGrpSpPr>
        <p:grpSpPr bwMode="auto">
          <a:xfrm>
            <a:off x="3992563" y="4435475"/>
            <a:ext cx="90487" cy="90488"/>
            <a:chOff x="3805" y="4082"/>
            <a:chExt cx="57" cy="57"/>
          </a:xfrm>
        </p:grpSpPr>
        <p:grpSp>
          <p:nvGrpSpPr>
            <p:cNvPr id="23722" name="Group 170"/>
            <p:cNvGrpSpPr>
              <a:grpSpLocks/>
            </p:cNvGrpSpPr>
            <p:nvPr/>
          </p:nvGrpSpPr>
          <p:grpSpPr bwMode="auto">
            <a:xfrm>
              <a:off x="3805" y="4082"/>
              <a:ext cx="57" cy="57"/>
              <a:chOff x="3805" y="4082"/>
              <a:chExt cx="57" cy="57"/>
            </a:xfrm>
          </p:grpSpPr>
          <p:sp>
            <p:nvSpPr>
              <p:cNvPr id="23723" name="Line 171"/>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724" name="Line 172"/>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725" name="Rectangle 173"/>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726" name="Group 174"/>
          <p:cNvGrpSpPr>
            <a:grpSpLocks/>
          </p:cNvGrpSpPr>
          <p:nvPr/>
        </p:nvGrpSpPr>
        <p:grpSpPr bwMode="auto">
          <a:xfrm>
            <a:off x="4691063" y="3997325"/>
            <a:ext cx="90487" cy="90488"/>
            <a:chOff x="3805" y="4082"/>
            <a:chExt cx="57" cy="57"/>
          </a:xfrm>
        </p:grpSpPr>
        <p:grpSp>
          <p:nvGrpSpPr>
            <p:cNvPr id="23727" name="Group 175"/>
            <p:cNvGrpSpPr>
              <a:grpSpLocks/>
            </p:cNvGrpSpPr>
            <p:nvPr/>
          </p:nvGrpSpPr>
          <p:grpSpPr bwMode="auto">
            <a:xfrm>
              <a:off x="3805" y="4082"/>
              <a:ext cx="57" cy="57"/>
              <a:chOff x="3805" y="4082"/>
              <a:chExt cx="57" cy="57"/>
            </a:xfrm>
          </p:grpSpPr>
          <p:sp>
            <p:nvSpPr>
              <p:cNvPr id="23728" name="Line 17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729" name="Line 17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730" name="Rectangle 17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731" name="Group 179"/>
          <p:cNvGrpSpPr>
            <a:grpSpLocks/>
          </p:cNvGrpSpPr>
          <p:nvPr/>
        </p:nvGrpSpPr>
        <p:grpSpPr bwMode="auto">
          <a:xfrm>
            <a:off x="5033963" y="3910013"/>
            <a:ext cx="90487" cy="90487"/>
            <a:chOff x="3805" y="4082"/>
            <a:chExt cx="57" cy="57"/>
          </a:xfrm>
        </p:grpSpPr>
        <p:grpSp>
          <p:nvGrpSpPr>
            <p:cNvPr id="23732" name="Group 180"/>
            <p:cNvGrpSpPr>
              <a:grpSpLocks/>
            </p:cNvGrpSpPr>
            <p:nvPr/>
          </p:nvGrpSpPr>
          <p:grpSpPr bwMode="auto">
            <a:xfrm>
              <a:off x="3805" y="4082"/>
              <a:ext cx="57" cy="57"/>
              <a:chOff x="3805" y="4082"/>
              <a:chExt cx="57" cy="57"/>
            </a:xfrm>
          </p:grpSpPr>
          <p:sp>
            <p:nvSpPr>
              <p:cNvPr id="23733" name="Line 181"/>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734" name="Line 182"/>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735" name="Rectangle 183"/>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736" name="Group 184"/>
          <p:cNvGrpSpPr>
            <a:grpSpLocks/>
          </p:cNvGrpSpPr>
          <p:nvPr/>
        </p:nvGrpSpPr>
        <p:grpSpPr bwMode="auto">
          <a:xfrm>
            <a:off x="5705475" y="3438525"/>
            <a:ext cx="90488" cy="90488"/>
            <a:chOff x="3805" y="4082"/>
            <a:chExt cx="57" cy="57"/>
          </a:xfrm>
        </p:grpSpPr>
        <p:grpSp>
          <p:nvGrpSpPr>
            <p:cNvPr id="23737" name="Group 185"/>
            <p:cNvGrpSpPr>
              <a:grpSpLocks/>
            </p:cNvGrpSpPr>
            <p:nvPr/>
          </p:nvGrpSpPr>
          <p:grpSpPr bwMode="auto">
            <a:xfrm>
              <a:off x="3805" y="4082"/>
              <a:ext cx="57" cy="57"/>
              <a:chOff x="3805" y="4082"/>
              <a:chExt cx="57" cy="57"/>
            </a:xfrm>
          </p:grpSpPr>
          <p:sp>
            <p:nvSpPr>
              <p:cNvPr id="23738" name="Line 18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739" name="Line 18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740" name="Rectangle 18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741" name="Group 189"/>
          <p:cNvGrpSpPr>
            <a:grpSpLocks/>
          </p:cNvGrpSpPr>
          <p:nvPr/>
        </p:nvGrpSpPr>
        <p:grpSpPr bwMode="auto">
          <a:xfrm>
            <a:off x="6096000" y="3957638"/>
            <a:ext cx="90488" cy="90487"/>
            <a:chOff x="3805" y="4082"/>
            <a:chExt cx="57" cy="57"/>
          </a:xfrm>
        </p:grpSpPr>
        <p:grpSp>
          <p:nvGrpSpPr>
            <p:cNvPr id="23742" name="Group 190"/>
            <p:cNvGrpSpPr>
              <a:grpSpLocks/>
            </p:cNvGrpSpPr>
            <p:nvPr/>
          </p:nvGrpSpPr>
          <p:grpSpPr bwMode="auto">
            <a:xfrm>
              <a:off x="3805" y="4082"/>
              <a:ext cx="57" cy="57"/>
              <a:chOff x="3805" y="4082"/>
              <a:chExt cx="57" cy="57"/>
            </a:xfrm>
          </p:grpSpPr>
          <p:sp>
            <p:nvSpPr>
              <p:cNvPr id="23743" name="Line 191"/>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744" name="Line 192"/>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745" name="Rectangle 193"/>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746" name="Group 194"/>
          <p:cNvGrpSpPr>
            <a:grpSpLocks/>
          </p:cNvGrpSpPr>
          <p:nvPr/>
        </p:nvGrpSpPr>
        <p:grpSpPr bwMode="auto">
          <a:xfrm>
            <a:off x="6270625" y="3751263"/>
            <a:ext cx="90488" cy="90487"/>
            <a:chOff x="3805" y="4082"/>
            <a:chExt cx="57" cy="57"/>
          </a:xfrm>
        </p:grpSpPr>
        <p:grpSp>
          <p:nvGrpSpPr>
            <p:cNvPr id="23747" name="Group 195"/>
            <p:cNvGrpSpPr>
              <a:grpSpLocks/>
            </p:cNvGrpSpPr>
            <p:nvPr/>
          </p:nvGrpSpPr>
          <p:grpSpPr bwMode="auto">
            <a:xfrm>
              <a:off x="3805" y="4082"/>
              <a:ext cx="57" cy="57"/>
              <a:chOff x="3805" y="4082"/>
              <a:chExt cx="57" cy="57"/>
            </a:xfrm>
          </p:grpSpPr>
          <p:sp>
            <p:nvSpPr>
              <p:cNvPr id="23748" name="Line 19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749" name="Line 19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750" name="Rectangle 19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751" name="Group 199"/>
          <p:cNvGrpSpPr>
            <a:grpSpLocks/>
          </p:cNvGrpSpPr>
          <p:nvPr/>
        </p:nvGrpSpPr>
        <p:grpSpPr bwMode="auto">
          <a:xfrm>
            <a:off x="6389688" y="3643313"/>
            <a:ext cx="90487" cy="90487"/>
            <a:chOff x="3805" y="4082"/>
            <a:chExt cx="57" cy="57"/>
          </a:xfrm>
        </p:grpSpPr>
        <p:grpSp>
          <p:nvGrpSpPr>
            <p:cNvPr id="23752" name="Group 200"/>
            <p:cNvGrpSpPr>
              <a:grpSpLocks/>
            </p:cNvGrpSpPr>
            <p:nvPr/>
          </p:nvGrpSpPr>
          <p:grpSpPr bwMode="auto">
            <a:xfrm>
              <a:off x="3805" y="4082"/>
              <a:ext cx="57" cy="57"/>
              <a:chOff x="3805" y="4082"/>
              <a:chExt cx="57" cy="57"/>
            </a:xfrm>
          </p:grpSpPr>
          <p:sp>
            <p:nvSpPr>
              <p:cNvPr id="23753" name="Line 201"/>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754" name="Line 202"/>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755" name="Rectangle 203"/>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756" name="Group 204"/>
          <p:cNvGrpSpPr>
            <a:grpSpLocks/>
          </p:cNvGrpSpPr>
          <p:nvPr/>
        </p:nvGrpSpPr>
        <p:grpSpPr bwMode="auto">
          <a:xfrm>
            <a:off x="6611938" y="3463925"/>
            <a:ext cx="90487" cy="90488"/>
            <a:chOff x="3805" y="4082"/>
            <a:chExt cx="57" cy="57"/>
          </a:xfrm>
        </p:grpSpPr>
        <p:grpSp>
          <p:nvGrpSpPr>
            <p:cNvPr id="23757" name="Group 205"/>
            <p:cNvGrpSpPr>
              <a:grpSpLocks/>
            </p:cNvGrpSpPr>
            <p:nvPr/>
          </p:nvGrpSpPr>
          <p:grpSpPr bwMode="auto">
            <a:xfrm>
              <a:off x="3805" y="4082"/>
              <a:ext cx="57" cy="57"/>
              <a:chOff x="3805" y="4082"/>
              <a:chExt cx="57" cy="57"/>
            </a:xfrm>
          </p:grpSpPr>
          <p:sp>
            <p:nvSpPr>
              <p:cNvPr id="23758" name="Line 20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759" name="Line 20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760" name="Rectangle 20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761" name="Group 209"/>
          <p:cNvGrpSpPr>
            <a:grpSpLocks/>
          </p:cNvGrpSpPr>
          <p:nvPr/>
        </p:nvGrpSpPr>
        <p:grpSpPr bwMode="auto">
          <a:xfrm>
            <a:off x="6954838" y="2989263"/>
            <a:ext cx="90487" cy="90487"/>
            <a:chOff x="3805" y="4082"/>
            <a:chExt cx="57" cy="57"/>
          </a:xfrm>
        </p:grpSpPr>
        <p:grpSp>
          <p:nvGrpSpPr>
            <p:cNvPr id="23762" name="Group 210"/>
            <p:cNvGrpSpPr>
              <a:grpSpLocks/>
            </p:cNvGrpSpPr>
            <p:nvPr/>
          </p:nvGrpSpPr>
          <p:grpSpPr bwMode="auto">
            <a:xfrm>
              <a:off x="3805" y="4082"/>
              <a:ext cx="57" cy="57"/>
              <a:chOff x="3805" y="4082"/>
              <a:chExt cx="57" cy="57"/>
            </a:xfrm>
          </p:grpSpPr>
          <p:sp>
            <p:nvSpPr>
              <p:cNvPr id="23763" name="Line 211"/>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764" name="Line 212"/>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765" name="Rectangle 213"/>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766" name="Group 214"/>
          <p:cNvGrpSpPr>
            <a:grpSpLocks/>
          </p:cNvGrpSpPr>
          <p:nvPr/>
        </p:nvGrpSpPr>
        <p:grpSpPr bwMode="auto">
          <a:xfrm>
            <a:off x="7173913" y="3443288"/>
            <a:ext cx="90487" cy="90487"/>
            <a:chOff x="3805" y="4082"/>
            <a:chExt cx="57" cy="57"/>
          </a:xfrm>
        </p:grpSpPr>
        <p:grpSp>
          <p:nvGrpSpPr>
            <p:cNvPr id="23767" name="Group 215"/>
            <p:cNvGrpSpPr>
              <a:grpSpLocks/>
            </p:cNvGrpSpPr>
            <p:nvPr/>
          </p:nvGrpSpPr>
          <p:grpSpPr bwMode="auto">
            <a:xfrm>
              <a:off x="3805" y="4082"/>
              <a:ext cx="57" cy="57"/>
              <a:chOff x="3805" y="4082"/>
              <a:chExt cx="57" cy="57"/>
            </a:xfrm>
          </p:grpSpPr>
          <p:sp>
            <p:nvSpPr>
              <p:cNvPr id="23768" name="Line 21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769" name="Line 21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770" name="Rectangle 21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771" name="Group 219"/>
          <p:cNvGrpSpPr>
            <a:grpSpLocks/>
          </p:cNvGrpSpPr>
          <p:nvPr/>
        </p:nvGrpSpPr>
        <p:grpSpPr bwMode="auto">
          <a:xfrm>
            <a:off x="6261100" y="3170238"/>
            <a:ext cx="90488" cy="90487"/>
            <a:chOff x="3805" y="4082"/>
            <a:chExt cx="57" cy="57"/>
          </a:xfrm>
        </p:grpSpPr>
        <p:grpSp>
          <p:nvGrpSpPr>
            <p:cNvPr id="23772" name="Group 220"/>
            <p:cNvGrpSpPr>
              <a:grpSpLocks/>
            </p:cNvGrpSpPr>
            <p:nvPr/>
          </p:nvGrpSpPr>
          <p:grpSpPr bwMode="auto">
            <a:xfrm>
              <a:off x="3805" y="4082"/>
              <a:ext cx="57" cy="57"/>
              <a:chOff x="3805" y="4082"/>
              <a:chExt cx="57" cy="57"/>
            </a:xfrm>
          </p:grpSpPr>
          <p:sp>
            <p:nvSpPr>
              <p:cNvPr id="23773" name="Line 221"/>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774" name="Line 222"/>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775" name="Rectangle 223"/>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776" name="Group 224"/>
          <p:cNvGrpSpPr>
            <a:grpSpLocks/>
          </p:cNvGrpSpPr>
          <p:nvPr/>
        </p:nvGrpSpPr>
        <p:grpSpPr bwMode="auto">
          <a:xfrm>
            <a:off x="5892800" y="3117850"/>
            <a:ext cx="90488" cy="90488"/>
            <a:chOff x="3805" y="4082"/>
            <a:chExt cx="57" cy="57"/>
          </a:xfrm>
        </p:grpSpPr>
        <p:grpSp>
          <p:nvGrpSpPr>
            <p:cNvPr id="23777" name="Group 225"/>
            <p:cNvGrpSpPr>
              <a:grpSpLocks/>
            </p:cNvGrpSpPr>
            <p:nvPr/>
          </p:nvGrpSpPr>
          <p:grpSpPr bwMode="auto">
            <a:xfrm>
              <a:off x="3805" y="4082"/>
              <a:ext cx="57" cy="57"/>
              <a:chOff x="3805" y="4082"/>
              <a:chExt cx="57" cy="57"/>
            </a:xfrm>
          </p:grpSpPr>
          <p:sp>
            <p:nvSpPr>
              <p:cNvPr id="23778" name="Line 22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779" name="Line 22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780" name="Rectangle 22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781" name="Group 229"/>
          <p:cNvGrpSpPr>
            <a:grpSpLocks/>
          </p:cNvGrpSpPr>
          <p:nvPr/>
        </p:nvGrpSpPr>
        <p:grpSpPr bwMode="auto">
          <a:xfrm>
            <a:off x="4953000" y="2571750"/>
            <a:ext cx="90488" cy="90488"/>
            <a:chOff x="3805" y="4082"/>
            <a:chExt cx="57" cy="57"/>
          </a:xfrm>
        </p:grpSpPr>
        <p:grpSp>
          <p:nvGrpSpPr>
            <p:cNvPr id="23782" name="Group 230"/>
            <p:cNvGrpSpPr>
              <a:grpSpLocks/>
            </p:cNvGrpSpPr>
            <p:nvPr/>
          </p:nvGrpSpPr>
          <p:grpSpPr bwMode="auto">
            <a:xfrm>
              <a:off x="3805" y="4082"/>
              <a:ext cx="57" cy="57"/>
              <a:chOff x="3805" y="4082"/>
              <a:chExt cx="57" cy="57"/>
            </a:xfrm>
          </p:grpSpPr>
          <p:sp>
            <p:nvSpPr>
              <p:cNvPr id="23783" name="Line 231"/>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784" name="Line 232"/>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785" name="Rectangle 233"/>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786" name="Group 234"/>
          <p:cNvGrpSpPr>
            <a:grpSpLocks/>
          </p:cNvGrpSpPr>
          <p:nvPr/>
        </p:nvGrpSpPr>
        <p:grpSpPr bwMode="auto">
          <a:xfrm>
            <a:off x="4846638" y="2774950"/>
            <a:ext cx="90487" cy="90488"/>
            <a:chOff x="3805" y="4082"/>
            <a:chExt cx="57" cy="57"/>
          </a:xfrm>
        </p:grpSpPr>
        <p:grpSp>
          <p:nvGrpSpPr>
            <p:cNvPr id="23787" name="Group 235"/>
            <p:cNvGrpSpPr>
              <a:grpSpLocks/>
            </p:cNvGrpSpPr>
            <p:nvPr/>
          </p:nvGrpSpPr>
          <p:grpSpPr bwMode="auto">
            <a:xfrm>
              <a:off x="3805" y="4082"/>
              <a:ext cx="57" cy="57"/>
              <a:chOff x="3805" y="4082"/>
              <a:chExt cx="57" cy="57"/>
            </a:xfrm>
          </p:grpSpPr>
          <p:sp>
            <p:nvSpPr>
              <p:cNvPr id="23788" name="Line 23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789" name="Line 23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790" name="Rectangle 23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796" name="Group 244"/>
          <p:cNvGrpSpPr>
            <a:grpSpLocks/>
          </p:cNvGrpSpPr>
          <p:nvPr/>
        </p:nvGrpSpPr>
        <p:grpSpPr bwMode="auto">
          <a:xfrm>
            <a:off x="4570413" y="1819275"/>
            <a:ext cx="90487" cy="90488"/>
            <a:chOff x="3805" y="4082"/>
            <a:chExt cx="57" cy="57"/>
          </a:xfrm>
        </p:grpSpPr>
        <p:grpSp>
          <p:nvGrpSpPr>
            <p:cNvPr id="23797" name="Group 245"/>
            <p:cNvGrpSpPr>
              <a:grpSpLocks/>
            </p:cNvGrpSpPr>
            <p:nvPr/>
          </p:nvGrpSpPr>
          <p:grpSpPr bwMode="auto">
            <a:xfrm>
              <a:off x="3805" y="4082"/>
              <a:ext cx="57" cy="57"/>
              <a:chOff x="3805" y="4082"/>
              <a:chExt cx="57" cy="57"/>
            </a:xfrm>
          </p:grpSpPr>
          <p:sp>
            <p:nvSpPr>
              <p:cNvPr id="23798" name="Line 24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799" name="Line 24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800" name="Rectangle 24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801" name="Group 249"/>
          <p:cNvGrpSpPr>
            <a:grpSpLocks/>
          </p:cNvGrpSpPr>
          <p:nvPr/>
        </p:nvGrpSpPr>
        <p:grpSpPr bwMode="auto">
          <a:xfrm>
            <a:off x="4292600" y="1584325"/>
            <a:ext cx="90488" cy="90488"/>
            <a:chOff x="3805" y="4082"/>
            <a:chExt cx="57" cy="57"/>
          </a:xfrm>
        </p:grpSpPr>
        <p:grpSp>
          <p:nvGrpSpPr>
            <p:cNvPr id="23802" name="Group 250"/>
            <p:cNvGrpSpPr>
              <a:grpSpLocks/>
            </p:cNvGrpSpPr>
            <p:nvPr/>
          </p:nvGrpSpPr>
          <p:grpSpPr bwMode="auto">
            <a:xfrm>
              <a:off x="3805" y="4082"/>
              <a:ext cx="57" cy="57"/>
              <a:chOff x="3805" y="4082"/>
              <a:chExt cx="57" cy="57"/>
            </a:xfrm>
          </p:grpSpPr>
          <p:sp>
            <p:nvSpPr>
              <p:cNvPr id="23803" name="Line 251"/>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804" name="Line 252"/>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805" name="Rectangle 253"/>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806" name="Group 254"/>
          <p:cNvGrpSpPr>
            <a:grpSpLocks/>
          </p:cNvGrpSpPr>
          <p:nvPr/>
        </p:nvGrpSpPr>
        <p:grpSpPr bwMode="auto">
          <a:xfrm>
            <a:off x="3932238" y="1222375"/>
            <a:ext cx="90487" cy="90488"/>
            <a:chOff x="3805" y="4082"/>
            <a:chExt cx="57" cy="57"/>
          </a:xfrm>
        </p:grpSpPr>
        <p:grpSp>
          <p:nvGrpSpPr>
            <p:cNvPr id="23807" name="Group 255"/>
            <p:cNvGrpSpPr>
              <a:grpSpLocks/>
            </p:cNvGrpSpPr>
            <p:nvPr/>
          </p:nvGrpSpPr>
          <p:grpSpPr bwMode="auto">
            <a:xfrm>
              <a:off x="3805" y="4082"/>
              <a:ext cx="57" cy="57"/>
              <a:chOff x="3805" y="4082"/>
              <a:chExt cx="57" cy="57"/>
            </a:xfrm>
          </p:grpSpPr>
          <p:sp>
            <p:nvSpPr>
              <p:cNvPr id="23808" name="Line 25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809" name="Line 25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810" name="Rectangle 25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811" name="Group 259"/>
          <p:cNvGrpSpPr>
            <a:grpSpLocks/>
          </p:cNvGrpSpPr>
          <p:nvPr/>
        </p:nvGrpSpPr>
        <p:grpSpPr bwMode="auto">
          <a:xfrm>
            <a:off x="3424238" y="2074863"/>
            <a:ext cx="90487" cy="90487"/>
            <a:chOff x="3805" y="4082"/>
            <a:chExt cx="57" cy="57"/>
          </a:xfrm>
        </p:grpSpPr>
        <p:grpSp>
          <p:nvGrpSpPr>
            <p:cNvPr id="23812" name="Group 260"/>
            <p:cNvGrpSpPr>
              <a:grpSpLocks/>
            </p:cNvGrpSpPr>
            <p:nvPr/>
          </p:nvGrpSpPr>
          <p:grpSpPr bwMode="auto">
            <a:xfrm>
              <a:off x="3805" y="4082"/>
              <a:ext cx="57" cy="57"/>
              <a:chOff x="3805" y="4082"/>
              <a:chExt cx="57" cy="57"/>
            </a:xfrm>
          </p:grpSpPr>
          <p:sp>
            <p:nvSpPr>
              <p:cNvPr id="23813" name="Line 261"/>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814" name="Line 262"/>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815" name="Rectangle 263"/>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816" name="Group 264"/>
          <p:cNvGrpSpPr>
            <a:grpSpLocks/>
          </p:cNvGrpSpPr>
          <p:nvPr/>
        </p:nvGrpSpPr>
        <p:grpSpPr bwMode="auto">
          <a:xfrm>
            <a:off x="2603500" y="1770063"/>
            <a:ext cx="90488" cy="90487"/>
            <a:chOff x="3805" y="4082"/>
            <a:chExt cx="57" cy="57"/>
          </a:xfrm>
        </p:grpSpPr>
        <p:grpSp>
          <p:nvGrpSpPr>
            <p:cNvPr id="23817" name="Group 265"/>
            <p:cNvGrpSpPr>
              <a:grpSpLocks/>
            </p:cNvGrpSpPr>
            <p:nvPr/>
          </p:nvGrpSpPr>
          <p:grpSpPr bwMode="auto">
            <a:xfrm>
              <a:off x="3805" y="4082"/>
              <a:ext cx="57" cy="57"/>
              <a:chOff x="3805" y="4082"/>
              <a:chExt cx="57" cy="57"/>
            </a:xfrm>
          </p:grpSpPr>
          <p:sp>
            <p:nvSpPr>
              <p:cNvPr id="23818" name="Line 26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819" name="Line 26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820" name="Rectangle 26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821" name="Group 269"/>
          <p:cNvGrpSpPr>
            <a:grpSpLocks/>
          </p:cNvGrpSpPr>
          <p:nvPr/>
        </p:nvGrpSpPr>
        <p:grpSpPr bwMode="auto">
          <a:xfrm>
            <a:off x="2290763" y="909638"/>
            <a:ext cx="90487" cy="90487"/>
            <a:chOff x="3805" y="4082"/>
            <a:chExt cx="57" cy="57"/>
          </a:xfrm>
        </p:grpSpPr>
        <p:grpSp>
          <p:nvGrpSpPr>
            <p:cNvPr id="23822" name="Group 270"/>
            <p:cNvGrpSpPr>
              <a:grpSpLocks/>
            </p:cNvGrpSpPr>
            <p:nvPr/>
          </p:nvGrpSpPr>
          <p:grpSpPr bwMode="auto">
            <a:xfrm>
              <a:off x="3805" y="4082"/>
              <a:ext cx="57" cy="57"/>
              <a:chOff x="3805" y="4082"/>
              <a:chExt cx="57" cy="57"/>
            </a:xfrm>
          </p:grpSpPr>
          <p:sp>
            <p:nvSpPr>
              <p:cNvPr id="23823" name="Line 271"/>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824" name="Line 272"/>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825" name="Rectangle 273"/>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826" name="Group 274"/>
          <p:cNvGrpSpPr>
            <a:grpSpLocks/>
          </p:cNvGrpSpPr>
          <p:nvPr/>
        </p:nvGrpSpPr>
        <p:grpSpPr bwMode="auto">
          <a:xfrm>
            <a:off x="1485900" y="847725"/>
            <a:ext cx="90488" cy="90488"/>
            <a:chOff x="3805" y="4082"/>
            <a:chExt cx="57" cy="57"/>
          </a:xfrm>
        </p:grpSpPr>
        <p:grpSp>
          <p:nvGrpSpPr>
            <p:cNvPr id="23827" name="Group 275"/>
            <p:cNvGrpSpPr>
              <a:grpSpLocks/>
            </p:cNvGrpSpPr>
            <p:nvPr/>
          </p:nvGrpSpPr>
          <p:grpSpPr bwMode="auto">
            <a:xfrm>
              <a:off x="3805" y="4082"/>
              <a:ext cx="57" cy="57"/>
              <a:chOff x="3805" y="4082"/>
              <a:chExt cx="57" cy="57"/>
            </a:xfrm>
          </p:grpSpPr>
          <p:sp>
            <p:nvSpPr>
              <p:cNvPr id="23828" name="Line 27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829" name="Line 27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830" name="Rectangle 27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831" name="Group 279"/>
          <p:cNvGrpSpPr>
            <a:grpSpLocks/>
          </p:cNvGrpSpPr>
          <p:nvPr/>
        </p:nvGrpSpPr>
        <p:grpSpPr bwMode="auto">
          <a:xfrm>
            <a:off x="1638300" y="485775"/>
            <a:ext cx="90488" cy="90488"/>
            <a:chOff x="3805" y="4082"/>
            <a:chExt cx="57" cy="57"/>
          </a:xfrm>
        </p:grpSpPr>
        <p:grpSp>
          <p:nvGrpSpPr>
            <p:cNvPr id="23832" name="Group 280"/>
            <p:cNvGrpSpPr>
              <a:grpSpLocks/>
            </p:cNvGrpSpPr>
            <p:nvPr/>
          </p:nvGrpSpPr>
          <p:grpSpPr bwMode="auto">
            <a:xfrm>
              <a:off x="3805" y="4082"/>
              <a:ext cx="57" cy="57"/>
              <a:chOff x="3805" y="4082"/>
              <a:chExt cx="57" cy="57"/>
            </a:xfrm>
          </p:grpSpPr>
          <p:sp>
            <p:nvSpPr>
              <p:cNvPr id="23833" name="Line 281"/>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834" name="Line 282"/>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835" name="Rectangle 283"/>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836" name="Group 284"/>
          <p:cNvGrpSpPr>
            <a:grpSpLocks/>
          </p:cNvGrpSpPr>
          <p:nvPr/>
        </p:nvGrpSpPr>
        <p:grpSpPr bwMode="auto">
          <a:xfrm>
            <a:off x="1398588" y="1851025"/>
            <a:ext cx="90487" cy="90488"/>
            <a:chOff x="3805" y="4082"/>
            <a:chExt cx="57" cy="57"/>
          </a:xfrm>
        </p:grpSpPr>
        <p:grpSp>
          <p:nvGrpSpPr>
            <p:cNvPr id="23837" name="Group 285"/>
            <p:cNvGrpSpPr>
              <a:grpSpLocks/>
            </p:cNvGrpSpPr>
            <p:nvPr/>
          </p:nvGrpSpPr>
          <p:grpSpPr bwMode="auto">
            <a:xfrm>
              <a:off x="3805" y="4082"/>
              <a:ext cx="57" cy="57"/>
              <a:chOff x="3805" y="4082"/>
              <a:chExt cx="57" cy="57"/>
            </a:xfrm>
          </p:grpSpPr>
          <p:sp>
            <p:nvSpPr>
              <p:cNvPr id="23838" name="Line 28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839" name="Line 28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840" name="Rectangle 28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841" name="Group 289"/>
          <p:cNvGrpSpPr>
            <a:grpSpLocks/>
          </p:cNvGrpSpPr>
          <p:nvPr/>
        </p:nvGrpSpPr>
        <p:grpSpPr bwMode="auto">
          <a:xfrm>
            <a:off x="2532063" y="271463"/>
            <a:ext cx="90487" cy="90487"/>
            <a:chOff x="3805" y="4082"/>
            <a:chExt cx="57" cy="57"/>
          </a:xfrm>
        </p:grpSpPr>
        <p:grpSp>
          <p:nvGrpSpPr>
            <p:cNvPr id="23842" name="Group 290"/>
            <p:cNvGrpSpPr>
              <a:grpSpLocks/>
            </p:cNvGrpSpPr>
            <p:nvPr/>
          </p:nvGrpSpPr>
          <p:grpSpPr bwMode="auto">
            <a:xfrm>
              <a:off x="3805" y="4082"/>
              <a:ext cx="57" cy="57"/>
              <a:chOff x="3805" y="4082"/>
              <a:chExt cx="57" cy="57"/>
            </a:xfrm>
          </p:grpSpPr>
          <p:sp>
            <p:nvSpPr>
              <p:cNvPr id="23843" name="Line 291"/>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844" name="Line 292"/>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845" name="Rectangle 293"/>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846" name="Group 294"/>
          <p:cNvGrpSpPr>
            <a:grpSpLocks/>
          </p:cNvGrpSpPr>
          <p:nvPr/>
        </p:nvGrpSpPr>
        <p:grpSpPr bwMode="auto">
          <a:xfrm>
            <a:off x="1773238" y="2970213"/>
            <a:ext cx="90487" cy="90487"/>
            <a:chOff x="3805" y="4082"/>
            <a:chExt cx="57" cy="57"/>
          </a:xfrm>
        </p:grpSpPr>
        <p:grpSp>
          <p:nvGrpSpPr>
            <p:cNvPr id="23847" name="Group 295"/>
            <p:cNvGrpSpPr>
              <a:grpSpLocks/>
            </p:cNvGrpSpPr>
            <p:nvPr/>
          </p:nvGrpSpPr>
          <p:grpSpPr bwMode="auto">
            <a:xfrm>
              <a:off x="3805" y="4082"/>
              <a:ext cx="57" cy="57"/>
              <a:chOff x="3805" y="4082"/>
              <a:chExt cx="57" cy="57"/>
            </a:xfrm>
          </p:grpSpPr>
          <p:sp>
            <p:nvSpPr>
              <p:cNvPr id="23848" name="Line 29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849" name="Line 29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850" name="Rectangle 29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851" name="Group 299"/>
          <p:cNvGrpSpPr>
            <a:grpSpLocks/>
          </p:cNvGrpSpPr>
          <p:nvPr/>
        </p:nvGrpSpPr>
        <p:grpSpPr bwMode="auto">
          <a:xfrm>
            <a:off x="3048000" y="4575175"/>
            <a:ext cx="90488" cy="90488"/>
            <a:chOff x="3805" y="4082"/>
            <a:chExt cx="57" cy="57"/>
          </a:xfrm>
        </p:grpSpPr>
        <p:grpSp>
          <p:nvGrpSpPr>
            <p:cNvPr id="23852" name="Group 300"/>
            <p:cNvGrpSpPr>
              <a:grpSpLocks/>
            </p:cNvGrpSpPr>
            <p:nvPr/>
          </p:nvGrpSpPr>
          <p:grpSpPr bwMode="auto">
            <a:xfrm>
              <a:off x="3805" y="4082"/>
              <a:ext cx="57" cy="57"/>
              <a:chOff x="3805" y="4082"/>
              <a:chExt cx="57" cy="57"/>
            </a:xfrm>
          </p:grpSpPr>
          <p:sp>
            <p:nvSpPr>
              <p:cNvPr id="23853" name="Line 301"/>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854" name="Line 302"/>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855" name="Rectangle 303"/>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856" name="Group 304"/>
          <p:cNvGrpSpPr>
            <a:grpSpLocks/>
          </p:cNvGrpSpPr>
          <p:nvPr/>
        </p:nvGrpSpPr>
        <p:grpSpPr bwMode="auto">
          <a:xfrm>
            <a:off x="3019425" y="4805363"/>
            <a:ext cx="90488" cy="90487"/>
            <a:chOff x="3805" y="4082"/>
            <a:chExt cx="57" cy="57"/>
          </a:xfrm>
        </p:grpSpPr>
        <p:grpSp>
          <p:nvGrpSpPr>
            <p:cNvPr id="23857" name="Group 305"/>
            <p:cNvGrpSpPr>
              <a:grpSpLocks/>
            </p:cNvGrpSpPr>
            <p:nvPr/>
          </p:nvGrpSpPr>
          <p:grpSpPr bwMode="auto">
            <a:xfrm>
              <a:off x="3805" y="4082"/>
              <a:ext cx="57" cy="57"/>
              <a:chOff x="3805" y="4082"/>
              <a:chExt cx="57" cy="57"/>
            </a:xfrm>
          </p:grpSpPr>
          <p:sp>
            <p:nvSpPr>
              <p:cNvPr id="23858" name="Line 30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859" name="Line 30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860" name="Rectangle 30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861" name="Group 309"/>
          <p:cNvGrpSpPr>
            <a:grpSpLocks/>
          </p:cNvGrpSpPr>
          <p:nvPr/>
        </p:nvGrpSpPr>
        <p:grpSpPr bwMode="auto">
          <a:xfrm>
            <a:off x="3217863" y="5233988"/>
            <a:ext cx="90487" cy="90487"/>
            <a:chOff x="3805" y="4082"/>
            <a:chExt cx="57" cy="57"/>
          </a:xfrm>
        </p:grpSpPr>
        <p:grpSp>
          <p:nvGrpSpPr>
            <p:cNvPr id="23862" name="Group 310"/>
            <p:cNvGrpSpPr>
              <a:grpSpLocks/>
            </p:cNvGrpSpPr>
            <p:nvPr/>
          </p:nvGrpSpPr>
          <p:grpSpPr bwMode="auto">
            <a:xfrm>
              <a:off x="3805" y="4082"/>
              <a:ext cx="57" cy="57"/>
              <a:chOff x="3805" y="4082"/>
              <a:chExt cx="57" cy="57"/>
            </a:xfrm>
          </p:grpSpPr>
          <p:sp>
            <p:nvSpPr>
              <p:cNvPr id="23863" name="Line 311"/>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864" name="Line 312"/>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865" name="Rectangle 313"/>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866" name="Group 314"/>
          <p:cNvGrpSpPr>
            <a:grpSpLocks/>
          </p:cNvGrpSpPr>
          <p:nvPr/>
        </p:nvGrpSpPr>
        <p:grpSpPr bwMode="auto">
          <a:xfrm>
            <a:off x="3743325" y="5376863"/>
            <a:ext cx="90488" cy="90487"/>
            <a:chOff x="3805" y="4082"/>
            <a:chExt cx="57" cy="57"/>
          </a:xfrm>
        </p:grpSpPr>
        <p:grpSp>
          <p:nvGrpSpPr>
            <p:cNvPr id="23867" name="Group 315"/>
            <p:cNvGrpSpPr>
              <a:grpSpLocks/>
            </p:cNvGrpSpPr>
            <p:nvPr/>
          </p:nvGrpSpPr>
          <p:grpSpPr bwMode="auto">
            <a:xfrm>
              <a:off x="3805" y="4082"/>
              <a:ext cx="57" cy="57"/>
              <a:chOff x="3805" y="4082"/>
              <a:chExt cx="57" cy="57"/>
            </a:xfrm>
          </p:grpSpPr>
          <p:sp>
            <p:nvSpPr>
              <p:cNvPr id="23868" name="Line 31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869" name="Line 31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870" name="Rectangle 31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871" name="Group 319"/>
          <p:cNvGrpSpPr>
            <a:grpSpLocks/>
          </p:cNvGrpSpPr>
          <p:nvPr/>
        </p:nvGrpSpPr>
        <p:grpSpPr bwMode="auto">
          <a:xfrm>
            <a:off x="3856038" y="2635250"/>
            <a:ext cx="90487" cy="90488"/>
            <a:chOff x="3805" y="4082"/>
            <a:chExt cx="57" cy="57"/>
          </a:xfrm>
        </p:grpSpPr>
        <p:grpSp>
          <p:nvGrpSpPr>
            <p:cNvPr id="23872" name="Group 320"/>
            <p:cNvGrpSpPr>
              <a:grpSpLocks/>
            </p:cNvGrpSpPr>
            <p:nvPr/>
          </p:nvGrpSpPr>
          <p:grpSpPr bwMode="auto">
            <a:xfrm>
              <a:off x="3805" y="4082"/>
              <a:ext cx="57" cy="57"/>
              <a:chOff x="3805" y="4082"/>
              <a:chExt cx="57" cy="57"/>
            </a:xfrm>
          </p:grpSpPr>
          <p:sp>
            <p:nvSpPr>
              <p:cNvPr id="23873" name="Line 321"/>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874" name="Line 322"/>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875" name="Rectangle 323"/>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876" name="Group 324"/>
          <p:cNvGrpSpPr>
            <a:grpSpLocks/>
          </p:cNvGrpSpPr>
          <p:nvPr/>
        </p:nvGrpSpPr>
        <p:grpSpPr bwMode="auto">
          <a:xfrm>
            <a:off x="6037263" y="1887538"/>
            <a:ext cx="90487" cy="90487"/>
            <a:chOff x="3805" y="4082"/>
            <a:chExt cx="57" cy="57"/>
          </a:xfrm>
        </p:grpSpPr>
        <p:grpSp>
          <p:nvGrpSpPr>
            <p:cNvPr id="23877" name="Group 325"/>
            <p:cNvGrpSpPr>
              <a:grpSpLocks/>
            </p:cNvGrpSpPr>
            <p:nvPr/>
          </p:nvGrpSpPr>
          <p:grpSpPr bwMode="auto">
            <a:xfrm>
              <a:off x="3805" y="4082"/>
              <a:ext cx="57" cy="57"/>
              <a:chOff x="3805" y="4082"/>
              <a:chExt cx="57" cy="57"/>
            </a:xfrm>
          </p:grpSpPr>
          <p:sp>
            <p:nvSpPr>
              <p:cNvPr id="23878" name="Line 32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879" name="Line 32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880" name="Rectangle 32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881" name="Group 329"/>
          <p:cNvGrpSpPr>
            <a:grpSpLocks/>
          </p:cNvGrpSpPr>
          <p:nvPr/>
        </p:nvGrpSpPr>
        <p:grpSpPr bwMode="auto">
          <a:xfrm>
            <a:off x="5402263" y="871538"/>
            <a:ext cx="90487" cy="90487"/>
            <a:chOff x="3805" y="4082"/>
            <a:chExt cx="57" cy="57"/>
          </a:xfrm>
        </p:grpSpPr>
        <p:grpSp>
          <p:nvGrpSpPr>
            <p:cNvPr id="23882" name="Group 330"/>
            <p:cNvGrpSpPr>
              <a:grpSpLocks/>
            </p:cNvGrpSpPr>
            <p:nvPr/>
          </p:nvGrpSpPr>
          <p:grpSpPr bwMode="auto">
            <a:xfrm>
              <a:off x="3805" y="4082"/>
              <a:ext cx="57" cy="57"/>
              <a:chOff x="3805" y="4082"/>
              <a:chExt cx="57" cy="57"/>
            </a:xfrm>
          </p:grpSpPr>
          <p:sp>
            <p:nvSpPr>
              <p:cNvPr id="23883" name="Line 331"/>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884" name="Line 332"/>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885" name="Rectangle 333"/>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886" name="Group 334"/>
          <p:cNvGrpSpPr>
            <a:grpSpLocks/>
          </p:cNvGrpSpPr>
          <p:nvPr/>
        </p:nvGrpSpPr>
        <p:grpSpPr bwMode="auto">
          <a:xfrm>
            <a:off x="4138613" y="801688"/>
            <a:ext cx="90487" cy="90487"/>
            <a:chOff x="3805" y="4082"/>
            <a:chExt cx="57" cy="57"/>
          </a:xfrm>
        </p:grpSpPr>
        <p:grpSp>
          <p:nvGrpSpPr>
            <p:cNvPr id="23887" name="Group 335"/>
            <p:cNvGrpSpPr>
              <a:grpSpLocks/>
            </p:cNvGrpSpPr>
            <p:nvPr/>
          </p:nvGrpSpPr>
          <p:grpSpPr bwMode="auto">
            <a:xfrm>
              <a:off x="3805" y="4082"/>
              <a:ext cx="57" cy="57"/>
              <a:chOff x="3805" y="4082"/>
              <a:chExt cx="57" cy="57"/>
            </a:xfrm>
          </p:grpSpPr>
          <p:sp>
            <p:nvSpPr>
              <p:cNvPr id="23888" name="Line 33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889" name="Line 33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890" name="Rectangle 33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891" name="Group 339"/>
          <p:cNvGrpSpPr>
            <a:grpSpLocks/>
          </p:cNvGrpSpPr>
          <p:nvPr/>
        </p:nvGrpSpPr>
        <p:grpSpPr bwMode="auto">
          <a:xfrm>
            <a:off x="3681413" y="757238"/>
            <a:ext cx="90487" cy="90487"/>
            <a:chOff x="3805" y="4082"/>
            <a:chExt cx="57" cy="57"/>
          </a:xfrm>
        </p:grpSpPr>
        <p:grpSp>
          <p:nvGrpSpPr>
            <p:cNvPr id="23892" name="Group 340"/>
            <p:cNvGrpSpPr>
              <a:grpSpLocks/>
            </p:cNvGrpSpPr>
            <p:nvPr/>
          </p:nvGrpSpPr>
          <p:grpSpPr bwMode="auto">
            <a:xfrm>
              <a:off x="3805" y="4082"/>
              <a:ext cx="57" cy="57"/>
              <a:chOff x="3805" y="4082"/>
              <a:chExt cx="57" cy="57"/>
            </a:xfrm>
          </p:grpSpPr>
          <p:sp>
            <p:nvSpPr>
              <p:cNvPr id="23893" name="Line 341"/>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894" name="Line 342"/>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895" name="Rectangle 343"/>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896" name="Group 344"/>
          <p:cNvGrpSpPr>
            <a:grpSpLocks/>
          </p:cNvGrpSpPr>
          <p:nvPr/>
        </p:nvGrpSpPr>
        <p:grpSpPr bwMode="auto">
          <a:xfrm>
            <a:off x="2654300" y="2614613"/>
            <a:ext cx="90488" cy="90487"/>
            <a:chOff x="3805" y="4082"/>
            <a:chExt cx="57" cy="57"/>
          </a:xfrm>
        </p:grpSpPr>
        <p:grpSp>
          <p:nvGrpSpPr>
            <p:cNvPr id="23897" name="Group 345"/>
            <p:cNvGrpSpPr>
              <a:grpSpLocks/>
            </p:cNvGrpSpPr>
            <p:nvPr/>
          </p:nvGrpSpPr>
          <p:grpSpPr bwMode="auto">
            <a:xfrm>
              <a:off x="3805" y="4082"/>
              <a:ext cx="57" cy="57"/>
              <a:chOff x="3805" y="4082"/>
              <a:chExt cx="57" cy="57"/>
            </a:xfrm>
          </p:grpSpPr>
          <p:sp>
            <p:nvSpPr>
              <p:cNvPr id="23898" name="Line 34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899" name="Line 34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900" name="Rectangle 34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901" name="Group 349"/>
          <p:cNvGrpSpPr>
            <a:grpSpLocks/>
          </p:cNvGrpSpPr>
          <p:nvPr/>
        </p:nvGrpSpPr>
        <p:grpSpPr bwMode="auto">
          <a:xfrm>
            <a:off x="2359025" y="4945063"/>
            <a:ext cx="90488" cy="90487"/>
            <a:chOff x="3805" y="4082"/>
            <a:chExt cx="57" cy="57"/>
          </a:xfrm>
        </p:grpSpPr>
        <p:grpSp>
          <p:nvGrpSpPr>
            <p:cNvPr id="23902" name="Group 350"/>
            <p:cNvGrpSpPr>
              <a:grpSpLocks/>
            </p:cNvGrpSpPr>
            <p:nvPr/>
          </p:nvGrpSpPr>
          <p:grpSpPr bwMode="auto">
            <a:xfrm>
              <a:off x="3805" y="4082"/>
              <a:ext cx="57" cy="57"/>
              <a:chOff x="3805" y="4082"/>
              <a:chExt cx="57" cy="57"/>
            </a:xfrm>
          </p:grpSpPr>
          <p:sp>
            <p:nvSpPr>
              <p:cNvPr id="23903" name="Line 351"/>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904" name="Line 352"/>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905" name="Rectangle 353"/>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906" name="Group 354"/>
          <p:cNvGrpSpPr>
            <a:grpSpLocks/>
          </p:cNvGrpSpPr>
          <p:nvPr/>
        </p:nvGrpSpPr>
        <p:grpSpPr bwMode="auto">
          <a:xfrm>
            <a:off x="3460750" y="2843213"/>
            <a:ext cx="90488" cy="90487"/>
            <a:chOff x="3805" y="4082"/>
            <a:chExt cx="57" cy="57"/>
          </a:xfrm>
        </p:grpSpPr>
        <p:grpSp>
          <p:nvGrpSpPr>
            <p:cNvPr id="23907" name="Group 355"/>
            <p:cNvGrpSpPr>
              <a:grpSpLocks/>
            </p:cNvGrpSpPr>
            <p:nvPr/>
          </p:nvGrpSpPr>
          <p:grpSpPr bwMode="auto">
            <a:xfrm>
              <a:off x="3805" y="4082"/>
              <a:ext cx="57" cy="57"/>
              <a:chOff x="3805" y="4082"/>
              <a:chExt cx="57" cy="57"/>
            </a:xfrm>
          </p:grpSpPr>
          <p:sp>
            <p:nvSpPr>
              <p:cNvPr id="23908" name="Line 35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909" name="Line 35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910" name="Rectangle 35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916" name="Group 364"/>
          <p:cNvGrpSpPr>
            <a:grpSpLocks/>
          </p:cNvGrpSpPr>
          <p:nvPr/>
        </p:nvGrpSpPr>
        <p:grpSpPr bwMode="auto">
          <a:xfrm>
            <a:off x="6386513" y="2319338"/>
            <a:ext cx="90487" cy="90487"/>
            <a:chOff x="3805" y="4082"/>
            <a:chExt cx="57" cy="57"/>
          </a:xfrm>
        </p:grpSpPr>
        <p:grpSp>
          <p:nvGrpSpPr>
            <p:cNvPr id="23917" name="Group 365"/>
            <p:cNvGrpSpPr>
              <a:grpSpLocks/>
            </p:cNvGrpSpPr>
            <p:nvPr/>
          </p:nvGrpSpPr>
          <p:grpSpPr bwMode="auto">
            <a:xfrm>
              <a:off x="3805" y="4082"/>
              <a:ext cx="57" cy="57"/>
              <a:chOff x="3805" y="4082"/>
              <a:chExt cx="57" cy="57"/>
            </a:xfrm>
          </p:grpSpPr>
          <p:sp>
            <p:nvSpPr>
              <p:cNvPr id="23918" name="Line 366"/>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919" name="Line 367"/>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920" name="Rectangle 368"/>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3921" name="Text Box 369"/>
          <p:cNvSpPr txBox="1">
            <a:spLocks noChangeArrowheads="1"/>
          </p:cNvSpPr>
          <p:nvPr/>
        </p:nvSpPr>
        <p:spPr bwMode="auto">
          <a:xfrm>
            <a:off x="2119313" y="204788"/>
            <a:ext cx="5111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Colville</a:t>
            </a:r>
          </a:p>
        </p:txBody>
      </p:sp>
      <p:sp>
        <p:nvSpPr>
          <p:cNvPr id="23922" name="Text Box 370"/>
          <p:cNvSpPr txBox="1">
            <a:spLocks noChangeArrowheads="1"/>
          </p:cNvSpPr>
          <p:nvPr/>
        </p:nvSpPr>
        <p:spPr bwMode="auto">
          <a:xfrm>
            <a:off x="1997075" y="749300"/>
            <a:ext cx="72072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Walla Walla</a:t>
            </a:r>
          </a:p>
        </p:txBody>
      </p:sp>
      <p:sp>
        <p:nvSpPr>
          <p:cNvPr id="23923" name="Text Box 371"/>
          <p:cNvSpPr txBox="1">
            <a:spLocks noChangeArrowheads="1"/>
          </p:cNvSpPr>
          <p:nvPr/>
        </p:nvSpPr>
        <p:spPr bwMode="auto">
          <a:xfrm>
            <a:off x="1665288" y="428625"/>
            <a:ext cx="68897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Steilacoom</a:t>
            </a:r>
          </a:p>
        </p:txBody>
      </p:sp>
      <p:sp>
        <p:nvSpPr>
          <p:cNvPr id="23924" name="Text Box 372"/>
          <p:cNvSpPr txBox="1">
            <a:spLocks noChangeArrowheads="1"/>
          </p:cNvSpPr>
          <p:nvPr/>
        </p:nvSpPr>
        <p:spPr bwMode="auto">
          <a:xfrm>
            <a:off x="1381125" y="681038"/>
            <a:ext cx="6731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Vancouver</a:t>
            </a:r>
          </a:p>
        </p:txBody>
      </p:sp>
      <p:sp>
        <p:nvSpPr>
          <p:cNvPr id="23925" name="Text Box 373"/>
          <p:cNvSpPr txBox="1">
            <a:spLocks noChangeArrowheads="1"/>
          </p:cNvSpPr>
          <p:nvPr/>
        </p:nvSpPr>
        <p:spPr bwMode="auto">
          <a:xfrm>
            <a:off x="1401763" y="1793875"/>
            <a:ext cx="5588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Klamath</a:t>
            </a:r>
          </a:p>
        </p:txBody>
      </p:sp>
      <p:sp>
        <p:nvSpPr>
          <p:cNvPr id="23926" name="Text Box 374"/>
          <p:cNvSpPr txBox="1">
            <a:spLocks noChangeArrowheads="1"/>
          </p:cNvSpPr>
          <p:nvPr/>
        </p:nvSpPr>
        <p:spPr bwMode="auto">
          <a:xfrm>
            <a:off x="1793875" y="2906713"/>
            <a:ext cx="579438"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Churchill</a:t>
            </a:r>
          </a:p>
        </p:txBody>
      </p:sp>
      <p:sp>
        <p:nvSpPr>
          <p:cNvPr id="23927" name="Text Box 375"/>
          <p:cNvSpPr txBox="1">
            <a:spLocks noChangeArrowheads="1"/>
          </p:cNvSpPr>
          <p:nvPr/>
        </p:nvSpPr>
        <p:spPr bwMode="auto">
          <a:xfrm>
            <a:off x="2452688" y="2659063"/>
            <a:ext cx="51752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Halleck</a:t>
            </a:r>
          </a:p>
        </p:txBody>
      </p:sp>
      <p:sp>
        <p:nvSpPr>
          <p:cNvPr id="23928" name="Text Box 376"/>
          <p:cNvSpPr txBox="1">
            <a:spLocks noChangeArrowheads="1"/>
          </p:cNvSpPr>
          <p:nvPr/>
        </p:nvSpPr>
        <p:spPr bwMode="auto">
          <a:xfrm>
            <a:off x="3241675" y="2870200"/>
            <a:ext cx="5588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Douglas</a:t>
            </a:r>
          </a:p>
        </p:txBody>
      </p:sp>
      <p:sp>
        <p:nvSpPr>
          <p:cNvPr id="23929" name="Text Box 377"/>
          <p:cNvSpPr txBox="1">
            <a:spLocks noChangeArrowheads="1"/>
          </p:cNvSpPr>
          <p:nvPr/>
        </p:nvSpPr>
        <p:spPr bwMode="auto">
          <a:xfrm>
            <a:off x="3673475" y="2468563"/>
            <a:ext cx="512763"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Bridger</a:t>
            </a:r>
          </a:p>
        </p:txBody>
      </p:sp>
      <p:sp>
        <p:nvSpPr>
          <p:cNvPr id="23932" name="Text Box 380"/>
          <p:cNvSpPr txBox="1">
            <a:spLocks noChangeArrowheads="1"/>
          </p:cNvSpPr>
          <p:nvPr/>
        </p:nvSpPr>
        <p:spPr bwMode="auto">
          <a:xfrm>
            <a:off x="4722813" y="2401888"/>
            <a:ext cx="5524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Laramie</a:t>
            </a:r>
          </a:p>
        </p:txBody>
      </p:sp>
      <p:sp>
        <p:nvSpPr>
          <p:cNvPr id="23933" name="Text Box 381"/>
          <p:cNvSpPr txBox="1">
            <a:spLocks noChangeArrowheads="1"/>
          </p:cNvSpPr>
          <p:nvPr/>
        </p:nvSpPr>
        <p:spPr bwMode="auto">
          <a:xfrm>
            <a:off x="4281488" y="2606675"/>
            <a:ext cx="744537"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D.A. Russell</a:t>
            </a:r>
          </a:p>
        </p:txBody>
      </p:sp>
      <p:sp>
        <p:nvSpPr>
          <p:cNvPr id="23934" name="Text Box 382"/>
          <p:cNvSpPr txBox="1">
            <a:spLocks noChangeArrowheads="1"/>
          </p:cNvSpPr>
          <p:nvPr/>
        </p:nvSpPr>
        <p:spPr bwMode="auto">
          <a:xfrm>
            <a:off x="5238750" y="3055938"/>
            <a:ext cx="700088"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McPherson</a:t>
            </a:r>
          </a:p>
        </p:txBody>
      </p:sp>
      <p:sp>
        <p:nvSpPr>
          <p:cNvPr id="23935" name="Text Box 383"/>
          <p:cNvSpPr txBox="1">
            <a:spLocks noChangeArrowheads="1"/>
          </p:cNvSpPr>
          <p:nvPr/>
        </p:nvSpPr>
        <p:spPr bwMode="auto">
          <a:xfrm>
            <a:off x="6286500" y="3106738"/>
            <a:ext cx="5651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Kearney</a:t>
            </a:r>
          </a:p>
        </p:txBody>
      </p:sp>
      <p:sp>
        <p:nvSpPr>
          <p:cNvPr id="23936" name="Text Box 384"/>
          <p:cNvSpPr txBox="1">
            <a:spLocks noChangeArrowheads="1"/>
          </p:cNvSpPr>
          <p:nvPr/>
        </p:nvSpPr>
        <p:spPr bwMode="auto">
          <a:xfrm>
            <a:off x="6970713" y="2927350"/>
            <a:ext cx="51911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Omaha</a:t>
            </a:r>
          </a:p>
        </p:txBody>
      </p:sp>
      <p:sp>
        <p:nvSpPr>
          <p:cNvPr id="23937" name="Text Box 385"/>
          <p:cNvSpPr txBox="1">
            <a:spLocks noChangeArrowheads="1"/>
          </p:cNvSpPr>
          <p:nvPr/>
        </p:nvSpPr>
        <p:spPr bwMode="auto">
          <a:xfrm>
            <a:off x="6402388" y="2259013"/>
            <a:ext cx="53022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Randall</a:t>
            </a:r>
          </a:p>
        </p:txBody>
      </p:sp>
      <p:sp>
        <p:nvSpPr>
          <p:cNvPr id="23938" name="Text Box 386"/>
          <p:cNvSpPr txBox="1">
            <a:spLocks noChangeArrowheads="1"/>
          </p:cNvSpPr>
          <p:nvPr/>
        </p:nvSpPr>
        <p:spPr bwMode="auto">
          <a:xfrm>
            <a:off x="6045200" y="1828800"/>
            <a:ext cx="404813"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Sully</a:t>
            </a:r>
          </a:p>
        </p:txBody>
      </p:sp>
      <p:sp>
        <p:nvSpPr>
          <p:cNvPr id="23939" name="Text Box 387"/>
          <p:cNvSpPr txBox="1">
            <a:spLocks noChangeArrowheads="1"/>
          </p:cNvSpPr>
          <p:nvPr/>
        </p:nvSpPr>
        <p:spPr bwMode="auto">
          <a:xfrm>
            <a:off x="7197725" y="3386138"/>
            <a:ext cx="769938"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Leavenworth</a:t>
            </a:r>
          </a:p>
        </p:txBody>
      </p:sp>
      <p:sp>
        <p:nvSpPr>
          <p:cNvPr id="23940" name="Text Box 388"/>
          <p:cNvSpPr txBox="1">
            <a:spLocks noChangeArrowheads="1"/>
          </p:cNvSpPr>
          <p:nvPr/>
        </p:nvSpPr>
        <p:spPr bwMode="auto">
          <a:xfrm>
            <a:off x="6419850" y="3586163"/>
            <a:ext cx="4889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Harker</a:t>
            </a:r>
          </a:p>
        </p:txBody>
      </p:sp>
      <p:sp>
        <p:nvSpPr>
          <p:cNvPr id="23941" name="Text Box 389"/>
          <p:cNvSpPr txBox="1">
            <a:spLocks noChangeArrowheads="1"/>
          </p:cNvSpPr>
          <p:nvPr/>
        </p:nvSpPr>
        <p:spPr bwMode="auto">
          <a:xfrm>
            <a:off x="5848350" y="3679825"/>
            <a:ext cx="50323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Larned</a:t>
            </a:r>
          </a:p>
        </p:txBody>
      </p:sp>
      <p:sp>
        <p:nvSpPr>
          <p:cNvPr id="23942" name="Text Box 390"/>
          <p:cNvSpPr txBox="1">
            <a:spLocks noChangeArrowheads="1"/>
          </p:cNvSpPr>
          <p:nvPr/>
        </p:nvSpPr>
        <p:spPr bwMode="auto">
          <a:xfrm>
            <a:off x="6119813" y="3895725"/>
            <a:ext cx="48577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Dodge</a:t>
            </a:r>
          </a:p>
        </p:txBody>
      </p:sp>
      <p:sp>
        <p:nvSpPr>
          <p:cNvPr id="23943" name="Text Box 391"/>
          <p:cNvSpPr txBox="1">
            <a:spLocks noChangeArrowheads="1"/>
          </p:cNvSpPr>
          <p:nvPr/>
        </p:nvSpPr>
        <p:spPr bwMode="auto">
          <a:xfrm>
            <a:off x="6453188" y="5314950"/>
            <a:ext cx="700087"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Richardson</a:t>
            </a:r>
          </a:p>
        </p:txBody>
      </p:sp>
      <p:sp>
        <p:nvSpPr>
          <p:cNvPr id="23944" name="Text Box 392"/>
          <p:cNvSpPr txBox="1">
            <a:spLocks noChangeArrowheads="1"/>
          </p:cNvSpPr>
          <p:nvPr/>
        </p:nvSpPr>
        <p:spPr bwMode="auto">
          <a:xfrm>
            <a:off x="5846763" y="5368925"/>
            <a:ext cx="45561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Griffin</a:t>
            </a:r>
          </a:p>
        </p:txBody>
      </p:sp>
      <p:sp>
        <p:nvSpPr>
          <p:cNvPr id="23945" name="Text Box 393"/>
          <p:cNvSpPr txBox="1">
            <a:spLocks noChangeArrowheads="1"/>
          </p:cNvSpPr>
          <p:nvPr/>
        </p:nvSpPr>
        <p:spPr bwMode="auto">
          <a:xfrm>
            <a:off x="5910263" y="5803900"/>
            <a:ext cx="53657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Concho</a:t>
            </a:r>
          </a:p>
        </p:txBody>
      </p:sp>
      <p:sp>
        <p:nvSpPr>
          <p:cNvPr id="23946" name="Text Box 394"/>
          <p:cNvSpPr txBox="1">
            <a:spLocks noChangeArrowheads="1"/>
          </p:cNvSpPr>
          <p:nvPr/>
        </p:nvSpPr>
        <p:spPr bwMode="auto">
          <a:xfrm>
            <a:off x="5437188" y="5965825"/>
            <a:ext cx="58261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Stockton</a:t>
            </a:r>
          </a:p>
        </p:txBody>
      </p:sp>
      <p:sp>
        <p:nvSpPr>
          <p:cNvPr id="23947" name="Text Box 395"/>
          <p:cNvSpPr txBox="1">
            <a:spLocks noChangeArrowheads="1"/>
          </p:cNvSpPr>
          <p:nvPr/>
        </p:nvSpPr>
        <p:spPr bwMode="auto">
          <a:xfrm>
            <a:off x="4932363" y="6096000"/>
            <a:ext cx="43815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Davis</a:t>
            </a:r>
          </a:p>
        </p:txBody>
      </p:sp>
      <p:sp>
        <p:nvSpPr>
          <p:cNvPr id="23948" name="Text Box 396"/>
          <p:cNvSpPr txBox="1">
            <a:spLocks noChangeArrowheads="1"/>
          </p:cNvSpPr>
          <p:nvPr/>
        </p:nvSpPr>
        <p:spPr bwMode="auto">
          <a:xfrm>
            <a:off x="4668838" y="5795963"/>
            <a:ext cx="569912"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Quitman</a:t>
            </a:r>
          </a:p>
        </p:txBody>
      </p:sp>
      <p:sp>
        <p:nvSpPr>
          <p:cNvPr id="23949" name="Text Box 397"/>
          <p:cNvSpPr txBox="1">
            <a:spLocks noChangeArrowheads="1"/>
          </p:cNvSpPr>
          <p:nvPr/>
        </p:nvSpPr>
        <p:spPr bwMode="auto">
          <a:xfrm>
            <a:off x="4468813" y="5483225"/>
            <a:ext cx="39846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Bliss</a:t>
            </a:r>
          </a:p>
        </p:txBody>
      </p:sp>
      <p:sp>
        <p:nvSpPr>
          <p:cNvPr id="23950" name="Text Box 398"/>
          <p:cNvSpPr txBox="1">
            <a:spLocks noChangeArrowheads="1"/>
          </p:cNvSpPr>
          <p:nvPr/>
        </p:nvSpPr>
        <p:spPr bwMode="auto">
          <a:xfrm>
            <a:off x="4624388" y="5113338"/>
            <a:ext cx="538162"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Stanton</a:t>
            </a:r>
          </a:p>
        </p:txBody>
      </p:sp>
      <p:sp>
        <p:nvSpPr>
          <p:cNvPr id="23951" name="Text Box 399"/>
          <p:cNvSpPr txBox="1">
            <a:spLocks noChangeArrowheads="1"/>
          </p:cNvSpPr>
          <p:nvPr/>
        </p:nvSpPr>
        <p:spPr bwMode="auto">
          <a:xfrm>
            <a:off x="4297363" y="5276850"/>
            <a:ext cx="503237"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Seldon</a:t>
            </a:r>
          </a:p>
        </p:txBody>
      </p:sp>
      <p:sp>
        <p:nvSpPr>
          <p:cNvPr id="23952" name="Text Box 400"/>
          <p:cNvSpPr txBox="1">
            <a:spLocks noChangeArrowheads="1"/>
          </p:cNvSpPr>
          <p:nvPr/>
        </p:nvSpPr>
        <p:spPr bwMode="auto">
          <a:xfrm>
            <a:off x="3840163" y="5364163"/>
            <a:ext cx="66992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Cummings</a:t>
            </a:r>
          </a:p>
        </p:txBody>
      </p:sp>
      <p:sp>
        <p:nvSpPr>
          <p:cNvPr id="23953" name="Text Box 401"/>
          <p:cNvSpPr txBox="1">
            <a:spLocks noChangeArrowheads="1"/>
          </p:cNvSpPr>
          <p:nvPr/>
        </p:nvSpPr>
        <p:spPr bwMode="auto">
          <a:xfrm>
            <a:off x="3905250" y="5018088"/>
            <a:ext cx="5080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Bayard</a:t>
            </a:r>
          </a:p>
        </p:txBody>
      </p:sp>
      <p:sp>
        <p:nvSpPr>
          <p:cNvPr id="23954" name="Text Box 402"/>
          <p:cNvSpPr txBox="1">
            <a:spLocks noChangeArrowheads="1"/>
          </p:cNvSpPr>
          <p:nvPr/>
        </p:nvSpPr>
        <p:spPr bwMode="auto">
          <a:xfrm>
            <a:off x="3587750" y="5216525"/>
            <a:ext cx="461963"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Bowie</a:t>
            </a:r>
          </a:p>
        </p:txBody>
      </p:sp>
      <p:sp>
        <p:nvSpPr>
          <p:cNvPr id="23955" name="Text Box 403"/>
          <p:cNvSpPr txBox="1">
            <a:spLocks noChangeArrowheads="1"/>
          </p:cNvSpPr>
          <p:nvPr/>
        </p:nvSpPr>
        <p:spPr bwMode="auto">
          <a:xfrm>
            <a:off x="2905125" y="5075238"/>
            <a:ext cx="4730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Lowell</a:t>
            </a:r>
          </a:p>
        </p:txBody>
      </p:sp>
      <p:sp>
        <p:nvSpPr>
          <p:cNvPr id="23956" name="Text Box 404"/>
          <p:cNvSpPr txBox="1">
            <a:spLocks noChangeArrowheads="1"/>
          </p:cNvSpPr>
          <p:nvPr/>
        </p:nvSpPr>
        <p:spPr bwMode="auto">
          <a:xfrm>
            <a:off x="2473325" y="4737100"/>
            <a:ext cx="62388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McDowell</a:t>
            </a:r>
          </a:p>
        </p:txBody>
      </p:sp>
      <p:sp>
        <p:nvSpPr>
          <p:cNvPr id="23957" name="Text Box 405"/>
          <p:cNvSpPr txBox="1">
            <a:spLocks noChangeArrowheads="1"/>
          </p:cNvSpPr>
          <p:nvPr/>
        </p:nvSpPr>
        <p:spPr bwMode="auto">
          <a:xfrm>
            <a:off x="3067050" y="4521200"/>
            <a:ext cx="4572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Verde</a:t>
            </a:r>
          </a:p>
        </p:txBody>
      </p:sp>
      <p:sp>
        <p:nvSpPr>
          <p:cNvPr id="23958" name="Text Box 406"/>
          <p:cNvSpPr txBox="1">
            <a:spLocks noChangeArrowheads="1"/>
          </p:cNvSpPr>
          <p:nvPr/>
        </p:nvSpPr>
        <p:spPr bwMode="auto">
          <a:xfrm>
            <a:off x="1995488" y="4865688"/>
            <a:ext cx="4508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Yuma</a:t>
            </a:r>
          </a:p>
        </p:txBody>
      </p:sp>
      <p:sp>
        <p:nvSpPr>
          <p:cNvPr id="23959" name="Text Box 407"/>
          <p:cNvSpPr txBox="1">
            <a:spLocks noChangeArrowheads="1"/>
          </p:cNvSpPr>
          <p:nvPr/>
        </p:nvSpPr>
        <p:spPr bwMode="auto">
          <a:xfrm>
            <a:off x="3760788" y="4826000"/>
            <a:ext cx="53181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Apache</a:t>
            </a:r>
          </a:p>
        </p:txBody>
      </p:sp>
      <p:sp>
        <p:nvSpPr>
          <p:cNvPr id="23960" name="Text Box 408"/>
          <p:cNvSpPr txBox="1">
            <a:spLocks noChangeArrowheads="1"/>
          </p:cNvSpPr>
          <p:nvPr/>
        </p:nvSpPr>
        <p:spPr bwMode="auto">
          <a:xfrm>
            <a:off x="4027488" y="4370388"/>
            <a:ext cx="5588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Wingate</a:t>
            </a:r>
          </a:p>
        </p:txBody>
      </p:sp>
      <p:sp>
        <p:nvSpPr>
          <p:cNvPr id="23961" name="Text Box 409"/>
          <p:cNvSpPr txBox="1">
            <a:spLocks noChangeArrowheads="1"/>
          </p:cNvSpPr>
          <p:nvPr/>
        </p:nvSpPr>
        <p:spPr bwMode="auto">
          <a:xfrm>
            <a:off x="4611688" y="4275138"/>
            <a:ext cx="4508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Union</a:t>
            </a:r>
          </a:p>
        </p:txBody>
      </p:sp>
      <p:sp>
        <p:nvSpPr>
          <p:cNvPr id="23962" name="Text Box 410"/>
          <p:cNvSpPr txBox="1">
            <a:spLocks noChangeArrowheads="1"/>
          </p:cNvSpPr>
          <p:nvPr/>
        </p:nvSpPr>
        <p:spPr bwMode="auto">
          <a:xfrm>
            <a:off x="4889500" y="4497388"/>
            <a:ext cx="5524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Bascom</a:t>
            </a:r>
          </a:p>
        </p:txBody>
      </p:sp>
      <p:sp>
        <p:nvSpPr>
          <p:cNvPr id="23963" name="Text Box 411"/>
          <p:cNvSpPr txBox="1">
            <a:spLocks noChangeArrowheads="1"/>
          </p:cNvSpPr>
          <p:nvPr/>
        </p:nvSpPr>
        <p:spPr bwMode="auto">
          <a:xfrm>
            <a:off x="4489450" y="4740275"/>
            <a:ext cx="54133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Sumner</a:t>
            </a:r>
          </a:p>
        </p:txBody>
      </p:sp>
      <p:sp>
        <p:nvSpPr>
          <p:cNvPr id="23964" name="Text Box 412"/>
          <p:cNvSpPr txBox="1">
            <a:spLocks noChangeArrowheads="1"/>
          </p:cNvSpPr>
          <p:nvPr/>
        </p:nvSpPr>
        <p:spPr bwMode="auto">
          <a:xfrm>
            <a:off x="4205288" y="3938588"/>
            <a:ext cx="547687"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Garland</a:t>
            </a:r>
          </a:p>
        </p:txBody>
      </p:sp>
      <p:sp>
        <p:nvSpPr>
          <p:cNvPr id="23965" name="Text Box 413"/>
          <p:cNvSpPr txBox="1">
            <a:spLocks noChangeArrowheads="1"/>
          </p:cNvSpPr>
          <p:nvPr/>
        </p:nvSpPr>
        <p:spPr bwMode="auto">
          <a:xfrm>
            <a:off x="4710113" y="3830638"/>
            <a:ext cx="4064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Lyon</a:t>
            </a:r>
          </a:p>
        </p:txBody>
      </p:sp>
      <p:sp>
        <p:nvSpPr>
          <p:cNvPr id="23966" name="Text Box 414"/>
          <p:cNvSpPr txBox="1">
            <a:spLocks noChangeArrowheads="1"/>
          </p:cNvSpPr>
          <p:nvPr/>
        </p:nvSpPr>
        <p:spPr bwMode="auto">
          <a:xfrm>
            <a:off x="2649538" y="1712913"/>
            <a:ext cx="439737"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Boise</a:t>
            </a:r>
          </a:p>
        </p:txBody>
      </p:sp>
      <p:sp>
        <p:nvSpPr>
          <p:cNvPr id="23967" name="Text Box 415"/>
          <p:cNvSpPr txBox="1">
            <a:spLocks noChangeArrowheads="1"/>
          </p:cNvSpPr>
          <p:nvPr/>
        </p:nvSpPr>
        <p:spPr bwMode="auto">
          <a:xfrm>
            <a:off x="3436938" y="2024063"/>
            <a:ext cx="3587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Hall</a:t>
            </a:r>
          </a:p>
        </p:txBody>
      </p:sp>
      <p:sp>
        <p:nvSpPr>
          <p:cNvPr id="23968" name="Text Box 416"/>
          <p:cNvSpPr txBox="1">
            <a:spLocks noChangeArrowheads="1"/>
          </p:cNvSpPr>
          <p:nvPr/>
        </p:nvSpPr>
        <p:spPr bwMode="auto">
          <a:xfrm>
            <a:off x="3951288" y="1160463"/>
            <a:ext cx="369887"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Ellis</a:t>
            </a:r>
          </a:p>
        </p:txBody>
      </p:sp>
      <p:sp>
        <p:nvSpPr>
          <p:cNvPr id="23969" name="Text Box 417"/>
          <p:cNvSpPr txBox="1">
            <a:spLocks noChangeArrowheads="1"/>
          </p:cNvSpPr>
          <p:nvPr/>
        </p:nvSpPr>
        <p:spPr bwMode="auto">
          <a:xfrm>
            <a:off x="5405438" y="814388"/>
            <a:ext cx="4857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Buford</a:t>
            </a:r>
          </a:p>
        </p:txBody>
      </p:sp>
      <p:sp>
        <p:nvSpPr>
          <p:cNvPr id="23970" name="Text Box 418"/>
          <p:cNvSpPr txBox="1">
            <a:spLocks noChangeArrowheads="1"/>
          </p:cNvSpPr>
          <p:nvPr/>
        </p:nvSpPr>
        <p:spPr bwMode="auto">
          <a:xfrm>
            <a:off x="4162425" y="742950"/>
            <a:ext cx="509588"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Benton</a:t>
            </a:r>
          </a:p>
        </p:txBody>
      </p:sp>
      <p:sp>
        <p:nvSpPr>
          <p:cNvPr id="23971" name="Text Box 419"/>
          <p:cNvSpPr txBox="1">
            <a:spLocks noChangeArrowheads="1"/>
          </p:cNvSpPr>
          <p:nvPr/>
        </p:nvSpPr>
        <p:spPr bwMode="auto">
          <a:xfrm>
            <a:off x="3333750" y="687388"/>
            <a:ext cx="439738"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Shaw</a:t>
            </a:r>
          </a:p>
        </p:txBody>
      </p:sp>
      <p:sp>
        <p:nvSpPr>
          <p:cNvPr id="23972" name="Text Box 420"/>
          <p:cNvSpPr txBox="1">
            <a:spLocks noChangeArrowheads="1"/>
          </p:cNvSpPr>
          <p:nvPr/>
        </p:nvSpPr>
        <p:spPr bwMode="auto">
          <a:xfrm>
            <a:off x="6011863" y="6369050"/>
            <a:ext cx="420687"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Clark</a:t>
            </a:r>
          </a:p>
        </p:txBody>
      </p:sp>
      <p:sp>
        <p:nvSpPr>
          <p:cNvPr id="23973" name="Text Box 421"/>
          <p:cNvSpPr txBox="1">
            <a:spLocks noChangeArrowheads="1"/>
          </p:cNvSpPr>
          <p:nvPr/>
        </p:nvSpPr>
        <p:spPr bwMode="auto">
          <a:xfrm>
            <a:off x="4600575" y="1760538"/>
            <a:ext cx="706438"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Phil Kearny</a:t>
            </a:r>
          </a:p>
        </p:txBody>
      </p:sp>
      <p:grpSp>
        <p:nvGrpSpPr>
          <p:cNvPr id="23975" name="Group 423"/>
          <p:cNvGrpSpPr>
            <a:grpSpLocks/>
          </p:cNvGrpSpPr>
          <p:nvPr/>
        </p:nvGrpSpPr>
        <p:grpSpPr bwMode="auto">
          <a:xfrm>
            <a:off x="5705475" y="3438525"/>
            <a:ext cx="90488" cy="90488"/>
            <a:chOff x="3805" y="4082"/>
            <a:chExt cx="57" cy="57"/>
          </a:xfrm>
        </p:grpSpPr>
        <p:grpSp>
          <p:nvGrpSpPr>
            <p:cNvPr id="23976" name="Group 424"/>
            <p:cNvGrpSpPr>
              <a:grpSpLocks/>
            </p:cNvGrpSpPr>
            <p:nvPr/>
          </p:nvGrpSpPr>
          <p:grpSpPr bwMode="auto">
            <a:xfrm>
              <a:off x="3805" y="4082"/>
              <a:ext cx="57" cy="57"/>
              <a:chOff x="3805" y="4082"/>
              <a:chExt cx="57" cy="57"/>
            </a:xfrm>
          </p:grpSpPr>
          <p:sp>
            <p:nvSpPr>
              <p:cNvPr id="23977" name="Line 425"/>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978" name="Line 426"/>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979" name="Rectangle 427"/>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980" name="Group 428"/>
          <p:cNvGrpSpPr>
            <a:grpSpLocks/>
          </p:cNvGrpSpPr>
          <p:nvPr/>
        </p:nvGrpSpPr>
        <p:grpSpPr bwMode="auto">
          <a:xfrm>
            <a:off x="6200775" y="3554413"/>
            <a:ext cx="90488" cy="90487"/>
            <a:chOff x="3805" y="4082"/>
            <a:chExt cx="57" cy="57"/>
          </a:xfrm>
        </p:grpSpPr>
        <p:grpSp>
          <p:nvGrpSpPr>
            <p:cNvPr id="23981" name="Group 429"/>
            <p:cNvGrpSpPr>
              <a:grpSpLocks/>
            </p:cNvGrpSpPr>
            <p:nvPr/>
          </p:nvGrpSpPr>
          <p:grpSpPr bwMode="auto">
            <a:xfrm>
              <a:off x="3805" y="4082"/>
              <a:ext cx="57" cy="57"/>
              <a:chOff x="3805" y="4082"/>
              <a:chExt cx="57" cy="57"/>
            </a:xfrm>
          </p:grpSpPr>
          <p:sp>
            <p:nvSpPr>
              <p:cNvPr id="23982" name="Line 430"/>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983" name="Line 431"/>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984" name="Rectangle 432"/>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985" name="Group 433"/>
          <p:cNvGrpSpPr>
            <a:grpSpLocks/>
          </p:cNvGrpSpPr>
          <p:nvPr/>
        </p:nvGrpSpPr>
        <p:grpSpPr bwMode="auto">
          <a:xfrm>
            <a:off x="6611938" y="3463925"/>
            <a:ext cx="90487" cy="90488"/>
            <a:chOff x="3805" y="4082"/>
            <a:chExt cx="57" cy="57"/>
          </a:xfrm>
        </p:grpSpPr>
        <p:grpSp>
          <p:nvGrpSpPr>
            <p:cNvPr id="23986" name="Group 434"/>
            <p:cNvGrpSpPr>
              <a:grpSpLocks/>
            </p:cNvGrpSpPr>
            <p:nvPr/>
          </p:nvGrpSpPr>
          <p:grpSpPr bwMode="auto">
            <a:xfrm>
              <a:off x="3805" y="4082"/>
              <a:ext cx="57" cy="57"/>
              <a:chOff x="3805" y="4082"/>
              <a:chExt cx="57" cy="57"/>
            </a:xfrm>
          </p:grpSpPr>
          <p:sp>
            <p:nvSpPr>
              <p:cNvPr id="23987" name="Line 435"/>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988" name="Line 436"/>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3989" name="Rectangle 437"/>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3990" name="Text Box 438"/>
          <p:cNvSpPr txBox="1">
            <a:spLocks noChangeArrowheads="1"/>
          </p:cNvSpPr>
          <p:nvPr/>
        </p:nvSpPr>
        <p:spPr bwMode="auto">
          <a:xfrm>
            <a:off x="6534150" y="3309938"/>
            <a:ext cx="4095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Riley</a:t>
            </a:r>
          </a:p>
        </p:txBody>
      </p:sp>
      <p:sp>
        <p:nvSpPr>
          <p:cNvPr id="23991" name="Text Box 439"/>
          <p:cNvSpPr txBox="1">
            <a:spLocks noChangeArrowheads="1"/>
          </p:cNvSpPr>
          <p:nvPr/>
        </p:nvSpPr>
        <p:spPr bwMode="auto">
          <a:xfrm>
            <a:off x="5945188" y="3575050"/>
            <a:ext cx="47307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Hayes</a:t>
            </a:r>
          </a:p>
        </p:txBody>
      </p:sp>
      <p:sp>
        <p:nvSpPr>
          <p:cNvPr id="23992" name="Text Box 440"/>
          <p:cNvSpPr txBox="1">
            <a:spLocks noChangeArrowheads="1"/>
          </p:cNvSpPr>
          <p:nvPr/>
        </p:nvSpPr>
        <p:spPr bwMode="auto">
          <a:xfrm>
            <a:off x="5462588" y="3479800"/>
            <a:ext cx="5461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800"/>
              <a:t>Wallace</a:t>
            </a:r>
          </a:p>
        </p:txBody>
      </p:sp>
      <p:sp>
        <p:nvSpPr>
          <p:cNvPr id="23995" name="Text Box 443"/>
          <p:cNvSpPr txBox="1">
            <a:spLocks noChangeArrowheads="1"/>
          </p:cNvSpPr>
          <p:nvPr/>
        </p:nvSpPr>
        <p:spPr bwMode="auto">
          <a:xfrm>
            <a:off x="949325" y="5678488"/>
            <a:ext cx="86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2400"/>
              <a:t>1865</a:t>
            </a:r>
          </a:p>
        </p:txBody>
      </p:sp>
      <p:sp>
        <p:nvSpPr>
          <p:cNvPr id="23996" name="Text Box 444"/>
          <p:cNvSpPr txBox="1">
            <a:spLocks noChangeArrowheads="1"/>
          </p:cNvSpPr>
          <p:nvPr/>
        </p:nvSpPr>
        <p:spPr bwMode="auto">
          <a:xfrm>
            <a:off x="947738" y="6049963"/>
            <a:ext cx="86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2400"/>
              <a:t>1890</a:t>
            </a:r>
          </a:p>
        </p:txBody>
      </p:sp>
      <p:grpSp>
        <p:nvGrpSpPr>
          <p:cNvPr id="23997" name="Group 445"/>
          <p:cNvGrpSpPr>
            <a:grpSpLocks/>
          </p:cNvGrpSpPr>
          <p:nvPr/>
        </p:nvGrpSpPr>
        <p:grpSpPr bwMode="auto">
          <a:xfrm>
            <a:off x="5694363" y="1433513"/>
            <a:ext cx="439737" cy="385762"/>
            <a:chOff x="3587" y="903"/>
            <a:chExt cx="277" cy="243"/>
          </a:xfrm>
        </p:grpSpPr>
        <p:sp>
          <p:nvSpPr>
            <p:cNvPr id="23998" name="Freeform 446"/>
            <p:cNvSpPr>
              <a:spLocks/>
            </p:cNvSpPr>
            <p:nvPr/>
          </p:nvSpPr>
          <p:spPr bwMode="auto">
            <a:xfrm>
              <a:off x="3624" y="903"/>
              <a:ext cx="240" cy="243"/>
            </a:xfrm>
            <a:custGeom>
              <a:avLst/>
              <a:gdLst>
                <a:gd name="T0" fmla="*/ 60 w 240"/>
                <a:gd name="T1" fmla="*/ 237 h 243"/>
                <a:gd name="T2" fmla="*/ 237 w 240"/>
                <a:gd name="T3" fmla="*/ 243 h 243"/>
                <a:gd name="T4" fmla="*/ 240 w 240"/>
                <a:gd name="T5" fmla="*/ 6 h 243"/>
                <a:gd name="T6" fmla="*/ 0 w 240"/>
                <a:gd name="T7" fmla="*/ 0 h 243"/>
                <a:gd name="T8" fmla="*/ 0 w 240"/>
                <a:gd name="T9" fmla="*/ 237 h 243"/>
                <a:gd name="T10" fmla="*/ 60 w 240"/>
                <a:gd name="T11" fmla="*/ 237 h 243"/>
              </a:gdLst>
              <a:ahLst/>
              <a:cxnLst>
                <a:cxn ang="0">
                  <a:pos x="T0" y="T1"/>
                </a:cxn>
                <a:cxn ang="0">
                  <a:pos x="T2" y="T3"/>
                </a:cxn>
                <a:cxn ang="0">
                  <a:pos x="T4" y="T5"/>
                </a:cxn>
                <a:cxn ang="0">
                  <a:pos x="T6" y="T7"/>
                </a:cxn>
                <a:cxn ang="0">
                  <a:pos x="T8" y="T9"/>
                </a:cxn>
                <a:cxn ang="0">
                  <a:pos x="T10" y="T11"/>
                </a:cxn>
              </a:cxnLst>
              <a:rect l="0" t="0" r="r" b="b"/>
              <a:pathLst>
                <a:path w="240" h="243">
                  <a:moveTo>
                    <a:pt x="60" y="237"/>
                  </a:moveTo>
                  <a:lnTo>
                    <a:pt x="237" y="243"/>
                  </a:lnTo>
                  <a:lnTo>
                    <a:pt x="240" y="6"/>
                  </a:lnTo>
                  <a:lnTo>
                    <a:pt x="0" y="0"/>
                  </a:lnTo>
                  <a:lnTo>
                    <a:pt x="0" y="237"/>
                  </a:lnTo>
                  <a:lnTo>
                    <a:pt x="60" y="237"/>
                  </a:lnTo>
                  <a:close/>
                </a:path>
              </a:pathLst>
            </a:custGeom>
            <a:solidFill>
              <a:srgbClr val="FF0000">
                <a:alpha val="35001"/>
              </a:srgbClr>
            </a:solidFill>
            <a:ln w="25400">
              <a:solidFill>
                <a:srgbClr val="008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999" name="Text Box 447"/>
            <p:cNvSpPr txBox="1">
              <a:spLocks noChangeArrowheads="1"/>
            </p:cNvSpPr>
            <p:nvPr/>
          </p:nvSpPr>
          <p:spPr bwMode="auto">
            <a:xfrm>
              <a:off x="3587" y="943"/>
              <a:ext cx="116"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US" altLang="en-US" sz="1000">
                <a:solidFill>
                  <a:srgbClr val="008000"/>
                </a:solidFill>
              </a:endParaRPr>
            </a:p>
          </p:txBody>
        </p:sp>
      </p:grpSp>
      <p:grpSp>
        <p:nvGrpSpPr>
          <p:cNvPr id="24002" name="Group 450"/>
          <p:cNvGrpSpPr>
            <a:grpSpLocks/>
          </p:cNvGrpSpPr>
          <p:nvPr/>
        </p:nvGrpSpPr>
        <p:grpSpPr bwMode="auto">
          <a:xfrm>
            <a:off x="5548313" y="2144713"/>
            <a:ext cx="790575" cy="246062"/>
            <a:chOff x="3495" y="1351"/>
            <a:chExt cx="498" cy="155"/>
          </a:xfrm>
        </p:grpSpPr>
        <p:sp>
          <p:nvSpPr>
            <p:cNvPr id="24003" name="Freeform 451"/>
            <p:cNvSpPr>
              <a:spLocks/>
            </p:cNvSpPr>
            <p:nvPr/>
          </p:nvSpPr>
          <p:spPr bwMode="auto">
            <a:xfrm>
              <a:off x="3495" y="1356"/>
              <a:ext cx="498" cy="150"/>
            </a:xfrm>
            <a:custGeom>
              <a:avLst/>
              <a:gdLst>
                <a:gd name="T0" fmla="*/ 0 w 498"/>
                <a:gd name="T1" fmla="*/ 123 h 150"/>
                <a:gd name="T2" fmla="*/ 498 w 498"/>
                <a:gd name="T3" fmla="*/ 150 h 150"/>
                <a:gd name="T4" fmla="*/ 429 w 498"/>
                <a:gd name="T5" fmla="*/ 24 h 150"/>
                <a:gd name="T6" fmla="*/ 0 w 498"/>
                <a:gd name="T7" fmla="*/ 0 h 150"/>
                <a:gd name="T8" fmla="*/ 0 w 498"/>
                <a:gd name="T9" fmla="*/ 123 h 150"/>
              </a:gdLst>
              <a:ahLst/>
              <a:cxnLst>
                <a:cxn ang="0">
                  <a:pos x="T0" y="T1"/>
                </a:cxn>
                <a:cxn ang="0">
                  <a:pos x="T2" y="T3"/>
                </a:cxn>
                <a:cxn ang="0">
                  <a:pos x="T4" y="T5"/>
                </a:cxn>
                <a:cxn ang="0">
                  <a:pos x="T6" y="T7"/>
                </a:cxn>
                <a:cxn ang="0">
                  <a:pos x="T8" y="T9"/>
                </a:cxn>
              </a:cxnLst>
              <a:rect l="0" t="0" r="r" b="b"/>
              <a:pathLst>
                <a:path w="498" h="150">
                  <a:moveTo>
                    <a:pt x="0" y="123"/>
                  </a:moveTo>
                  <a:lnTo>
                    <a:pt x="498" y="150"/>
                  </a:lnTo>
                  <a:lnTo>
                    <a:pt x="429" y="24"/>
                  </a:lnTo>
                  <a:lnTo>
                    <a:pt x="0" y="0"/>
                  </a:lnTo>
                  <a:lnTo>
                    <a:pt x="0" y="123"/>
                  </a:lnTo>
                  <a:close/>
                </a:path>
              </a:pathLst>
            </a:custGeom>
            <a:solidFill>
              <a:srgbClr val="FF0000">
                <a:alpha val="35001"/>
              </a:srgbClr>
            </a:solidFill>
            <a:ln w="25400">
              <a:solidFill>
                <a:srgbClr val="008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04" name="Text Box 452"/>
            <p:cNvSpPr txBox="1">
              <a:spLocks noChangeArrowheads="1"/>
            </p:cNvSpPr>
            <p:nvPr/>
          </p:nvSpPr>
          <p:spPr bwMode="auto">
            <a:xfrm>
              <a:off x="3563" y="1351"/>
              <a:ext cx="116"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US" altLang="en-US" sz="1000">
                <a:solidFill>
                  <a:srgbClr val="008000"/>
                </a:solidFill>
              </a:endParaRPr>
            </a:p>
          </p:txBody>
        </p:sp>
      </p:grpSp>
      <p:grpSp>
        <p:nvGrpSpPr>
          <p:cNvPr id="24030" name="Group 478"/>
          <p:cNvGrpSpPr>
            <a:grpSpLocks/>
          </p:cNvGrpSpPr>
          <p:nvPr/>
        </p:nvGrpSpPr>
        <p:grpSpPr bwMode="auto">
          <a:xfrm>
            <a:off x="6096000" y="4410075"/>
            <a:ext cx="527050" cy="700088"/>
            <a:chOff x="3840" y="2778"/>
            <a:chExt cx="332" cy="441"/>
          </a:xfrm>
        </p:grpSpPr>
        <p:sp>
          <p:nvSpPr>
            <p:cNvPr id="24000" name="Freeform 448"/>
            <p:cNvSpPr>
              <a:spLocks/>
            </p:cNvSpPr>
            <p:nvPr/>
          </p:nvSpPr>
          <p:spPr bwMode="auto">
            <a:xfrm>
              <a:off x="3844" y="2778"/>
              <a:ext cx="326" cy="208"/>
            </a:xfrm>
            <a:custGeom>
              <a:avLst/>
              <a:gdLst>
                <a:gd name="T0" fmla="*/ 318 w 326"/>
                <a:gd name="T1" fmla="*/ 8 h 208"/>
                <a:gd name="T2" fmla="*/ 326 w 326"/>
                <a:gd name="T3" fmla="*/ 208 h 208"/>
                <a:gd name="T4" fmla="*/ 74 w 326"/>
                <a:gd name="T5" fmla="*/ 208 h 208"/>
                <a:gd name="T6" fmla="*/ 0 w 326"/>
                <a:gd name="T7" fmla="*/ 174 h 208"/>
                <a:gd name="T8" fmla="*/ 0 w 326"/>
                <a:gd name="T9" fmla="*/ 0 h 208"/>
                <a:gd name="T10" fmla="*/ 318 w 326"/>
                <a:gd name="T11" fmla="*/ 8 h 208"/>
              </a:gdLst>
              <a:ahLst/>
              <a:cxnLst>
                <a:cxn ang="0">
                  <a:pos x="T0" y="T1"/>
                </a:cxn>
                <a:cxn ang="0">
                  <a:pos x="T2" y="T3"/>
                </a:cxn>
                <a:cxn ang="0">
                  <a:pos x="T4" y="T5"/>
                </a:cxn>
                <a:cxn ang="0">
                  <a:pos x="T6" y="T7"/>
                </a:cxn>
                <a:cxn ang="0">
                  <a:pos x="T8" y="T9"/>
                </a:cxn>
                <a:cxn ang="0">
                  <a:pos x="T10" y="T11"/>
                </a:cxn>
              </a:cxnLst>
              <a:rect l="0" t="0" r="r" b="b"/>
              <a:pathLst>
                <a:path w="326" h="208">
                  <a:moveTo>
                    <a:pt x="318" y="8"/>
                  </a:moveTo>
                  <a:lnTo>
                    <a:pt x="326" y="208"/>
                  </a:lnTo>
                  <a:lnTo>
                    <a:pt x="74" y="208"/>
                  </a:lnTo>
                  <a:lnTo>
                    <a:pt x="0" y="174"/>
                  </a:lnTo>
                  <a:lnTo>
                    <a:pt x="0" y="0"/>
                  </a:lnTo>
                  <a:lnTo>
                    <a:pt x="318" y="8"/>
                  </a:lnTo>
                  <a:close/>
                </a:path>
              </a:pathLst>
            </a:custGeom>
            <a:solidFill>
              <a:srgbClr val="FF0000">
                <a:alpha val="35001"/>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01" name="Freeform 449"/>
            <p:cNvSpPr>
              <a:spLocks/>
            </p:cNvSpPr>
            <p:nvPr/>
          </p:nvSpPr>
          <p:spPr bwMode="auto">
            <a:xfrm>
              <a:off x="3920" y="2984"/>
              <a:ext cx="252" cy="226"/>
            </a:xfrm>
            <a:custGeom>
              <a:avLst/>
              <a:gdLst>
                <a:gd name="T0" fmla="*/ 248 w 252"/>
                <a:gd name="T1" fmla="*/ 10 h 226"/>
                <a:gd name="T2" fmla="*/ 252 w 252"/>
                <a:gd name="T3" fmla="*/ 220 h 226"/>
                <a:gd name="T4" fmla="*/ 220 w 252"/>
                <a:gd name="T5" fmla="*/ 226 h 226"/>
                <a:gd name="T6" fmla="*/ 202 w 252"/>
                <a:gd name="T7" fmla="*/ 198 h 226"/>
                <a:gd name="T8" fmla="*/ 174 w 252"/>
                <a:gd name="T9" fmla="*/ 170 h 226"/>
                <a:gd name="T10" fmla="*/ 130 w 252"/>
                <a:gd name="T11" fmla="*/ 182 h 226"/>
                <a:gd name="T12" fmla="*/ 76 w 252"/>
                <a:gd name="T13" fmla="*/ 170 h 226"/>
                <a:gd name="T14" fmla="*/ 40 w 252"/>
                <a:gd name="T15" fmla="*/ 142 h 226"/>
                <a:gd name="T16" fmla="*/ 34 w 252"/>
                <a:gd name="T17" fmla="*/ 94 h 226"/>
                <a:gd name="T18" fmla="*/ 30 w 252"/>
                <a:gd name="T19" fmla="*/ 54 h 226"/>
                <a:gd name="T20" fmla="*/ 0 w 252"/>
                <a:gd name="T21" fmla="*/ 0 h 226"/>
                <a:gd name="T22" fmla="*/ 248 w 252"/>
                <a:gd name="T23" fmla="*/ 1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2" h="226">
                  <a:moveTo>
                    <a:pt x="248" y="10"/>
                  </a:moveTo>
                  <a:lnTo>
                    <a:pt x="252" y="220"/>
                  </a:lnTo>
                  <a:lnTo>
                    <a:pt x="220" y="226"/>
                  </a:lnTo>
                  <a:lnTo>
                    <a:pt x="202" y="198"/>
                  </a:lnTo>
                  <a:lnTo>
                    <a:pt x="174" y="170"/>
                  </a:lnTo>
                  <a:lnTo>
                    <a:pt x="130" y="182"/>
                  </a:lnTo>
                  <a:lnTo>
                    <a:pt x="76" y="170"/>
                  </a:lnTo>
                  <a:lnTo>
                    <a:pt x="40" y="142"/>
                  </a:lnTo>
                  <a:lnTo>
                    <a:pt x="34" y="94"/>
                  </a:lnTo>
                  <a:lnTo>
                    <a:pt x="30" y="54"/>
                  </a:lnTo>
                  <a:lnTo>
                    <a:pt x="0" y="0"/>
                  </a:lnTo>
                  <a:lnTo>
                    <a:pt x="248" y="10"/>
                  </a:lnTo>
                  <a:close/>
                </a:path>
              </a:pathLst>
            </a:custGeom>
            <a:solidFill>
              <a:srgbClr val="FF0000">
                <a:alpha val="35001"/>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4005" name="Group 453"/>
            <p:cNvGrpSpPr>
              <a:grpSpLocks/>
            </p:cNvGrpSpPr>
            <p:nvPr/>
          </p:nvGrpSpPr>
          <p:grpSpPr bwMode="auto">
            <a:xfrm>
              <a:off x="3840" y="2778"/>
              <a:ext cx="330" cy="441"/>
              <a:chOff x="3840" y="2778"/>
              <a:chExt cx="330" cy="441"/>
            </a:xfrm>
          </p:grpSpPr>
          <p:sp>
            <p:nvSpPr>
              <p:cNvPr id="24006" name="Freeform 454"/>
              <p:cNvSpPr>
                <a:spLocks/>
              </p:cNvSpPr>
              <p:nvPr/>
            </p:nvSpPr>
            <p:spPr bwMode="auto">
              <a:xfrm>
                <a:off x="3840" y="2778"/>
                <a:ext cx="330" cy="441"/>
              </a:xfrm>
              <a:custGeom>
                <a:avLst/>
                <a:gdLst>
                  <a:gd name="T0" fmla="*/ 330 w 330"/>
                  <a:gd name="T1" fmla="*/ 429 h 441"/>
                  <a:gd name="T2" fmla="*/ 327 w 330"/>
                  <a:gd name="T3" fmla="*/ 3 h 441"/>
                  <a:gd name="T4" fmla="*/ 0 w 330"/>
                  <a:gd name="T5" fmla="*/ 0 h 441"/>
                  <a:gd name="T6" fmla="*/ 0 w 330"/>
                  <a:gd name="T7" fmla="*/ 180 h 441"/>
                  <a:gd name="T8" fmla="*/ 87 w 330"/>
                  <a:gd name="T9" fmla="*/ 213 h 441"/>
                  <a:gd name="T10" fmla="*/ 108 w 330"/>
                  <a:gd name="T11" fmla="*/ 267 h 441"/>
                  <a:gd name="T12" fmla="*/ 117 w 330"/>
                  <a:gd name="T13" fmla="*/ 354 h 441"/>
                  <a:gd name="T14" fmla="*/ 147 w 330"/>
                  <a:gd name="T15" fmla="*/ 375 h 441"/>
                  <a:gd name="T16" fmla="*/ 177 w 330"/>
                  <a:gd name="T17" fmla="*/ 384 h 441"/>
                  <a:gd name="T18" fmla="*/ 198 w 330"/>
                  <a:gd name="T19" fmla="*/ 390 h 441"/>
                  <a:gd name="T20" fmla="*/ 222 w 330"/>
                  <a:gd name="T21" fmla="*/ 390 h 441"/>
                  <a:gd name="T22" fmla="*/ 255 w 330"/>
                  <a:gd name="T23" fmla="*/ 378 h 441"/>
                  <a:gd name="T24" fmla="*/ 282 w 330"/>
                  <a:gd name="T25" fmla="*/ 408 h 441"/>
                  <a:gd name="T26" fmla="*/ 297 w 330"/>
                  <a:gd name="T27" fmla="*/ 441 h 441"/>
                  <a:gd name="T28" fmla="*/ 330 w 330"/>
                  <a:gd name="T29" fmla="*/ 429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0" h="441">
                    <a:moveTo>
                      <a:pt x="330" y="429"/>
                    </a:moveTo>
                    <a:lnTo>
                      <a:pt x="327" y="3"/>
                    </a:lnTo>
                    <a:lnTo>
                      <a:pt x="0" y="0"/>
                    </a:lnTo>
                    <a:lnTo>
                      <a:pt x="0" y="180"/>
                    </a:lnTo>
                    <a:lnTo>
                      <a:pt x="87" y="213"/>
                    </a:lnTo>
                    <a:lnTo>
                      <a:pt x="108" y="267"/>
                    </a:lnTo>
                    <a:lnTo>
                      <a:pt x="117" y="354"/>
                    </a:lnTo>
                    <a:lnTo>
                      <a:pt x="147" y="375"/>
                    </a:lnTo>
                    <a:lnTo>
                      <a:pt x="177" y="384"/>
                    </a:lnTo>
                    <a:lnTo>
                      <a:pt x="198" y="390"/>
                    </a:lnTo>
                    <a:lnTo>
                      <a:pt x="222" y="390"/>
                    </a:lnTo>
                    <a:lnTo>
                      <a:pt x="255" y="378"/>
                    </a:lnTo>
                    <a:lnTo>
                      <a:pt x="282" y="408"/>
                    </a:lnTo>
                    <a:lnTo>
                      <a:pt x="297" y="441"/>
                    </a:lnTo>
                    <a:lnTo>
                      <a:pt x="330" y="429"/>
                    </a:lnTo>
                    <a:close/>
                  </a:path>
                </a:pathLst>
              </a:custGeom>
              <a:noFill/>
              <a:ln w="25400">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07" name="Line 455"/>
              <p:cNvSpPr>
                <a:spLocks noChangeShapeType="1"/>
              </p:cNvSpPr>
              <p:nvPr/>
            </p:nvSpPr>
            <p:spPr bwMode="auto">
              <a:xfrm>
                <a:off x="3924" y="2985"/>
                <a:ext cx="243" cy="0"/>
              </a:xfrm>
              <a:prstGeom prst="line">
                <a:avLst/>
              </a:prstGeom>
              <a:noFill/>
              <a:ln w="2540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24026" name="Group 474"/>
          <p:cNvGrpSpPr>
            <a:grpSpLocks/>
          </p:cNvGrpSpPr>
          <p:nvPr/>
        </p:nvGrpSpPr>
        <p:grpSpPr bwMode="auto">
          <a:xfrm>
            <a:off x="2863850" y="4578350"/>
            <a:ext cx="152400" cy="139700"/>
            <a:chOff x="1804" y="2884"/>
            <a:chExt cx="96" cy="88"/>
          </a:xfrm>
        </p:grpSpPr>
        <p:sp>
          <p:nvSpPr>
            <p:cNvPr id="24008" name="Rectangle 456"/>
            <p:cNvSpPr>
              <a:spLocks noChangeArrowheads="1"/>
            </p:cNvSpPr>
            <p:nvPr/>
          </p:nvSpPr>
          <p:spPr bwMode="auto">
            <a:xfrm>
              <a:off x="1806" y="2886"/>
              <a:ext cx="90" cy="86"/>
            </a:xfrm>
            <a:prstGeom prst="rect">
              <a:avLst/>
            </a:prstGeom>
            <a:solidFill>
              <a:srgbClr val="FF0000">
                <a:alpha val="49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009" name="Rectangle 457"/>
            <p:cNvSpPr>
              <a:spLocks noChangeArrowheads="1"/>
            </p:cNvSpPr>
            <p:nvPr/>
          </p:nvSpPr>
          <p:spPr bwMode="auto">
            <a:xfrm>
              <a:off x="1804" y="2884"/>
              <a:ext cx="96" cy="88"/>
            </a:xfrm>
            <a:prstGeom prst="rect">
              <a:avLst/>
            </a:prstGeom>
            <a:noFill/>
            <a:ln w="25400">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4029" name="Group 477"/>
          <p:cNvGrpSpPr>
            <a:grpSpLocks/>
          </p:cNvGrpSpPr>
          <p:nvPr/>
        </p:nvGrpSpPr>
        <p:grpSpPr bwMode="auto">
          <a:xfrm>
            <a:off x="4533900" y="4965700"/>
            <a:ext cx="152400" cy="139700"/>
            <a:chOff x="2856" y="3128"/>
            <a:chExt cx="96" cy="88"/>
          </a:xfrm>
        </p:grpSpPr>
        <p:sp>
          <p:nvSpPr>
            <p:cNvPr id="24012" name="Rectangle 460"/>
            <p:cNvSpPr>
              <a:spLocks noChangeArrowheads="1"/>
            </p:cNvSpPr>
            <p:nvPr/>
          </p:nvSpPr>
          <p:spPr bwMode="auto">
            <a:xfrm>
              <a:off x="2858" y="3130"/>
              <a:ext cx="90" cy="86"/>
            </a:xfrm>
            <a:prstGeom prst="rect">
              <a:avLst/>
            </a:prstGeom>
            <a:solidFill>
              <a:srgbClr val="FF0000">
                <a:alpha val="49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013" name="Rectangle 461"/>
            <p:cNvSpPr>
              <a:spLocks noChangeArrowheads="1"/>
            </p:cNvSpPr>
            <p:nvPr/>
          </p:nvSpPr>
          <p:spPr bwMode="auto">
            <a:xfrm>
              <a:off x="2856" y="3128"/>
              <a:ext cx="96" cy="88"/>
            </a:xfrm>
            <a:prstGeom prst="rect">
              <a:avLst/>
            </a:prstGeom>
            <a:noFill/>
            <a:ln w="25400">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4028" name="Group 476"/>
          <p:cNvGrpSpPr>
            <a:grpSpLocks/>
          </p:cNvGrpSpPr>
          <p:nvPr/>
        </p:nvGrpSpPr>
        <p:grpSpPr bwMode="auto">
          <a:xfrm>
            <a:off x="3568700" y="5321300"/>
            <a:ext cx="152400" cy="139700"/>
            <a:chOff x="2248" y="3352"/>
            <a:chExt cx="96" cy="88"/>
          </a:xfrm>
        </p:grpSpPr>
        <p:sp>
          <p:nvSpPr>
            <p:cNvPr id="24011" name="Rectangle 459"/>
            <p:cNvSpPr>
              <a:spLocks noChangeArrowheads="1"/>
            </p:cNvSpPr>
            <p:nvPr/>
          </p:nvSpPr>
          <p:spPr bwMode="auto">
            <a:xfrm>
              <a:off x="2250" y="3352"/>
              <a:ext cx="90" cy="86"/>
            </a:xfrm>
            <a:prstGeom prst="rect">
              <a:avLst/>
            </a:prstGeom>
            <a:solidFill>
              <a:srgbClr val="FF0000">
                <a:alpha val="49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014" name="Rectangle 462"/>
            <p:cNvSpPr>
              <a:spLocks noChangeArrowheads="1"/>
            </p:cNvSpPr>
            <p:nvPr/>
          </p:nvSpPr>
          <p:spPr bwMode="auto">
            <a:xfrm>
              <a:off x="2248" y="3352"/>
              <a:ext cx="96" cy="88"/>
            </a:xfrm>
            <a:prstGeom prst="rect">
              <a:avLst/>
            </a:prstGeom>
            <a:noFill/>
            <a:ln w="25400">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4027" name="Group 475"/>
          <p:cNvGrpSpPr>
            <a:grpSpLocks/>
          </p:cNvGrpSpPr>
          <p:nvPr/>
        </p:nvGrpSpPr>
        <p:grpSpPr bwMode="auto">
          <a:xfrm>
            <a:off x="3438525" y="5095875"/>
            <a:ext cx="152400" cy="139700"/>
            <a:chOff x="2166" y="3210"/>
            <a:chExt cx="96" cy="88"/>
          </a:xfrm>
        </p:grpSpPr>
        <p:sp>
          <p:nvSpPr>
            <p:cNvPr id="24010" name="Rectangle 458"/>
            <p:cNvSpPr>
              <a:spLocks noChangeArrowheads="1"/>
            </p:cNvSpPr>
            <p:nvPr/>
          </p:nvSpPr>
          <p:spPr bwMode="auto">
            <a:xfrm>
              <a:off x="2168" y="3212"/>
              <a:ext cx="90" cy="86"/>
            </a:xfrm>
            <a:prstGeom prst="rect">
              <a:avLst/>
            </a:prstGeom>
            <a:solidFill>
              <a:srgbClr val="FF0000">
                <a:alpha val="49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015" name="Rectangle 463"/>
            <p:cNvSpPr>
              <a:spLocks noChangeArrowheads="1"/>
            </p:cNvSpPr>
            <p:nvPr/>
          </p:nvSpPr>
          <p:spPr bwMode="auto">
            <a:xfrm>
              <a:off x="2166" y="3210"/>
              <a:ext cx="96" cy="88"/>
            </a:xfrm>
            <a:prstGeom prst="rect">
              <a:avLst/>
            </a:prstGeom>
            <a:noFill/>
            <a:ln w="25400">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4016" name="Group 464"/>
          <p:cNvGrpSpPr>
            <a:grpSpLocks/>
          </p:cNvGrpSpPr>
          <p:nvPr/>
        </p:nvGrpSpPr>
        <p:grpSpPr bwMode="auto">
          <a:xfrm>
            <a:off x="1760538" y="1922463"/>
            <a:ext cx="242887" cy="225425"/>
            <a:chOff x="1133" y="1052"/>
            <a:chExt cx="129" cy="118"/>
          </a:xfrm>
        </p:grpSpPr>
        <p:sp>
          <p:nvSpPr>
            <p:cNvPr id="24017" name="Rectangle 465"/>
            <p:cNvSpPr>
              <a:spLocks noChangeArrowheads="1"/>
            </p:cNvSpPr>
            <p:nvPr/>
          </p:nvSpPr>
          <p:spPr bwMode="auto">
            <a:xfrm>
              <a:off x="1137" y="1053"/>
              <a:ext cx="120" cy="110"/>
            </a:xfrm>
            <a:prstGeom prst="rect">
              <a:avLst/>
            </a:prstGeom>
            <a:solidFill>
              <a:srgbClr val="FF0000">
                <a:alpha val="49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018" name="Rectangle 466"/>
            <p:cNvSpPr>
              <a:spLocks noChangeArrowheads="1"/>
            </p:cNvSpPr>
            <p:nvPr/>
          </p:nvSpPr>
          <p:spPr bwMode="auto">
            <a:xfrm>
              <a:off x="1133" y="1052"/>
              <a:ext cx="129" cy="118"/>
            </a:xfrm>
            <a:prstGeom prst="rect">
              <a:avLst/>
            </a:prstGeom>
            <a:noFill/>
            <a:ln w="25400">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4019" name="Group 467"/>
          <p:cNvGrpSpPr>
            <a:grpSpLocks/>
          </p:cNvGrpSpPr>
          <p:nvPr/>
        </p:nvGrpSpPr>
        <p:grpSpPr bwMode="auto">
          <a:xfrm>
            <a:off x="2817813" y="998538"/>
            <a:ext cx="242887" cy="225425"/>
            <a:chOff x="1133" y="1052"/>
            <a:chExt cx="129" cy="118"/>
          </a:xfrm>
        </p:grpSpPr>
        <p:sp>
          <p:nvSpPr>
            <p:cNvPr id="24020" name="Rectangle 468"/>
            <p:cNvSpPr>
              <a:spLocks noChangeArrowheads="1"/>
            </p:cNvSpPr>
            <p:nvPr/>
          </p:nvSpPr>
          <p:spPr bwMode="auto">
            <a:xfrm>
              <a:off x="1137" y="1053"/>
              <a:ext cx="120" cy="110"/>
            </a:xfrm>
            <a:prstGeom prst="rect">
              <a:avLst/>
            </a:prstGeom>
            <a:solidFill>
              <a:srgbClr val="FF0000">
                <a:alpha val="49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021" name="Rectangle 469"/>
            <p:cNvSpPr>
              <a:spLocks noChangeArrowheads="1"/>
            </p:cNvSpPr>
            <p:nvPr/>
          </p:nvSpPr>
          <p:spPr bwMode="auto">
            <a:xfrm>
              <a:off x="1133" y="1052"/>
              <a:ext cx="129" cy="118"/>
            </a:xfrm>
            <a:prstGeom prst="rect">
              <a:avLst/>
            </a:prstGeom>
            <a:noFill/>
            <a:ln w="25400">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4031" name="Line 479"/>
          <p:cNvSpPr>
            <a:spLocks noChangeShapeType="1"/>
          </p:cNvSpPr>
          <p:nvPr/>
        </p:nvSpPr>
        <p:spPr bwMode="auto">
          <a:xfrm flipH="1">
            <a:off x="3255963" y="2497138"/>
            <a:ext cx="25400" cy="107950"/>
          </a:xfrm>
          <a:prstGeom prst="line">
            <a:avLst/>
          </a:prstGeom>
          <a:noFill/>
          <a:ln w="25400">
            <a:solidFill>
              <a:srgbClr val="FF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4032" name="Group 480"/>
          <p:cNvGrpSpPr>
            <a:grpSpLocks/>
          </p:cNvGrpSpPr>
          <p:nvPr/>
        </p:nvGrpSpPr>
        <p:grpSpPr bwMode="auto">
          <a:xfrm>
            <a:off x="3271838" y="2552700"/>
            <a:ext cx="781050" cy="349250"/>
            <a:chOff x="2061" y="1608"/>
            <a:chExt cx="492" cy="220"/>
          </a:xfrm>
        </p:grpSpPr>
        <p:sp>
          <p:nvSpPr>
            <p:cNvPr id="24033" name="Line 481"/>
            <p:cNvSpPr>
              <a:spLocks noChangeShapeType="1"/>
            </p:cNvSpPr>
            <p:nvPr/>
          </p:nvSpPr>
          <p:spPr bwMode="auto">
            <a:xfrm flipH="1">
              <a:off x="2501" y="1769"/>
              <a:ext cx="3" cy="5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34" name="Line 482"/>
            <p:cNvSpPr>
              <a:spLocks noChangeShapeType="1"/>
            </p:cNvSpPr>
            <p:nvPr/>
          </p:nvSpPr>
          <p:spPr bwMode="auto">
            <a:xfrm flipH="1">
              <a:off x="2403" y="1761"/>
              <a:ext cx="13" cy="6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35" name="Line 483"/>
            <p:cNvSpPr>
              <a:spLocks noChangeShapeType="1"/>
            </p:cNvSpPr>
            <p:nvPr/>
          </p:nvSpPr>
          <p:spPr bwMode="auto">
            <a:xfrm flipH="1">
              <a:off x="2268" y="1749"/>
              <a:ext cx="19" cy="5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36" name="Line 484"/>
            <p:cNvSpPr>
              <a:spLocks noChangeShapeType="1"/>
            </p:cNvSpPr>
            <p:nvPr/>
          </p:nvSpPr>
          <p:spPr bwMode="auto">
            <a:xfrm flipH="1">
              <a:off x="2141" y="1679"/>
              <a:ext cx="41" cy="2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37" name="Freeform 485"/>
            <p:cNvSpPr>
              <a:spLocks/>
            </p:cNvSpPr>
            <p:nvPr/>
          </p:nvSpPr>
          <p:spPr bwMode="auto">
            <a:xfrm>
              <a:off x="2061" y="1608"/>
              <a:ext cx="492" cy="200"/>
            </a:xfrm>
            <a:custGeom>
              <a:avLst/>
              <a:gdLst>
                <a:gd name="T0" fmla="*/ 492 w 492"/>
                <a:gd name="T1" fmla="*/ 200 h 200"/>
                <a:gd name="T2" fmla="*/ 167 w 492"/>
                <a:gd name="T3" fmla="*/ 155 h 200"/>
                <a:gd name="T4" fmla="*/ 74 w 492"/>
                <a:gd name="T5" fmla="*/ 29 h 200"/>
                <a:gd name="T6" fmla="*/ 0 w 492"/>
                <a:gd name="T7" fmla="*/ 0 h 200"/>
              </a:gdLst>
              <a:ahLst/>
              <a:cxnLst>
                <a:cxn ang="0">
                  <a:pos x="T0" y="T1"/>
                </a:cxn>
                <a:cxn ang="0">
                  <a:pos x="T2" y="T3"/>
                </a:cxn>
                <a:cxn ang="0">
                  <a:pos x="T4" y="T5"/>
                </a:cxn>
                <a:cxn ang="0">
                  <a:pos x="T6" y="T7"/>
                </a:cxn>
              </a:cxnLst>
              <a:rect l="0" t="0" r="r" b="b"/>
              <a:pathLst>
                <a:path w="492" h="200">
                  <a:moveTo>
                    <a:pt x="492" y="200"/>
                  </a:moveTo>
                  <a:cubicBezTo>
                    <a:pt x="438" y="193"/>
                    <a:pt x="237" y="184"/>
                    <a:pt x="167" y="155"/>
                  </a:cubicBezTo>
                  <a:cubicBezTo>
                    <a:pt x="97" y="126"/>
                    <a:pt x="102" y="55"/>
                    <a:pt x="74" y="29"/>
                  </a:cubicBezTo>
                  <a:cubicBezTo>
                    <a:pt x="46" y="3"/>
                    <a:pt x="15" y="6"/>
                    <a:pt x="0" y="0"/>
                  </a:cubicBezTo>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4038" name="Group 486"/>
          <p:cNvGrpSpPr>
            <a:grpSpLocks/>
          </p:cNvGrpSpPr>
          <p:nvPr/>
        </p:nvGrpSpPr>
        <p:grpSpPr bwMode="auto">
          <a:xfrm>
            <a:off x="1071563" y="2517775"/>
            <a:ext cx="2205037" cy="825500"/>
            <a:chOff x="675" y="1586"/>
            <a:chExt cx="1389" cy="520"/>
          </a:xfrm>
        </p:grpSpPr>
        <p:sp>
          <p:nvSpPr>
            <p:cNvPr id="24039" name="Line 487"/>
            <p:cNvSpPr>
              <a:spLocks noChangeShapeType="1"/>
            </p:cNvSpPr>
            <p:nvPr/>
          </p:nvSpPr>
          <p:spPr bwMode="auto">
            <a:xfrm>
              <a:off x="1919" y="1586"/>
              <a:ext cx="13" cy="51"/>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40" name="Line 488"/>
            <p:cNvSpPr>
              <a:spLocks noChangeShapeType="1"/>
            </p:cNvSpPr>
            <p:nvPr/>
          </p:nvSpPr>
          <p:spPr bwMode="auto">
            <a:xfrm>
              <a:off x="1777" y="1632"/>
              <a:ext cx="29" cy="4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41" name="Line 489"/>
            <p:cNvSpPr>
              <a:spLocks noChangeShapeType="1"/>
            </p:cNvSpPr>
            <p:nvPr/>
          </p:nvSpPr>
          <p:spPr bwMode="auto">
            <a:xfrm>
              <a:off x="1669" y="1698"/>
              <a:ext cx="26" cy="3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42" name="Line 490"/>
            <p:cNvSpPr>
              <a:spLocks noChangeShapeType="1"/>
            </p:cNvSpPr>
            <p:nvPr/>
          </p:nvSpPr>
          <p:spPr bwMode="auto">
            <a:xfrm>
              <a:off x="1521" y="1779"/>
              <a:ext cx="3" cy="4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43" name="Line 491"/>
            <p:cNvSpPr>
              <a:spLocks noChangeShapeType="1"/>
            </p:cNvSpPr>
            <p:nvPr/>
          </p:nvSpPr>
          <p:spPr bwMode="auto">
            <a:xfrm flipH="1">
              <a:off x="1400" y="1716"/>
              <a:ext cx="1" cy="4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44" name="Line 492"/>
            <p:cNvSpPr>
              <a:spLocks noChangeShapeType="1"/>
            </p:cNvSpPr>
            <p:nvPr/>
          </p:nvSpPr>
          <p:spPr bwMode="auto">
            <a:xfrm>
              <a:off x="1262" y="1768"/>
              <a:ext cx="34" cy="5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45" name="Line 493"/>
            <p:cNvSpPr>
              <a:spLocks noChangeShapeType="1"/>
            </p:cNvSpPr>
            <p:nvPr/>
          </p:nvSpPr>
          <p:spPr bwMode="auto">
            <a:xfrm>
              <a:off x="1136" y="1828"/>
              <a:ext cx="6" cy="5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46" name="Line 494"/>
            <p:cNvSpPr>
              <a:spLocks noChangeShapeType="1"/>
            </p:cNvSpPr>
            <p:nvPr/>
          </p:nvSpPr>
          <p:spPr bwMode="auto">
            <a:xfrm>
              <a:off x="883" y="1861"/>
              <a:ext cx="42" cy="5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47" name="Line 495"/>
            <p:cNvSpPr>
              <a:spLocks noChangeShapeType="1"/>
            </p:cNvSpPr>
            <p:nvPr/>
          </p:nvSpPr>
          <p:spPr bwMode="auto">
            <a:xfrm>
              <a:off x="796" y="1945"/>
              <a:ext cx="45" cy="4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48" name="Freeform 496"/>
            <p:cNvSpPr>
              <a:spLocks/>
            </p:cNvSpPr>
            <p:nvPr/>
          </p:nvSpPr>
          <p:spPr bwMode="auto">
            <a:xfrm>
              <a:off x="675" y="1601"/>
              <a:ext cx="1389" cy="505"/>
            </a:xfrm>
            <a:custGeom>
              <a:avLst/>
              <a:gdLst>
                <a:gd name="T0" fmla="*/ 0 w 1389"/>
                <a:gd name="T1" fmla="*/ 505 h 505"/>
                <a:gd name="T2" fmla="*/ 266 w 1389"/>
                <a:gd name="T3" fmla="*/ 270 h 505"/>
                <a:gd name="T4" fmla="*/ 470 w 1389"/>
                <a:gd name="T5" fmla="*/ 256 h 505"/>
                <a:gd name="T6" fmla="*/ 596 w 1389"/>
                <a:gd name="T7" fmla="*/ 201 h 505"/>
                <a:gd name="T8" fmla="*/ 722 w 1389"/>
                <a:gd name="T9" fmla="*/ 133 h 505"/>
                <a:gd name="T10" fmla="*/ 816 w 1389"/>
                <a:gd name="T11" fmla="*/ 201 h 505"/>
                <a:gd name="T12" fmla="*/ 869 w 1389"/>
                <a:gd name="T13" fmla="*/ 196 h 505"/>
                <a:gd name="T14" fmla="*/ 984 w 1389"/>
                <a:gd name="T15" fmla="*/ 133 h 505"/>
                <a:gd name="T16" fmla="*/ 1115 w 1389"/>
                <a:gd name="T17" fmla="*/ 55 h 505"/>
                <a:gd name="T18" fmla="*/ 1247 w 1389"/>
                <a:gd name="T19" fmla="*/ 9 h 505"/>
                <a:gd name="T20" fmla="*/ 1338 w 1389"/>
                <a:gd name="T21" fmla="*/ 1 h 505"/>
                <a:gd name="T22" fmla="*/ 1389 w 1389"/>
                <a:gd name="T23" fmla="*/ 7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9" h="505">
                  <a:moveTo>
                    <a:pt x="0" y="505"/>
                  </a:moveTo>
                  <a:cubicBezTo>
                    <a:pt x="44" y="466"/>
                    <a:pt x="188" y="312"/>
                    <a:pt x="266" y="270"/>
                  </a:cubicBezTo>
                  <a:cubicBezTo>
                    <a:pt x="344" y="228"/>
                    <a:pt x="415" y="267"/>
                    <a:pt x="470" y="256"/>
                  </a:cubicBezTo>
                  <a:cubicBezTo>
                    <a:pt x="525" y="245"/>
                    <a:pt x="554" y="221"/>
                    <a:pt x="596" y="201"/>
                  </a:cubicBezTo>
                  <a:cubicBezTo>
                    <a:pt x="638" y="181"/>
                    <a:pt x="685" y="133"/>
                    <a:pt x="722" y="133"/>
                  </a:cubicBezTo>
                  <a:cubicBezTo>
                    <a:pt x="759" y="133"/>
                    <a:pt x="791" y="191"/>
                    <a:pt x="816" y="201"/>
                  </a:cubicBezTo>
                  <a:cubicBezTo>
                    <a:pt x="841" y="211"/>
                    <a:pt x="841" y="207"/>
                    <a:pt x="869" y="196"/>
                  </a:cubicBezTo>
                  <a:cubicBezTo>
                    <a:pt x="897" y="185"/>
                    <a:pt x="943" y="157"/>
                    <a:pt x="984" y="133"/>
                  </a:cubicBezTo>
                  <a:cubicBezTo>
                    <a:pt x="1025" y="109"/>
                    <a:pt x="1071" y="76"/>
                    <a:pt x="1115" y="55"/>
                  </a:cubicBezTo>
                  <a:cubicBezTo>
                    <a:pt x="1159" y="34"/>
                    <a:pt x="1210" y="18"/>
                    <a:pt x="1247" y="9"/>
                  </a:cubicBezTo>
                  <a:cubicBezTo>
                    <a:pt x="1284" y="0"/>
                    <a:pt x="1314" y="1"/>
                    <a:pt x="1338" y="1"/>
                  </a:cubicBezTo>
                  <a:cubicBezTo>
                    <a:pt x="1362" y="1"/>
                    <a:pt x="1379" y="6"/>
                    <a:pt x="1389" y="7"/>
                  </a:cubicBezTo>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4049" name="Group 497"/>
          <p:cNvGrpSpPr>
            <a:grpSpLocks/>
          </p:cNvGrpSpPr>
          <p:nvPr/>
        </p:nvGrpSpPr>
        <p:grpSpPr bwMode="auto">
          <a:xfrm>
            <a:off x="1168400" y="3228975"/>
            <a:ext cx="7353300" cy="3286125"/>
            <a:chOff x="736" y="2050"/>
            <a:chExt cx="4632" cy="2070"/>
          </a:xfrm>
        </p:grpSpPr>
        <p:sp>
          <p:nvSpPr>
            <p:cNvPr id="24050" name="Freeform 498"/>
            <p:cNvSpPr>
              <a:spLocks/>
            </p:cNvSpPr>
            <p:nvPr/>
          </p:nvSpPr>
          <p:spPr bwMode="auto">
            <a:xfrm>
              <a:off x="736" y="2050"/>
              <a:ext cx="4632" cy="2056"/>
            </a:xfrm>
            <a:custGeom>
              <a:avLst/>
              <a:gdLst>
                <a:gd name="T0" fmla="*/ 0 w 4632"/>
                <a:gd name="T1" fmla="*/ 0 h 2056"/>
                <a:gd name="T2" fmla="*/ 122 w 4632"/>
                <a:gd name="T3" fmla="*/ 84 h 2056"/>
                <a:gd name="T4" fmla="*/ 220 w 4632"/>
                <a:gd name="T5" fmla="*/ 258 h 2056"/>
                <a:gd name="T6" fmla="*/ 326 w 4632"/>
                <a:gd name="T7" fmla="*/ 422 h 2056"/>
                <a:gd name="T8" fmla="*/ 314 w 4632"/>
                <a:gd name="T9" fmla="*/ 772 h 2056"/>
                <a:gd name="T10" fmla="*/ 680 w 4632"/>
                <a:gd name="T11" fmla="*/ 960 h 2056"/>
                <a:gd name="T12" fmla="*/ 782 w 4632"/>
                <a:gd name="T13" fmla="*/ 1126 h 2056"/>
                <a:gd name="T14" fmla="*/ 890 w 4632"/>
                <a:gd name="T15" fmla="*/ 1214 h 2056"/>
                <a:gd name="T16" fmla="*/ 1206 w 4632"/>
                <a:gd name="T17" fmla="*/ 1332 h 2056"/>
                <a:gd name="T18" fmla="*/ 1390 w 4632"/>
                <a:gd name="T19" fmla="*/ 1436 h 2056"/>
                <a:gd name="T20" fmla="*/ 1662 w 4632"/>
                <a:gd name="T21" fmla="*/ 1490 h 2056"/>
                <a:gd name="T22" fmla="*/ 2018 w 4632"/>
                <a:gd name="T23" fmla="*/ 1482 h 2056"/>
                <a:gd name="T24" fmla="*/ 2282 w 4632"/>
                <a:gd name="T25" fmla="*/ 1676 h 2056"/>
                <a:gd name="T26" fmla="*/ 2502 w 4632"/>
                <a:gd name="T27" fmla="*/ 1856 h 2056"/>
                <a:gd name="T28" fmla="*/ 2652 w 4632"/>
                <a:gd name="T29" fmla="*/ 1920 h 2056"/>
                <a:gd name="T30" fmla="*/ 2850 w 4632"/>
                <a:gd name="T31" fmla="*/ 1938 h 2056"/>
                <a:gd name="T32" fmla="*/ 3096 w 4632"/>
                <a:gd name="T33" fmla="*/ 2046 h 2056"/>
                <a:gd name="T34" fmla="*/ 3324 w 4632"/>
                <a:gd name="T35" fmla="*/ 2000 h 2056"/>
                <a:gd name="T36" fmla="*/ 3586 w 4632"/>
                <a:gd name="T37" fmla="*/ 1960 h 2056"/>
                <a:gd name="T38" fmla="*/ 3848 w 4632"/>
                <a:gd name="T39" fmla="*/ 1968 h 2056"/>
                <a:gd name="T40" fmla="*/ 4122 w 4632"/>
                <a:gd name="T41" fmla="*/ 1908 h 2056"/>
                <a:gd name="T42" fmla="*/ 4632 w 4632"/>
                <a:gd name="T43" fmla="*/ 1908 h 2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32" h="2056">
                  <a:moveTo>
                    <a:pt x="0" y="0"/>
                  </a:moveTo>
                  <a:cubicBezTo>
                    <a:pt x="20" y="14"/>
                    <a:pt x="85" y="41"/>
                    <a:pt x="122" y="84"/>
                  </a:cubicBezTo>
                  <a:cubicBezTo>
                    <a:pt x="159" y="127"/>
                    <a:pt x="186" y="202"/>
                    <a:pt x="220" y="258"/>
                  </a:cubicBezTo>
                  <a:cubicBezTo>
                    <a:pt x="254" y="314"/>
                    <a:pt x="310" y="336"/>
                    <a:pt x="326" y="422"/>
                  </a:cubicBezTo>
                  <a:cubicBezTo>
                    <a:pt x="342" y="508"/>
                    <a:pt x="255" y="682"/>
                    <a:pt x="314" y="772"/>
                  </a:cubicBezTo>
                  <a:cubicBezTo>
                    <a:pt x="373" y="862"/>
                    <a:pt x="602" y="901"/>
                    <a:pt x="680" y="960"/>
                  </a:cubicBezTo>
                  <a:cubicBezTo>
                    <a:pt x="758" y="1019"/>
                    <a:pt x="747" y="1084"/>
                    <a:pt x="782" y="1126"/>
                  </a:cubicBezTo>
                  <a:cubicBezTo>
                    <a:pt x="817" y="1168"/>
                    <a:pt x="819" y="1180"/>
                    <a:pt x="890" y="1214"/>
                  </a:cubicBezTo>
                  <a:cubicBezTo>
                    <a:pt x="961" y="1248"/>
                    <a:pt x="1123" y="1295"/>
                    <a:pt x="1206" y="1332"/>
                  </a:cubicBezTo>
                  <a:cubicBezTo>
                    <a:pt x="1289" y="1369"/>
                    <a:pt x="1314" y="1410"/>
                    <a:pt x="1390" y="1436"/>
                  </a:cubicBezTo>
                  <a:cubicBezTo>
                    <a:pt x="1466" y="1462"/>
                    <a:pt x="1557" y="1482"/>
                    <a:pt x="1662" y="1490"/>
                  </a:cubicBezTo>
                  <a:cubicBezTo>
                    <a:pt x="1767" y="1498"/>
                    <a:pt x="1915" y="1451"/>
                    <a:pt x="2018" y="1482"/>
                  </a:cubicBezTo>
                  <a:cubicBezTo>
                    <a:pt x="2121" y="1513"/>
                    <a:pt x="2201" y="1614"/>
                    <a:pt x="2282" y="1676"/>
                  </a:cubicBezTo>
                  <a:cubicBezTo>
                    <a:pt x="2363" y="1738"/>
                    <a:pt x="2440" y="1815"/>
                    <a:pt x="2502" y="1856"/>
                  </a:cubicBezTo>
                  <a:cubicBezTo>
                    <a:pt x="2564" y="1897"/>
                    <a:pt x="2594" y="1906"/>
                    <a:pt x="2652" y="1920"/>
                  </a:cubicBezTo>
                  <a:cubicBezTo>
                    <a:pt x="2710" y="1934"/>
                    <a:pt x="2776" y="1917"/>
                    <a:pt x="2850" y="1938"/>
                  </a:cubicBezTo>
                  <a:cubicBezTo>
                    <a:pt x="2924" y="1959"/>
                    <a:pt x="3017" y="2036"/>
                    <a:pt x="3096" y="2046"/>
                  </a:cubicBezTo>
                  <a:cubicBezTo>
                    <a:pt x="3175" y="2056"/>
                    <a:pt x="3242" y="2014"/>
                    <a:pt x="3324" y="2000"/>
                  </a:cubicBezTo>
                  <a:cubicBezTo>
                    <a:pt x="3406" y="1986"/>
                    <a:pt x="3499" y="1965"/>
                    <a:pt x="3586" y="1960"/>
                  </a:cubicBezTo>
                  <a:cubicBezTo>
                    <a:pt x="3673" y="1955"/>
                    <a:pt x="3759" y="1977"/>
                    <a:pt x="3848" y="1968"/>
                  </a:cubicBezTo>
                  <a:cubicBezTo>
                    <a:pt x="3937" y="1959"/>
                    <a:pt x="3991" y="1918"/>
                    <a:pt x="4122" y="1908"/>
                  </a:cubicBezTo>
                  <a:cubicBezTo>
                    <a:pt x="4253" y="1898"/>
                    <a:pt x="4526" y="1908"/>
                    <a:pt x="4632" y="1908"/>
                  </a:cubicBezTo>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51" name="Line 499"/>
            <p:cNvSpPr>
              <a:spLocks noChangeShapeType="1"/>
            </p:cNvSpPr>
            <p:nvPr/>
          </p:nvSpPr>
          <p:spPr bwMode="auto">
            <a:xfrm flipH="1">
              <a:off x="2939" y="3650"/>
              <a:ext cx="41" cy="5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52" name="Line 500"/>
            <p:cNvSpPr>
              <a:spLocks noChangeShapeType="1"/>
            </p:cNvSpPr>
            <p:nvPr/>
          </p:nvSpPr>
          <p:spPr bwMode="auto">
            <a:xfrm flipH="1">
              <a:off x="3046" y="3736"/>
              <a:ext cx="33" cy="4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53" name="Line 501"/>
            <p:cNvSpPr>
              <a:spLocks noChangeShapeType="1"/>
            </p:cNvSpPr>
            <p:nvPr/>
          </p:nvSpPr>
          <p:spPr bwMode="auto">
            <a:xfrm flipH="1">
              <a:off x="3145" y="3829"/>
              <a:ext cx="34" cy="4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54" name="Line 502"/>
            <p:cNvSpPr>
              <a:spLocks noChangeShapeType="1"/>
            </p:cNvSpPr>
            <p:nvPr/>
          </p:nvSpPr>
          <p:spPr bwMode="auto">
            <a:xfrm flipH="1">
              <a:off x="3274" y="3903"/>
              <a:ext cx="26" cy="51"/>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55" name="Line 503"/>
            <p:cNvSpPr>
              <a:spLocks noChangeShapeType="1"/>
            </p:cNvSpPr>
            <p:nvPr/>
          </p:nvSpPr>
          <p:spPr bwMode="auto">
            <a:xfrm flipH="1">
              <a:off x="3417" y="3943"/>
              <a:ext cx="6" cy="5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56" name="Line 504"/>
            <p:cNvSpPr>
              <a:spLocks noChangeShapeType="1"/>
            </p:cNvSpPr>
            <p:nvPr/>
          </p:nvSpPr>
          <p:spPr bwMode="auto">
            <a:xfrm flipH="1">
              <a:off x="3570" y="3953"/>
              <a:ext cx="2" cy="5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57" name="Line 505"/>
            <p:cNvSpPr>
              <a:spLocks noChangeShapeType="1"/>
            </p:cNvSpPr>
            <p:nvPr/>
          </p:nvSpPr>
          <p:spPr bwMode="auto">
            <a:xfrm flipH="1">
              <a:off x="3681" y="4013"/>
              <a:ext cx="27" cy="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58" name="Line 506"/>
            <p:cNvSpPr>
              <a:spLocks noChangeShapeType="1"/>
            </p:cNvSpPr>
            <p:nvPr/>
          </p:nvSpPr>
          <p:spPr bwMode="auto">
            <a:xfrm flipH="1">
              <a:off x="3815" y="4058"/>
              <a:ext cx="13" cy="6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59" name="Line 507"/>
            <p:cNvSpPr>
              <a:spLocks noChangeShapeType="1"/>
            </p:cNvSpPr>
            <p:nvPr/>
          </p:nvSpPr>
          <p:spPr bwMode="auto">
            <a:xfrm>
              <a:off x="4281" y="3982"/>
              <a:ext cx="1" cy="5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60" name="Line 508"/>
            <p:cNvSpPr>
              <a:spLocks noChangeShapeType="1"/>
            </p:cNvSpPr>
            <p:nvPr/>
          </p:nvSpPr>
          <p:spPr bwMode="auto">
            <a:xfrm>
              <a:off x="4417" y="3978"/>
              <a:ext cx="3" cy="6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61" name="Line 509"/>
            <p:cNvSpPr>
              <a:spLocks noChangeShapeType="1"/>
            </p:cNvSpPr>
            <p:nvPr/>
          </p:nvSpPr>
          <p:spPr bwMode="auto">
            <a:xfrm>
              <a:off x="4569" y="3986"/>
              <a:ext cx="5" cy="5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62" name="Line 510"/>
            <p:cNvSpPr>
              <a:spLocks noChangeShapeType="1"/>
            </p:cNvSpPr>
            <p:nvPr/>
          </p:nvSpPr>
          <p:spPr bwMode="auto">
            <a:xfrm>
              <a:off x="4711" y="3952"/>
              <a:ext cx="17" cy="6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63" name="Line 511"/>
            <p:cNvSpPr>
              <a:spLocks noChangeShapeType="1"/>
            </p:cNvSpPr>
            <p:nvPr/>
          </p:nvSpPr>
          <p:spPr bwMode="auto">
            <a:xfrm>
              <a:off x="4863" y="3926"/>
              <a:ext cx="5" cy="5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64" name="Line 512"/>
            <p:cNvSpPr>
              <a:spLocks noChangeShapeType="1"/>
            </p:cNvSpPr>
            <p:nvPr/>
          </p:nvSpPr>
          <p:spPr bwMode="auto">
            <a:xfrm flipH="1">
              <a:off x="4999" y="3924"/>
              <a:ext cx="0" cy="6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65" name="Line 513"/>
            <p:cNvSpPr>
              <a:spLocks noChangeShapeType="1"/>
            </p:cNvSpPr>
            <p:nvPr/>
          </p:nvSpPr>
          <p:spPr bwMode="auto">
            <a:xfrm>
              <a:off x="5132" y="3927"/>
              <a:ext cx="5" cy="5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66" name="Line 514"/>
            <p:cNvSpPr>
              <a:spLocks noChangeShapeType="1"/>
            </p:cNvSpPr>
            <p:nvPr/>
          </p:nvSpPr>
          <p:spPr bwMode="auto">
            <a:xfrm>
              <a:off x="5281" y="3934"/>
              <a:ext cx="3" cy="51"/>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67" name="Line 515"/>
            <p:cNvSpPr>
              <a:spLocks noChangeShapeType="1"/>
            </p:cNvSpPr>
            <p:nvPr/>
          </p:nvSpPr>
          <p:spPr bwMode="auto">
            <a:xfrm flipH="1">
              <a:off x="2829" y="3559"/>
              <a:ext cx="30" cy="4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68" name="Line 516"/>
            <p:cNvSpPr>
              <a:spLocks noChangeShapeType="1"/>
            </p:cNvSpPr>
            <p:nvPr/>
          </p:nvSpPr>
          <p:spPr bwMode="auto">
            <a:xfrm flipH="1">
              <a:off x="2689" y="3490"/>
              <a:ext cx="3" cy="5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69" name="Line 517"/>
            <p:cNvSpPr>
              <a:spLocks noChangeShapeType="1"/>
            </p:cNvSpPr>
            <p:nvPr/>
          </p:nvSpPr>
          <p:spPr bwMode="auto">
            <a:xfrm flipH="1">
              <a:off x="2187" y="3480"/>
              <a:ext cx="17" cy="5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70" name="Line 518"/>
            <p:cNvSpPr>
              <a:spLocks noChangeShapeType="1"/>
            </p:cNvSpPr>
            <p:nvPr/>
          </p:nvSpPr>
          <p:spPr bwMode="auto">
            <a:xfrm>
              <a:off x="2498" y="3504"/>
              <a:ext cx="1" cy="6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71" name="Line 519"/>
            <p:cNvSpPr>
              <a:spLocks noChangeShapeType="1"/>
            </p:cNvSpPr>
            <p:nvPr/>
          </p:nvSpPr>
          <p:spPr bwMode="auto">
            <a:xfrm flipH="1">
              <a:off x="2360" y="3510"/>
              <a:ext cx="1" cy="6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72" name="Line 520"/>
            <p:cNvSpPr>
              <a:spLocks noChangeShapeType="1"/>
            </p:cNvSpPr>
            <p:nvPr/>
          </p:nvSpPr>
          <p:spPr bwMode="auto">
            <a:xfrm flipH="1">
              <a:off x="2039" y="3432"/>
              <a:ext cx="29" cy="3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73" name="Line 521"/>
            <p:cNvSpPr>
              <a:spLocks noChangeShapeType="1"/>
            </p:cNvSpPr>
            <p:nvPr/>
          </p:nvSpPr>
          <p:spPr bwMode="auto">
            <a:xfrm flipH="1">
              <a:off x="1942" y="3361"/>
              <a:ext cx="25" cy="4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74" name="Line 522"/>
            <p:cNvSpPr>
              <a:spLocks noChangeShapeType="1"/>
            </p:cNvSpPr>
            <p:nvPr/>
          </p:nvSpPr>
          <p:spPr bwMode="auto">
            <a:xfrm flipV="1">
              <a:off x="1449" y="3091"/>
              <a:ext cx="65" cy="1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75" name="Line 523"/>
            <p:cNvSpPr>
              <a:spLocks noChangeShapeType="1"/>
            </p:cNvSpPr>
            <p:nvPr/>
          </p:nvSpPr>
          <p:spPr bwMode="auto">
            <a:xfrm flipH="1">
              <a:off x="1825" y="3318"/>
              <a:ext cx="18" cy="5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76" name="Line 524"/>
            <p:cNvSpPr>
              <a:spLocks noChangeShapeType="1"/>
            </p:cNvSpPr>
            <p:nvPr/>
          </p:nvSpPr>
          <p:spPr bwMode="auto">
            <a:xfrm flipH="1">
              <a:off x="1512" y="3171"/>
              <a:ext cx="39" cy="3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77" name="Line 525"/>
            <p:cNvSpPr>
              <a:spLocks noChangeShapeType="1"/>
            </p:cNvSpPr>
            <p:nvPr/>
          </p:nvSpPr>
          <p:spPr bwMode="auto">
            <a:xfrm flipH="1">
              <a:off x="1380" y="2969"/>
              <a:ext cx="35" cy="4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78" name="Line 526"/>
            <p:cNvSpPr>
              <a:spLocks noChangeShapeType="1"/>
            </p:cNvSpPr>
            <p:nvPr/>
          </p:nvSpPr>
          <p:spPr bwMode="auto">
            <a:xfrm flipH="1">
              <a:off x="1258" y="2915"/>
              <a:ext cx="30" cy="61"/>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79" name="Line 527"/>
            <p:cNvSpPr>
              <a:spLocks noChangeShapeType="1"/>
            </p:cNvSpPr>
            <p:nvPr/>
          </p:nvSpPr>
          <p:spPr bwMode="auto">
            <a:xfrm flipH="1">
              <a:off x="1082" y="2845"/>
              <a:ext cx="32" cy="4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80" name="Line 528"/>
            <p:cNvSpPr>
              <a:spLocks noChangeShapeType="1"/>
            </p:cNvSpPr>
            <p:nvPr/>
          </p:nvSpPr>
          <p:spPr bwMode="auto">
            <a:xfrm>
              <a:off x="4141" y="4010"/>
              <a:ext cx="11" cy="5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81" name="Line 529"/>
            <p:cNvSpPr>
              <a:spLocks noChangeShapeType="1"/>
            </p:cNvSpPr>
            <p:nvPr/>
          </p:nvSpPr>
          <p:spPr bwMode="auto">
            <a:xfrm>
              <a:off x="3980" y="4035"/>
              <a:ext cx="15" cy="6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82" name="Line 530"/>
            <p:cNvSpPr>
              <a:spLocks noChangeShapeType="1"/>
            </p:cNvSpPr>
            <p:nvPr/>
          </p:nvSpPr>
          <p:spPr bwMode="auto">
            <a:xfrm>
              <a:off x="997" y="2744"/>
              <a:ext cx="56" cy="1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83" name="Line 531"/>
            <p:cNvSpPr>
              <a:spLocks noChangeShapeType="1"/>
            </p:cNvSpPr>
            <p:nvPr/>
          </p:nvSpPr>
          <p:spPr bwMode="auto">
            <a:xfrm>
              <a:off x="1010" y="2616"/>
              <a:ext cx="55" cy="1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84" name="Line 532"/>
            <p:cNvSpPr>
              <a:spLocks noChangeShapeType="1"/>
            </p:cNvSpPr>
            <p:nvPr/>
          </p:nvSpPr>
          <p:spPr bwMode="auto">
            <a:xfrm>
              <a:off x="1034" y="2510"/>
              <a:ext cx="55" cy="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85" name="Line 533"/>
            <p:cNvSpPr>
              <a:spLocks noChangeShapeType="1"/>
            </p:cNvSpPr>
            <p:nvPr/>
          </p:nvSpPr>
          <p:spPr bwMode="auto">
            <a:xfrm flipV="1">
              <a:off x="1004" y="2399"/>
              <a:ext cx="55" cy="2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86" name="Line 534"/>
            <p:cNvSpPr>
              <a:spLocks noChangeShapeType="1"/>
            </p:cNvSpPr>
            <p:nvPr/>
          </p:nvSpPr>
          <p:spPr bwMode="auto">
            <a:xfrm flipV="1">
              <a:off x="940" y="2307"/>
              <a:ext cx="49" cy="3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87" name="Line 535"/>
            <p:cNvSpPr>
              <a:spLocks noChangeShapeType="1"/>
            </p:cNvSpPr>
            <p:nvPr/>
          </p:nvSpPr>
          <p:spPr bwMode="auto">
            <a:xfrm flipV="1">
              <a:off x="884" y="2213"/>
              <a:ext cx="55" cy="2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88" name="Line 536"/>
            <p:cNvSpPr>
              <a:spLocks noChangeShapeType="1"/>
            </p:cNvSpPr>
            <p:nvPr/>
          </p:nvSpPr>
          <p:spPr bwMode="auto">
            <a:xfrm flipV="1">
              <a:off x="828" y="2097"/>
              <a:ext cx="49" cy="3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89" name="Freeform 537"/>
            <p:cNvSpPr>
              <a:spLocks/>
            </p:cNvSpPr>
            <p:nvPr/>
          </p:nvSpPr>
          <p:spPr bwMode="auto">
            <a:xfrm>
              <a:off x="1056" y="2240"/>
              <a:ext cx="3515" cy="756"/>
            </a:xfrm>
            <a:custGeom>
              <a:avLst/>
              <a:gdLst>
                <a:gd name="T0" fmla="*/ 0 w 3515"/>
                <a:gd name="T1" fmla="*/ 364 h 756"/>
                <a:gd name="T2" fmla="*/ 546 w 3515"/>
                <a:gd name="T3" fmla="*/ 631 h 756"/>
                <a:gd name="T4" fmla="*/ 828 w 3515"/>
                <a:gd name="T5" fmla="*/ 571 h 756"/>
                <a:gd name="T6" fmla="*/ 1206 w 3515"/>
                <a:gd name="T7" fmla="*/ 718 h 756"/>
                <a:gd name="T8" fmla="*/ 1461 w 3515"/>
                <a:gd name="T9" fmla="*/ 619 h 756"/>
                <a:gd name="T10" fmla="*/ 1593 w 3515"/>
                <a:gd name="T11" fmla="*/ 622 h 756"/>
                <a:gd name="T12" fmla="*/ 1770 w 3515"/>
                <a:gd name="T13" fmla="*/ 751 h 756"/>
                <a:gd name="T14" fmla="*/ 1983 w 3515"/>
                <a:gd name="T15" fmla="*/ 652 h 756"/>
                <a:gd name="T16" fmla="*/ 2062 w 3515"/>
                <a:gd name="T17" fmla="*/ 430 h 756"/>
                <a:gd name="T18" fmla="*/ 2244 w 3515"/>
                <a:gd name="T19" fmla="*/ 265 h 756"/>
                <a:gd name="T20" fmla="*/ 2448 w 3515"/>
                <a:gd name="T21" fmla="*/ 235 h 756"/>
                <a:gd name="T22" fmla="*/ 2643 w 3515"/>
                <a:gd name="T23" fmla="*/ 199 h 756"/>
                <a:gd name="T24" fmla="*/ 2838 w 3515"/>
                <a:gd name="T25" fmla="*/ 232 h 756"/>
                <a:gd name="T26" fmla="*/ 2994 w 3515"/>
                <a:gd name="T27" fmla="*/ 133 h 756"/>
                <a:gd name="T28" fmla="*/ 3150 w 3515"/>
                <a:gd name="T29" fmla="*/ 112 h 756"/>
                <a:gd name="T30" fmla="*/ 3306 w 3515"/>
                <a:gd name="T31" fmla="*/ 40 h 756"/>
                <a:gd name="T32" fmla="*/ 3515 w 3515"/>
                <a:gd name="T33" fmla="*/ 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15" h="756">
                  <a:moveTo>
                    <a:pt x="0" y="364"/>
                  </a:moveTo>
                  <a:cubicBezTo>
                    <a:pt x="90" y="408"/>
                    <a:pt x="408" y="597"/>
                    <a:pt x="546" y="631"/>
                  </a:cubicBezTo>
                  <a:cubicBezTo>
                    <a:pt x="684" y="665"/>
                    <a:pt x="718" y="557"/>
                    <a:pt x="828" y="571"/>
                  </a:cubicBezTo>
                  <a:cubicBezTo>
                    <a:pt x="938" y="585"/>
                    <a:pt x="1100" y="710"/>
                    <a:pt x="1206" y="718"/>
                  </a:cubicBezTo>
                  <a:cubicBezTo>
                    <a:pt x="1312" y="726"/>
                    <a:pt x="1397" y="635"/>
                    <a:pt x="1461" y="619"/>
                  </a:cubicBezTo>
                  <a:cubicBezTo>
                    <a:pt x="1525" y="603"/>
                    <a:pt x="1541" y="600"/>
                    <a:pt x="1593" y="622"/>
                  </a:cubicBezTo>
                  <a:cubicBezTo>
                    <a:pt x="1645" y="644"/>
                    <a:pt x="1705" y="746"/>
                    <a:pt x="1770" y="751"/>
                  </a:cubicBezTo>
                  <a:cubicBezTo>
                    <a:pt x="1835" y="756"/>
                    <a:pt x="1934" y="705"/>
                    <a:pt x="1983" y="652"/>
                  </a:cubicBezTo>
                  <a:cubicBezTo>
                    <a:pt x="2032" y="599"/>
                    <a:pt x="2018" y="495"/>
                    <a:pt x="2062" y="430"/>
                  </a:cubicBezTo>
                  <a:cubicBezTo>
                    <a:pt x="2106" y="365"/>
                    <a:pt x="2180" y="297"/>
                    <a:pt x="2244" y="265"/>
                  </a:cubicBezTo>
                  <a:cubicBezTo>
                    <a:pt x="2308" y="233"/>
                    <a:pt x="2382" y="246"/>
                    <a:pt x="2448" y="235"/>
                  </a:cubicBezTo>
                  <a:cubicBezTo>
                    <a:pt x="2514" y="224"/>
                    <a:pt x="2578" y="200"/>
                    <a:pt x="2643" y="199"/>
                  </a:cubicBezTo>
                  <a:cubicBezTo>
                    <a:pt x="2708" y="198"/>
                    <a:pt x="2780" y="243"/>
                    <a:pt x="2838" y="232"/>
                  </a:cubicBezTo>
                  <a:cubicBezTo>
                    <a:pt x="2896" y="221"/>
                    <a:pt x="2942" y="153"/>
                    <a:pt x="2994" y="133"/>
                  </a:cubicBezTo>
                  <a:cubicBezTo>
                    <a:pt x="3046" y="113"/>
                    <a:pt x="3098" y="128"/>
                    <a:pt x="3150" y="112"/>
                  </a:cubicBezTo>
                  <a:cubicBezTo>
                    <a:pt x="3202" y="96"/>
                    <a:pt x="3245" y="59"/>
                    <a:pt x="3306" y="40"/>
                  </a:cubicBezTo>
                  <a:cubicBezTo>
                    <a:pt x="3367" y="21"/>
                    <a:pt x="3472" y="8"/>
                    <a:pt x="3515" y="0"/>
                  </a:cubicBezTo>
                </a:path>
              </a:pathLst>
            </a:cu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90" name="Line 538"/>
            <p:cNvSpPr>
              <a:spLocks noChangeShapeType="1"/>
            </p:cNvSpPr>
            <p:nvPr/>
          </p:nvSpPr>
          <p:spPr bwMode="auto">
            <a:xfrm flipH="1" flipV="1">
              <a:off x="3075" y="2686"/>
              <a:ext cx="57" cy="2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91" name="Line 539"/>
            <p:cNvSpPr>
              <a:spLocks noChangeShapeType="1"/>
            </p:cNvSpPr>
            <p:nvPr/>
          </p:nvSpPr>
          <p:spPr bwMode="auto">
            <a:xfrm>
              <a:off x="3157" y="2580"/>
              <a:ext cx="29" cy="31"/>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92" name="Line 540"/>
            <p:cNvSpPr>
              <a:spLocks noChangeShapeType="1"/>
            </p:cNvSpPr>
            <p:nvPr/>
          </p:nvSpPr>
          <p:spPr bwMode="auto">
            <a:xfrm>
              <a:off x="3259" y="2491"/>
              <a:ext cx="30" cy="5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93" name="Line 541"/>
            <p:cNvSpPr>
              <a:spLocks noChangeShapeType="1"/>
            </p:cNvSpPr>
            <p:nvPr/>
          </p:nvSpPr>
          <p:spPr bwMode="auto">
            <a:xfrm>
              <a:off x="3386" y="2453"/>
              <a:ext cx="4" cy="5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94" name="Line 542"/>
            <p:cNvSpPr>
              <a:spLocks noChangeShapeType="1"/>
            </p:cNvSpPr>
            <p:nvPr/>
          </p:nvSpPr>
          <p:spPr bwMode="auto">
            <a:xfrm>
              <a:off x="3507" y="2445"/>
              <a:ext cx="6" cy="5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95" name="Line 543"/>
            <p:cNvSpPr>
              <a:spLocks noChangeShapeType="1"/>
            </p:cNvSpPr>
            <p:nvPr/>
          </p:nvSpPr>
          <p:spPr bwMode="auto">
            <a:xfrm>
              <a:off x="3622" y="2419"/>
              <a:ext cx="10" cy="5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96" name="Line 544"/>
            <p:cNvSpPr>
              <a:spLocks noChangeShapeType="1"/>
            </p:cNvSpPr>
            <p:nvPr/>
          </p:nvSpPr>
          <p:spPr bwMode="auto">
            <a:xfrm flipH="1">
              <a:off x="3745" y="2411"/>
              <a:ext cx="11" cy="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97" name="Line 545"/>
            <p:cNvSpPr>
              <a:spLocks noChangeShapeType="1"/>
            </p:cNvSpPr>
            <p:nvPr/>
          </p:nvSpPr>
          <p:spPr bwMode="auto">
            <a:xfrm>
              <a:off x="3916" y="2428"/>
              <a:ext cx="23" cy="5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98" name="Line 546"/>
            <p:cNvSpPr>
              <a:spLocks noChangeShapeType="1"/>
            </p:cNvSpPr>
            <p:nvPr/>
          </p:nvSpPr>
          <p:spPr bwMode="auto">
            <a:xfrm>
              <a:off x="4305" y="2264"/>
              <a:ext cx="13" cy="5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099" name="Line 547"/>
            <p:cNvSpPr>
              <a:spLocks noChangeShapeType="1"/>
            </p:cNvSpPr>
            <p:nvPr/>
          </p:nvSpPr>
          <p:spPr bwMode="auto">
            <a:xfrm>
              <a:off x="4487" y="2216"/>
              <a:ext cx="9" cy="7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00" name="Line 548"/>
            <p:cNvSpPr>
              <a:spLocks noChangeShapeType="1"/>
            </p:cNvSpPr>
            <p:nvPr/>
          </p:nvSpPr>
          <p:spPr bwMode="auto">
            <a:xfrm>
              <a:off x="3045" y="2809"/>
              <a:ext cx="46" cy="2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01" name="Line 549"/>
            <p:cNvSpPr>
              <a:spLocks noChangeShapeType="1"/>
            </p:cNvSpPr>
            <p:nvPr/>
          </p:nvSpPr>
          <p:spPr bwMode="auto">
            <a:xfrm>
              <a:off x="2930" y="2938"/>
              <a:ext cx="25" cy="4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02" name="Line 550"/>
            <p:cNvSpPr>
              <a:spLocks noChangeShapeType="1"/>
            </p:cNvSpPr>
            <p:nvPr/>
          </p:nvSpPr>
          <p:spPr bwMode="auto">
            <a:xfrm flipH="1">
              <a:off x="2593" y="2824"/>
              <a:ext cx="3" cy="5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03" name="Line 551"/>
            <p:cNvSpPr>
              <a:spLocks noChangeShapeType="1"/>
            </p:cNvSpPr>
            <p:nvPr/>
          </p:nvSpPr>
          <p:spPr bwMode="auto">
            <a:xfrm flipH="1">
              <a:off x="2791" y="2958"/>
              <a:ext cx="17" cy="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04" name="Line 552"/>
            <p:cNvSpPr>
              <a:spLocks noChangeShapeType="1"/>
            </p:cNvSpPr>
            <p:nvPr/>
          </p:nvSpPr>
          <p:spPr bwMode="auto">
            <a:xfrm flipH="1">
              <a:off x="2678" y="2872"/>
              <a:ext cx="25" cy="4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05" name="Line 553"/>
            <p:cNvSpPr>
              <a:spLocks noChangeShapeType="1"/>
            </p:cNvSpPr>
            <p:nvPr/>
          </p:nvSpPr>
          <p:spPr bwMode="auto">
            <a:xfrm>
              <a:off x="2462" y="2854"/>
              <a:ext cx="25" cy="4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06" name="Line 554"/>
            <p:cNvSpPr>
              <a:spLocks noChangeShapeType="1"/>
            </p:cNvSpPr>
            <p:nvPr/>
          </p:nvSpPr>
          <p:spPr bwMode="auto">
            <a:xfrm>
              <a:off x="2365" y="2899"/>
              <a:ext cx="29" cy="6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07" name="Line 555"/>
            <p:cNvSpPr>
              <a:spLocks noChangeShapeType="1"/>
            </p:cNvSpPr>
            <p:nvPr/>
          </p:nvSpPr>
          <p:spPr bwMode="auto">
            <a:xfrm flipV="1">
              <a:off x="1987" y="2823"/>
              <a:ext cx="33" cy="51"/>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08" name="Line 556"/>
            <p:cNvSpPr>
              <a:spLocks noChangeShapeType="1"/>
            </p:cNvSpPr>
            <p:nvPr/>
          </p:nvSpPr>
          <p:spPr bwMode="auto">
            <a:xfrm flipH="1">
              <a:off x="2259" y="2924"/>
              <a:ext cx="4" cy="5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09" name="Line 557"/>
            <p:cNvSpPr>
              <a:spLocks noChangeShapeType="1"/>
            </p:cNvSpPr>
            <p:nvPr/>
          </p:nvSpPr>
          <p:spPr bwMode="auto">
            <a:xfrm flipH="1">
              <a:off x="2116" y="2883"/>
              <a:ext cx="19" cy="4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10" name="Line 558"/>
            <p:cNvSpPr>
              <a:spLocks noChangeShapeType="1"/>
            </p:cNvSpPr>
            <p:nvPr/>
          </p:nvSpPr>
          <p:spPr bwMode="auto">
            <a:xfrm flipH="1">
              <a:off x="1890" y="2781"/>
              <a:ext cx="9" cy="5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11" name="Line 559"/>
            <p:cNvSpPr>
              <a:spLocks noChangeShapeType="1"/>
            </p:cNvSpPr>
            <p:nvPr/>
          </p:nvSpPr>
          <p:spPr bwMode="auto">
            <a:xfrm>
              <a:off x="1756" y="2805"/>
              <a:ext cx="22" cy="6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12" name="Line 560"/>
            <p:cNvSpPr>
              <a:spLocks noChangeShapeType="1"/>
            </p:cNvSpPr>
            <p:nvPr/>
          </p:nvSpPr>
          <p:spPr bwMode="auto">
            <a:xfrm flipH="1">
              <a:off x="1276" y="2707"/>
              <a:ext cx="26" cy="51"/>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13" name="Line 561"/>
            <p:cNvSpPr>
              <a:spLocks noChangeShapeType="1"/>
            </p:cNvSpPr>
            <p:nvPr/>
          </p:nvSpPr>
          <p:spPr bwMode="auto">
            <a:xfrm>
              <a:off x="4193" y="2320"/>
              <a:ext cx="13" cy="6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14" name="Line 562"/>
            <p:cNvSpPr>
              <a:spLocks noChangeShapeType="1"/>
            </p:cNvSpPr>
            <p:nvPr/>
          </p:nvSpPr>
          <p:spPr bwMode="auto">
            <a:xfrm>
              <a:off x="4056" y="2339"/>
              <a:ext cx="15" cy="6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15" name="Line 563"/>
            <p:cNvSpPr>
              <a:spLocks noChangeShapeType="1"/>
            </p:cNvSpPr>
            <p:nvPr/>
          </p:nvSpPr>
          <p:spPr bwMode="auto">
            <a:xfrm flipV="1">
              <a:off x="1173" y="2644"/>
              <a:ext cx="22" cy="5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16" name="Line 564"/>
            <p:cNvSpPr>
              <a:spLocks noChangeShapeType="1"/>
            </p:cNvSpPr>
            <p:nvPr/>
          </p:nvSpPr>
          <p:spPr bwMode="auto">
            <a:xfrm flipH="1">
              <a:off x="1638" y="2847"/>
              <a:ext cx="6" cy="5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17" name="Line 565"/>
            <p:cNvSpPr>
              <a:spLocks noChangeShapeType="1"/>
            </p:cNvSpPr>
            <p:nvPr/>
          </p:nvSpPr>
          <p:spPr bwMode="auto">
            <a:xfrm flipH="1">
              <a:off x="1512" y="2815"/>
              <a:ext cx="16" cy="5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18" name="Line 566"/>
            <p:cNvSpPr>
              <a:spLocks noChangeShapeType="1"/>
            </p:cNvSpPr>
            <p:nvPr/>
          </p:nvSpPr>
          <p:spPr bwMode="auto">
            <a:xfrm flipH="1">
              <a:off x="1398" y="2761"/>
              <a:ext cx="16" cy="5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4119" name="Group 567"/>
          <p:cNvGrpSpPr>
            <a:grpSpLocks/>
          </p:cNvGrpSpPr>
          <p:nvPr/>
        </p:nvGrpSpPr>
        <p:grpSpPr bwMode="auto">
          <a:xfrm>
            <a:off x="1755775" y="536575"/>
            <a:ext cx="5907088" cy="1314450"/>
            <a:chOff x="1106" y="338"/>
            <a:chExt cx="3721" cy="828"/>
          </a:xfrm>
        </p:grpSpPr>
        <p:sp>
          <p:nvSpPr>
            <p:cNvPr id="24120" name="Freeform 568"/>
            <p:cNvSpPr>
              <a:spLocks/>
            </p:cNvSpPr>
            <p:nvPr/>
          </p:nvSpPr>
          <p:spPr bwMode="auto">
            <a:xfrm>
              <a:off x="1106" y="338"/>
              <a:ext cx="3721" cy="821"/>
            </a:xfrm>
            <a:custGeom>
              <a:avLst/>
              <a:gdLst>
                <a:gd name="T0" fmla="*/ 0 w 3721"/>
                <a:gd name="T1" fmla="*/ 0 h 821"/>
                <a:gd name="T2" fmla="*/ 160 w 3721"/>
                <a:gd name="T3" fmla="*/ 130 h 821"/>
                <a:gd name="T4" fmla="*/ 220 w 3721"/>
                <a:gd name="T5" fmla="*/ 262 h 821"/>
                <a:gd name="T6" fmla="*/ 340 w 3721"/>
                <a:gd name="T7" fmla="*/ 250 h 821"/>
                <a:gd name="T8" fmla="*/ 430 w 3721"/>
                <a:gd name="T9" fmla="*/ 286 h 821"/>
                <a:gd name="T10" fmla="*/ 490 w 3721"/>
                <a:gd name="T11" fmla="*/ 202 h 821"/>
                <a:gd name="T12" fmla="*/ 574 w 3721"/>
                <a:gd name="T13" fmla="*/ 166 h 821"/>
                <a:gd name="T14" fmla="*/ 700 w 3721"/>
                <a:gd name="T15" fmla="*/ 82 h 821"/>
                <a:gd name="T16" fmla="*/ 748 w 3721"/>
                <a:gd name="T17" fmla="*/ 70 h 821"/>
                <a:gd name="T18" fmla="*/ 850 w 3721"/>
                <a:gd name="T19" fmla="*/ 28 h 821"/>
                <a:gd name="T20" fmla="*/ 952 w 3721"/>
                <a:gd name="T21" fmla="*/ 166 h 821"/>
                <a:gd name="T22" fmla="*/ 1042 w 3721"/>
                <a:gd name="T23" fmla="*/ 310 h 821"/>
                <a:gd name="T24" fmla="*/ 1222 w 3721"/>
                <a:gd name="T25" fmla="*/ 406 h 821"/>
                <a:gd name="T26" fmla="*/ 1192 w 3721"/>
                <a:gd name="T27" fmla="*/ 526 h 821"/>
                <a:gd name="T28" fmla="*/ 1306 w 3721"/>
                <a:gd name="T29" fmla="*/ 544 h 821"/>
                <a:gd name="T30" fmla="*/ 1600 w 3721"/>
                <a:gd name="T31" fmla="*/ 646 h 821"/>
                <a:gd name="T32" fmla="*/ 1684 w 3721"/>
                <a:gd name="T33" fmla="*/ 592 h 821"/>
                <a:gd name="T34" fmla="*/ 1852 w 3721"/>
                <a:gd name="T35" fmla="*/ 604 h 821"/>
                <a:gd name="T36" fmla="*/ 2057 w 3721"/>
                <a:gd name="T37" fmla="*/ 521 h 821"/>
                <a:gd name="T38" fmla="*/ 2254 w 3721"/>
                <a:gd name="T39" fmla="*/ 436 h 821"/>
                <a:gd name="T40" fmla="*/ 2512 w 3721"/>
                <a:gd name="T41" fmla="*/ 454 h 821"/>
                <a:gd name="T42" fmla="*/ 2746 w 3721"/>
                <a:gd name="T43" fmla="*/ 460 h 821"/>
                <a:gd name="T44" fmla="*/ 2884 w 3721"/>
                <a:gd name="T45" fmla="*/ 442 h 821"/>
                <a:gd name="T46" fmla="*/ 3046 w 3721"/>
                <a:gd name="T47" fmla="*/ 478 h 821"/>
                <a:gd name="T48" fmla="*/ 3255 w 3721"/>
                <a:gd name="T49" fmla="*/ 494 h 821"/>
                <a:gd name="T50" fmla="*/ 3529 w 3721"/>
                <a:gd name="T51" fmla="*/ 768 h 821"/>
                <a:gd name="T52" fmla="*/ 3721 w 3721"/>
                <a:gd name="T53" fmla="*/ 814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21" h="821">
                  <a:moveTo>
                    <a:pt x="0" y="0"/>
                  </a:moveTo>
                  <a:cubicBezTo>
                    <a:pt x="27" y="22"/>
                    <a:pt x="123" y="86"/>
                    <a:pt x="160" y="130"/>
                  </a:cubicBezTo>
                  <a:cubicBezTo>
                    <a:pt x="197" y="174"/>
                    <a:pt x="190" y="242"/>
                    <a:pt x="220" y="262"/>
                  </a:cubicBezTo>
                  <a:cubicBezTo>
                    <a:pt x="250" y="282"/>
                    <a:pt x="305" y="246"/>
                    <a:pt x="340" y="250"/>
                  </a:cubicBezTo>
                  <a:cubicBezTo>
                    <a:pt x="375" y="254"/>
                    <a:pt x="405" y="294"/>
                    <a:pt x="430" y="286"/>
                  </a:cubicBezTo>
                  <a:cubicBezTo>
                    <a:pt x="455" y="278"/>
                    <a:pt x="466" y="222"/>
                    <a:pt x="490" y="202"/>
                  </a:cubicBezTo>
                  <a:cubicBezTo>
                    <a:pt x="514" y="182"/>
                    <a:pt x="539" y="186"/>
                    <a:pt x="574" y="166"/>
                  </a:cubicBezTo>
                  <a:cubicBezTo>
                    <a:pt x="609" y="146"/>
                    <a:pt x="671" y="98"/>
                    <a:pt x="700" y="82"/>
                  </a:cubicBezTo>
                  <a:cubicBezTo>
                    <a:pt x="729" y="66"/>
                    <a:pt x="723" y="79"/>
                    <a:pt x="748" y="70"/>
                  </a:cubicBezTo>
                  <a:cubicBezTo>
                    <a:pt x="773" y="61"/>
                    <a:pt x="816" y="12"/>
                    <a:pt x="850" y="28"/>
                  </a:cubicBezTo>
                  <a:cubicBezTo>
                    <a:pt x="884" y="44"/>
                    <a:pt x="920" y="119"/>
                    <a:pt x="952" y="166"/>
                  </a:cubicBezTo>
                  <a:cubicBezTo>
                    <a:pt x="984" y="213"/>
                    <a:pt x="997" y="270"/>
                    <a:pt x="1042" y="310"/>
                  </a:cubicBezTo>
                  <a:cubicBezTo>
                    <a:pt x="1087" y="350"/>
                    <a:pt x="1197" y="370"/>
                    <a:pt x="1222" y="406"/>
                  </a:cubicBezTo>
                  <a:cubicBezTo>
                    <a:pt x="1247" y="442"/>
                    <a:pt x="1178" y="503"/>
                    <a:pt x="1192" y="526"/>
                  </a:cubicBezTo>
                  <a:cubicBezTo>
                    <a:pt x="1206" y="549"/>
                    <a:pt x="1238" y="524"/>
                    <a:pt x="1306" y="544"/>
                  </a:cubicBezTo>
                  <a:cubicBezTo>
                    <a:pt x="1374" y="564"/>
                    <a:pt x="1537" y="638"/>
                    <a:pt x="1600" y="646"/>
                  </a:cubicBezTo>
                  <a:cubicBezTo>
                    <a:pt x="1663" y="654"/>
                    <a:pt x="1642" y="599"/>
                    <a:pt x="1684" y="592"/>
                  </a:cubicBezTo>
                  <a:cubicBezTo>
                    <a:pt x="1726" y="585"/>
                    <a:pt x="1790" y="616"/>
                    <a:pt x="1852" y="604"/>
                  </a:cubicBezTo>
                  <a:cubicBezTo>
                    <a:pt x="1914" y="592"/>
                    <a:pt x="1990" y="549"/>
                    <a:pt x="2057" y="521"/>
                  </a:cubicBezTo>
                  <a:cubicBezTo>
                    <a:pt x="2124" y="493"/>
                    <a:pt x="2178" y="447"/>
                    <a:pt x="2254" y="436"/>
                  </a:cubicBezTo>
                  <a:cubicBezTo>
                    <a:pt x="2330" y="425"/>
                    <a:pt x="2430" y="450"/>
                    <a:pt x="2512" y="454"/>
                  </a:cubicBezTo>
                  <a:cubicBezTo>
                    <a:pt x="2594" y="458"/>
                    <a:pt x="2684" y="462"/>
                    <a:pt x="2746" y="460"/>
                  </a:cubicBezTo>
                  <a:cubicBezTo>
                    <a:pt x="2808" y="458"/>
                    <a:pt x="2834" y="439"/>
                    <a:pt x="2884" y="442"/>
                  </a:cubicBezTo>
                  <a:cubicBezTo>
                    <a:pt x="2934" y="445"/>
                    <a:pt x="2984" y="469"/>
                    <a:pt x="3046" y="478"/>
                  </a:cubicBezTo>
                  <a:cubicBezTo>
                    <a:pt x="3108" y="487"/>
                    <a:pt x="3174" y="446"/>
                    <a:pt x="3255" y="494"/>
                  </a:cubicBezTo>
                  <a:cubicBezTo>
                    <a:pt x="3336" y="542"/>
                    <a:pt x="3451" y="715"/>
                    <a:pt x="3529" y="768"/>
                  </a:cubicBezTo>
                  <a:cubicBezTo>
                    <a:pt x="3607" y="821"/>
                    <a:pt x="3694" y="806"/>
                    <a:pt x="3721" y="814"/>
                  </a:cubicBezTo>
                </a:path>
              </a:pathLst>
            </a:custGeom>
            <a:noFill/>
            <a:ln w="19050" cap="flat">
              <a:solidFill>
                <a:schemeClr val="tx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21" name="Line 569"/>
            <p:cNvSpPr>
              <a:spLocks noChangeShapeType="1"/>
            </p:cNvSpPr>
            <p:nvPr/>
          </p:nvSpPr>
          <p:spPr bwMode="auto">
            <a:xfrm flipH="1">
              <a:off x="2862" y="915"/>
              <a:ext cx="5" cy="4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22" name="Line 570"/>
            <p:cNvSpPr>
              <a:spLocks noChangeShapeType="1"/>
            </p:cNvSpPr>
            <p:nvPr/>
          </p:nvSpPr>
          <p:spPr bwMode="auto">
            <a:xfrm>
              <a:off x="2972" y="915"/>
              <a:ext cx="9" cy="41"/>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23" name="Line 571"/>
            <p:cNvSpPr>
              <a:spLocks noChangeShapeType="1"/>
            </p:cNvSpPr>
            <p:nvPr/>
          </p:nvSpPr>
          <p:spPr bwMode="auto">
            <a:xfrm>
              <a:off x="3084" y="871"/>
              <a:ext cx="16" cy="4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24" name="Line 572"/>
            <p:cNvSpPr>
              <a:spLocks noChangeShapeType="1"/>
            </p:cNvSpPr>
            <p:nvPr/>
          </p:nvSpPr>
          <p:spPr bwMode="auto">
            <a:xfrm>
              <a:off x="3188" y="826"/>
              <a:ext cx="16" cy="3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25" name="Line 573"/>
            <p:cNvSpPr>
              <a:spLocks noChangeShapeType="1"/>
            </p:cNvSpPr>
            <p:nvPr/>
          </p:nvSpPr>
          <p:spPr bwMode="auto">
            <a:xfrm>
              <a:off x="3287" y="778"/>
              <a:ext cx="16" cy="3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26" name="Line 574"/>
            <p:cNvSpPr>
              <a:spLocks noChangeShapeType="1"/>
            </p:cNvSpPr>
            <p:nvPr/>
          </p:nvSpPr>
          <p:spPr bwMode="auto">
            <a:xfrm flipH="1">
              <a:off x="3407" y="754"/>
              <a:ext cx="2" cy="3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27" name="Line 575"/>
            <p:cNvSpPr>
              <a:spLocks noChangeShapeType="1"/>
            </p:cNvSpPr>
            <p:nvPr/>
          </p:nvSpPr>
          <p:spPr bwMode="auto">
            <a:xfrm flipH="1">
              <a:off x="3531" y="764"/>
              <a:ext cx="1" cy="3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28" name="Line 576"/>
            <p:cNvSpPr>
              <a:spLocks noChangeShapeType="1"/>
            </p:cNvSpPr>
            <p:nvPr/>
          </p:nvSpPr>
          <p:spPr bwMode="auto">
            <a:xfrm flipH="1">
              <a:off x="3656" y="773"/>
              <a:ext cx="1" cy="3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29" name="Line 577"/>
            <p:cNvSpPr>
              <a:spLocks noChangeShapeType="1"/>
            </p:cNvSpPr>
            <p:nvPr/>
          </p:nvSpPr>
          <p:spPr bwMode="auto">
            <a:xfrm flipH="1">
              <a:off x="3788" y="780"/>
              <a:ext cx="1" cy="3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30" name="Line 578"/>
            <p:cNvSpPr>
              <a:spLocks noChangeShapeType="1"/>
            </p:cNvSpPr>
            <p:nvPr/>
          </p:nvSpPr>
          <p:spPr bwMode="auto">
            <a:xfrm flipH="1">
              <a:off x="3916" y="772"/>
              <a:ext cx="1" cy="3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31" name="Line 579"/>
            <p:cNvSpPr>
              <a:spLocks noChangeShapeType="1"/>
            </p:cNvSpPr>
            <p:nvPr/>
          </p:nvSpPr>
          <p:spPr bwMode="auto">
            <a:xfrm flipH="1">
              <a:off x="4028" y="768"/>
              <a:ext cx="1" cy="3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32" name="Line 580"/>
            <p:cNvSpPr>
              <a:spLocks noChangeShapeType="1"/>
            </p:cNvSpPr>
            <p:nvPr/>
          </p:nvSpPr>
          <p:spPr bwMode="auto">
            <a:xfrm flipH="1">
              <a:off x="4153" y="796"/>
              <a:ext cx="1" cy="3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33" name="Line 581"/>
            <p:cNvSpPr>
              <a:spLocks noChangeShapeType="1"/>
            </p:cNvSpPr>
            <p:nvPr/>
          </p:nvSpPr>
          <p:spPr bwMode="auto">
            <a:xfrm flipH="1">
              <a:off x="4285" y="792"/>
              <a:ext cx="1" cy="3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34" name="Line 582"/>
            <p:cNvSpPr>
              <a:spLocks noChangeShapeType="1"/>
            </p:cNvSpPr>
            <p:nvPr/>
          </p:nvSpPr>
          <p:spPr bwMode="auto">
            <a:xfrm flipH="1">
              <a:off x="4367" y="827"/>
              <a:ext cx="20" cy="3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35" name="Line 583"/>
            <p:cNvSpPr>
              <a:spLocks noChangeShapeType="1"/>
            </p:cNvSpPr>
            <p:nvPr/>
          </p:nvSpPr>
          <p:spPr bwMode="auto">
            <a:xfrm flipH="1">
              <a:off x="4439" y="906"/>
              <a:ext cx="31" cy="2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36" name="Line 584"/>
            <p:cNvSpPr>
              <a:spLocks noChangeShapeType="1"/>
            </p:cNvSpPr>
            <p:nvPr/>
          </p:nvSpPr>
          <p:spPr bwMode="auto">
            <a:xfrm flipH="1">
              <a:off x="4527" y="1004"/>
              <a:ext cx="31" cy="2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37" name="Line 585"/>
            <p:cNvSpPr>
              <a:spLocks noChangeShapeType="1"/>
            </p:cNvSpPr>
            <p:nvPr/>
          </p:nvSpPr>
          <p:spPr bwMode="auto">
            <a:xfrm flipH="1">
              <a:off x="4612" y="1079"/>
              <a:ext cx="28" cy="3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38" name="Line 586"/>
            <p:cNvSpPr>
              <a:spLocks noChangeShapeType="1"/>
            </p:cNvSpPr>
            <p:nvPr/>
          </p:nvSpPr>
          <p:spPr bwMode="auto">
            <a:xfrm flipH="1">
              <a:off x="4736" y="1125"/>
              <a:ext cx="7" cy="41"/>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39" name="Line 587"/>
            <p:cNvSpPr>
              <a:spLocks noChangeShapeType="1"/>
            </p:cNvSpPr>
            <p:nvPr/>
          </p:nvSpPr>
          <p:spPr bwMode="auto">
            <a:xfrm>
              <a:off x="2742" y="939"/>
              <a:ext cx="36" cy="3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40" name="Line 588"/>
            <p:cNvSpPr>
              <a:spLocks noChangeShapeType="1"/>
            </p:cNvSpPr>
            <p:nvPr/>
          </p:nvSpPr>
          <p:spPr bwMode="auto">
            <a:xfrm flipH="1">
              <a:off x="2633" y="942"/>
              <a:ext cx="9" cy="4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41" name="Line 589"/>
            <p:cNvSpPr>
              <a:spLocks noChangeShapeType="1"/>
            </p:cNvSpPr>
            <p:nvPr/>
          </p:nvSpPr>
          <p:spPr bwMode="auto">
            <a:xfrm flipH="1">
              <a:off x="2504" y="896"/>
              <a:ext cx="9" cy="4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42" name="Line 590"/>
            <p:cNvSpPr>
              <a:spLocks noChangeShapeType="1"/>
            </p:cNvSpPr>
            <p:nvPr/>
          </p:nvSpPr>
          <p:spPr bwMode="auto">
            <a:xfrm>
              <a:off x="2386" y="849"/>
              <a:ext cx="3" cy="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43" name="Line 591"/>
            <p:cNvSpPr>
              <a:spLocks noChangeShapeType="1"/>
            </p:cNvSpPr>
            <p:nvPr/>
          </p:nvSpPr>
          <p:spPr bwMode="auto">
            <a:xfrm>
              <a:off x="2279" y="825"/>
              <a:ext cx="43" cy="1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44" name="Line 592"/>
            <p:cNvSpPr>
              <a:spLocks noChangeShapeType="1"/>
            </p:cNvSpPr>
            <p:nvPr/>
          </p:nvSpPr>
          <p:spPr bwMode="auto">
            <a:xfrm flipH="1">
              <a:off x="2281" y="694"/>
              <a:ext cx="25" cy="4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45" name="Line 593"/>
            <p:cNvSpPr>
              <a:spLocks noChangeShapeType="1"/>
            </p:cNvSpPr>
            <p:nvPr/>
          </p:nvSpPr>
          <p:spPr bwMode="auto">
            <a:xfrm flipH="1">
              <a:off x="2163" y="647"/>
              <a:ext cx="25" cy="4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46" name="Line 594"/>
            <p:cNvSpPr>
              <a:spLocks noChangeShapeType="1"/>
            </p:cNvSpPr>
            <p:nvPr/>
          </p:nvSpPr>
          <p:spPr bwMode="auto">
            <a:xfrm flipH="1">
              <a:off x="2072" y="557"/>
              <a:ext cx="41" cy="2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47" name="Line 595"/>
            <p:cNvSpPr>
              <a:spLocks noChangeShapeType="1"/>
            </p:cNvSpPr>
            <p:nvPr/>
          </p:nvSpPr>
          <p:spPr bwMode="auto">
            <a:xfrm flipH="1">
              <a:off x="2008" y="447"/>
              <a:ext cx="41" cy="2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48" name="Line 596"/>
            <p:cNvSpPr>
              <a:spLocks noChangeShapeType="1"/>
            </p:cNvSpPr>
            <p:nvPr/>
          </p:nvSpPr>
          <p:spPr bwMode="auto">
            <a:xfrm>
              <a:off x="1874" y="362"/>
              <a:ext cx="29" cy="4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49" name="Line 597"/>
            <p:cNvSpPr>
              <a:spLocks noChangeShapeType="1"/>
            </p:cNvSpPr>
            <p:nvPr/>
          </p:nvSpPr>
          <p:spPr bwMode="auto">
            <a:xfrm>
              <a:off x="1772" y="416"/>
              <a:ext cx="29" cy="4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50" name="Line 598"/>
            <p:cNvSpPr>
              <a:spLocks noChangeShapeType="1"/>
            </p:cNvSpPr>
            <p:nvPr/>
          </p:nvSpPr>
          <p:spPr bwMode="auto">
            <a:xfrm>
              <a:off x="1672" y="480"/>
              <a:ext cx="29" cy="4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51" name="Line 599"/>
            <p:cNvSpPr>
              <a:spLocks noChangeShapeType="1"/>
            </p:cNvSpPr>
            <p:nvPr/>
          </p:nvSpPr>
          <p:spPr bwMode="auto">
            <a:xfrm>
              <a:off x="1569" y="535"/>
              <a:ext cx="36" cy="3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52" name="Line 600"/>
            <p:cNvSpPr>
              <a:spLocks noChangeShapeType="1"/>
            </p:cNvSpPr>
            <p:nvPr/>
          </p:nvSpPr>
          <p:spPr bwMode="auto">
            <a:xfrm>
              <a:off x="1440" y="565"/>
              <a:ext cx="3" cy="4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53" name="Line 601"/>
            <p:cNvSpPr>
              <a:spLocks noChangeShapeType="1"/>
            </p:cNvSpPr>
            <p:nvPr/>
          </p:nvSpPr>
          <p:spPr bwMode="auto">
            <a:xfrm flipH="1">
              <a:off x="1314" y="577"/>
              <a:ext cx="21" cy="4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54" name="Line 602"/>
            <p:cNvSpPr>
              <a:spLocks noChangeShapeType="1"/>
            </p:cNvSpPr>
            <p:nvPr/>
          </p:nvSpPr>
          <p:spPr bwMode="auto">
            <a:xfrm flipH="1">
              <a:off x="1254" y="457"/>
              <a:ext cx="30" cy="3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55" name="Line 603"/>
            <p:cNvSpPr>
              <a:spLocks noChangeShapeType="1"/>
            </p:cNvSpPr>
            <p:nvPr/>
          </p:nvSpPr>
          <p:spPr bwMode="auto">
            <a:xfrm flipH="1">
              <a:off x="1162" y="370"/>
              <a:ext cx="30" cy="3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4156" name="Group 604"/>
          <p:cNvGrpSpPr>
            <a:grpSpLocks/>
          </p:cNvGrpSpPr>
          <p:nvPr/>
        </p:nvGrpSpPr>
        <p:grpSpPr bwMode="auto">
          <a:xfrm>
            <a:off x="4306888" y="2219325"/>
            <a:ext cx="947737" cy="284163"/>
            <a:chOff x="2713" y="1398"/>
            <a:chExt cx="597" cy="179"/>
          </a:xfrm>
        </p:grpSpPr>
        <p:grpSp>
          <p:nvGrpSpPr>
            <p:cNvPr id="24157" name="Group 605"/>
            <p:cNvGrpSpPr>
              <a:grpSpLocks/>
            </p:cNvGrpSpPr>
            <p:nvPr/>
          </p:nvGrpSpPr>
          <p:grpSpPr bwMode="auto">
            <a:xfrm>
              <a:off x="3065" y="1489"/>
              <a:ext cx="57" cy="57"/>
              <a:chOff x="3805" y="4082"/>
              <a:chExt cx="57" cy="57"/>
            </a:xfrm>
          </p:grpSpPr>
          <p:grpSp>
            <p:nvGrpSpPr>
              <p:cNvPr id="24158" name="Group 606"/>
              <p:cNvGrpSpPr>
                <a:grpSpLocks/>
              </p:cNvGrpSpPr>
              <p:nvPr/>
            </p:nvGrpSpPr>
            <p:grpSpPr bwMode="auto">
              <a:xfrm>
                <a:off x="3805" y="4082"/>
                <a:ext cx="57" cy="57"/>
                <a:chOff x="3805" y="4082"/>
                <a:chExt cx="57" cy="57"/>
              </a:xfrm>
            </p:grpSpPr>
            <p:sp>
              <p:nvSpPr>
                <p:cNvPr id="24159" name="Line 607"/>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60" name="Line 608"/>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4161" name="Rectangle 609"/>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4162" name="Group 610"/>
            <p:cNvGrpSpPr>
              <a:grpSpLocks/>
            </p:cNvGrpSpPr>
            <p:nvPr/>
          </p:nvGrpSpPr>
          <p:grpSpPr bwMode="auto">
            <a:xfrm>
              <a:off x="3041" y="1437"/>
              <a:ext cx="57" cy="57"/>
              <a:chOff x="3805" y="4082"/>
              <a:chExt cx="57" cy="57"/>
            </a:xfrm>
          </p:grpSpPr>
          <p:grpSp>
            <p:nvGrpSpPr>
              <p:cNvPr id="24163" name="Group 611"/>
              <p:cNvGrpSpPr>
                <a:grpSpLocks/>
              </p:cNvGrpSpPr>
              <p:nvPr/>
            </p:nvGrpSpPr>
            <p:grpSpPr bwMode="auto">
              <a:xfrm>
                <a:off x="3805" y="4082"/>
                <a:ext cx="57" cy="57"/>
                <a:chOff x="3805" y="4082"/>
                <a:chExt cx="57" cy="57"/>
              </a:xfrm>
            </p:grpSpPr>
            <p:sp>
              <p:nvSpPr>
                <p:cNvPr id="24164" name="Line 612"/>
                <p:cNvSpPr>
                  <a:spLocks noChangeShapeType="1"/>
                </p:cNvSpPr>
                <p:nvPr/>
              </p:nvSpPr>
              <p:spPr bwMode="auto">
                <a:xfrm flipV="1">
                  <a:off x="3805" y="4083"/>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165" name="Line 613"/>
                <p:cNvSpPr>
                  <a:spLocks noChangeShapeType="1"/>
                </p:cNvSpPr>
                <p:nvPr/>
              </p:nvSpPr>
              <p:spPr bwMode="auto">
                <a:xfrm rot="16200000" flipV="1">
                  <a:off x="3804" y="4084"/>
                  <a:ext cx="57" cy="5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24166" name="Rectangle 614"/>
              <p:cNvSpPr>
                <a:spLocks noChangeArrowheads="1"/>
              </p:cNvSpPr>
              <p:nvPr/>
            </p:nvSpPr>
            <p:spPr bwMode="auto">
              <a:xfrm>
                <a:off x="3820" y="4098"/>
                <a:ext cx="27"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4167" name="Text Box 615"/>
            <p:cNvSpPr txBox="1">
              <a:spLocks noChangeArrowheads="1"/>
            </p:cNvSpPr>
            <p:nvPr/>
          </p:nvSpPr>
          <p:spPr bwMode="auto">
            <a:xfrm>
              <a:off x="2713" y="1442"/>
              <a:ext cx="409"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Fetterman</a:t>
              </a:r>
            </a:p>
          </p:txBody>
        </p:sp>
        <p:sp>
          <p:nvSpPr>
            <p:cNvPr id="24168" name="Text Box 616"/>
            <p:cNvSpPr txBox="1">
              <a:spLocks noChangeArrowheads="1"/>
            </p:cNvSpPr>
            <p:nvPr/>
          </p:nvSpPr>
          <p:spPr bwMode="auto">
            <a:xfrm>
              <a:off x="3040" y="1398"/>
              <a:ext cx="270"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a:t>Reno</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1" nodeType="withEffect">
                                  <p:stCondLst>
                                    <p:cond delay="0"/>
                                  </p:stCondLst>
                                  <p:childTnLst>
                                    <p:set>
                                      <p:cBhvr>
                                        <p:cTn id="6" dur="1" fill="hold">
                                          <p:stCondLst>
                                            <p:cond delay="0"/>
                                          </p:stCondLst>
                                        </p:cTn>
                                        <p:tgtEl>
                                          <p:spTgt spid="23561"/>
                                        </p:tgtEl>
                                        <p:attrNameLst>
                                          <p:attrName>style.visibility</p:attrName>
                                        </p:attrNameLst>
                                      </p:cBhvr>
                                      <p:to>
                                        <p:strVal val="visible"/>
                                      </p:to>
                                    </p:set>
                                    <p:animEffect transition="in" filter="dissolve">
                                      <p:cBhvr>
                                        <p:cTn id="7" dur="2000"/>
                                        <p:tgtEl>
                                          <p:spTgt spid="23561"/>
                                        </p:tgtEl>
                                      </p:cBhvr>
                                    </p:animEffect>
                                  </p:childTnLst>
                                </p:cTn>
                              </p:par>
                              <p:par>
                                <p:cTn id="8" presetID="9" presetClass="entr" presetSubtype="0" fill="hold" grpId="1" nodeType="withEffect">
                                  <p:stCondLst>
                                    <p:cond delay="0"/>
                                  </p:stCondLst>
                                  <p:childTnLst>
                                    <p:set>
                                      <p:cBhvr>
                                        <p:cTn id="9" dur="1" fill="hold">
                                          <p:stCondLst>
                                            <p:cond delay="0"/>
                                          </p:stCondLst>
                                        </p:cTn>
                                        <p:tgtEl>
                                          <p:spTgt spid="23556"/>
                                        </p:tgtEl>
                                        <p:attrNameLst>
                                          <p:attrName>style.visibility</p:attrName>
                                        </p:attrNameLst>
                                      </p:cBhvr>
                                      <p:to>
                                        <p:strVal val="visible"/>
                                      </p:to>
                                    </p:set>
                                    <p:animEffect transition="in" filter="dissolve">
                                      <p:cBhvr>
                                        <p:cTn id="10" dur="2000"/>
                                        <p:tgtEl>
                                          <p:spTgt spid="23556"/>
                                        </p:tgtEl>
                                      </p:cBhvr>
                                    </p:animEffect>
                                  </p:childTnLst>
                                </p:cTn>
                              </p:par>
                              <p:par>
                                <p:cTn id="11" presetID="9" presetClass="entr" presetSubtype="0" fill="hold" grpId="1" nodeType="withEffect">
                                  <p:stCondLst>
                                    <p:cond delay="0"/>
                                  </p:stCondLst>
                                  <p:childTnLst>
                                    <p:set>
                                      <p:cBhvr>
                                        <p:cTn id="12" dur="1" fill="hold">
                                          <p:stCondLst>
                                            <p:cond delay="0"/>
                                          </p:stCondLst>
                                        </p:cTn>
                                        <p:tgtEl>
                                          <p:spTgt spid="23560"/>
                                        </p:tgtEl>
                                        <p:attrNameLst>
                                          <p:attrName>style.visibility</p:attrName>
                                        </p:attrNameLst>
                                      </p:cBhvr>
                                      <p:to>
                                        <p:strVal val="visible"/>
                                      </p:to>
                                    </p:set>
                                    <p:animEffect transition="in" filter="dissolve">
                                      <p:cBhvr>
                                        <p:cTn id="13" dur="2000"/>
                                        <p:tgtEl>
                                          <p:spTgt spid="23560"/>
                                        </p:tgtEl>
                                      </p:cBhvr>
                                    </p:animEffect>
                                  </p:childTnLst>
                                </p:cTn>
                              </p:par>
                              <p:par>
                                <p:cTn id="14" presetID="9" presetClass="entr" presetSubtype="0" fill="hold" grpId="1" nodeType="withEffect">
                                  <p:stCondLst>
                                    <p:cond delay="0"/>
                                  </p:stCondLst>
                                  <p:childTnLst>
                                    <p:set>
                                      <p:cBhvr>
                                        <p:cTn id="15" dur="1" fill="hold">
                                          <p:stCondLst>
                                            <p:cond delay="0"/>
                                          </p:stCondLst>
                                        </p:cTn>
                                        <p:tgtEl>
                                          <p:spTgt spid="23555"/>
                                        </p:tgtEl>
                                        <p:attrNameLst>
                                          <p:attrName>style.visibility</p:attrName>
                                        </p:attrNameLst>
                                      </p:cBhvr>
                                      <p:to>
                                        <p:strVal val="visible"/>
                                      </p:to>
                                    </p:set>
                                    <p:animEffect transition="in" filter="dissolve">
                                      <p:cBhvr>
                                        <p:cTn id="16" dur="2000"/>
                                        <p:tgtEl>
                                          <p:spTgt spid="23555"/>
                                        </p:tgtEl>
                                      </p:cBhvr>
                                    </p:animEffect>
                                  </p:childTnLst>
                                </p:cTn>
                              </p:par>
                              <p:par>
                                <p:cTn id="17" presetID="9" presetClass="entr" presetSubtype="0" fill="hold" grpId="1" nodeType="withEffect">
                                  <p:stCondLst>
                                    <p:cond delay="0"/>
                                  </p:stCondLst>
                                  <p:childTnLst>
                                    <p:set>
                                      <p:cBhvr>
                                        <p:cTn id="18" dur="1" fill="hold">
                                          <p:stCondLst>
                                            <p:cond delay="0"/>
                                          </p:stCondLst>
                                        </p:cTn>
                                        <p:tgtEl>
                                          <p:spTgt spid="23557"/>
                                        </p:tgtEl>
                                        <p:attrNameLst>
                                          <p:attrName>style.visibility</p:attrName>
                                        </p:attrNameLst>
                                      </p:cBhvr>
                                      <p:to>
                                        <p:strVal val="visible"/>
                                      </p:to>
                                    </p:set>
                                    <p:animEffect transition="in" filter="dissolve">
                                      <p:cBhvr>
                                        <p:cTn id="19" dur="2000"/>
                                        <p:tgtEl>
                                          <p:spTgt spid="23557"/>
                                        </p:tgtEl>
                                      </p:cBhvr>
                                    </p:animEffect>
                                  </p:childTnLst>
                                </p:cTn>
                              </p:par>
                              <p:par>
                                <p:cTn id="20" presetID="9" presetClass="entr" presetSubtype="0" fill="hold" grpId="1" nodeType="withEffect">
                                  <p:stCondLst>
                                    <p:cond delay="0"/>
                                  </p:stCondLst>
                                  <p:childTnLst>
                                    <p:set>
                                      <p:cBhvr>
                                        <p:cTn id="21" dur="1" fill="hold">
                                          <p:stCondLst>
                                            <p:cond delay="0"/>
                                          </p:stCondLst>
                                        </p:cTn>
                                        <p:tgtEl>
                                          <p:spTgt spid="23559"/>
                                        </p:tgtEl>
                                        <p:attrNameLst>
                                          <p:attrName>style.visibility</p:attrName>
                                        </p:attrNameLst>
                                      </p:cBhvr>
                                      <p:to>
                                        <p:strVal val="visible"/>
                                      </p:to>
                                    </p:set>
                                    <p:animEffect transition="in" filter="dissolve">
                                      <p:cBhvr>
                                        <p:cTn id="22" dur="2000"/>
                                        <p:tgtEl>
                                          <p:spTgt spid="23559"/>
                                        </p:tgtEl>
                                      </p:cBhvr>
                                    </p:animEffect>
                                  </p:childTnLst>
                                </p:cTn>
                              </p:par>
                              <p:par>
                                <p:cTn id="23" presetID="9" presetClass="entr" presetSubtype="0" fill="hold" grpId="1" nodeType="withEffect">
                                  <p:stCondLst>
                                    <p:cond delay="0"/>
                                  </p:stCondLst>
                                  <p:childTnLst>
                                    <p:set>
                                      <p:cBhvr>
                                        <p:cTn id="24" dur="1" fill="hold">
                                          <p:stCondLst>
                                            <p:cond delay="0"/>
                                          </p:stCondLst>
                                        </p:cTn>
                                        <p:tgtEl>
                                          <p:spTgt spid="23558"/>
                                        </p:tgtEl>
                                        <p:attrNameLst>
                                          <p:attrName>style.visibility</p:attrName>
                                        </p:attrNameLst>
                                      </p:cBhvr>
                                      <p:to>
                                        <p:strVal val="visible"/>
                                      </p:to>
                                    </p:set>
                                    <p:animEffect transition="in" filter="dissolve">
                                      <p:cBhvr>
                                        <p:cTn id="25" dur="2000"/>
                                        <p:tgtEl>
                                          <p:spTgt spid="2355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55" presetClass="exit" presetSubtype="0" fill="hold" grpId="0" nodeType="clickEffect">
                                  <p:stCondLst>
                                    <p:cond delay="0"/>
                                  </p:stCondLst>
                                  <p:childTnLst>
                                    <p:anim calcmode="lin" valueType="num">
                                      <p:cBhvr>
                                        <p:cTn id="29" dur="1000"/>
                                        <p:tgtEl>
                                          <p:spTgt spid="23561"/>
                                        </p:tgtEl>
                                        <p:attrNameLst>
                                          <p:attrName>ppt_w</p:attrName>
                                        </p:attrNameLst>
                                      </p:cBhvr>
                                      <p:tavLst>
                                        <p:tav tm="0">
                                          <p:val>
                                            <p:strVal val="ppt_w"/>
                                          </p:val>
                                        </p:tav>
                                        <p:tav tm="100000">
                                          <p:val>
                                            <p:strVal val="ppt_w*0.70"/>
                                          </p:val>
                                        </p:tav>
                                      </p:tavLst>
                                    </p:anim>
                                    <p:anim calcmode="lin" valueType="num">
                                      <p:cBhvr>
                                        <p:cTn id="30" dur="1000"/>
                                        <p:tgtEl>
                                          <p:spTgt spid="23561"/>
                                        </p:tgtEl>
                                        <p:attrNameLst>
                                          <p:attrName>ppt_h</p:attrName>
                                        </p:attrNameLst>
                                      </p:cBhvr>
                                      <p:tavLst>
                                        <p:tav tm="0">
                                          <p:val>
                                            <p:strVal val="ppt_h"/>
                                          </p:val>
                                        </p:tav>
                                        <p:tav tm="100000">
                                          <p:val>
                                            <p:strVal val="ppt_h"/>
                                          </p:val>
                                        </p:tav>
                                      </p:tavLst>
                                    </p:anim>
                                    <p:animEffect transition="out" filter="fade">
                                      <p:cBhvr>
                                        <p:cTn id="31" dur="1000"/>
                                        <p:tgtEl>
                                          <p:spTgt spid="23561"/>
                                        </p:tgtEl>
                                      </p:cBhvr>
                                    </p:animEffect>
                                    <p:set>
                                      <p:cBhvr>
                                        <p:cTn id="32" dur="1" fill="hold">
                                          <p:stCondLst>
                                            <p:cond delay="999"/>
                                          </p:stCondLst>
                                        </p:cTn>
                                        <p:tgtEl>
                                          <p:spTgt spid="23561"/>
                                        </p:tgtEl>
                                        <p:attrNameLst>
                                          <p:attrName>style.visibility</p:attrName>
                                        </p:attrNameLst>
                                      </p:cBhvr>
                                      <p:to>
                                        <p:strVal val="hidden"/>
                                      </p:to>
                                    </p:set>
                                  </p:childTnLst>
                                </p:cTn>
                              </p:par>
                              <p:par>
                                <p:cTn id="33" presetID="55" presetClass="exit" presetSubtype="0" fill="hold" grpId="0" nodeType="withEffect">
                                  <p:stCondLst>
                                    <p:cond delay="0"/>
                                  </p:stCondLst>
                                  <p:childTnLst>
                                    <p:anim calcmode="lin" valueType="num">
                                      <p:cBhvr>
                                        <p:cTn id="34" dur="1000"/>
                                        <p:tgtEl>
                                          <p:spTgt spid="23556"/>
                                        </p:tgtEl>
                                        <p:attrNameLst>
                                          <p:attrName>ppt_w</p:attrName>
                                        </p:attrNameLst>
                                      </p:cBhvr>
                                      <p:tavLst>
                                        <p:tav tm="0">
                                          <p:val>
                                            <p:strVal val="ppt_w"/>
                                          </p:val>
                                        </p:tav>
                                        <p:tav tm="100000">
                                          <p:val>
                                            <p:strVal val="ppt_w*0.70"/>
                                          </p:val>
                                        </p:tav>
                                      </p:tavLst>
                                    </p:anim>
                                    <p:anim calcmode="lin" valueType="num">
                                      <p:cBhvr>
                                        <p:cTn id="35" dur="1000"/>
                                        <p:tgtEl>
                                          <p:spTgt spid="23556"/>
                                        </p:tgtEl>
                                        <p:attrNameLst>
                                          <p:attrName>ppt_h</p:attrName>
                                        </p:attrNameLst>
                                      </p:cBhvr>
                                      <p:tavLst>
                                        <p:tav tm="0">
                                          <p:val>
                                            <p:strVal val="ppt_h"/>
                                          </p:val>
                                        </p:tav>
                                        <p:tav tm="100000">
                                          <p:val>
                                            <p:strVal val="ppt_h"/>
                                          </p:val>
                                        </p:tav>
                                      </p:tavLst>
                                    </p:anim>
                                    <p:animEffect transition="out" filter="fade">
                                      <p:cBhvr>
                                        <p:cTn id="36" dur="1000"/>
                                        <p:tgtEl>
                                          <p:spTgt spid="23556"/>
                                        </p:tgtEl>
                                      </p:cBhvr>
                                    </p:animEffect>
                                    <p:set>
                                      <p:cBhvr>
                                        <p:cTn id="37" dur="1" fill="hold">
                                          <p:stCondLst>
                                            <p:cond delay="999"/>
                                          </p:stCondLst>
                                        </p:cTn>
                                        <p:tgtEl>
                                          <p:spTgt spid="23556"/>
                                        </p:tgtEl>
                                        <p:attrNameLst>
                                          <p:attrName>style.visibility</p:attrName>
                                        </p:attrNameLst>
                                      </p:cBhvr>
                                      <p:to>
                                        <p:strVal val="hidden"/>
                                      </p:to>
                                    </p:set>
                                  </p:childTnLst>
                                </p:cTn>
                              </p:par>
                              <p:par>
                                <p:cTn id="38" presetID="55" presetClass="exit" presetSubtype="0" fill="hold" grpId="0" nodeType="withEffect">
                                  <p:stCondLst>
                                    <p:cond delay="0"/>
                                  </p:stCondLst>
                                  <p:childTnLst>
                                    <p:anim calcmode="lin" valueType="num">
                                      <p:cBhvr>
                                        <p:cTn id="39" dur="1000"/>
                                        <p:tgtEl>
                                          <p:spTgt spid="23560"/>
                                        </p:tgtEl>
                                        <p:attrNameLst>
                                          <p:attrName>ppt_w</p:attrName>
                                        </p:attrNameLst>
                                      </p:cBhvr>
                                      <p:tavLst>
                                        <p:tav tm="0">
                                          <p:val>
                                            <p:strVal val="ppt_w"/>
                                          </p:val>
                                        </p:tav>
                                        <p:tav tm="100000">
                                          <p:val>
                                            <p:strVal val="ppt_w*0.70"/>
                                          </p:val>
                                        </p:tav>
                                      </p:tavLst>
                                    </p:anim>
                                    <p:anim calcmode="lin" valueType="num">
                                      <p:cBhvr>
                                        <p:cTn id="40" dur="1000"/>
                                        <p:tgtEl>
                                          <p:spTgt spid="23560"/>
                                        </p:tgtEl>
                                        <p:attrNameLst>
                                          <p:attrName>ppt_h</p:attrName>
                                        </p:attrNameLst>
                                      </p:cBhvr>
                                      <p:tavLst>
                                        <p:tav tm="0">
                                          <p:val>
                                            <p:strVal val="ppt_h"/>
                                          </p:val>
                                        </p:tav>
                                        <p:tav tm="100000">
                                          <p:val>
                                            <p:strVal val="ppt_h"/>
                                          </p:val>
                                        </p:tav>
                                      </p:tavLst>
                                    </p:anim>
                                    <p:animEffect transition="out" filter="fade">
                                      <p:cBhvr>
                                        <p:cTn id="41" dur="1000"/>
                                        <p:tgtEl>
                                          <p:spTgt spid="23560"/>
                                        </p:tgtEl>
                                      </p:cBhvr>
                                    </p:animEffect>
                                    <p:set>
                                      <p:cBhvr>
                                        <p:cTn id="42" dur="1" fill="hold">
                                          <p:stCondLst>
                                            <p:cond delay="999"/>
                                          </p:stCondLst>
                                        </p:cTn>
                                        <p:tgtEl>
                                          <p:spTgt spid="23560"/>
                                        </p:tgtEl>
                                        <p:attrNameLst>
                                          <p:attrName>style.visibility</p:attrName>
                                        </p:attrNameLst>
                                      </p:cBhvr>
                                      <p:to>
                                        <p:strVal val="hidden"/>
                                      </p:to>
                                    </p:set>
                                  </p:childTnLst>
                                </p:cTn>
                              </p:par>
                              <p:par>
                                <p:cTn id="43" presetID="55" presetClass="exit" presetSubtype="0" fill="hold" grpId="0" nodeType="withEffect">
                                  <p:stCondLst>
                                    <p:cond delay="0"/>
                                  </p:stCondLst>
                                  <p:childTnLst>
                                    <p:anim calcmode="lin" valueType="num">
                                      <p:cBhvr>
                                        <p:cTn id="44" dur="1000"/>
                                        <p:tgtEl>
                                          <p:spTgt spid="23557"/>
                                        </p:tgtEl>
                                        <p:attrNameLst>
                                          <p:attrName>ppt_w</p:attrName>
                                        </p:attrNameLst>
                                      </p:cBhvr>
                                      <p:tavLst>
                                        <p:tav tm="0">
                                          <p:val>
                                            <p:strVal val="ppt_w"/>
                                          </p:val>
                                        </p:tav>
                                        <p:tav tm="100000">
                                          <p:val>
                                            <p:strVal val="ppt_w*0.70"/>
                                          </p:val>
                                        </p:tav>
                                      </p:tavLst>
                                    </p:anim>
                                    <p:anim calcmode="lin" valueType="num">
                                      <p:cBhvr>
                                        <p:cTn id="45" dur="1000"/>
                                        <p:tgtEl>
                                          <p:spTgt spid="23557"/>
                                        </p:tgtEl>
                                        <p:attrNameLst>
                                          <p:attrName>ppt_h</p:attrName>
                                        </p:attrNameLst>
                                      </p:cBhvr>
                                      <p:tavLst>
                                        <p:tav tm="0">
                                          <p:val>
                                            <p:strVal val="ppt_h"/>
                                          </p:val>
                                        </p:tav>
                                        <p:tav tm="100000">
                                          <p:val>
                                            <p:strVal val="ppt_h"/>
                                          </p:val>
                                        </p:tav>
                                      </p:tavLst>
                                    </p:anim>
                                    <p:animEffect transition="out" filter="fade">
                                      <p:cBhvr>
                                        <p:cTn id="46" dur="1000"/>
                                        <p:tgtEl>
                                          <p:spTgt spid="23557"/>
                                        </p:tgtEl>
                                      </p:cBhvr>
                                    </p:animEffect>
                                    <p:set>
                                      <p:cBhvr>
                                        <p:cTn id="47" dur="1" fill="hold">
                                          <p:stCondLst>
                                            <p:cond delay="999"/>
                                          </p:stCondLst>
                                        </p:cTn>
                                        <p:tgtEl>
                                          <p:spTgt spid="23557"/>
                                        </p:tgtEl>
                                        <p:attrNameLst>
                                          <p:attrName>style.visibility</p:attrName>
                                        </p:attrNameLst>
                                      </p:cBhvr>
                                      <p:to>
                                        <p:strVal val="hidden"/>
                                      </p:to>
                                    </p:set>
                                  </p:childTnLst>
                                </p:cTn>
                              </p:par>
                              <p:par>
                                <p:cTn id="48" presetID="55" presetClass="exit" presetSubtype="0" fill="hold" grpId="0" nodeType="withEffect">
                                  <p:stCondLst>
                                    <p:cond delay="0"/>
                                  </p:stCondLst>
                                  <p:childTnLst>
                                    <p:anim calcmode="lin" valueType="num">
                                      <p:cBhvr>
                                        <p:cTn id="49" dur="1000"/>
                                        <p:tgtEl>
                                          <p:spTgt spid="23555"/>
                                        </p:tgtEl>
                                        <p:attrNameLst>
                                          <p:attrName>ppt_w</p:attrName>
                                        </p:attrNameLst>
                                      </p:cBhvr>
                                      <p:tavLst>
                                        <p:tav tm="0">
                                          <p:val>
                                            <p:strVal val="ppt_w"/>
                                          </p:val>
                                        </p:tav>
                                        <p:tav tm="100000">
                                          <p:val>
                                            <p:strVal val="ppt_w*0.70"/>
                                          </p:val>
                                        </p:tav>
                                      </p:tavLst>
                                    </p:anim>
                                    <p:anim calcmode="lin" valueType="num">
                                      <p:cBhvr>
                                        <p:cTn id="50" dur="1000"/>
                                        <p:tgtEl>
                                          <p:spTgt spid="23555"/>
                                        </p:tgtEl>
                                        <p:attrNameLst>
                                          <p:attrName>ppt_h</p:attrName>
                                        </p:attrNameLst>
                                      </p:cBhvr>
                                      <p:tavLst>
                                        <p:tav tm="0">
                                          <p:val>
                                            <p:strVal val="ppt_h"/>
                                          </p:val>
                                        </p:tav>
                                        <p:tav tm="100000">
                                          <p:val>
                                            <p:strVal val="ppt_h"/>
                                          </p:val>
                                        </p:tav>
                                      </p:tavLst>
                                    </p:anim>
                                    <p:animEffect transition="out" filter="fade">
                                      <p:cBhvr>
                                        <p:cTn id="51" dur="1000"/>
                                        <p:tgtEl>
                                          <p:spTgt spid="23555"/>
                                        </p:tgtEl>
                                      </p:cBhvr>
                                    </p:animEffect>
                                    <p:set>
                                      <p:cBhvr>
                                        <p:cTn id="52" dur="1" fill="hold">
                                          <p:stCondLst>
                                            <p:cond delay="999"/>
                                          </p:stCondLst>
                                        </p:cTn>
                                        <p:tgtEl>
                                          <p:spTgt spid="23555"/>
                                        </p:tgtEl>
                                        <p:attrNameLst>
                                          <p:attrName>style.visibility</p:attrName>
                                        </p:attrNameLst>
                                      </p:cBhvr>
                                      <p:to>
                                        <p:strVal val="hidden"/>
                                      </p:to>
                                    </p:set>
                                  </p:childTnLst>
                                </p:cTn>
                              </p:par>
                              <p:par>
                                <p:cTn id="53" presetID="55" presetClass="exit" presetSubtype="0" fill="hold" grpId="0" nodeType="withEffect">
                                  <p:stCondLst>
                                    <p:cond delay="0"/>
                                  </p:stCondLst>
                                  <p:childTnLst>
                                    <p:anim calcmode="lin" valueType="num">
                                      <p:cBhvr>
                                        <p:cTn id="54" dur="1000"/>
                                        <p:tgtEl>
                                          <p:spTgt spid="23559"/>
                                        </p:tgtEl>
                                        <p:attrNameLst>
                                          <p:attrName>ppt_w</p:attrName>
                                        </p:attrNameLst>
                                      </p:cBhvr>
                                      <p:tavLst>
                                        <p:tav tm="0">
                                          <p:val>
                                            <p:strVal val="ppt_w"/>
                                          </p:val>
                                        </p:tav>
                                        <p:tav tm="100000">
                                          <p:val>
                                            <p:strVal val="ppt_w*0.70"/>
                                          </p:val>
                                        </p:tav>
                                      </p:tavLst>
                                    </p:anim>
                                    <p:anim calcmode="lin" valueType="num">
                                      <p:cBhvr>
                                        <p:cTn id="55" dur="1000"/>
                                        <p:tgtEl>
                                          <p:spTgt spid="23559"/>
                                        </p:tgtEl>
                                        <p:attrNameLst>
                                          <p:attrName>ppt_h</p:attrName>
                                        </p:attrNameLst>
                                      </p:cBhvr>
                                      <p:tavLst>
                                        <p:tav tm="0">
                                          <p:val>
                                            <p:strVal val="ppt_h"/>
                                          </p:val>
                                        </p:tav>
                                        <p:tav tm="100000">
                                          <p:val>
                                            <p:strVal val="ppt_h"/>
                                          </p:val>
                                        </p:tav>
                                      </p:tavLst>
                                    </p:anim>
                                    <p:animEffect transition="out" filter="fade">
                                      <p:cBhvr>
                                        <p:cTn id="56" dur="1000"/>
                                        <p:tgtEl>
                                          <p:spTgt spid="23559"/>
                                        </p:tgtEl>
                                      </p:cBhvr>
                                    </p:animEffect>
                                    <p:set>
                                      <p:cBhvr>
                                        <p:cTn id="57" dur="1" fill="hold">
                                          <p:stCondLst>
                                            <p:cond delay="999"/>
                                          </p:stCondLst>
                                        </p:cTn>
                                        <p:tgtEl>
                                          <p:spTgt spid="23559"/>
                                        </p:tgtEl>
                                        <p:attrNameLst>
                                          <p:attrName>style.visibility</p:attrName>
                                        </p:attrNameLst>
                                      </p:cBhvr>
                                      <p:to>
                                        <p:strVal val="hidden"/>
                                      </p:to>
                                    </p:set>
                                  </p:childTnLst>
                                </p:cTn>
                              </p:par>
                              <p:par>
                                <p:cTn id="58" presetID="55" presetClass="exit" presetSubtype="0" fill="hold" grpId="0" nodeType="withEffect">
                                  <p:stCondLst>
                                    <p:cond delay="0"/>
                                  </p:stCondLst>
                                  <p:childTnLst>
                                    <p:anim calcmode="lin" valueType="num">
                                      <p:cBhvr>
                                        <p:cTn id="59" dur="1000"/>
                                        <p:tgtEl>
                                          <p:spTgt spid="23558"/>
                                        </p:tgtEl>
                                        <p:attrNameLst>
                                          <p:attrName>ppt_w</p:attrName>
                                        </p:attrNameLst>
                                      </p:cBhvr>
                                      <p:tavLst>
                                        <p:tav tm="0">
                                          <p:val>
                                            <p:strVal val="ppt_w"/>
                                          </p:val>
                                        </p:tav>
                                        <p:tav tm="100000">
                                          <p:val>
                                            <p:strVal val="ppt_w*0.70"/>
                                          </p:val>
                                        </p:tav>
                                      </p:tavLst>
                                    </p:anim>
                                    <p:anim calcmode="lin" valueType="num">
                                      <p:cBhvr>
                                        <p:cTn id="60" dur="1000"/>
                                        <p:tgtEl>
                                          <p:spTgt spid="23558"/>
                                        </p:tgtEl>
                                        <p:attrNameLst>
                                          <p:attrName>ppt_h</p:attrName>
                                        </p:attrNameLst>
                                      </p:cBhvr>
                                      <p:tavLst>
                                        <p:tav tm="0">
                                          <p:val>
                                            <p:strVal val="ppt_h"/>
                                          </p:val>
                                        </p:tav>
                                        <p:tav tm="100000">
                                          <p:val>
                                            <p:strVal val="ppt_h"/>
                                          </p:val>
                                        </p:tav>
                                      </p:tavLst>
                                    </p:anim>
                                    <p:animEffect transition="out" filter="fade">
                                      <p:cBhvr>
                                        <p:cTn id="61" dur="1000"/>
                                        <p:tgtEl>
                                          <p:spTgt spid="23558"/>
                                        </p:tgtEl>
                                      </p:cBhvr>
                                    </p:animEffect>
                                    <p:set>
                                      <p:cBhvr>
                                        <p:cTn id="62" dur="1" fill="hold">
                                          <p:stCondLst>
                                            <p:cond delay="999"/>
                                          </p:stCondLst>
                                        </p:cTn>
                                        <p:tgtEl>
                                          <p:spTgt spid="23558"/>
                                        </p:tgtEl>
                                        <p:attrNameLst>
                                          <p:attrName>style.visibility</p:attrName>
                                        </p:attrNameLst>
                                      </p:cBhvr>
                                      <p:to>
                                        <p:strVal val="hidden"/>
                                      </p:to>
                                    </p:set>
                                  </p:childTnLst>
                                </p:cTn>
                              </p:par>
                              <p:par>
                                <p:cTn id="63" presetID="9" presetClass="entr" presetSubtype="0" fill="hold" nodeType="withEffect">
                                  <p:stCondLst>
                                    <p:cond delay="0"/>
                                  </p:stCondLst>
                                  <p:childTnLst>
                                    <p:set>
                                      <p:cBhvr>
                                        <p:cTn id="64" dur="1" fill="hold">
                                          <p:stCondLst>
                                            <p:cond delay="0"/>
                                          </p:stCondLst>
                                        </p:cTn>
                                        <p:tgtEl>
                                          <p:spTgt spid="24030"/>
                                        </p:tgtEl>
                                        <p:attrNameLst>
                                          <p:attrName>style.visibility</p:attrName>
                                        </p:attrNameLst>
                                      </p:cBhvr>
                                      <p:to>
                                        <p:strVal val="visible"/>
                                      </p:to>
                                    </p:set>
                                    <p:animEffect transition="in" filter="dissolve">
                                      <p:cBhvr>
                                        <p:cTn id="65" dur="2000"/>
                                        <p:tgtEl>
                                          <p:spTgt spid="24030"/>
                                        </p:tgtEl>
                                      </p:cBhvr>
                                    </p:animEffect>
                                  </p:childTnLst>
                                </p:cTn>
                              </p:par>
                              <p:par>
                                <p:cTn id="66" presetID="9" presetClass="entr" presetSubtype="0" fill="hold" nodeType="withEffect">
                                  <p:stCondLst>
                                    <p:cond delay="0"/>
                                  </p:stCondLst>
                                  <p:childTnLst>
                                    <p:set>
                                      <p:cBhvr>
                                        <p:cTn id="67" dur="1" fill="hold">
                                          <p:stCondLst>
                                            <p:cond delay="0"/>
                                          </p:stCondLst>
                                        </p:cTn>
                                        <p:tgtEl>
                                          <p:spTgt spid="24028"/>
                                        </p:tgtEl>
                                        <p:attrNameLst>
                                          <p:attrName>style.visibility</p:attrName>
                                        </p:attrNameLst>
                                      </p:cBhvr>
                                      <p:to>
                                        <p:strVal val="visible"/>
                                      </p:to>
                                    </p:set>
                                    <p:animEffect transition="in" filter="dissolve">
                                      <p:cBhvr>
                                        <p:cTn id="68" dur="2000"/>
                                        <p:tgtEl>
                                          <p:spTgt spid="24028"/>
                                        </p:tgtEl>
                                      </p:cBhvr>
                                    </p:animEffect>
                                  </p:childTnLst>
                                </p:cTn>
                              </p:par>
                              <p:par>
                                <p:cTn id="69" presetID="9" presetClass="entr" presetSubtype="0" fill="hold" nodeType="withEffect">
                                  <p:stCondLst>
                                    <p:cond delay="0"/>
                                  </p:stCondLst>
                                  <p:childTnLst>
                                    <p:set>
                                      <p:cBhvr>
                                        <p:cTn id="70" dur="1" fill="hold">
                                          <p:stCondLst>
                                            <p:cond delay="0"/>
                                          </p:stCondLst>
                                        </p:cTn>
                                        <p:tgtEl>
                                          <p:spTgt spid="24027"/>
                                        </p:tgtEl>
                                        <p:attrNameLst>
                                          <p:attrName>style.visibility</p:attrName>
                                        </p:attrNameLst>
                                      </p:cBhvr>
                                      <p:to>
                                        <p:strVal val="visible"/>
                                      </p:to>
                                    </p:set>
                                    <p:animEffect transition="in" filter="dissolve">
                                      <p:cBhvr>
                                        <p:cTn id="71" dur="2000"/>
                                        <p:tgtEl>
                                          <p:spTgt spid="24027"/>
                                        </p:tgtEl>
                                      </p:cBhvr>
                                    </p:animEffect>
                                  </p:childTnLst>
                                </p:cTn>
                              </p:par>
                              <p:par>
                                <p:cTn id="72" presetID="9" presetClass="entr" presetSubtype="0" fill="hold" nodeType="withEffect">
                                  <p:stCondLst>
                                    <p:cond delay="0"/>
                                  </p:stCondLst>
                                  <p:childTnLst>
                                    <p:set>
                                      <p:cBhvr>
                                        <p:cTn id="73" dur="1" fill="hold">
                                          <p:stCondLst>
                                            <p:cond delay="0"/>
                                          </p:stCondLst>
                                        </p:cTn>
                                        <p:tgtEl>
                                          <p:spTgt spid="24029"/>
                                        </p:tgtEl>
                                        <p:attrNameLst>
                                          <p:attrName>style.visibility</p:attrName>
                                        </p:attrNameLst>
                                      </p:cBhvr>
                                      <p:to>
                                        <p:strVal val="visible"/>
                                      </p:to>
                                    </p:set>
                                    <p:animEffect transition="in" filter="dissolve">
                                      <p:cBhvr>
                                        <p:cTn id="74" dur="2000"/>
                                        <p:tgtEl>
                                          <p:spTgt spid="24029"/>
                                        </p:tgtEl>
                                      </p:cBhvr>
                                    </p:animEffect>
                                  </p:childTnLst>
                                </p:cTn>
                              </p:par>
                              <p:par>
                                <p:cTn id="75" presetID="9" presetClass="entr" presetSubtype="0" fill="hold" nodeType="withEffect">
                                  <p:stCondLst>
                                    <p:cond delay="0"/>
                                  </p:stCondLst>
                                  <p:childTnLst>
                                    <p:set>
                                      <p:cBhvr>
                                        <p:cTn id="76" dur="1" fill="hold">
                                          <p:stCondLst>
                                            <p:cond delay="0"/>
                                          </p:stCondLst>
                                        </p:cTn>
                                        <p:tgtEl>
                                          <p:spTgt spid="24026"/>
                                        </p:tgtEl>
                                        <p:attrNameLst>
                                          <p:attrName>style.visibility</p:attrName>
                                        </p:attrNameLst>
                                      </p:cBhvr>
                                      <p:to>
                                        <p:strVal val="visible"/>
                                      </p:to>
                                    </p:set>
                                    <p:animEffect transition="in" filter="dissolve">
                                      <p:cBhvr>
                                        <p:cTn id="77" dur="2000"/>
                                        <p:tgtEl>
                                          <p:spTgt spid="24026"/>
                                        </p:tgtEl>
                                      </p:cBhvr>
                                    </p:animEffect>
                                  </p:childTnLst>
                                </p:cTn>
                              </p:par>
                              <p:par>
                                <p:cTn id="78" presetID="9" presetClass="entr" presetSubtype="0" fill="hold" nodeType="withEffect">
                                  <p:stCondLst>
                                    <p:cond delay="0"/>
                                  </p:stCondLst>
                                  <p:childTnLst>
                                    <p:set>
                                      <p:cBhvr>
                                        <p:cTn id="79" dur="1" fill="hold">
                                          <p:stCondLst>
                                            <p:cond delay="0"/>
                                          </p:stCondLst>
                                        </p:cTn>
                                        <p:tgtEl>
                                          <p:spTgt spid="24002"/>
                                        </p:tgtEl>
                                        <p:attrNameLst>
                                          <p:attrName>style.visibility</p:attrName>
                                        </p:attrNameLst>
                                      </p:cBhvr>
                                      <p:to>
                                        <p:strVal val="visible"/>
                                      </p:to>
                                    </p:set>
                                    <p:animEffect transition="in" filter="dissolve">
                                      <p:cBhvr>
                                        <p:cTn id="80" dur="2000"/>
                                        <p:tgtEl>
                                          <p:spTgt spid="24002"/>
                                        </p:tgtEl>
                                      </p:cBhvr>
                                    </p:animEffect>
                                  </p:childTnLst>
                                </p:cTn>
                              </p:par>
                              <p:par>
                                <p:cTn id="81" presetID="9" presetClass="entr" presetSubtype="0" fill="hold" nodeType="withEffect">
                                  <p:stCondLst>
                                    <p:cond delay="0"/>
                                  </p:stCondLst>
                                  <p:childTnLst>
                                    <p:set>
                                      <p:cBhvr>
                                        <p:cTn id="82" dur="1" fill="hold">
                                          <p:stCondLst>
                                            <p:cond delay="0"/>
                                          </p:stCondLst>
                                        </p:cTn>
                                        <p:tgtEl>
                                          <p:spTgt spid="23997"/>
                                        </p:tgtEl>
                                        <p:attrNameLst>
                                          <p:attrName>style.visibility</p:attrName>
                                        </p:attrNameLst>
                                      </p:cBhvr>
                                      <p:to>
                                        <p:strVal val="visible"/>
                                      </p:to>
                                    </p:set>
                                    <p:animEffect transition="in" filter="dissolve">
                                      <p:cBhvr>
                                        <p:cTn id="83" dur="2000"/>
                                        <p:tgtEl>
                                          <p:spTgt spid="23997"/>
                                        </p:tgtEl>
                                      </p:cBhvr>
                                    </p:animEffect>
                                  </p:childTnLst>
                                </p:cTn>
                              </p:par>
                              <p:par>
                                <p:cTn id="84" presetID="9" presetClass="entr" presetSubtype="0" fill="hold" nodeType="withEffect">
                                  <p:stCondLst>
                                    <p:cond delay="0"/>
                                  </p:stCondLst>
                                  <p:childTnLst>
                                    <p:set>
                                      <p:cBhvr>
                                        <p:cTn id="85" dur="1" fill="hold">
                                          <p:stCondLst>
                                            <p:cond delay="0"/>
                                          </p:stCondLst>
                                        </p:cTn>
                                        <p:tgtEl>
                                          <p:spTgt spid="24019"/>
                                        </p:tgtEl>
                                        <p:attrNameLst>
                                          <p:attrName>style.visibility</p:attrName>
                                        </p:attrNameLst>
                                      </p:cBhvr>
                                      <p:to>
                                        <p:strVal val="visible"/>
                                      </p:to>
                                    </p:set>
                                    <p:animEffect transition="in" filter="dissolve">
                                      <p:cBhvr>
                                        <p:cTn id="86" dur="2000"/>
                                        <p:tgtEl>
                                          <p:spTgt spid="24019"/>
                                        </p:tgtEl>
                                      </p:cBhvr>
                                    </p:animEffect>
                                  </p:childTnLst>
                                </p:cTn>
                              </p:par>
                              <p:par>
                                <p:cTn id="87" presetID="9" presetClass="entr" presetSubtype="0" fill="hold" nodeType="withEffect">
                                  <p:stCondLst>
                                    <p:cond delay="0"/>
                                  </p:stCondLst>
                                  <p:childTnLst>
                                    <p:set>
                                      <p:cBhvr>
                                        <p:cTn id="88" dur="1" fill="hold">
                                          <p:stCondLst>
                                            <p:cond delay="0"/>
                                          </p:stCondLst>
                                        </p:cTn>
                                        <p:tgtEl>
                                          <p:spTgt spid="24016"/>
                                        </p:tgtEl>
                                        <p:attrNameLst>
                                          <p:attrName>style.visibility</p:attrName>
                                        </p:attrNameLst>
                                      </p:cBhvr>
                                      <p:to>
                                        <p:strVal val="visible"/>
                                      </p:to>
                                    </p:set>
                                    <p:animEffect transition="in" filter="dissolve">
                                      <p:cBhvr>
                                        <p:cTn id="89" dur="2000"/>
                                        <p:tgtEl>
                                          <p:spTgt spid="24016"/>
                                        </p:tgtEl>
                                      </p:cBhvr>
                                    </p:animEffect>
                                  </p:childTnLst>
                                </p:cTn>
                              </p:par>
                              <p:par>
                                <p:cTn id="90" presetID="9" presetClass="exit" presetSubtype="0" fill="hold" grpId="0" nodeType="withEffect">
                                  <p:stCondLst>
                                    <p:cond delay="0"/>
                                  </p:stCondLst>
                                  <p:childTnLst>
                                    <p:animEffect transition="out" filter="dissolve">
                                      <p:cBhvr>
                                        <p:cTn id="91" dur="2000"/>
                                        <p:tgtEl>
                                          <p:spTgt spid="23995"/>
                                        </p:tgtEl>
                                      </p:cBhvr>
                                    </p:animEffect>
                                    <p:set>
                                      <p:cBhvr>
                                        <p:cTn id="92" dur="1" fill="hold">
                                          <p:stCondLst>
                                            <p:cond delay="1999"/>
                                          </p:stCondLst>
                                        </p:cTn>
                                        <p:tgtEl>
                                          <p:spTgt spid="23995"/>
                                        </p:tgtEl>
                                        <p:attrNameLst>
                                          <p:attrName>style.visibility</p:attrName>
                                        </p:attrNameLst>
                                      </p:cBhvr>
                                      <p:to>
                                        <p:strVal val="hidden"/>
                                      </p:to>
                                    </p:set>
                                  </p:childTnLst>
                                </p:cTn>
                              </p:par>
                            </p:childTnLst>
                          </p:cTn>
                        </p:par>
                        <p:par>
                          <p:cTn id="93" fill="hold" nodeType="afterGroup">
                            <p:stCondLst>
                              <p:cond delay="2000"/>
                            </p:stCondLst>
                            <p:childTnLst>
                              <p:par>
                                <p:cTn id="94" presetID="22" presetClass="entr" presetSubtype="2" fill="hold" nodeType="afterEffect">
                                  <p:stCondLst>
                                    <p:cond delay="0"/>
                                  </p:stCondLst>
                                  <p:childTnLst>
                                    <p:set>
                                      <p:cBhvr>
                                        <p:cTn id="95" dur="1" fill="hold">
                                          <p:stCondLst>
                                            <p:cond delay="0"/>
                                          </p:stCondLst>
                                        </p:cTn>
                                        <p:tgtEl>
                                          <p:spTgt spid="24049"/>
                                        </p:tgtEl>
                                        <p:attrNameLst>
                                          <p:attrName>style.visibility</p:attrName>
                                        </p:attrNameLst>
                                      </p:cBhvr>
                                      <p:to>
                                        <p:strVal val="visible"/>
                                      </p:to>
                                    </p:set>
                                    <p:animEffect transition="in" filter="wipe(right)">
                                      <p:cBhvr>
                                        <p:cTn id="96" dur="2000"/>
                                        <p:tgtEl>
                                          <p:spTgt spid="24049"/>
                                        </p:tgtEl>
                                      </p:cBhvr>
                                    </p:animEffect>
                                  </p:childTnLst>
                                </p:cTn>
                              </p:par>
                              <p:par>
                                <p:cTn id="97" presetID="9" presetClass="entr" presetSubtype="0" fill="hold" grpId="0" nodeType="withEffect">
                                  <p:stCondLst>
                                    <p:cond delay="0"/>
                                  </p:stCondLst>
                                  <p:childTnLst>
                                    <p:set>
                                      <p:cBhvr>
                                        <p:cTn id="98" dur="1" fill="hold">
                                          <p:stCondLst>
                                            <p:cond delay="0"/>
                                          </p:stCondLst>
                                        </p:cTn>
                                        <p:tgtEl>
                                          <p:spTgt spid="23996"/>
                                        </p:tgtEl>
                                        <p:attrNameLst>
                                          <p:attrName>style.visibility</p:attrName>
                                        </p:attrNameLst>
                                      </p:cBhvr>
                                      <p:to>
                                        <p:strVal val="visible"/>
                                      </p:to>
                                    </p:set>
                                    <p:animEffect transition="in" filter="dissolve">
                                      <p:cBhvr>
                                        <p:cTn id="99" dur="500"/>
                                        <p:tgtEl>
                                          <p:spTgt spid="23996"/>
                                        </p:tgtEl>
                                      </p:cBhvr>
                                    </p:animEffect>
                                  </p:childTnLst>
                                </p:cTn>
                              </p:par>
                              <p:par>
                                <p:cTn id="100" presetID="22" presetClass="entr" presetSubtype="2" fill="hold" nodeType="withEffect">
                                  <p:stCondLst>
                                    <p:cond delay="0"/>
                                  </p:stCondLst>
                                  <p:childTnLst>
                                    <p:set>
                                      <p:cBhvr>
                                        <p:cTn id="101" dur="1" fill="hold">
                                          <p:stCondLst>
                                            <p:cond delay="0"/>
                                          </p:stCondLst>
                                        </p:cTn>
                                        <p:tgtEl>
                                          <p:spTgt spid="24119"/>
                                        </p:tgtEl>
                                        <p:attrNameLst>
                                          <p:attrName>style.visibility</p:attrName>
                                        </p:attrNameLst>
                                      </p:cBhvr>
                                      <p:to>
                                        <p:strVal val="visible"/>
                                      </p:to>
                                    </p:set>
                                    <p:animEffect transition="in" filter="wipe(right)">
                                      <p:cBhvr>
                                        <p:cTn id="102" dur="2000"/>
                                        <p:tgtEl>
                                          <p:spTgt spid="24119"/>
                                        </p:tgtEl>
                                      </p:cBhvr>
                                    </p:animEffect>
                                  </p:childTnLst>
                                </p:cTn>
                              </p:par>
                              <p:par>
                                <p:cTn id="103" presetID="22" presetClass="entr" presetSubtype="8" fill="hold" nodeType="withEffect">
                                  <p:stCondLst>
                                    <p:cond delay="0"/>
                                  </p:stCondLst>
                                  <p:childTnLst>
                                    <p:set>
                                      <p:cBhvr>
                                        <p:cTn id="104" dur="1" fill="hold">
                                          <p:stCondLst>
                                            <p:cond delay="0"/>
                                          </p:stCondLst>
                                        </p:cTn>
                                        <p:tgtEl>
                                          <p:spTgt spid="24038"/>
                                        </p:tgtEl>
                                        <p:attrNameLst>
                                          <p:attrName>style.visibility</p:attrName>
                                        </p:attrNameLst>
                                      </p:cBhvr>
                                      <p:to>
                                        <p:strVal val="visible"/>
                                      </p:to>
                                    </p:set>
                                    <p:animEffect transition="in" filter="wipe(left)">
                                      <p:cBhvr>
                                        <p:cTn id="105" dur="2000"/>
                                        <p:tgtEl>
                                          <p:spTgt spid="24038"/>
                                        </p:tgtEl>
                                      </p:cBhvr>
                                    </p:animEffect>
                                  </p:childTnLst>
                                </p:cTn>
                              </p:par>
                              <p:par>
                                <p:cTn id="106" presetID="22" presetClass="entr" presetSubtype="2" fill="hold" nodeType="withEffect">
                                  <p:stCondLst>
                                    <p:cond delay="0"/>
                                  </p:stCondLst>
                                  <p:childTnLst>
                                    <p:set>
                                      <p:cBhvr>
                                        <p:cTn id="107" dur="1" fill="hold">
                                          <p:stCondLst>
                                            <p:cond delay="0"/>
                                          </p:stCondLst>
                                        </p:cTn>
                                        <p:tgtEl>
                                          <p:spTgt spid="24032"/>
                                        </p:tgtEl>
                                        <p:attrNameLst>
                                          <p:attrName>style.visibility</p:attrName>
                                        </p:attrNameLst>
                                      </p:cBhvr>
                                      <p:to>
                                        <p:strVal val="visible"/>
                                      </p:to>
                                    </p:set>
                                    <p:animEffect transition="in" filter="wipe(right)">
                                      <p:cBhvr>
                                        <p:cTn id="108" dur="2000"/>
                                        <p:tgtEl>
                                          <p:spTgt spid="24032"/>
                                        </p:tgtEl>
                                      </p:cBhvr>
                                    </p:animEffect>
                                  </p:childTnLst>
                                </p:cTn>
                              </p:par>
                            </p:childTnLst>
                          </p:cTn>
                        </p:par>
                        <p:par>
                          <p:cTn id="109" fill="hold" nodeType="afterGroup">
                            <p:stCondLst>
                              <p:cond delay="4000"/>
                            </p:stCondLst>
                            <p:childTnLst>
                              <p:par>
                                <p:cTn id="110" presetID="1" presetClass="entr" presetSubtype="0" fill="hold" grpId="0" nodeType="afterEffect">
                                  <p:stCondLst>
                                    <p:cond delay="0"/>
                                  </p:stCondLst>
                                  <p:childTnLst>
                                    <p:set>
                                      <p:cBhvr>
                                        <p:cTn id="111" dur="1" fill="hold">
                                          <p:stCondLst>
                                            <p:cond delay="0"/>
                                          </p:stCondLst>
                                        </p:cTn>
                                        <p:tgtEl>
                                          <p:spTgt spid="240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animBg="1"/>
      <p:bldP spid="23555" grpId="1" animBg="1"/>
      <p:bldP spid="23556" grpId="0" animBg="1"/>
      <p:bldP spid="23556" grpId="1" animBg="1"/>
      <p:bldP spid="23557" grpId="0" animBg="1"/>
      <p:bldP spid="23557" grpId="1" animBg="1"/>
      <p:bldP spid="23558" grpId="0" animBg="1"/>
      <p:bldP spid="23558" grpId="1" animBg="1"/>
      <p:bldP spid="23559" grpId="0" animBg="1"/>
      <p:bldP spid="23559" grpId="1" animBg="1"/>
      <p:bldP spid="23560" grpId="0" animBg="1"/>
      <p:bldP spid="23560" grpId="1" animBg="1"/>
      <p:bldP spid="23561" grpId="0" animBg="1"/>
      <p:bldP spid="23561" grpId="1" animBg="1"/>
      <p:bldP spid="23995" grpId="0"/>
      <p:bldP spid="23996" grpId="0"/>
      <p:bldP spid="24031" grpId="0" animBg="1"/>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0A28E4BC5DA0E4AAAECCF0BD533E0C0" ma:contentTypeVersion="14" ma:contentTypeDescription="Create a new document." ma:contentTypeScope="" ma:versionID="55a3f6cf12b139179f68e2add402b097">
  <xsd:schema xmlns:xsd="http://www.w3.org/2001/XMLSchema" xmlns:p="http://schemas.microsoft.com/office/2006/metadata/properties" targetNamespace="http://schemas.microsoft.com/office/2006/metadata/properties" ma:root="true" ma:fieldsID="958dc650307e83370e318dbfeea11698">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3F9906F-CDEA-4A45-BAFD-DFFCDC9DB66E}">
  <ds:schemaRefs>
    <ds:schemaRef ds:uri="http://schemas.microsoft.com/sharepoint/v3/contenttype/forms"/>
  </ds:schemaRefs>
</ds:datastoreItem>
</file>

<file path=customXml/itemProps2.xml><?xml version="1.0" encoding="utf-8"?>
<ds:datastoreItem xmlns:ds="http://schemas.openxmlformats.org/officeDocument/2006/customXml" ds:itemID="{CA63D825-F70F-45CE-8978-28F84AA7C11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D0D2008C-1DA5-4BF6-A29B-80327E492920}">
  <ds:schemaRefs>
    <ds:schemaRef ds:uri="http://schemas.microsoft.com/office/2006/metadata/properties"/>
    <ds:schemaRef ds:uri="http://purl.org/dc/elements/1.1/"/>
    <ds:schemaRef ds:uri="http://schemas.openxmlformats.org/package/2006/metadata/core-properties"/>
    <ds:schemaRef ds:uri="http://purl.org/dc/terms/"/>
    <ds:schemaRef ds:uri="http://schemas.microsoft.com/office/2006/documentManagement/typ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4847</TotalTime>
  <Words>3454</Words>
  <Application>Microsoft Office PowerPoint</Application>
  <PresentationFormat>On-screen Show (4:3)</PresentationFormat>
  <Paragraphs>594</Paragraphs>
  <Slides>8</Slides>
  <Notes>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Arial</vt:lpstr>
      <vt:lpstr>Times New Roman</vt:lpstr>
      <vt:lpstr>Default Design</vt:lpstr>
      <vt:lpstr>Winning the West</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Fort Leavenworth, KS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gary.linhart</dc:creator>
  <cp:lastModifiedBy>Serravo, Michael P CIV USA TRADOC</cp:lastModifiedBy>
  <cp:revision>78</cp:revision>
  <dcterms:created xsi:type="dcterms:W3CDTF">2007-02-27T16:03:38Z</dcterms:created>
  <dcterms:modified xsi:type="dcterms:W3CDTF">2017-04-10T20:03:42Z</dcterms:modified>
</cp:coreProperties>
</file>