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2" r:id="rId2"/>
    <p:sldId id="257" r:id="rId3"/>
    <p:sldId id="259" r:id="rId4"/>
    <p:sldId id="260" r:id="rId5"/>
    <p:sldId id="258"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00FF"/>
    <a:srgbClr val="CCFFCC"/>
    <a:srgbClr val="99FF99"/>
    <a:srgbClr val="CCFF99"/>
    <a:srgbClr val="CCFF66"/>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914" y="72"/>
      </p:cViewPr>
      <p:guideLst>
        <p:guide orient="horz" pos="2160"/>
        <p:guide pos="2880"/>
      </p:guideLst>
    </p:cSldViewPr>
  </p:slideViewPr>
  <p:notesTextViewPr>
    <p:cViewPr>
      <p:scale>
        <a:sx n="100" d="100"/>
        <a:sy n="100" d="100"/>
      </p:scale>
      <p:origin x="0" y="0"/>
    </p:cViewPr>
  </p:notesTextViewPr>
  <p:notesViewPr>
    <p:cSldViewPr snapToGrid="0">
      <p:cViewPr varScale="1">
        <p:scale>
          <a:sx n="85" d="100"/>
          <a:sy n="85" d="100"/>
        </p:scale>
        <p:origin x="38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922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9131F98-9CED-4F9C-9638-CE9C6CF0B52C}" type="slidenum">
              <a:rPr lang="en-US" altLang="en-US"/>
              <a:pPr/>
              <a:t>‹#›</a:t>
            </a:fld>
            <a:endParaRPr lang="en-US" altLang="en-US"/>
          </a:p>
        </p:txBody>
      </p:sp>
    </p:spTree>
    <p:extLst>
      <p:ext uri="{BB962C8B-B14F-4D97-AF65-F5344CB8AC3E}">
        <p14:creationId xmlns:p14="http://schemas.microsoft.com/office/powerpoint/2010/main" val="21729386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8A3AD9-906C-42B5-A152-F91C52FDCD72}" type="slidenum">
              <a:rPr lang="en-US" altLang="en-US"/>
              <a:pPr/>
              <a:t>1</a:t>
            </a:fld>
            <a:endParaRPr lang="en-US" altLang="en-US"/>
          </a:p>
        </p:txBody>
      </p:sp>
      <p:sp>
        <p:nvSpPr>
          <p:cNvPr id="19458" name="Rectangle 2"/>
          <p:cNvSpPr>
            <a:spLocks noRot="1" noChangeArrowheads="1" noTextEdit="1"/>
          </p:cNvSpPr>
          <p:nvPr>
            <p:ph type="sldImg"/>
          </p:nvPr>
        </p:nvSpPr>
        <p:spPr>
          <a:ln/>
        </p:spPr>
      </p:sp>
      <p:sp>
        <p:nvSpPr>
          <p:cNvPr id="19460" name="Rectangle 4"/>
          <p:cNvSpPr>
            <a:spLocks noGrp="1" noChangeArrowheads="1"/>
          </p:cNvSpPr>
          <p:nvPr>
            <p:ph type="body" idx="1"/>
          </p:nvPr>
        </p:nvSpPr>
        <p:spPr>
          <a:noFill/>
          <a:ln/>
        </p:spPr>
        <p:txBody>
          <a:bodyPr/>
          <a:lstStyle/>
          <a:p>
            <a:r>
              <a:rPr lang="en-US" altLang="en-US"/>
              <a:t>Instructor Note:</a:t>
            </a:r>
          </a:p>
          <a:p>
            <a:r>
              <a:rPr lang="en-US" altLang="en-US"/>
              <a:t>These slides contain animated objects. This presentation is intended to be viewed in “Slide Show”.  Each click of the mouse will move an object, make an object appear/disappear or show an arrow.  Each bulleted line in the Notes Pages correspond the sequential order of each “action” and describes that action.  </a:t>
            </a:r>
          </a:p>
          <a:p>
            <a:r>
              <a:rPr lang="en-US" altLang="en-US"/>
              <a:t>The accompanying </a:t>
            </a:r>
            <a:r>
              <a:rPr lang="en-US" altLang="en-US" i="1"/>
              <a:t>Word</a:t>
            </a:r>
            <a:r>
              <a:rPr lang="en-US" altLang="en-US"/>
              <a:t> analysis document contains analysis for slide #2 and a lot of general analysis.  </a:t>
            </a:r>
          </a:p>
        </p:txBody>
      </p:sp>
    </p:spTree>
    <p:extLst>
      <p:ext uri="{BB962C8B-B14F-4D97-AF65-F5344CB8AC3E}">
        <p14:creationId xmlns:p14="http://schemas.microsoft.com/office/powerpoint/2010/main" val="1829839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F3F6CD-67F8-45EF-8CA0-D2EDDBCEB1F5}" type="slidenum">
              <a:rPr lang="en-US" altLang="en-US"/>
              <a:pPr/>
              <a:t>2</a:t>
            </a:fld>
            <a:endParaRPr lang="en-US" altLang="en-US"/>
          </a:p>
        </p:txBody>
      </p:sp>
      <p:sp>
        <p:nvSpPr>
          <p:cNvPr id="10242" name="Rectangle 2"/>
          <p:cNvSpPr>
            <a:spLocks noRot="1" noChangeArrowheads="1" noTextEdit="1"/>
          </p:cNvSpPr>
          <p:nvPr>
            <p:ph type="sldImg"/>
          </p:nvPr>
        </p:nvSpPr>
        <p:spPr>
          <a:ln/>
        </p:spPr>
      </p:sp>
      <p:sp>
        <p:nvSpPr>
          <p:cNvPr id="10243" name="Rectangle 3"/>
          <p:cNvSpPr>
            <a:spLocks noGrp="1" noChangeArrowheads="1"/>
          </p:cNvSpPr>
          <p:nvPr>
            <p:ph type="body" idx="1"/>
          </p:nvPr>
        </p:nvSpPr>
        <p:spPr/>
        <p:txBody>
          <a:bodyPr/>
          <a:lstStyle/>
          <a:p>
            <a:pPr>
              <a:buFontTx/>
              <a:buChar char="•"/>
            </a:pPr>
            <a:r>
              <a:rPr lang="en-US" altLang="en-US" sz="1600"/>
              <a:t>Disputed Terrain (</a:t>
            </a:r>
            <a:r>
              <a:rPr lang="en-US" altLang="en-US" sz="1600">
                <a:solidFill>
                  <a:srgbClr val="FF3300"/>
                </a:solidFill>
              </a:rPr>
              <a:t>See Analysis – Slide #2</a:t>
            </a:r>
            <a:r>
              <a:rPr lang="en-US" altLang="en-US" sz="1600"/>
              <a:t>)</a:t>
            </a:r>
          </a:p>
          <a:p>
            <a:pPr>
              <a:buFontTx/>
              <a:buChar char="•"/>
            </a:pPr>
            <a:r>
              <a:rPr lang="en-US" altLang="en-US" sz="1600"/>
              <a:t>Comparison of Army strengths prior to war</a:t>
            </a:r>
          </a:p>
          <a:p>
            <a:pPr>
              <a:buFontTx/>
              <a:buChar char="•"/>
            </a:pPr>
            <a:r>
              <a:rPr lang="en-US" altLang="en-US" sz="1600"/>
              <a:t>American Plan:</a:t>
            </a:r>
          </a:p>
          <a:p>
            <a:pPr lvl="1">
              <a:buFontTx/>
              <a:buChar char="•"/>
            </a:pPr>
            <a:r>
              <a:rPr lang="en-US" altLang="en-US" sz="1600"/>
              <a:t>Blockade Gulf and California Coasts with Navy</a:t>
            </a:r>
          </a:p>
          <a:p>
            <a:pPr lvl="1">
              <a:buFontTx/>
              <a:buChar char="•"/>
            </a:pPr>
            <a:r>
              <a:rPr lang="en-US" altLang="en-US" sz="1600"/>
              <a:t>3 Pincers to occupy Northern Mexican Provinces Attempting to force the Mexicans to negotiate a border between the two countries.</a:t>
            </a:r>
          </a:p>
          <a:p>
            <a:pPr lvl="2">
              <a:buFontTx/>
              <a:buChar char="•"/>
            </a:pPr>
            <a:r>
              <a:rPr lang="en-US" altLang="en-US" sz="1600"/>
              <a:t>Seize Monterrey with the Army of Occupation (Taylor)</a:t>
            </a:r>
          </a:p>
          <a:p>
            <a:pPr lvl="2">
              <a:buFontTx/>
              <a:buChar char="•"/>
            </a:pPr>
            <a:r>
              <a:rPr lang="en-US" altLang="en-US" sz="1600"/>
              <a:t>Seize Chihuahua with the Center Division (Wool – Originally part of Taylor’s Army)</a:t>
            </a:r>
          </a:p>
          <a:p>
            <a:pPr lvl="2">
              <a:buFontTx/>
              <a:buChar char="•"/>
            </a:pPr>
            <a:r>
              <a:rPr lang="en-US" altLang="en-US" sz="1600"/>
              <a:t>Seize New Mexico (Santa Fe) and subsequently seize upper California.   </a:t>
            </a:r>
          </a:p>
          <a:p>
            <a:pPr>
              <a:buFontTx/>
              <a:buChar char="•"/>
            </a:pPr>
            <a:endParaRPr lang="en-US" altLang="en-US" sz="1600"/>
          </a:p>
          <a:p>
            <a:endParaRPr lang="en-US" altLang="en-US"/>
          </a:p>
        </p:txBody>
      </p:sp>
    </p:spTree>
    <p:extLst>
      <p:ext uri="{BB962C8B-B14F-4D97-AF65-F5344CB8AC3E}">
        <p14:creationId xmlns:p14="http://schemas.microsoft.com/office/powerpoint/2010/main" val="2059778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DDD0E1-22DC-4864-9C9B-F07D2AC8CE76}" type="slidenum">
              <a:rPr lang="en-US" altLang="en-US"/>
              <a:pPr/>
              <a:t>3</a:t>
            </a:fld>
            <a:endParaRPr lang="en-US" altLang="en-US"/>
          </a:p>
        </p:txBody>
      </p:sp>
      <p:sp>
        <p:nvSpPr>
          <p:cNvPr id="11266" name="Rectangle 2"/>
          <p:cNvSpPr>
            <a:spLocks noRot="1" noChangeArrowheads="1" noTextEdit="1"/>
          </p:cNvSpPr>
          <p:nvPr>
            <p:ph type="sldImg"/>
          </p:nvPr>
        </p:nvSpPr>
        <p:spPr>
          <a:ln/>
        </p:spPr>
      </p:sp>
      <p:sp>
        <p:nvSpPr>
          <p:cNvPr id="11267" name="Rectangle 3"/>
          <p:cNvSpPr>
            <a:spLocks noGrp="1" noChangeArrowheads="1"/>
          </p:cNvSpPr>
          <p:nvPr>
            <p:ph type="body" idx="1"/>
          </p:nvPr>
        </p:nvSpPr>
        <p:spPr/>
        <p:txBody>
          <a:bodyPr/>
          <a:lstStyle/>
          <a:p>
            <a:pPr>
              <a:buFontTx/>
              <a:buChar char="•"/>
            </a:pPr>
            <a:r>
              <a:rPr lang="en-US" altLang="en-US"/>
              <a:t>July – Feb 1846: Taylor moves to Corpus Christi to train his army</a:t>
            </a:r>
          </a:p>
          <a:p>
            <a:pPr>
              <a:buFontTx/>
              <a:buChar char="•"/>
            </a:pPr>
            <a:r>
              <a:rPr lang="en-US" altLang="en-US"/>
              <a:t>Negotiations break down and Taylor is ordered into the disputed territory: March 23 Taylor arrives at Rio Grande to defend against Mexico crossing this river. </a:t>
            </a:r>
          </a:p>
          <a:p>
            <a:pPr>
              <a:buFontTx/>
              <a:buChar char="•"/>
            </a:pPr>
            <a:r>
              <a:rPr lang="en-US" altLang="en-US"/>
              <a:t>4000 man Army under General Arista faces Taylor on the south side of the river, treating Taylor’s Army as an invading force in their territory.</a:t>
            </a:r>
          </a:p>
          <a:p>
            <a:pPr>
              <a:buFontTx/>
              <a:buChar char="•"/>
            </a:pPr>
            <a:r>
              <a:rPr lang="en-US" altLang="en-US"/>
              <a:t>25 April – initial contact between Mexican Cavalry and US Dragoons is followed by the Mexican Army crossing the Rio East of Taylor. Taylor falls back to his supplies at Point Isabel. Taylor then moves fwd to the Rio and clashes with Arista at Palo Alto on May 8 and again at Resaca de la Palma (5 miles south) on May 9.  The Mexican army breaks and crosses the river.  Taylor cannot pursue due to lack of river crossing equipment.</a:t>
            </a:r>
          </a:p>
          <a:p>
            <a:pPr>
              <a:buFontTx/>
              <a:buChar char="•"/>
            </a:pPr>
            <a:r>
              <a:rPr lang="en-US" altLang="en-US"/>
              <a:t>29 July - San Diego Falls to the Navy</a:t>
            </a:r>
          </a:p>
          <a:p>
            <a:pPr>
              <a:buFontTx/>
              <a:buChar char="•"/>
            </a:pPr>
            <a:r>
              <a:rPr lang="en-US" altLang="en-US"/>
              <a:t>18 - August Kearny takes Santa Fe without a shot</a:t>
            </a:r>
          </a:p>
          <a:p>
            <a:pPr>
              <a:buFontTx/>
              <a:buChar char="•"/>
            </a:pPr>
            <a:r>
              <a:rPr lang="en-US" altLang="en-US"/>
              <a:t>Taylor establishes base at Camargo – Army grows to 15,000, but Militia fiasco and illness drop Taylor’s Army to 3,080 Regulars and 3150 Volunteers</a:t>
            </a:r>
          </a:p>
          <a:p>
            <a:pPr>
              <a:buFontTx/>
              <a:buChar char="•"/>
            </a:pPr>
            <a:r>
              <a:rPr lang="en-US" altLang="en-US"/>
              <a:t>Sept 20-24 – Taylor attacks and Monterrey falls.  Taylor allows the Mexicans to withdraw and establishes an Armistice – Polk immediately rescinds it </a:t>
            </a:r>
          </a:p>
          <a:p>
            <a:endParaRPr lang="en-US" altLang="en-US"/>
          </a:p>
        </p:txBody>
      </p:sp>
    </p:spTree>
    <p:extLst>
      <p:ext uri="{BB962C8B-B14F-4D97-AF65-F5344CB8AC3E}">
        <p14:creationId xmlns:p14="http://schemas.microsoft.com/office/powerpoint/2010/main" val="1089432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B28283-0CD8-4E75-B671-1A183C445110}" type="slidenum">
              <a:rPr lang="en-US" altLang="en-US"/>
              <a:pPr/>
              <a:t>4</a:t>
            </a:fld>
            <a:endParaRPr lang="en-US" altLang="en-US"/>
          </a:p>
        </p:txBody>
      </p:sp>
      <p:sp>
        <p:nvSpPr>
          <p:cNvPr id="12290" name="Rectangle 2"/>
          <p:cNvSpPr>
            <a:spLocks noRot="1" noChangeArrowheads="1" noTextEdit="1"/>
          </p:cNvSpPr>
          <p:nvPr>
            <p:ph type="sldImg"/>
          </p:nvPr>
        </p:nvSpPr>
        <p:spPr>
          <a:ln/>
        </p:spPr>
      </p:sp>
      <p:sp>
        <p:nvSpPr>
          <p:cNvPr id="12291" name="Rectangle 3"/>
          <p:cNvSpPr>
            <a:spLocks noGrp="1" noChangeArrowheads="1"/>
          </p:cNvSpPr>
          <p:nvPr>
            <p:ph type="body" idx="1"/>
          </p:nvPr>
        </p:nvSpPr>
        <p:spPr/>
        <p:txBody>
          <a:bodyPr/>
          <a:lstStyle/>
          <a:p>
            <a:pPr>
              <a:lnSpc>
                <a:spcPct val="80000"/>
              </a:lnSpc>
              <a:buFontTx/>
              <a:buChar char="•"/>
            </a:pPr>
            <a:r>
              <a:rPr lang="en-US" altLang="en-US" sz="1000"/>
              <a:t>25 Sept-12 Dec: Kearney moves on San Diego</a:t>
            </a:r>
          </a:p>
          <a:p>
            <a:pPr>
              <a:lnSpc>
                <a:spcPct val="80000"/>
              </a:lnSpc>
              <a:buFontTx/>
              <a:buChar char="•"/>
            </a:pPr>
            <a:r>
              <a:rPr lang="en-US" altLang="en-US" sz="1000"/>
              <a:t>2 Oct – Wool leaves San Antonio – Arrives at Monclova on 29 Oct</a:t>
            </a:r>
          </a:p>
          <a:p>
            <a:pPr>
              <a:lnSpc>
                <a:spcPct val="80000"/>
              </a:lnSpc>
              <a:buFontTx/>
              <a:buChar char="•"/>
            </a:pPr>
            <a:r>
              <a:rPr lang="en-US" altLang="en-US" sz="1000"/>
              <a:t>Nov 13 – Taylor occupies Saltillo (important road juncture btwn Northern and Southern Mexico)</a:t>
            </a:r>
          </a:p>
          <a:p>
            <a:pPr>
              <a:lnSpc>
                <a:spcPct val="80000"/>
              </a:lnSpc>
              <a:buFontTx/>
              <a:buChar char="•"/>
            </a:pPr>
            <a:r>
              <a:rPr lang="en-US" altLang="en-US" sz="1000"/>
              <a:t>Nov 14 – Navy occupies Tampico</a:t>
            </a:r>
          </a:p>
          <a:p>
            <a:pPr>
              <a:lnSpc>
                <a:spcPct val="80000"/>
              </a:lnSpc>
              <a:buFontTx/>
              <a:buChar char="•"/>
            </a:pPr>
            <a:r>
              <a:rPr lang="en-US" altLang="en-US" sz="1000"/>
              <a:t>Dec 21 – Intelligence reports that Chihuahua is no longer defended, so Wool joins Taylor</a:t>
            </a:r>
          </a:p>
          <a:p>
            <a:pPr>
              <a:lnSpc>
                <a:spcPct val="80000"/>
              </a:lnSpc>
              <a:buFontTx/>
              <a:buChar char="•"/>
            </a:pPr>
            <a:r>
              <a:rPr lang="en-US" altLang="en-US" sz="1000"/>
              <a:t>Dec 25 - Doniphan (originally with Kearney’s force, who promised to support Wool if extra troops were available) defeats Mexican force at Brazito and occupies El Paso on Dec 27.</a:t>
            </a:r>
          </a:p>
          <a:p>
            <a:pPr>
              <a:lnSpc>
                <a:spcPct val="80000"/>
              </a:lnSpc>
              <a:buFontTx/>
              <a:buChar char="•"/>
            </a:pPr>
            <a:r>
              <a:rPr lang="en-US" altLang="en-US" sz="1000"/>
              <a:t>Mid Dec-Jan 23: Troops taken from Taylor (4,000 Regulars, 4,000 Volunteers) and moved to Tampico for ship transport to Veracruz.</a:t>
            </a:r>
          </a:p>
          <a:p>
            <a:pPr>
              <a:lnSpc>
                <a:spcPct val="80000"/>
              </a:lnSpc>
              <a:buFontTx/>
              <a:buChar char="•"/>
            </a:pPr>
            <a:r>
              <a:rPr lang="en-US" altLang="en-US" sz="1000"/>
              <a:t>Santa Anna forms an Army at San Luis Potosi and captures a copy of orders stating the movement of troops from Taylor to Scott.  He therefore gambles by taking his troops through a seemingly impassible dessert, and attacking Taylor’s remaining volunteers. </a:t>
            </a:r>
          </a:p>
          <a:p>
            <a:pPr>
              <a:lnSpc>
                <a:spcPct val="80000"/>
              </a:lnSpc>
              <a:buFontTx/>
              <a:buChar char="•"/>
            </a:pPr>
            <a:r>
              <a:rPr lang="en-US" altLang="en-US" sz="1000"/>
              <a:t>Feb 23 – Taylor defeats Santa Anna at Buena Vista</a:t>
            </a:r>
          </a:p>
          <a:p>
            <a:pPr>
              <a:lnSpc>
                <a:spcPct val="80000"/>
              </a:lnSpc>
              <a:buFontTx/>
              <a:buChar char="•"/>
            </a:pPr>
            <a:r>
              <a:rPr lang="en-US" altLang="en-US" sz="1000"/>
              <a:t>Feb 28 – Doniphan defeats Mexican Force at Sacramento and Chihuahua falls on Mar 2</a:t>
            </a:r>
          </a:p>
          <a:p>
            <a:pPr>
              <a:lnSpc>
                <a:spcPct val="80000"/>
              </a:lnSpc>
              <a:buFontTx/>
              <a:buChar char="•"/>
            </a:pPr>
            <a:r>
              <a:rPr lang="en-US" altLang="en-US" sz="1000"/>
              <a:t>Mar 9 - Scott lands at Veracruz which falls on Mar 27</a:t>
            </a:r>
          </a:p>
          <a:p>
            <a:pPr>
              <a:lnSpc>
                <a:spcPct val="80000"/>
              </a:lnSpc>
              <a:buFontTx/>
              <a:buChar char="•"/>
            </a:pPr>
            <a:r>
              <a:rPr lang="en-US" altLang="en-US" sz="1000"/>
              <a:t>Santa Anna builds another army and establishes defensive positions to try to keep the Americans in the Yellow Fever belt. </a:t>
            </a:r>
          </a:p>
          <a:p>
            <a:pPr>
              <a:lnSpc>
                <a:spcPct val="80000"/>
              </a:lnSpc>
              <a:buFontTx/>
              <a:buChar char="•"/>
            </a:pPr>
            <a:r>
              <a:rPr lang="en-US" altLang="en-US" sz="1000"/>
              <a:t>April 18 - Scott, using reconnaissance and maneuver defeats Santa Anna at Cerro Gordo </a:t>
            </a:r>
          </a:p>
          <a:p>
            <a:pPr>
              <a:lnSpc>
                <a:spcPct val="80000"/>
              </a:lnSpc>
              <a:buFontTx/>
              <a:buChar char="•"/>
            </a:pPr>
            <a:r>
              <a:rPr lang="en-US" altLang="en-US" sz="1000"/>
              <a:t>May 15-Aug 7: Scott loses a majority of his volunteers due to enlistment expirations. He moves to Puebla and builds his force back up to 10,000.  With no further troops to defend his lines of communication, he breaks free from his supply line and gambles he can live off the land. </a:t>
            </a:r>
          </a:p>
          <a:p>
            <a:pPr>
              <a:lnSpc>
                <a:spcPct val="80000"/>
              </a:lnSpc>
              <a:buFontTx/>
              <a:buChar char="•"/>
            </a:pPr>
            <a:r>
              <a:rPr lang="en-US" altLang="en-US" sz="1000"/>
              <a:t>Santa Anna builds a third Army (about 30,000 throughout the city) and occupies fortifications facing East</a:t>
            </a:r>
          </a:p>
          <a:p>
            <a:pPr>
              <a:lnSpc>
                <a:spcPct val="80000"/>
              </a:lnSpc>
              <a:buFontTx/>
              <a:buChar char="•"/>
            </a:pPr>
            <a:r>
              <a:rPr lang="en-US" altLang="en-US" sz="1000"/>
              <a:t>Aug 7-Sept 14: Scott avoids the Mexican fortifications and attacks Mexico City from the South.  In a series of battles, he again defeats Santa Anna and the City falls on Sept 14.</a:t>
            </a:r>
          </a:p>
        </p:txBody>
      </p:sp>
    </p:spTree>
    <p:extLst>
      <p:ext uri="{BB962C8B-B14F-4D97-AF65-F5344CB8AC3E}">
        <p14:creationId xmlns:p14="http://schemas.microsoft.com/office/powerpoint/2010/main" val="1829317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6BF48C-6EC0-46B2-BB6B-838C7E9700D1}" type="slidenum">
              <a:rPr lang="en-US" altLang="en-US"/>
              <a:pPr/>
              <a:t>5</a:t>
            </a:fld>
            <a:endParaRPr lang="en-US" altLang="en-US"/>
          </a:p>
        </p:txBody>
      </p:sp>
      <p:sp>
        <p:nvSpPr>
          <p:cNvPr id="13314" name="Rectangle 2"/>
          <p:cNvSpPr>
            <a:spLocks noRot="1" noChangeArrowheads="1" noTextEdit="1"/>
          </p:cNvSpPr>
          <p:nvPr>
            <p:ph type="sldImg"/>
          </p:nvPr>
        </p:nvSpPr>
        <p:spPr>
          <a:ln/>
        </p:spPr>
      </p:sp>
      <p:sp>
        <p:nvSpPr>
          <p:cNvPr id="13315" name="Rectangle 3"/>
          <p:cNvSpPr>
            <a:spLocks noGrp="1" noChangeArrowheads="1"/>
          </p:cNvSpPr>
          <p:nvPr>
            <p:ph type="body" idx="1"/>
          </p:nvPr>
        </p:nvSpPr>
        <p:spPr/>
        <p:txBody>
          <a:bodyPr/>
          <a:lstStyle/>
          <a:p>
            <a:r>
              <a:rPr lang="en-US" altLang="en-US" sz="1800"/>
              <a:t>Added for possible hand outs.</a:t>
            </a:r>
          </a:p>
        </p:txBody>
      </p:sp>
    </p:spTree>
    <p:extLst>
      <p:ext uri="{BB962C8B-B14F-4D97-AF65-F5344CB8AC3E}">
        <p14:creationId xmlns:p14="http://schemas.microsoft.com/office/powerpoint/2010/main" val="1588800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3464778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9125074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707761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4441670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14277540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2049399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293226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18591341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881695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78322392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04867970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18" name="Group 194"/>
          <p:cNvGrpSpPr>
            <a:grpSpLocks/>
          </p:cNvGrpSpPr>
          <p:nvPr userDrawn="1"/>
        </p:nvGrpSpPr>
        <p:grpSpPr bwMode="auto">
          <a:xfrm>
            <a:off x="576263" y="-15875"/>
            <a:ext cx="7843837" cy="6840538"/>
            <a:chOff x="363" y="-10"/>
            <a:chExt cx="4941" cy="4309"/>
          </a:xfrm>
        </p:grpSpPr>
        <p:sp>
          <p:nvSpPr>
            <p:cNvPr id="1032" name="Freeform 8"/>
            <p:cNvSpPr>
              <a:spLocks/>
            </p:cNvSpPr>
            <p:nvPr userDrawn="1"/>
          </p:nvSpPr>
          <p:spPr bwMode="auto">
            <a:xfrm>
              <a:off x="384" y="419"/>
              <a:ext cx="3168" cy="3880"/>
            </a:xfrm>
            <a:custGeom>
              <a:avLst/>
              <a:gdLst>
                <a:gd name="T0" fmla="*/ 108 w 3168"/>
                <a:gd name="T1" fmla="*/ 79 h 3880"/>
                <a:gd name="T2" fmla="*/ 216 w 3168"/>
                <a:gd name="T3" fmla="*/ 459 h 3880"/>
                <a:gd name="T4" fmla="*/ 242 w 3168"/>
                <a:gd name="T5" fmla="*/ 567 h 3880"/>
                <a:gd name="T6" fmla="*/ 288 w 3168"/>
                <a:gd name="T7" fmla="*/ 711 h 3880"/>
                <a:gd name="T8" fmla="*/ 353 w 3168"/>
                <a:gd name="T9" fmla="*/ 865 h 3880"/>
                <a:gd name="T10" fmla="*/ 407 w 3168"/>
                <a:gd name="T11" fmla="*/ 1035 h 3880"/>
                <a:gd name="T12" fmla="*/ 554 w 3168"/>
                <a:gd name="T13" fmla="*/ 1186 h 3880"/>
                <a:gd name="T14" fmla="*/ 635 w 3168"/>
                <a:gd name="T15" fmla="*/ 1372 h 3880"/>
                <a:gd name="T16" fmla="*/ 618 w 3168"/>
                <a:gd name="T17" fmla="*/ 1443 h 3880"/>
                <a:gd name="T18" fmla="*/ 615 w 3168"/>
                <a:gd name="T19" fmla="*/ 1497 h 3880"/>
                <a:gd name="T20" fmla="*/ 633 w 3168"/>
                <a:gd name="T21" fmla="*/ 1506 h 3880"/>
                <a:gd name="T22" fmla="*/ 546 w 3168"/>
                <a:gd name="T23" fmla="*/ 1479 h 3880"/>
                <a:gd name="T24" fmla="*/ 450 w 3168"/>
                <a:gd name="T25" fmla="*/ 1497 h 3880"/>
                <a:gd name="T26" fmla="*/ 569 w 3168"/>
                <a:gd name="T27" fmla="*/ 1632 h 3880"/>
                <a:gd name="T28" fmla="*/ 762 w 3168"/>
                <a:gd name="T29" fmla="*/ 1743 h 3880"/>
                <a:gd name="T30" fmla="*/ 797 w 3168"/>
                <a:gd name="T31" fmla="*/ 1768 h 3880"/>
                <a:gd name="T32" fmla="*/ 942 w 3168"/>
                <a:gd name="T33" fmla="*/ 1920 h 3880"/>
                <a:gd name="T34" fmla="*/ 978 w 3168"/>
                <a:gd name="T35" fmla="*/ 2100 h 3880"/>
                <a:gd name="T36" fmla="*/ 1029 w 3168"/>
                <a:gd name="T37" fmla="*/ 2287 h 3880"/>
                <a:gd name="T38" fmla="*/ 1308 w 3168"/>
                <a:gd name="T39" fmla="*/ 2535 h 3880"/>
                <a:gd name="T40" fmla="*/ 1497 w 3168"/>
                <a:gd name="T41" fmla="*/ 2616 h 3880"/>
                <a:gd name="T42" fmla="*/ 1422 w 3168"/>
                <a:gd name="T43" fmla="*/ 2425 h 3880"/>
                <a:gd name="T44" fmla="*/ 1286 w 3168"/>
                <a:gd name="T45" fmla="*/ 2383 h 3880"/>
                <a:gd name="T46" fmla="*/ 1166 w 3168"/>
                <a:gd name="T47" fmla="*/ 2043 h 3880"/>
                <a:gd name="T48" fmla="*/ 1100 w 3168"/>
                <a:gd name="T49" fmla="*/ 1828 h 3880"/>
                <a:gd name="T50" fmla="*/ 1040 w 3168"/>
                <a:gd name="T51" fmla="*/ 1785 h 3880"/>
                <a:gd name="T52" fmla="*/ 971 w 3168"/>
                <a:gd name="T53" fmla="*/ 1614 h 3880"/>
                <a:gd name="T54" fmla="*/ 881 w 3168"/>
                <a:gd name="T55" fmla="*/ 1425 h 3880"/>
                <a:gd name="T56" fmla="*/ 789 w 3168"/>
                <a:gd name="T57" fmla="*/ 1258 h 3880"/>
                <a:gd name="T58" fmla="*/ 638 w 3168"/>
                <a:gd name="T59" fmla="*/ 1030 h 3880"/>
                <a:gd name="T60" fmla="*/ 584 w 3168"/>
                <a:gd name="T61" fmla="*/ 813 h 3880"/>
                <a:gd name="T62" fmla="*/ 551 w 3168"/>
                <a:gd name="T63" fmla="*/ 672 h 3880"/>
                <a:gd name="T64" fmla="*/ 614 w 3168"/>
                <a:gd name="T65" fmla="*/ 546 h 3880"/>
                <a:gd name="T66" fmla="*/ 789 w 3168"/>
                <a:gd name="T67" fmla="*/ 654 h 3880"/>
                <a:gd name="T68" fmla="*/ 878 w 3168"/>
                <a:gd name="T69" fmla="*/ 772 h 3880"/>
                <a:gd name="T70" fmla="*/ 954 w 3168"/>
                <a:gd name="T71" fmla="*/ 1065 h 3880"/>
                <a:gd name="T72" fmla="*/ 975 w 3168"/>
                <a:gd name="T73" fmla="*/ 1165 h 3880"/>
                <a:gd name="T74" fmla="*/ 1055 w 3168"/>
                <a:gd name="T75" fmla="*/ 1300 h 3880"/>
                <a:gd name="T76" fmla="*/ 1184 w 3168"/>
                <a:gd name="T77" fmla="*/ 1497 h 3880"/>
                <a:gd name="T78" fmla="*/ 1313 w 3168"/>
                <a:gd name="T79" fmla="*/ 1545 h 3880"/>
                <a:gd name="T80" fmla="*/ 1430 w 3168"/>
                <a:gd name="T81" fmla="*/ 1743 h 3880"/>
                <a:gd name="T82" fmla="*/ 1553 w 3168"/>
                <a:gd name="T83" fmla="*/ 1891 h 3880"/>
                <a:gd name="T84" fmla="*/ 1610 w 3168"/>
                <a:gd name="T85" fmla="*/ 2083 h 3880"/>
                <a:gd name="T86" fmla="*/ 1680 w 3168"/>
                <a:gd name="T87" fmla="*/ 2145 h 3880"/>
                <a:gd name="T88" fmla="*/ 1809 w 3168"/>
                <a:gd name="T89" fmla="*/ 2268 h 3880"/>
                <a:gd name="T90" fmla="*/ 2111 w 3168"/>
                <a:gd name="T91" fmla="*/ 2626 h 3880"/>
                <a:gd name="T92" fmla="*/ 2325 w 3168"/>
                <a:gd name="T93" fmla="*/ 2974 h 3880"/>
                <a:gd name="T94" fmla="*/ 2321 w 3168"/>
                <a:gd name="T95" fmla="*/ 3208 h 3880"/>
                <a:gd name="T96" fmla="*/ 2412 w 3168"/>
                <a:gd name="T97" fmla="*/ 3502 h 3880"/>
                <a:gd name="T98" fmla="*/ 2681 w 3168"/>
                <a:gd name="T99" fmla="*/ 3649 h 3880"/>
                <a:gd name="T100" fmla="*/ 2946 w 3168"/>
                <a:gd name="T101" fmla="*/ 3819 h 3880"/>
                <a:gd name="T102" fmla="*/ 3168 w 3168"/>
                <a:gd name="T103" fmla="*/ 3880 h 3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168" h="3880">
                  <a:moveTo>
                    <a:pt x="0" y="13"/>
                  </a:moveTo>
                  <a:lnTo>
                    <a:pt x="23" y="12"/>
                  </a:lnTo>
                  <a:cubicBezTo>
                    <a:pt x="29" y="11"/>
                    <a:pt x="26" y="0"/>
                    <a:pt x="38" y="10"/>
                  </a:cubicBezTo>
                  <a:cubicBezTo>
                    <a:pt x="50" y="20"/>
                    <a:pt x="81" y="59"/>
                    <a:pt x="93" y="70"/>
                  </a:cubicBezTo>
                  <a:lnTo>
                    <a:pt x="108" y="79"/>
                  </a:lnTo>
                  <a:cubicBezTo>
                    <a:pt x="118" y="101"/>
                    <a:pt x="146" y="155"/>
                    <a:pt x="155" y="201"/>
                  </a:cubicBezTo>
                  <a:cubicBezTo>
                    <a:pt x="164" y="247"/>
                    <a:pt x="156" y="322"/>
                    <a:pt x="162" y="354"/>
                  </a:cubicBezTo>
                  <a:cubicBezTo>
                    <a:pt x="168" y="386"/>
                    <a:pt x="188" y="380"/>
                    <a:pt x="194" y="394"/>
                  </a:cubicBezTo>
                  <a:cubicBezTo>
                    <a:pt x="200" y="408"/>
                    <a:pt x="197" y="428"/>
                    <a:pt x="201" y="439"/>
                  </a:cubicBezTo>
                  <a:cubicBezTo>
                    <a:pt x="205" y="450"/>
                    <a:pt x="213" y="452"/>
                    <a:pt x="216" y="459"/>
                  </a:cubicBezTo>
                  <a:cubicBezTo>
                    <a:pt x="219" y="466"/>
                    <a:pt x="217" y="474"/>
                    <a:pt x="221" y="480"/>
                  </a:cubicBezTo>
                  <a:cubicBezTo>
                    <a:pt x="225" y="486"/>
                    <a:pt x="236" y="488"/>
                    <a:pt x="239" y="493"/>
                  </a:cubicBezTo>
                  <a:cubicBezTo>
                    <a:pt x="242" y="498"/>
                    <a:pt x="243" y="509"/>
                    <a:pt x="240" y="513"/>
                  </a:cubicBezTo>
                  <a:cubicBezTo>
                    <a:pt x="237" y="517"/>
                    <a:pt x="218" y="511"/>
                    <a:pt x="218" y="520"/>
                  </a:cubicBezTo>
                  <a:cubicBezTo>
                    <a:pt x="218" y="529"/>
                    <a:pt x="239" y="557"/>
                    <a:pt x="242" y="567"/>
                  </a:cubicBezTo>
                  <a:cubicBezTo>
                    <a:pt x="245" y="577"/>
                    <a:pt x="236" y="576"/>
                    <a:pt x="239" y="583"/>
                  </a:cubicBezTo>
                  <a:cubicBezTo>
                    <a:pt x="242" y="590"/>
                    <a:pt x="252" y="597"/>
                    <a:pt x="258" y="607"/>
                  </a:cubicBezTo>
                  <a:cubicBezTo>
                    <a:pt x="264" y="617"/>
                    <a:pt x="275" y="636"/>
                    <a:pt x="278" y="646"/>
                  </a:cubicBezTo>
                  <a:cubicBezTo>
                    <a:pt x="281" y="656"/>
                    <a:pt x="274" y="659"/>
                    <a:pt x="276" y="670"/>
                  </a:cubicBezTo>
                  <a:cubicBezTo>
                    <a:pt x="278" y="681"/>
                    <a:pt x="286" y="700"/>
                    <a:pt x="288" y="711"/>
                  </a:cubicBezTo>
                  <a:cubicBezTo>
                    <a:pt x="290" y="722"/>
                    <a:pt x="287" y="729"/>
                    <a:pt x="291" y="736"/>
                  </a:cubicBezTo>
                  <a:cubicBezTo>
                    <a:pt x="295" y="743"/>
                    <a:pt x="307" y="743"/>
                    <a:pt x="311" y="753"/>
                  </a:cubicBezTo>
                  <a:cubicBezTo>
                    <a:pt x="315" y="763"/>
                    <a:pt x="315" y="783"/>
                    <a:pt x="317" y="796"/>
                  </a:cubicBezTo>
                  <a:cubicBezTo>
                    <a:pt x="319" y="809"/>
                    <a:pt x="317" y="823"/>
                    <a:pt x="323" y="834"/>
                  </a:cubicBezTo>
                  <a:cubicBezTo>
                    <a:pt x="329" y="845"/>
                    <a:pt x="348" y="852"/>
                    <a:pt x="353" y="865"/>
                  </a:cubicBezTo>
                  <a:cubicBezTo>
                    <a:pt x="358" y="878"/>
                    <a:pt x="353" y="894"/>
                    <a:pt x="353" y="910"/>
                  </a:cubicBezTo>
                  <a:cubicBezTo>
                    <a:pt x="353" y="926"/>
                    <a:pt x="351" y="953"/>
                    <a:pt x="353" y="964"/>
                  </a:cubicBezTo>
                  <a:lnTo>
                    <a:pt x="368" y="976"/>
                  </a:lnTo>
                  <a:cubicBezTo>
                    <a:pt x="371" y="986"/>
                    <a:pt x="368" y="1014"/>
                    <a:pt x="374" y="1024"/>
                  </a:cubicBezTo>
                  <a:cubicBezTo>
                    <a:pt x="380" y="1034"/>
                    <a:pt x="397" y="1030"/>
                    <a:pt x="407" y="1035"/>
                  </a:cubicBezTo>
                  <a:cubicBezTo>
                    <a:pt x="417" y="1040"/>
                    <a:pt x="424" y="1045"/>
                    <a:pt x="434" y="1056"/>
                  </a:cubicBezTo>
                  <a:cubicBezTo>
                    <a:pt x="444" y="1067"/>
                    <a:pt x="460" y="1090"/>
                    <a:pt x="470" y="1099"/>
                  </a:cubicBezTo>
                  <a:cubicBezTo>
                    <a:pt x="480" y="1108"/>
                    <a:pt x="483" y="1097"/>
                    <a:pt x="492" y="1108"/>
                  </a:cubicBezTo>
                  <a:cubicBezTo>
                    <a:pt x="501" y="1119"/>
                    <a:pt x="515" y="1155"/>
                    <a:pt x="525" y="1168"/>
                  </a:cubicBezTo>
                  <a:cubicBezTo>
                    <a:pt x="535" y="1181"/>
                    <a:pt x="548" y="1179"/>
                    <a:pt x="554" y="1186"/>
                  </a:cubicBezTo>
                  <a:cubicBezTo>
                    <a:pt x="560" y="1193"/>
                    <a:pt x="553" y="1201"/>
                    <a:pt x="560" y="1209"/>
                  </a:cubicBezTo>
                  <a:cubicBezTo>
                    <a:pt x="567" y="1217"/>
                    <a:pt x="586" y="1226"/>
                    <a:pt x="594" y="1237"/>
                  </a:cubicBezTo>
                  <a:cubicBezTo>
                    <a:pt x="602" y="1248"/>
                    <a:pt x="602" y="1259"/>
                    <a:pt x="611" y="1276"/>
                  </a:cubicBezTo>
                  <a:cubicBezTo>
                    <a:pt x="620" y="1293"/>
                    <a:pt x="644" y="1320"/>
                    <a:pt x="648" y="1336"/>
                  </a:cubicBezTo>
                  <a:lnTo>
                    <a:pt x="635" y="1372"/>
                  </a:lnTo>
                  <a:lnTo>
                    <a:pt x="642" y="1402"/>
                  </a:lnTo>
                  <a:lnTo>
                    <a:pt x="623" y="1404"/>
                  </a:lnTo>
                  <a:lnTo>
                    <a:pt x="617" y="1411"/>
                  </a:lnTo>
                  <a:lnTo>
                    <a:pt x="630" y="1426"/>
                  </a:lnTo>
                  <a:lnTo>
                    <a:pt x="618" y="1443"/>
                  </a:lnTo>
                  <a:lnTo>
                    <a:pt x="608" y="1429"/>
                  </a:lnTo>
                  <a:cubicBezTo>
                    <a:pt x="604" y="1430"/>
                    <a:pt x="596" y="1443"/>
                    <a:pt x="596" y="1449"/>
                  </a:cubicBezTo>
                  <a:cubicBezTo>
                    <a:pt x="596" y="1455"/>
                    <a:pt x="605" y="1462"/>
                    <a:pt x="605" y="1468"/>
                  </a:cubicBezTo>
                  <a:cubicBezTo>
                    <a:pt x="605" y="1474"/>
                    <a:pt x="597" y="1481"/>
                    <a:pt x="599" y="1486"/>
                  </a:cubicBezTo>
                  <a:cubicBezTo>
                    <a:pt x="601" y="1491"/>
                    <a:pt x="611" y="1498"/>
                    <a:pt x="615" y="1497"/>
                  </a:cubicBezTo>
                  <a:cubicBezTo>
                    <a:pt x="619" y="1496"/>
                    <a:pt x="620" y="1482"/>
                    <a:pt x="624" y="1482"/>
                  </a:cubicBezTo>
                  <a:cubicBezTo>
                    <a:pt x="628" y="1482"/>
                    <a:pt x="633" y="1493"/>
                    <a:pt x="638" y="1494"/>
                  </a:cubicBezTo>
                  <a:cubicBezTo>
                    <a:pt x="643" y="1495"/>
                    <a:pt x="651" y="1489"/>
                    <a:pt x="653" y="1491"/>
                  </a:cubicBezTo>
                  <a:cubicBezTo>
                    <a:pt x="655" y="1493"/>
                    <a:pt x="656" y="1505"/>
                    <a:pt x="653" y="1507"/>
                  </a:cubicBezTo>
                  <a:cubicBezTo>
                    <a:pt x="650" y="1509"/>
                    <a:pt x="640" y="1503"/>
                    <a:pt x="633" y="1506"/>
                  </a:cubicBezTo>
                  <a:cubicBezTo>
                    <a:pt x="626" y="1509"/>
                    <a:pt x="614" y="1521"/>
                    <a:pt x="609" y="1522"/>
                  </a:cubicBezTo>
                  <a:cubicBezTo>
                    <a:pt x="604" y="1523"/>
                    <a:pt x="608" y="1518"/>
                    <a:pt x="603" y="1515"/>
                  </a:cubicBezTo>
                  <a:cubicBezTo>
                    <a:pt x="598" y="1512"/>
                    <a:pt x="587" y="1510"/>
                    <a:pt x="581" y="1503"/>
                  </a:cubicBezTo>
                  <a:cubicBezTo>
                    <a:pt x="575" y="1496"/>
                    <a:pt x="575" y="1475"/>
                    <a:pt x="569" y="1471"/>
                  </a:cubicBezTo>
                  <a:cubicBezTo>
                    <a:pt x="563" y="1467"/>
                    <a:pt x="557" y="1477"/>
                    <a:pt x="546" y="1479"/>
                  </a:cubicBezTo>
                  <a:cubicBezTo>
                    <a:pt x="535" y="1481"/>
                    <a:pt x="511" y="1483"/>
                    <a:pt x="501" y="1480"/>
                  </a:cubicBezTo>
                  <a:cubicBezTo>
                    <a:pt x="491" y="1477"/>
                    <a:pt x="492" y="1463"/>
                    <a:pt x="483" y="1458"/>
                  </a:cubicBezTo>
                  <a:cubicBezTo>
                    <a:pt x="474" y="1453"/>
                    <a:pt x="457" y="1450"/>
                    <a:pt x="447" y="1452"/>
                  </a:cubicBezTo>
                  <a:cubicBezTo>
                    <a:pt x="437" y="1454"/>
                    <a:pt x="423" y="1463"/>
                    <a:pt x="423" y="1470"/>
                  </a:cubicBezTo>
                  <a:cubicBezTo>
                    <a:pt x="423" y="1477"/>
                    <a:pt x="443" y="1493"/>
                    <a:pt x="450" y="1497"/>
                  </a:cubicBezTo>
                  <a:cubicBezTo>
                    <a:pt x="457" y="1501"/>
                    <a:pt x="459" y="1489"/>
                    <a:pt x="465" y="1494"/>
                  </a:cubicBezTo>
                  <a:cubicBezTo>
                    <a:pt x="471" y="1499"/>
                    <a:pt x="476" y="1517"/>
                    <a:pt x="485" y="1527"/>
                  </a:cubicBezTo>
                  <a:cubicBezTo>
                    <a:pt x="494" y="1537"/>
                    <a:pt x="512" y="1543"/>
                    <a:pt x="519" y="1554"/>
                  </a:cubicBezTo>
                  <a:cubicBezTo>
                    <a:pt x="526" y="1565"/>
                    <a:pt x="522" y="1580"/>
                    <a:pt x="530" y="1593"/>
                  </a:cubicBezTo>
                  <a:cubicBezTo>
                    <a:pt x="538" y="1606"/>
                    <a:pt x="559" y="1625"/>
                    <a:pt x="569" y="1632"/>
                  </a:cubicBezTo>
                  <a:cubicBezTo>
                    <a:pt x="579" y="1639"/>
                    <a:pt x="576" y="1624"/>
                    <a:pt x="591" y="1636"/>
                  </a:cubicBezTo>
                  <a:cubicBezTo>
                    <a:pt x="606" y="1648"/>
                    <a:pt x="642" y="1689"/>
                    <a:pt x="662" y="1705"/>
                  </a:cubicBezTo>
                  <a:cubicBezTo>
                    <a:pt x="682" y="1721"/>
                    <a:pt x="702" y="1729"/>
                    <a:pt x="714" y="1731"/>
                  </a:cubicBezTo>
                  <a:cubicBezTo>
                    <a:pt x="726" y="1733"/>
                    <a:pt x="729" y="1718"/>
                    <a:pt x="737" y="1720"/>
                  </a:cubicBezTo>
                  <a:cubicBezTo>
                    <a:pt x="745" y="1722"/>
                    <a:pt x="759" y="1743"/>
                    <a:pt x="762" y="1743"/>
                  </a:cubicBezTo>
                  <a:cubicBezTo>
                    <a:pt x="765" y="1743"/>
                    <a:pt x="755" y="1730"/>
                    <a:pt x="758" y="1722"/>
                  </a:cubicBezTo>
                  <a:cubicBezTo>
                    <a:pt x="761" y="1714"/>
                    <a:pt x="779" y="1696"/>
                    <a:pt x="782" y="1696"/>
                  </a:cubicBezTo>
                  <a:cubicBezTo>
                    <a:pt x="785" y="1696"/>
                    <a:pt x="779" y="1713"/>
                    <a:pt x="779" y="1723"/>
                  </a:cubicBezTo>
                  <a:cubicBezTo>
                    <a:pt x="779" y="1733"/>
                    <a:pt x="782" y="1748"/>
                    <a:pt x="785" y="1755"/>
                  </a:cubicBezTo>
                  <a:cubicBezTo>
                    <a:pt x="788" y="1762"/>
                    <a:pt x="791" y="1759"/>
                    <a:pt x="797" y="1768"/>
                  </a:cubicBezTo>
                  <a:cubicBezTo>
                    <a:pt x="803" y="1777"/>
                    <a:pt x="805" y="1796"/>
                    <a:pt x="819" y="1810"/>
                  </a:cubicBezTo>
                  <a:cubicBezTo>
                    <a:pt x="833" y="1824"/>
                    <a:pt x="868" y="1841"/>
                    <a:pt x="882" y="1854"/>
                  </a:cubicBezTo>
                  <a:cubicBezTo>
                    <a:pt x="896" y="1867"/>
                    <a:pt x="899" y="1886"/>
                    <a:pt x="906" y="1891"/>
                  </a:cubicBezTo>
                  <a:cubicBezTo>
                    <a:pt x="913" y="1896"/>
                    <a:pt x="918" y="1882"/>
                    <a:pt x="924" y="1887"/>
                  </a:cubicBezTo>
                  <a:cubicBezTo>
                    <a:pt x="930" y="1892"/>
                    <a:pt x="936" y="1912"/>
                    <a:pt x="942" y="1920"/>
                  </a:cubicBezTo>
                  <a:cubicBezTo>
                    <a:pt x="948" y="1928"/>
                    <a:pt x="955" y="1924"/>
                    <a:pt x="960" y="1935"/>
                  </a:cubicBezTo>
                  <a:cubicBezTo>
                    <a:pt x="965" y="1946"/>
                    <a:pt x="969" y="1969"/>
                    <a:pt x="974" y="1986"/>
                  </a:cubicBezTo>
                  <a:cubicBezTo>
                    <a:pt x="979" y="2003"/>
                    <a:pt x="992" y="2024"/>
                    <a:pt x="992" y="2038"/>
                  </a:cubicBezTo>
                  <a:lnTo>
                    <a:pt x="974" y="2073"/>
                  </a:lnTo>
                  <a:lnTo>
                    <a:pt x="978" y="2100"/>
                  </a:lnTo>
                  <a:lnTo>
                    <a:pt x="957" y="2130"/>
                  </a:lnTo>
                  <a:lnTo>
                    <a:pt x="950" y="2182"/>
                  </a:lnTo>
                  <a:lnTo>
                    <a:pt x="960" y="2221"/>
                  </a:lnTo>
                  <a:cubicBezTo>
                    <a:pt x="968" y="2228"/>
                    <a:pt x="986" y="2213"/>
                    <a:pt x="998" y="2224"/>
                  </a:cubicBezTo>
                  <a:cubicBezTo>
                    <a:pt x="1010" y="2235"/>
                    <a:pt x="1018" y="2273"/>
                    <a:pt x="1029" y="2287"/>
                  </a:cubicBezTo>
                  <a:cubicBezTo>
                    <a:pt x="1040" y="2301"/>
                    <a:pt x="1054" y="2295"/>
                    <a:pt x="1067" y="2307"/>
                  </a:cubicBezTo>
                  <a:cubicBezTo>
                    <a:pt x="1080" y="2319"/>
                    <a:pt x="1088" y="2344"/>
                    <a:pt x="1106" y="2361"/>
                  </a:cubicBezTo>
                  <a:cubicBezTo>
                    <a:pt x="1124" y="2378"/>
                    <a:pt x="1154" y="2391"/>
                    <a:pt x="1173" y="2410"/>
                  </a:cubicBezTo>
                  <a:cubicBezTo>
                    <a:pt x="1192" y="2429"/>
                    <a:pt x="1199" y="2455"/>
                    <a:pt x="1221" y="2476"/>
                  </a:cubicBezTo>
                  <a:cubicBezTo>
                    <a:pt x="1243" y="2497"/>
                    <a:pt x="1290" y="2517"/>
                    <a:pt x="1308" y="2535"/>
                  </a:cubicBezTo>
                  <a:cubicBezTo>
                    <a:pt x="1326" y="2553"/>
                    <a:pt x="1322" y="2570"/>
                    <a:pt x="1331" y="2586"/>
                  </a:cubicBezTo>
                  <a:cubicBezTo>
                    <a:pt x="1340" y="2602"/>
                    <a:pt x="1349" y="2615"/>
                    <a:pt x="1359" y="2632"/>
                  </a:cubicBezTo>
                  <a:cubicBezTo>
                    <a:pt x="1369" y="2649"/>
                    <a:pt x="1377" y="2686"/>
                    <a:pt x="1392" y="2691"/>
                  </a:cubicBezTo>
                  <a:cubicBezTo>
                    <a:pt x="1407" y="2696"/>
                    <a:pt x="1431" y="2674"/>
                    <a:pt x="1448" y="2662"/>
                  </a:cubicBezTo>
                  <a:cubicBezTo>
                    <a:pt x="1465" y="2650"/>
                    <a:pt x="1491" y="2637"/>
                    <a:pt x="1497" y="2616"/>
                  </a:cubicBezTo>
                  <a:cubicBezTo>
                    <a:pt x="1503" y="2595"/>
                    <a:pt x="1491" y="2553"/>
                    <a:pt x="1482" y="2536"/>
                  </a:cubicBezTo>
                  <a:cubicBezTo>
                    <a:pt x="1473" y="2519"/>
                    <a:pt x="1447" y="2521"/>
                    <a:pt x="1440" y="2511"/>
                  </a:cubicBezTo>
                  <a:cubicBezTo>
                    <a:pt x="1433" y="2501"/>
                    <a:pt x="1443" y="2482"/>
                    <a:pt x="1440" y="2473"/>
                  </a:cubicBezTo>
                  <a:cubicBezTo>
                    <a:pt x="1437" y="2464"/>
                    <a:pt x="1424" y="2462"/>
                    <a:pt x="1421" y="2454"/>
                  </a:cubicBezTo>
                  <a:cubicBezTo>
                    <a:pt x="1418" y="2446"/>
                    <a:pt x="1426" y="2429"/>
                    <a:pt x="1422" y="2425"/>
                  </a:cubicBezTo>
                  <a:cubicBezTo>
                    <a:pt x="1418" y="2421"/>
                    <a:pt x="1407" y="2437"/>
                    <a:pt x="1394" y="2427"/>
                  </a:cubicBezTo>
                  <a:cubicBezTo>
                    <a:pt x="1381" y="2417"/>
                    <a:pt x="1356" y="2375"/>
                    <a:pt x="1344" y="2365"/>
                  </a:cubicBezTo>
                  <a:cubicBezTo>
                    <a:pt x="1332" y="2355"/>
                    <a:pt x="1325" y="2361"/>
                    <a:pt x="1322" y="2364"/>
                  </a:cubicBezTo>
                  <a:cubicBezTo>
                    <a:pt x="1319" y="2367"/>
                    <a:pt x="1329" y="2383"/>
                    <a:pt x="1323" y="2386"/>
                  </a:cubicBezTo>
                  <a:cubicBezTo>
                    <a:pt x="1317" y="2389"/>
                    <a:pt x="1298" y="2393"/>
                    <a:pt x="1286" y="2383"/>
                  </a:cubicBezTo>
                  <a:cubicBezTo>
                    <a:pt x="1274" y="2373"/>
                    <a:pt x="1258" y="2356"/>
                    <a:pt x="1253" y="2326"/>
                  </a:cubicBezTo>
                  <a:cubicBezTo>
                    <a:pt x="1248" y="2296"/>
                    <a:pt x="1259" y="2232"/>
                    <a:pt x="1253" y="2205"/>
                  </a:cubicBezTo>
                  <a:cubicBezTo>
                    <a:pt x="1247" y="2178"/>
                    <a:pt x="1223" y="2175"/>
                    <a:pt x="1215" y="2161"/>
                  </a:cubicBezTo>
                  <a:cubicBezTo>
                    <a:pt x="1207" y="2147"/>
                    <a:pt x="1214" y="2142"/>
                    <a:pt x="1206" y="2122"/>
                  </a:cubicBezTo>
                  <a:cubicBezTo>
                    <a:pt x="1198" y="2102"/>
                    <a:pt x="1178" y="2065"/>
                    <a:pt x="1166" y="2043"/>
                  </a:cubicBezTo>
                  <a:cubicBezTo>
                    <a:pt x="1154" y="2021"/>
                    <a:pt x="1138" y="2006"/>
                    <a:pt x="1134" y="1986"/>
                  </a:cubicBezTo>
                  <a:cubicBezTo>
                    <a:pt x="1130" y="1966"/>
                    <a:pt x="1142" y="1940"/>
                    <a:pt x="1139" y="1921"/>
                  </a:cubicBezTo>
                  <a:cubicBezTo>
                    <a:pt x="1136" y="1902"/>
                    <a:pt x="1118" y="1882"/>
                    <a:pt x="1115" y="1869"/>
                  </a:cubicBezTo>
                  <a:cubicBezTo>
                    <a:pt x="1112" y="1856"/>
                    <a:pt x="1120" y="1852"/>
                    <a:pt x="1118" y="1845"/>
                  </a:cubicBezTo>
                  <a:cubicBezTo>
                    <a:pt x="1116" y="1838"/>
                    <a:pt x="1102" y="1838"/>
                    <a:pt x="1100" y="1828"/>
                  </a:cubicBezTo>
                  <a:cubicBezTo>
                    <a:pt x="1098" y="1818"/>
                    <a:pt x="1113" y="1796"/>
                    <a:pt x="1106" y="1783"/>
                  </a:cubicBezTo>
                  <a:cubicBezTo>
                    <a:pt x="1099" y="1770"/>
                    <a:pt x="1063" y="1745"/>
                    <a:pt x="1056" y="1747"/>
                  </a:cubicBezTo>
                  <a:cubicBezTo>
                    <a:pt x="1049" y="1749"/>
                    <a:pt x="1064" y="1787"/>
                    <a:pt x="1065" y="1798"/>
                  </a:cubicBezTo>
                  <a:cubicBezTo>
                    <a:pt x="1066" y="1809"/>
                    <a:pt x="1065" y="1818"/>
                    <a:pt x="1061" y="1816"/>
                  </a:cubicBezTo>
                  <a:cubicBezTo>
                    <a:pt x="1057" y="1814"/>
                    <a:pt x="1044" y="1797"/>
                    <a:pt x="1040" y="1785"/>
                  </a:cubicBezTo>
                  <a:cubicBezTo>
                    <a:pt x="1036" y="1773"/>
                    <a:pt x="1039" y="1753"/>
                    <a:pt x="1035" y="1743"/>
                  </a:cubicBezTo>
                  <a:cubicBezTo>
                    <a:pt x="1031" y="1733"/>
                    <a:pt x="1018" y="1735"/>
                    <a:pt x="1016" y="1725"/>
                  </a:cubicBezTo>
                  <a:cubicBezTo>
                    <a:pt x="1014" y="1715"/>
                    <a:pt x="1023" y="1693"/>
                    <a:pt x="1020" y="1684"/>
                  </a:cubicBezTo>
                  <a:cubicBezTo>
                    <a:pt x="1017" y="1675"/>
                    <a:pt x="1004" y="1680"/>
                    <a:pt x="996" y="1668"/>
                  </a:cubicBezTo>
                  <a:cubicBezTo>
                    <a:pt x="988" y="1656"/>
                    <a:pt x="981" y="1629"/>
                    <a:pt x="971" y="1614"/>
                  </a:cubicBezTo>
                  <a:cubicBezTo>
                    <a:pt x="961" y="1599"/>
                    <a:pt x="946" y="1584"/>
                    <a:pt x="935" y="1575"/>
                  </a:cubicBezTo>
                  <a:cubicBezTo>
                    <a:pt x="924" y="1566"/>
                    <a:pt x="916" y="1573"/>
                    <a:pt x="906" y="1560"/>
                  </a:cubicBezTo>
                  <a:cubicBezTo>
                    <a:pt x="896" y="1547"/>
                    <a:pt x="879" y="1510"/>
                    <a:pt x="875" y="1494"/>
                  </a:cubicBezTo>
                  <a:cubicBezTo>
                    <a:pt x="871" y="1478"/>
                    <a:pt x="880" y="1472"/>
                    <a:pt x="881" y="1461"/>
                  </a:cubicBezTo>
                  <a:cubicBezTo>
                    <a:pt x="882" y="1450"/>
                    <a:pt x="882" y="1442"/>
                    <a:pt x="881" y="1425"/>
                  </a:cubicBezTo>
                  <a:cubicBezTo>
                    <a:pt x="880" y="1408"/>
                    <a:pt x="878" y="1368"/>
                    <a:pt x="872" y="1357"/>
                  </a:cubicBezTo>
                  <a:cubicBezTo>
                    <a:pt x="866" y="1346"/>
                    <a:pt x="850" y="1372"/>
                    <a:pt x="842" y="1360"/>
                  </a:cubicBezTo>
                  <a:cubicBezTo>
                    <a:pt x="834" y="1348"/>
                    <a:pt x="832" y="1300"/>
                    <a:pt x="825" y="1287"/>
                  </a:cubicBezTo>
                  <a:cubicBezTo>
                    <a:pt x="818" y="1274"/>
                    <a:pt x="806" y="1286"/>
                    <a:pt x="800" y="1281"/>
                  </a:cubicBezTo>
                  <a:cubicBezTo>
                    <a:pt x="794" y="1276"/>
                    <a:pt x="798" y="1266"/>
                    <a:pt x="789" y="1258"/>
                  </a:cubicBezTo>
                  <a:cubicBezTo>
                    <a:pt x="780" y="1250"/>
                    <a:pt x="752" y="1240"/>
                    <a:pt x="746" y="1233"/>
                  </a:cubicBezTo>
                  <a:cubicBezTo>
                    <a:pt x="740" y="1226"/>
                    <a:pt x="753" y="1229"/>
                    <a:pt x="750" y="1215"/>
                  </a:cubicBezTo>
                  <a:cubicBezTo>
                    <a:pt x="747" y="1201"/>
                    <a:pt x="740" y="1166"/>
                    <a:pt x="729" y="1147"/>
                  </a:cubicBezTo>
                  <a:lnTo>
                    <a:pt x="683" y="1099"/>
                  </a:lnTo>
                  <a:cubicBezTo>
                    <a:pt x="668" y="1080"/>
                    <a:pt x="651" y="1045"/>
                    <a:pt x="638" y="1030"/>
                  </a:cubicBezTo>
                  <a:cubicBezTo>
                    <a:pt x="625" y="1015"/>
                    <a:pt x="614" y="1022"/>
                    <a:pt x="606" y="1011"/>
                  </a:cubicBezTo>
                  <a:cubicBezTo>
                    <a:pt x="598" y="1000"/>
                    <a:pt x="594" y="980"/>
                    <a:pt x="588" y="963"/>
                  </a:cubicBezTo>
                  <a:cubicBezTo>
                    <a:pt x="582" y="946"/>
                    <a:pt x="568" y="925"/>
                    <a:pt x="567" y="910"/>
                  </a:cubicBezTo>
                  <a:cubicBezTo>
                    <a:pt x="566" y="895"/>
                    <a:pt x="579" y="886"/>
                    <a:pt x="582" y="870"/>
                  </a:cubicBezTo>
                  <a:cubicBezTo>
                    <a:pt x="585" y="854"/>
                    <a:pt x="586" y="829"/>
                    <a:pt x="584" y="813"/>
                  </a:cubicBezTo>
                  <a:cubicBezTo>
                    <a:pt x="582" y="797"/>
                    <a:pt x="571" y="785"/>
                    <a:pt x="570" y="777"/>
                  </a:cubicBezTo>
                  <a:cubicBezTo>
                    <a:pt x="569" y="769"/>
                    <a:pt x="582" y="772"/>
                    <a:pt x="579" y="762"/>
                  </a:cubicBezTo>
                  <a:cubicBezTo>
                    <a:pt x="576" y="752"/>
                    <a:pt x="555" y="727"/>
                    <a:pt x="551" y="717"/>
                  </a:cubicBezTo>
                  <a:cubicBezTo>
                    <a:pt x="547" y="707"/>
                    <a:pt x="555" y="710"/>
                    <a:pt x="555" y="703"/>
                  </a:cubicBezTo>
                  <a:cubicBezTo>
                    <a:pt x="555" y="696"/>
                    <a:pt x="550" y="688"/>
                    <a:pt x="551" y="672"/>
                  </a:cubicBezTo>
                  <a:cubicBezTo>
                    <a:pt x="552" y="656"/>
                    <a:pt x="557" y="622"/>
                    <a:pt x="563" y="609"/>
                  </a:cubicBezTo>
                  <a:cubicBezTo>
                    <a:pt x="569" y="596"/>
                    <a:pt x="586" y="600"/>
                    <a:pt x="588" y="592"/>
                  </a:cubicBezTo>
                  <a:cubicBezTo>
                    <a:pt x="590" y="584"/>
                    <a:pt x="572" y="565"/>
                    <a:pt x="573" y="561"/>
                  </a:cubicBezTo>
                  <a:cubicBezTo>
                    <a:pt x="574" y="557"/>
                    <a:pt x="589" y="569"/>
                    <a:pt x="596" y="567"/>
                  </a:cubicBezTo>
                  <a:cubicBezTo>
                    <a:pt x="603" y="565"/>
                    <a:pt x="604" y="539"/>
                    <a:pt x="614" y="546"/>
                  </a:cubicBezTo>
                  <a:cubicBezTo>
                    <a:pt x="624" y="553"/>
                    <a:pt x="643" y="590"/>
                    <a:pt x="657" y="606"/>
                  </a:cubicBezTo>
                  <a:cubicBezTo>
                    <a:pt x="671" y="622"/>
                    <a:pt x="686" y="638"/>
                    <a:pt x="699" y="643"/>
                  </a:cubicBezTo>
                  <a:cubicBezTo>
                    <a:pt x="712" y="648"/>
                    <a:pt x="726" y="642"/>
                    <a:pt x="734" y="639"/>
                  </a:cubicBezTo>
                  <a:cubicBezTo>
                    <a:pt x="742" y="636"/>
                    <a:pt x="741" y="623"/>
                    <a:pt x="750" y="625"/>
                  </a:cubicBezTo>
                  <a:cubicBezTo>
                    <a:pt x="759" y="627"/>
                    <a:pt x="779" y="641"/>
                    <a:pt x="789" y="654"/>
                  </a:cubicBezTo>
                  <a:cubicBezTo>
                    <a:pt x="799" y="667"/>
                    <a:pt x="800" y="692"/>
                    <a:pt x="809" y="702"/>
                  </a:cubicBezTo>
                  <a:cubicBezTo>
                    <a:pt x="818" y="712"/>
                    <a:pt x="835" y="713"/>
                    <a:pt x="843" y="715"/>
                  </a:cubicBezTo>
                  <a:cubicBezTo>
                    <a:pt x="851" y="717"/>
                    <a:pt x="851" y="704"/>
                    <a:pt x="860" y="712"/>
                  </a:cubicBezTo>
                  <a:cubicBezTo>
                    <a:pt x="869" y="720"/>
                    <a:pt x="897" y="752"/>
                    <a:pt x="900" y="762"/>
                  </a:cubicBezTo>
                  <a:cubicBezTo>
                    <a:pt x="903" y="772"/>
                    <a:pt x="882" y="760"/>
                    <a:pt x="878" y="772"/>
                  </a:cubicBezTo>
                  <a:cubicBezTo>
                    <a:pt x="874" y="784"/>
                    <a:pt x="868" y="814"/>
                    <a:pt x="873" y="838"/>
                  </a:cubicBezTo>
                  <a:cubicBezTo>
                    <a:pt x="878" y="862"/>
                    <a:pt x="893" y="892"/>
                    <a:pt x="905" y="918"/>
                  </a:cubicBezTo>
                  <a:cubicBezTo>
                    <a:pt x="917" y="944"/>
                    <a:pt x="940" y="973"/>
                    <a:pt x="945" y="993"/>
                  </a:cubicBezTo>
                  <a:cubicBezTo>
                    <a:pt x="950" y="1013"/>
                    <a:pt x="934" y="1027"/>
                    <a:pt x="936" y="1039"/>
                  </a:cubicBezTo>
                  <a:cubicBezTo>
                    <a:pt x="938" y="1051"/>
                    <a:pt x="952" y="1058"/>
                    <a:pt x="954" y="1065"/>
                  </a:cubicBezTo>
                  <a:cubicBezTo>
                    <a:pt x="956" y="1072"/>
                    <a:pt x="947" y="1076"/>
                    <a:pt x="950" y="1083"/>
                  </a:cubicBezTo>
                  <a:cubicBezTo>
                    <a:pt x="953" y="1090"/>
                    <a:pt x="968" y="1101"/>
                    <a:pt x="972" y="1108"/>
                  </a:cubicBezTo>
                  <a:cubicBezTo>
                    <a:pt x="976" y="1115"/>
                    <a:pt x="970" y="1120"/>
                    <a:pt x="972" y="1125"/>
                  </a:cubicBezTo>
                  <a:cubicBezTo>
                    <a:pt x="974" y="1130"/>
                    <a:pt x="986" y="1133"/>
                    <a:pt x="986" y="1140"/>
                  </a:cubicBezTo>
                  <a:cubicBezTo>
                    <a:pt x="986" y="1147"/>
                    <a:pt x="972" y="1155"/>
                    <a:pt x="975" y="1165"/>
                  </a:cubicBezTo>
                  <a:cubicBezTo>
                    <a:pt x="978" y="1175"/>
                    <a:pt x="1002" y="1187"/>
                    <a:pt x="1007" y="1198"/>
                  </a:cubicBezTo>
                  <a:cubicBezTo>
                    <a:pt x="1012" y="1209"/>
                    <a:pt x="1003" y="1218"/>
                    <a:pt x="1007" y="1230"/>
                  </a:cubicBezTo>
                  <a:cubicBezTo>
                    <a:pt x="1011" y="1242"/>
                    <a:pt x="1022" y="1261"/>
                    <a:pt x="1029" y="1270"/>
                  </a:cubicBezTo>
                  <a:cubicBezTo>
                    <a:pt x="1036" y="1279"/>
                    <a:pt x="1043" y="1277"/>
                    <a:pt x="1047" y="1282"/>
                  </a:cubicBezTo>
                  <a:cubicBezTo>
                    <a:pt x="1051" y="1287"/>
                    <a:pt x="1051" y="1296"/>
                    <a:pt x="1055" y="1300"/>
                  </a:cubicBezTo>
                  <a:cubicBezTo>
                    <a:pt x="1059" y="1304"/>
                    <a:pt x="1066" y="1298"/>
                    <a:pt x="1073" y="1306"/>
                  </a:cubicBezTo>
                  <a:cubicBezTo>
                    <a:pt x="1080" y="1314"/>
                    <a:pt x="1091" y="1335"/>
                    <a:pt x="1095" y="1348"/>
                  </a:cubicBezTo>
                  <a:cubicBezTo>
                    <a:pt x="1099" y="1361"/>
                    <a:pt x="1091" y="1371"/>
                    <a:pt x="1100" y="1383"/>
                  </a:cubicBezTo>
                  <a:cubicBezTo>
                    <a:pt x="1109" y="1395"/>
                    <a:pt x="1134" y="1403"/>
                    <a:pt x="1148" y="1422"/>
                  </a:cubicBezTo>
                  <a:cubicBezTo>
                    <a:pt x="1162" y="1441"/>
                    <a:pt x="1173" y="1482"/>
                    <a:pt x="1184" y="1497"/>
                  </a:cubicBezTo>
                  <a:cubicBezTo>
                    <a:pt x="1195" y="1512"/>
                    <a:pt x="1208" y="1506"/>
                    <a:pt x="1215" y="1512"/>
                  </a:cubicBezTo>
                  <a:cubicBezTo>
                    <a:pt x="1222" y="1518"/>
                    <a:pt x="1220" y="1529"/>
                    <a:pt x="1227" y="1531"/>
                  </a:cubicBezTo>
                  <a:cubicBezTo>
                    <a:pt x="1234" y="1533"/>
                    <a:pt x="1248" y="1524"/>
                    <a:pt x="1257" y="1525"/>
                  </a:cubicBezTo>
                  <a:cubicBezTo>
                    <a:pt x="1266" y="1526"/>
                    <a:pt x="1271" y="1536"/>
                    <a:pt x="1280" y="1539"/>
                  </a:cubicBezTo>
                  <a:cubicBezTo>
                    <a:pt x="1289" y="1542"/>
                    <a:pt x="1309" y="1534"/>
                    <a:pt x="1313" y="1545"/>
                  </a:cubicBezTo>
                  <a:cubicBezTo>
                    <a:pt x="1317" y="1556"/>
                    <a:pt x="1301" y="1585"/>
                    <a:pt x="1302" y="1606"/>
                  </a:cubicBezTo>
                  <a:cubicBezTo>
                    <a:pt x="1303" y="1627"/>
                    <a:pt x="1310" y="1658"/>
                    <a:pt x="1317" y="1672"/>
                  </a:cubicBezTo>
                  <a:cubicBezTo>
                    <a:pt x="1324" y="1686"/>
                    <a:pt x="1335" y="1685"/>
                    <a:pt x="1344" y="1693"/>
                  </a:cubicBezTo>
                  <a:cubicBezTo>
                    <a:pt x="1353" y="1701"/>
                    <a:pt x="1357" y="1715"/>
                    <a:pt x="1371" y="1723"/>
                  </a:cubicBezTo>
                  <a:cubicBezTo>
                    <a:pt x="1385" y="1731"/>
                    <a:pt x="1419" y="1735"/>
                    <a:pt x="1430" y="1743"/>
                  </a:cubicBezTo>
                  <a:cubicBezTo>
                    <a:pt x="1441" y="1751"/>
                    <a:pt x="1431" y="1757"/>
                    <a:pt x="1436" y="1770"/>
                  </a:cubicBezTo>
                  <a:cubicBezTo>
                    <a:pt x="1441" y="1783"/>
                    <a:pt x="1449" y="1811"/>
                    <a:pt x="1458" y="1822"/>
                  </a:cubicBezTo>
                  <a:cubicBezTo>
                    <a:pt x="1467" y="1833"/>
                    <a:pt x="1475" y="1832"/>
                    <a:pt x="1488" y="1837"/>
                  </a:cubicBezTo>
                  <a:cubicBezTo>
                    <a:pt x="1501" y="1842"/>
                    <a:pt x="1527" y="1840"/>
                    <a:pt x="1538" y="1849"/>
                  </a:cubicBezTo>
                  <a:cubicBezTo>
                    <a:pt x="1549" y="1858"/>
                    <a:pt x="1544" y="1877"/>
                    <a:pt x="1553" y="1891"/>
                  </a:cubicBezTo>
                  <a:cubicBezTo>
                    <a:pt x="1562" y="1905"/>
                    <a:pt x="1593" y="1927"/>
                    <a:pt x="1593" y="1936"/>
                  </a:cubicBezTo>
                  <a:cubicBezTo>
                    <a:pt x="1593" y="1945"/>
                    <a:pt x="1560" y="1935"/>
                    <a:pt x="1550" y="1944"/>
                  </a:cubicBezTo>
                  <a:cubicBezTo>
                    <a:pt x="1540" y="1953"/>
                    <a:pt x="1536" y="1966"/>
                    <a:pt x="1535" y="1989"/>
                  </a:cubicBezTo>
                  <a:cubicBezTo>
                    <a:pt x="1534" y="2012"/>
                    <a:pt x="1533" y="2069"/>
                    <a:pt x="1545" y="2085"/>
                  </a:cubicBezTo>
                  <a:cubicBezTo>
                    <a:pt x="1557" y="2101"/>
                    <a:pt x="1601" y="2079"/>
                    <a:pt x="1610" y="2083"/>
                  </a:cubicBezTo>
                  <a:cubicBezTo>
                    <a:pt x="1619" y="2087"/>
                    <a:pt x="1599" y="2101"/>
                    <a:pt x="1601" y="2107"/>
                  </a:cubicBezTo>
                  <a:cubicBezTo>
                    <a:pt x="1603" y="2113"/>
                    <a:pt x="1617" y="2118"/>
                    <a:pt x="1625" y="2118"/>
                  </a:cubicBezTo>
                  <a:cubicBezTo>
                    <a:pt x="1633" y="2118"/>
                    <a:pt x="1642" y="2106"/>
                    <a:pt x="1647" y="2107"/>
                  </a:cubicBezTo>
                  <a:cubicBezTo>
                    <a:pt x="1652" y="2108"/>
                    <a:pt x="1650" y="2116"/>
                    <a:pt x="1655" y="2122"/>
                  </a:cubicBezTo>
                  <a:cubicBezTo>
                    <a:pt x="1660" y="2128"/>
                    <a:pt x="1668" y="2137"/>
                    <a:pt x="1680" y="2145"/>
                  </a:cubicBezTo>
                  <a:cubicBezTo>
                    <a:pt x="1692" y="2153"/>
                    <a:pt x="1710" y="2160"/>
                    <a:pt x="1724" y="2167"/>
                  </a:cubicBezTo>
                  <a:cubicBezTo>
                    <a:pt x="1738" y="2174"/>
                    <a:pt x="1760" y="2179"/>
                    <a:pt x="1767" y="2187"/>
                  </a:cubicBezTo>
                  <a:cubicBezTo>
                    <a:pt x="1774" y="2195"/>
                    <a:pt x="1764" y="2207"/>
                    <a:pt x="1769" y="2214"/>
                  </a:cubicBezTo>
                  <a:cubicBezTo>
                    <a:pt x="1774" y="2221"/>
                    <a:pt x="1790" y="2218"/>
                    <a:pt x="1797" y="2227"/>
                  </a:cubicBezTo>
                  <a:cubicBezTo>
                    <a:pt x="1804" y="2236"/>
                    <a:pt x="1808" y="2257"/>
                    <a:pt x="1809" y="2268"/>
                  </a:cubicBezTo>
                  <a:cubicBezTo>
                    <a:pt x="1810" y="2279"/>
                    <a:pt x="1789" y="2270"/>
                    <a:pt x="1805" y="2293"/>
                  </a:cubicBezTo>
                  <a:cubicBezTo>
                    <a:pt x="1821" y="2316"/>
                    <a:pt x="1868" y="2366"/>
                    <a:pt x="1907" y="2404"/>
                  </a:cubicBezTo>
                  <a:cubicBezTo>
                    <a:pt x="1946" y="2442"/>
                    <a:pt x="2007" y="2490"/>
                    <a:pt x="2036" y="2523"/>
                  </a:cubicBezTo>
                  <a:cubicBezTo>
                    <a:pt x="2065" y="2556"/>
                    <a:pt x="2066" y="2585"/>
                    <a:pt x="2079" y="2602"/>
                  </a:cubicBezTo>
                  <a:cubicBezTo>
                    <a:pt x="2092" y="2619"/>
                    <a:pt x="2094" y="2607"/>
                    <a:pt x="2111" y="2626"/>
                  </a:cubicBezTo>
                  <a:cubicBezTo>
                    <a:pt x="2128" y="2645"/>
                    <a:pt x="2162" y="2697"/>
                    <a:pt x="2183" y="2719"/>
                  </a:cubicBezTo>
                  <a:cubicBezTo>
                    <a:pt x="2204" y="2741"/>
                    <a:pt x="2218" y="2737"/>
                    <a:pt x="2235" y="2758"/>
                  </a:cubicBezTo>
                  <a:cubicBezTo>
                    <a:pt x="2252" y="2779"/>
                    <a:pt x="2274" y="2815"/>
                    <a:pt x="2283" y="2842"/>
                  </a:cubicBezTo>
                  <a:cubicBezTo>
                    <a:pt x="2292" y="2869"/>
                    <a:pt x="2282" y="2900"/>
                    <a:pt x="2289" y="2922"/>
                  </a:cubicBezTo>
                  <a:cubicBezTo>
                    <a:pt x="2296" y="2944"/>
                    <a:pt x="2317" y="2956"/>
                    <a:pt x="2325" y="2974"/>
                  </a:cubicBezTo>
                  <a:cubicBezTo>
                    <a:pt x="2333" y="2992"/>
                    <a:pt x="2329" y="3018"/>
                    <a:pt x="2339" y="3030"/>
                  </a:cubicBezTo>
                  <a:cubicBezTo>
                    <a:pt x="2349" y="3042"/>
                    <a:pt x="2381" y="3026"/>
                    <a:pt x="2385" y="3046"/>
                  </a:cubicBezTo>
                  <a:cubicBezTo>
                    <a:pt x="2389" y="3066"/>
                    <a:pt x="2373" y="3129"/>
                    <a:pt x="2366" y="3153"/>
                  </a:cubicBezTo>
                  <a:cubicBezTo>
                    <a:pt x="2359" y="3177"/>
                    <a:pt x="2351" y="3180"/>
                    <a:pt x="2343" y="3189"/>
                  </a:cubicBezTo>
                  <a:cubicBezTo>
                    <a:pt x="2335" y="3198"/>
                    <a:pt x="2315" y="3198"/>
                    <a:pt x="2321" y="3208"/>
                  </a:cubicBezTo>
                  <a:cubicBezTo>
                    <a:pt x="2327" y="3218"/>
                    <a:pt x="2377" y="3238"/>
                    <a:pt x="2379" y="3250"/>
                  </a:cubicBezTo>
                  <a:cubicBezTo>
                    <a:pt x="2381" y="3262"/>
                    <a:pt x="2346" y="3274"/>
                    <a:pt x="2333" y="3279"/>
                  </a:cubicBezTo>
                  <a:cubicBezTo>
                    <a:pt x="2320" y="3284"/>
                    <a:pt x="2297" y="3261"/>
                    <a:pt x="2298" y="3279"/>
                  </a:cubicBezTo>
                  <a:cubicBezTo>
                    <a:pt x="2299" y="3297"/>
                    <a:pt x="2320" y="3350"/>
                    <a:pt x="2339" y="3387"/>
                  </a:cubicBezTo>
                  <a:cubicBezTo>
                    <a:pt x="2358" y="3424"/>
                    <a:pt x="2387" y="3474"/>
                    <a:pt x="2412" y="3502"/>
                  </a:cubicBezTo>
                  <a:cubicBezTo>
                    <a:pt x="2437" y="3530"/>
                    <a:pt x="2474" y="3540"/>
                    <a:pt x="2490" y="3553"/>
                  </a:cubicBezTo>
                  <a:cubicBezTo>
                    <a:pt x="2506" y="3566"/>
                    <a:pt x="2498" y="3573"/>
                    <a:pt x="2510" y="3579"/>
                  </a:cubicBezTo>
                  <a:cubicBezTo>
                    <a:pt x="2522" y="3585"/>
                    <a:pt x="2541" y="3578"/>
                    <a:pt x="2562" y="3589"/>
                  </a:cubicBezTo>
                  <a:cubicBezTo>
                    <a:pt x="2583" y="3600"/>
                    <a:pt x="2616" y="3635"/>
                    <a:pt x="2636" y="3645"/>
                  </a:cubicBezTo>
                  <a:lnTo>
                    <a:pt x="2681" y="3649"/>
                  </a:lnTo>
                  <a:lnTo>
                    <a:pt x="2747" y="3720"/>
                  </a:lnTo>
                  <a:lnTo>
                    <a:pt x="2763" y="3718"/>
                  </a:lnTo>
                  <a:lnTo>
                    <a:pt x="2802" y="3771"/>
                  </a:lnTo>
                  <a:lnTo>
                    <a:pt x="2888" y="3807"/>
                  </a:lnTo>
                  <a:lnTo>
                    <a:pt x="2946" y="3819"/>
                  </a:lnTo>
                  <a:lnTo>
                    <a:pt x="2994" y="3841"/>
                  </a:lnTo>
                  <a:cubicBezTo>
                    <a:pt x="3015" y="3847"/>
                    <a:pt x="3053" y="3856"/>
                    <a:pt x="3072" y="3855"/>
                  </a:cubicBezTo>
                  <a:cubicBezTo>
                    <a:pt x="3091" y="3854"/>
                    <a:pt x="3097" y="3837"/>
                    <a:pt x="3110" y="3837"/>
                  </a:cubicBezTo>
                  <a:cubicBezTo>
                    <a:pt x="3123" y="3837"/>
                    <a:pt x="3143" y="3848"/>
                    <a:pt x="3153" y="3855"/>
                  </a:cubicBezTo>
                  <a:lnTo>
                    <a:pt x="3168" y="3880"/>
                  </a:lnTo>
                  <a:lnTo>
                    <a:pt x="15" y="3858"/>
                  </a:lnTo>
                  <a:lnTo>
                    <a:pt x="0" y="13"/>
                  </a:lnTo>
                  <a:close/>
                </a:path>
              </a:pathLst>
            </a:cu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3" name="Freeform 9"/>
            <p:cNvSpPr>
              <a:spLocks/>
            </p:cNvSpPr>
            <p:nvPr userDrawn="1"/>
          </p:nvSpPr>
          <p:spPr bwMode="auto">
            <a:xfrm>
              <a:off x="4302" y="1511"/>
              <a:ext cx="995" cy="2631"/>
            </a:xfrm>
            <a:custGeom>
              <a:avLst/>
              <a:gdLst>
                <a:gd name="T0" fmla="*/ 995 w 995"/>
                <a:gd name="T1" fmla="*/ 40 h 2631"/>
                <a:gd name="T2" fmla="*/ 855 w 995"/>
                <a:gd name="T3" fmla="*/ 4 h 2631"/>
                <a:gd name="T4" fmla="*/ 680 w 995"/>
                <a:gd name="T5" fmla="*/ 40 h 2631"/>
                <a:gd name="T6" fmla="*/ 566 w 995"/>
                <a:gd name="T7" fmla="*/ 106 h 2631"/>
                <a:gd name="T8" fmla="*/ 543 w 995"/>
                <a:gd name="T9" fmla="*/ 106 h 2631"/>
                <a:gd name="T10" fmla="*/ 539 w 995"/>
                <a:gd name="T11" fmla="*/ 72 h 2631"/>
                <a:gd name="T12" fmla="*/ 531 w 995"/>
                <a:gd name="T13" fmla="*/ 24 h 2631"/>
                <a:gd name="T14" fmla="*/ 483 w 995"/>
                <a:gd name="T15" fmla="*/ 57 h 2631"/>
                <a:gd name="T16" fmla="*/ 507 w 995"/>
                <a:gd name="T17" fmla="*/ 112 h 2631"/>
                <a:gd name="T18" fmla="*/ 483 w 995"/>
                <a:gd name="T19" fmla="*/ 171 h 2631"/>
                <a:gd name="T20" fmla="*/ 449 w 995"/>
                <a:gd name="T21" fmla="*/ 205 h 2631"/>
                <a:gd name="T22" fmla="*/ 386 w 995"/>
                <a:gd name="T23" fmla="*/ 265 h 2631"/>
                <a:gd name="T24" fmla="*/ 290 w 995"/>
                <a:gd name="T25" fmla="*/ 325 h 2631"/>
                <a:gd name="T26" fmla="*/ 225 w 995"/>
                <a:gd name="T27" fmla="*/ 324 h 2631"/>
                <a:gd name="T28" fmla="*/ 200 w 995"/>
                <a:gd name="T29" fmla="*/ 334 h 2631"/>
                <a:gd name="T30" fmla="*/ 210 w 995"/>
                <a:gd name="T31" fmla="*/ 378 h 2631"/>
                <a:gd name="T32" fmla="*/ 161 w 995"/>
                <a:gd name="T33" fmla="*/ 409 h 2631"/>
                <a:gd name="T34" fmla="*/ 122 w 995"/>
                <a:gd name="T35" fmla="*/ 433 h 2631"/>
                <a:gd name="T36" fmla="*/ 54 w 995"/>
                <a:gd name="T37" fmla="*/ 628 h 2631"/>
                <a:gd name="T38" fmla="*/ 23 w 995"/>
                <a:gd name="T39" fmla="*/ 622 h 2631"/>
                <a:gd name="T40" fmla="*/ 8 w 995"/>
                <a:gd name="T41" fmla="*/ 639 h 2631"/>
                <a:gd name="T42" fmla="*/ 50 w 995"/>
                <a:gd name="T43" fmla="*/ 669 h 2631"/>
                <a:gd name="T44" fmla="*/ 69 w 995"/>
                <a:gd name="T45" fmla="*/ 787 h 2631"/>
                <a:gd name="T46" fmla="*/ 102 w 995"/>
                <a:gd name="T47" fmla="*/ 1033 h 2631"/>
                <a:gd name="T48" fmla="*/ 9 w 995"/>
                <a:gd name="T49" fmla="*/ 1075 h 2631"/>
                <a:gd name="T50" fmla="*/ 27 w 995"/>
                <a:gd name="T51" fmla="*/ 1141 h 2631"/>
                <a:gd name="T52" fmla="*/ 35 w 995"/>
                <a:gd name="T53" fmla="*/ 1174 h 2631"/>
                <a:gd name="T54" fmla="*/ 24 w 995"/>
                <a:gd name="T55" fmla="*/ 1222 h 2631"/>
                <a:gd name="T56" fmla="*/ 8 w 995"/>
                <a:gd name="T57" fmla="*/ 1254 h 2631"/>
                <a:gd name="T58" fmla="*/ 36 w 995"/>
                <a:gd name="T59" fmla="*/ 1294 h 2631"/>
                <a:gd name="T60" fmla="*/ 24 w 995"/>
                <a:gd name="T61" fmla="*/ 1377 h 2631"/>
                <a:gd name="T62" fmla="*/ 32 w 995"/>
                <a:gd name="T63" fmla="*/ 1459 h 2631"/>
                <a:gd name="T64" fmla="*/ 42 w 995"/>
                <a:gd name="T65" fmla="*/ 1521 h 2631"/>
                <a:gd name="T66" fmla="*/ 33 w 995"/>
                <a:gd name="T67" fmla="*/ 1714 h 2631"/>
                <a:gd name="T68" fmla="*/ 119 w 995"/>
                <a:gd name="T69" fmla="*/ 1876 h 2631"/>
                <a:gd name="T70" fmla="*/ 159 w 995"/>
                <a:gd name="T71" fmla="*/ 1980 h 2631"/>
                <a:gd name="T72" fmla="*/ 141 w 995"/>
                <a:gd name="T73" fmla="*/ 1909 h 2631"/>
                <a:gd name="T74" fmla="*/ 78 w 995"/>
                <a:gd name="T75" fmla="*/ 1852 h 2631"/>
                <a:gd name="T76" fmla="*/ 108 w 995"/>
                <a:gd name="T77" fmla="*/ 1935 h 2631"/>
                <a:gd name="T78" fmla="*/ 161 w 995"/>
                <a:gd name="T79" fmla="*/ 2067 h 2631"/>
                <a:gd name="T80" fmla="*/ 198 w 995"/>
                <a:gd name="T81" fmla="*/ 2103 h 2631"/>
                <a:gd name="T82" fmla="*/ 293 w 995"/>
                <a:gd name="T83" fmla="*/ 2166 h 2631"/>
                <a:gd name="T84" fmla="*/ 414 w 995"/>
                <a:gd name="T85" fmla="*/ 2301 h 2631"/>
                <a:gd name="T86" fmla="*/ 434 w 995"/>
                <a:gd name="T87" fmla="*/ 2353 h 2631"/>
                <a:gd name="T88" fmla="*/ 569 w 995"/>
                <a:gd name="T89" fmla="*/ 2466 h 2631"/>
                <a:gd name="T90" fmla="*/ 740 w 995"/>
                <a:gd name="T91" fmla="*/ 2544 h 2631"/>
                <a:gd name="T92" fmla="*/ 789 w 995"/>
                <a:gd name="T93" fmla="*/ 2568 h 2631"/>
                <a:gd name="T94" fmla="*/ 842 w 995"/>
                <a:gd name="T95" fmla="*/ 2622 h 2631"/>
                <a:gd name="T96" fmla="*/ 909 w 995"/>
                <a:gd name="T97" fmla="*/ 2610 h 2631"/>
                <a:gd name="T98" fmla="*/ 971 w 995"/>
                <a:gd name="T99" fmla="*/ 2584 h 2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95" h="2631">
                  <a:moveTo>
                    <a:pt x="990" y="2571"/>
                  </a:moveTo>
                  <a:lnTo>
                    <a:pt x="995" y="40"/>
                  </a:lnTo>
                  <a:lnTo>
                    <a:pt x="981" y="40"/>
                  </a:lnTo>
                  <a:cubicBezTo>
                    <a:pt x="958" y="34"/>
                    <a:pt x="899" y="8"/>
                    <a:pt x="855" y="4"/>
                  </a:cubicBezTo>
                  <a:cubicBezTo>
                    <a:pt x="811" y="0"/>
                    <a:pt x="745" y="12"/>
                    <a:pt x="716" y="18"/>
                  </a:cubicBezTo>
                  <a:cubicBezTo>
                    <a:pt x="687" y="24"/>
                    <a:pt x="700" y="29"/>
                    <a:pt x="680" y="40"/>
                  </a:cubicBezTo>
                  <a:cubicBezTo>
                    <a:pt x="660" y="51"/>
                    <a:pt x="612" y="74"/>
                    <a:pt x="593" y="85"/>
                  </a:cubicBezTo>
                  <a:cubicBezTo>
                    <a:pt x="574" y="96"/>
                    <a:pt x="573" y="101"/>
                    <a:pt x="566" y="106"/>
                  </a:cubicBezTo>
                  <a:cubicBezTo>
                    <a:pt x="559" y="111"/>
                    <a:pt x="555" y="115"/>
                    <a:pt x="551" y="115"/>
                  </a:cubicBezTo>
                  <a:cubicBezTo>
                    <a:pt x="547" y="115"/>
                    <a:pt x="541" y="112"/>
                    <a:pt x="543" y="106"/>
                  </a:cubicBezTo>
                  <a:cubicBezTo>
                    <a:pt x="545" y="100"/>
                    <a:pt x="562" y="87"/>
                    <a:pt x="561" y="81"/>
                  </a:cubicBezTo>
                  <a:cubicBezTo>
                    <a:pt x="560" y="75"/>
                    <a:pt x="542" y="80"/>
                    <a:pt x="539" y="72"/>
                  </a:cubicBezTo>
                  <a:cubicBezTo>
                    <a:pt x="536" y="64"/>
                    <a:pt x="546" y="38"/>
                    <a:pt x="545" y="30"/>
                  </a:cubicBezTo>
                  <a:cubicBezTo>
                    <a:pt x="544" y="22"/>
                    <a:pt x="537" y="21"/>
                    <a:pt x="531" y="24"/>
                  </a:cubicBezTo>
                  <a:cubicBezTo>
                    <a:pt x="525" y="27"/>
                    <a:pt x="517" y="46"/>
                    <a:pt x="509" y="51"/>
                  </a:cubicBezTo>
                  <a:cubicBezTo>
                    <a:pt x="501" y="56"/>
                    <a:pt x="484" y="51"/>
                    <a:pt x="483" y="57"/>
                  </a:cubicBezTo>
                  <a:cubicBezTo>
                    <a:pt x="482" y="63"/>
                    <a:pt x="500" y="76"/>
                    <a:pt x="504" y="85"/>
                  </a:cubicBezTo>
                  <a:cubicBezTo>
                    <a:pt x="508" y="94"/>
                    <a:pt x="503" y="105"/>
                    <a:pt x="507" y="112"/>
                  </a:cubicBezTo>
                  <a:cubicBezTo>
                    <a:pt x="511" y="119"/>
                    <a:pt x="531" y="119"/>
                    <a:pt x="527" y="129"/>
                  </a:cubicBezTo>
                  <a:cubicBezTo>
                    <a:pt x="523" y="139"/>
                    <a:pt x="494" y="162"/>
                    <a:pt x="483" y="171"/>
                  </a:cubicBezTo>
                  <a:cubicBezTo>
                    <a:pt x="472" y="180"/>
                    <a:pt x="464" y="178"/>
                    <a:pt x="458" y="184"/>
                  </a:cubicBezTo>
                  <a:cubicBezTo>
                    <a:pt x="452" y="190"/>
                    <a:pt x="456" y="197"/>
                    <a:pt x="449" y="205"/>
                  </a:cubicBezTo>
                  <a:cubicBezTo>
                    <a:pt x="442" y="213"/>
                    <a:pt x="424" y="224"/>
                    <a:pt x="413" y="234"/>
                  </a:cubicBezTo>
                  <a:cubicBezTo>
                    <a:pt x="402" y="244"/>
                    <a:pt x="395" y="259"/>
                    <a:pt x="386" y="265"/>
                  </a:cubicBezTo>
                  <a:cubicBezTo>
                    <a:pt x="377" y="271"/>
                    <a:pt x="376" y="258"/>
                    <a:pt x="360" y="268"/>
                  </a:cubicBezTo>
                  <a:cubicBezTo>
                    <a:pt x="344" y="278"/>
                    <a:pt x="304" y="320"/>
                    <a:pt x="290" y="325"/>
                  </a:cubicBezTo>
                  <a:cubicBezTo>
                    <a:pt x="276" y="330"/>
                    <a:pt x="289" y="297"/>
                    <a:pt x="278" y="297"/>
                  </a:cubicBezTo>
                  <a:cubicBezTo>
                    <a:pt x="267" y="297"/>
                    <a:pt x="238" y="323"/>
                    <a:pt x="225" y="324"/>
                  </a:cubicBezTo>
                  <a:cubicBezTo>
                    <a:pt x="212" y="325"/>
                    <a:pt x="205" y="304"/>
                    <a:pt x="201" y="306"/>
                  </a:cubicBezTo>
                  <a:cubicBezTo>
                    <a:pt x="197" y="308"/>
                    <a:pt x="196" y="326"/>
                    <a:pt x="200" y="334"/>
                  </a:cubicBezTo>
                  <a:cubicBezTo>
                    <a:pt x="204" y="342"/>
                    <a:pt x="222" y="348"/>
                    <a:pt x="224" y="355"/>
                  </a:cubicBezTo>
                  <a:cubicBezTo>
                    <a:pt x="226" y="362"/>
                    <a:pt x="220" y="373"/>
                    <a:pt x="210" y="378"/>
                  </a:cubicBezTo>
                  <a:cubicBezTo>
                    <a:pt x="200" y="383"/>
                    <a:pt x="169" y="383"/>
                    <a:pt x="161" y="388"/>
                  </a:cubicBezTo>
                  <a:cubicBezTo>
                    <a:pt x="153" y="393"/>
                    <a:pt x="165" y="401"/>
                    <a:pt x="161" y="409"/>
                  </a:cubicBezTo>
                  <a:cubicBezTo>
                    <a:pt x="157" y="417"/>
                    <a:pt x="142" y="434"/>
                    <a:pt x="135" y="438"/>
                  </a:cubicBezTo>
                  <a:cubicBezTo>
                    <a:pt x="128" y="442"/>
                    <a:pt x="132" y="420"/>
                    <a:pt x="122" y="433"/>
                  </a:cubicBezTo>
                  <a:cubicBezTo>
                    <a:pt x="112" y="446"/>
                    <a:pt x="86" y="485"/>
                    <a:pt x="75" y="517"/>
                  </a:cubicBezTo>
                  <a:cubicBezTo>
                    <a:pt x="64" y="549"/>
                    <a:pt x="60" y="614"/>
                    <a:pt x="54" y="628"/>
                  </a:cubicBezTo>
                  <a:cubicBezTo>
                    <a:pt x="48" y="642"/>
                    <a:pt x="46" y="604"/>
                    <a:pt x="41" y="603"/>
                  </a:cubicBezTo>
                  <a:cubicBezTo>
                    <a:pt x="36" y="602"/>
                    <a:pt x="29" y="621"/>
                    <a:pt x="23" y="622"/>
                  </a:cubicBezTo>
                  <a:cubicBezTo>
                    <a:pt x="17" y="623"/>
                    <a:pt x="6" y="607"/>
                    <a:pt x="3" y="610"/>
                  </a:cubicBezTo>
                  <a:cubicBezTo>
                    <a:pt x="0" y="613"/>
                    <a:pt x="7" y="631"/>
                    <a:pt x="8" y="639"/>
                  </a:cubicBezTo>
                  <a:cubicBezTo>
                    <a:pt x="9" y="647"/>
                    <a:pt x="1" y="656"/>
                    <a:pt x="8" y="661"/>
                  </a:cubicBezTo>
                  <a:cubicBezTo>
                    <a:pt x="15" y="666"/>
                    <a:pt x="43" y="654"/>
                    <a:pt x="50" y="669"/>
                  </a:cubicBezTo>
                  <a:cubicBezTo>
                    <a:pt x="57" y="684"/>
                    <a:pt x="45" y="730"/>
                    <a:pt x="48" y="750"/>
                  </a:cubicBezTo>
                  <a:cubicBezTo>
                    <a:pt x="51" y="770"/>
                    <a:pt x="58" y="753"/>
                    <a:pt x="69" y="787"/>
                  </a:cubicBezTo>
                  <a:cubicBezTo>
                    <a:pt x="80" y="821"/>
                    <a:pt x="110" y="913"/>
                    <a:pt x="116" y="954"/>
                  </a:cubicBezTo>
                  <a:cubicBezTo>
                    <a:pt x="122" y="995"/>
                    <a:pt x="113" y="1016"/>
                    <a:pt x="102" y="1033"/>
                  </a:cubicBezTo>
                  <a:cubicBezTo>
                    <a:pt x="91" y="1050"/>
                    <a:pt x="65" y="1052"/>
                    <a:pt x="50" y="1059"/>
                  </a:cubicBezTo>
                  <a:cubicBezTo>
                    <a:pt x="35" y="1066"/>
                    <a:pt x="13" y="1068"/>
                    <a:pt x="9" y="1075"/>
                  </a:cubicBezTo>
                  <a:cubicBezTo>
                    <a:pt x="5" y="1082"/>
                    <a:pt x="21" y="1088"/>
                    <a:pt x="24" y="1099"/>
                  </a:cubicBezTo>
                  <a:cubicBezTo>
                    <a:pt x="27" y="1110"/>
                    <a:pt x="22" y="1131"/>
                    <a:pt x="27" y="1141"/>
                  </a:cubicBezTo>
                  <a:cubicBezTo>
                    <a:pt x="32" y="1151"/>
                    <a:pt x="50" y="1157"/>
                    <a:pt x="51" y="1162"/>
                  </a:cubicBezTo>
                  <a:cubicBezTo>
                    <a:pt x="52" y="1167"/>
                    <a:pt x="38" y="1167"/>
                    <a:pt x="35" y="1174"/>
                  </a:cubicBezTo>
                  <a:cubicBezTo>
                    <a:pt x="32" y="1181"/>
                    <a:pt x="35" y="1195"/>
                    <a:pt x="33" y="1203"/>
                  </a:cubicBezTo>
                  <a:cubicBezTo>
                    <a:pt x="31" y="1211"/>
                    <a:pt x="25" y="1214"/>
                    <a:pt x="24" y="1222"/>
                  </a:cubicBezTo>
                  <a:cubicBezTo>
                    <a:pt x="23" y="1230"/>
                    <a:pt x="30" y="1246"/>
                    <a:pt x="27" y="1251"/>
                  </a:cubicBezTo>
                  <a:cubicBezTo>
                    <a:pt x="24" y="1256"/>
                    <a:pt x="9" y="1247"/>
                    <a:pt x="8" y="1254"/>
                  </a:cubicBezTo>
                  <a:cubicBezTo>
                    <a:pt x="7" y="1261"/>
                    <a:pt x="13" y="1289"/>
                    <a:pt x="18" y="1296"/>
                  </a:cubicBezTo>
                  <a:cubicBezTo>
                    <a:pt x="23" y="1303"/>
                    <a:pt x="32" y="1286"/>
                    <a:pt x="36" y="1294"/>
                  </a:cubicBezTo>
                  <a:cubicBezTo>
                    <a:pt x="40" y="1302"/>
                    <a:pt x="43" y="1330"/>
                    <a:pt x="41" y="1344"/>
                  </a:cubicBezTo>
                  <a:cubicBezTo>
                    <a:pt x="39" y="1358"/>
                    <a:pt x="26" y="1366"/>
                    <a:pt x="24" y="1377"/>
                  </a:cubicBezTo>
                  <a:cubicBezTo>
                    <a:pt x="22" y="1388"/>
                    <a:pt x="29" y="1397"/>
                    <a:pt x="30" y="1411"/>
                  </a:cubicBezTo>
                  <a:cubicBezTo>
                    <a:pt x="31" y="1425"/>
                    <a:pt x="28" y="1453"/>
                    <a:pt x="32" y="1459"/>
                  </a:cubicBezTo>
                  <a:cubicBezTo>
                    <a:pt x="36" y="1465"/>
                    <a:pt x="54" y="1439"/>
                    <a:pt x="56" y="1449"/>
                  </a:cubicBezTo>
                  <a:cubicBezTo>
                    <a:pt x="58" y="1459"/>
                    <a:pt x="42" y="1493"/>
                    <a:pt x="42" y="1521"/>
                  </a:cubicBezTo>
                  <a:cubicBezTo>
                    <a:pt x="42" y="1549"/>
                    <a:pt x="55" y="1588"/>
                    <a:pt x="54" y="1620"/>
                  </a:cubicBezTo>
                  <a:cubicBezTo>
                    <a:pt x="53" y="1652"/>
                    <a:pt x="31" y="1682"/>
                    <a:pt x="33" y="1714"/>
                  </a:cubicBezTo>
                  <a:cubicBezTo>
                    <a:pt x="35" y="1746"/>
                    <a:pt x="54" y="1785"/>
                    <a:pt x="68" y="1812"/>
                  </a:cubicBezTo>
                  <a:cubicBezTo>
                    <a:pt x="82" y="1839"/>
                    <a:pt x="104" y="1861"/>
                    <a:pt x="119" y="1876"/>
                  </a:cubicBezTo>
                  <a:cubicBezTo>
                    <a:pt x="134" y="1891"/>
                    <a:pt x="149" y="1888"/>
                    <a:pt x="156" y="1905"/>
                  </a:cubicBezTo>
                  <a:cubicBezTo>
                    <a:pt x="163" y="1922"/>
                    <a:pt x="161" y="1970"/>
                    <a:pt x="159" y="1980"/>
                  </a:cubicBezTo>
                  <a:cubicBezTo>
                    <a:pt x="157" y="1990"/>
                    <a:pt x="149" y="1975"/>
                    <a:pt x="146" y="1963"/>
                  </a:cubicBezTo>
                  <a:cubicBezTo>
                    <a:pt x="143" y="1951"/>
                    <a:pt x="145" y="1919"/>
                    <a:pt x="141" y="1909"/>
                  </a:cubicBezTo>
                  <a:cubicBezTo>
                    <a:pt x="137" y="1899"/>
                    <a:pt x="130" y="1915"/>
                    <a:pt x="120" y="1906"/>
                  </a:cubicBezTo>
                  <a:cubicBezTo>
                    <a:pt x="110" y="1897"/>
                    <a:pt x="86" y="1859"/>
                    <a:pt x="78" y="1852"/>
                  </a:cubicBezTo>
                  <a:cubicBezTo>
                    <a:pt x="70" y="1845"/>
                    <a:pt x="66" y="1847"/>
                    <a:pt x="71" y="1861"/>
                  </a:cubicBezTo>
                  <a:cubicBezTo>
                    <a:pt x="76" y="1875"/>
                    <a:pt x="96" y="1911"/>
                    <a:pt x="108" y="1935"/>
                  </a:cubicBezTo>
                  <a:cubicBezTo>
                    <a:pt x="120" y="1959"/>
                    <a:pt x="134" y="1986"/>
                    <a:pt x="143" y="2008"/>
                  </a:cubicBezTo>
                  <a:cubicBezTo>
                    <a:pt x="152" y="2030"/>
                    <a:pt x="155" y="2060"/>
                    <a:pt x="161" y="2067"/>
                  </a:cubicBezTo>
                  <a:cubicBezTo>
                    <a:pt x="167" y="2074"/>
                    <a:pt x="171" y="2043"/>
                    <a:pt x="177" y="2049"/>
                  </a:cubicBezTo>
                  <a:cubicBezTo>
                    <a:pt x="183" y="2055"/>
                    <a:pt x="187" y="2087"/>
                    <a:pt x="198" y="2103"/>
                  </a:cubicBezTo>
                  <a:cubicBezTo>
                    <a:pt x="209" y="2119"/>
                    <a:pt x="226" y="2132"/>
                    <a:pt x="242" y="2142"/>
                  </a:cubicBezTo>
                  <a:cubicBezTo>
                    <a:pt x="258" y="2152"/>
                    <a:pt x="281" y="2156"/>
                    <a:pt x="293" y="2166"/>
                  </a:cubicBezTo>
                  <a:cubicBezTo>
                    <a:pt x="305" y="2176"/>
                    <a:pt x="295" y="2181"/>
                    <a:pt x="315" y="2203"/>
                  </a:cubicBezTo>
                  <a:cubicBezTo>
                    <a:pt x="335" y="2225"/>
                    <a:pt x="397" y="2277"/>
                    <a:pt x="414" y="2301"/>
                  </a:cubicBezTo>
                  <a:cubicBezTo>
                    <a:pt x="431" y="2325"/>
                    <a:pt x="416" y="2338"/>
                    <a:pt x="419" y="2347"/>
                  </a:cubicBezTo>
                  <a:cubicBezTo>
                    <a:pt x="422" y="2356"/>
                    <a:pt x="429" y="2343"/>
                    <a:pt x="434" y="2353"/>
                  </a:cubicBezTo>
                  <a:cubicBezTo>
                    <a:pt x="439" y="2363"/>
                    <a:pt x="427" y="2390"/>
                    <a:pt x="449" y="2409"/>
                  </a:cubicBezTo>
                  <a:cubicBezTo>
                    <a:pt x="471" y="2428"/>
                    <a:pt x="525" y="2448"/>
                    <a:pt x="569" y="2466"/>
                  </a:cubicBezTo>
                  <a:cubicBezTo>
                    <a:pt x="613" y="2484"/>
                    <a:pt x="685" y="2502"/>
                    <a:pt x="714" y="2515"/>
                  </a:cubicBezTo>
                  <a:cubicBezTo>
                    <a:pt x="743" y="2528"/>
                    <a:pt x="730" y="2538"/>
                    <a:pt x="740" y="2544"/>
                  </a:cubicBezTo>
                  <a:cubicBezTo>
                    <a:pt x="750" y="2550"/>
                    <a:pt x="765" y="2549"/>
                    <a:pt x="773" y="2553"/>
                  </a:cubicBezTo>
                  <a:cubicBezTo>
                    <a:pt x="781" y="2557"/>
                    <a:pt x="782" y="2564"/>
                    <a:pt x="789" y="2568"/>
                  </a:cubicBezTo>
                  <a:cubicBezTo>
                    <a:pt x="796" y="2572"/>
                    <a:pt x="810" y="2566"/>
                    <a:pt x="819" y="2575"/>
                  </a:cubicBezTo>
                  <a:cubicBezTo>
                    <a:pt x="828" y="2584"/>
                    <a:pt x="832" y="2613"/>
                    <a:pt x="842" y="2622"/>
                  </a:cubicBezTo>
                  <a:cubicBezTo>
                    <a:pt x="852" y="2631"/>
                    <a:pt x="865" y="2631"/>
                    <a:pt x="876" y="2629"/>
                  </a:cubicBezTo>
                  <a:cubicBezTo>
                    <a:pt x="887" y="2627"/>
                    <a:pt x="900" y="2616"/>
                    <a:pt x="909" y="2610"/>
                  </a:cubicBezTo>
                  <a:cubicBezTo>
                    <a:pt x="918" y="2604"/>
                    <a:pt x="922" y="2599"/>
                    <a:pt x="932" y="2595"/>
                  </a:cubicBezTo>
                  <a:cubicBezTo>
                    <a:pt x="942" y="2591"/>
                    <a:pt x="962" y="2588"/>
                    <a:pt x="971" y="2584"/>
                  </a:cubicBezTo>
                  <a:lnTo>
                    <a:pt x="990" y="2571"/>
                  </a:lnTo>
                  <a:close/>
                </a:path>
              </a:pathLst>
            </a:cu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Freeform 10"/>
            <p:cNvSpPr>
              <a:spLocks/>
            </p:cNvSpPr>
            <p:nvPr userDrawn="1"/>
          </p:nvSpPr>
          <p:spPr bwMode="auto">
            <a:xfrm>
              <a:off x="4752" y="48"/>
              <a:ext cx="144" cy="960"/>
            </a:xfrm>
            <a:custGeom>
              <a:avLst/>
              <a:gdLst>
                <a:gd name="T0" fmla="*/ 0 w 144"/>
                <a:gd name="T1" fmla="*/ 0 h 960"/>
                <a:gd name="T2" fmla="*/ 48 w 144"/>
                <a:gd name="T3" fmla="*/ 624 h 960"/>
                <a:gd name="T4" fmla="*/ 144 w 144"/>
                <a:gd name="T5" fmla="*/ 624 h 960"/>
                <a:gd name="T6" fmla="*/ 144 w 144"/>
                <a:gd name="T7" fmla="*/ 960 h 960"/>
              </a:gdLst>
              <a:ahLst/>
              <a:cxnLst>
                <a:cxn ang="0">
                  <a:pos x="T0" y="T1"/>
                </a:cxn>
                <a:cxn ang="0">
                  <a:pos x="T2" y="T3"/>
                </a:cxn>
                <a:cxn ang="0">
                  <a:pos x="T4" y="T5"/>
                </a:cxn>
                <a:cxn ang="0">
                  <a:pos x="T6" y="T7"/>
                </a:cxn>
              </a:cxnLst>
              <a:rect l="0" t="0" r="r" b="b"/>
              <a:pathLst>
                <a:path w="144" h="960">
                  <a:moveTo>
                    <a:pt x="0" y="0"/>
                  </a:moveTo>
                  <a:lnTo>
                    <a:pt x="48" y="624"/>
                  </a:lnTo>
                  <a:lnTo>
                    <a:pt x="144" y="624"/>
                  </a:lnTo>
                  <a:lnTo>
                    <a:pt x="144" y="960"/>
                  </a:lnTo>
                </a:path>
              </a:pathLst>
            </a:custGeom>
            <a:noFill/>
            <a:ln w="19050" cap="flat">
              <a:solidFill>
                <a:schemeClr val="tx1"/>
              </a:solidFill>
              <a:prstDash val="lg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userDrawn="1"/>
          </p:nvSpPr>
          <p:spPr bwMode="auto">
            <a:xfrm flipH="1">
              <a:off x="4896" y="720"/>
              <a:ext cx="384" cy="48"/>
            </a:xfrm>
            <a:prstGeom prst="line">
              <a:avLst/>
            </a:prstGeom>
            <a:noFill/>
            <a:ln w="19050">
              <a:solidFill>
                <a:schemeClr val="tx1"/>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6" name="Freeform 12"/>
            <p:cNvSpPr>
              <a:spLocks/>
            </p:cNvSpPr>
            <p:nvPr userDrawn="1"/>
          </p:nvSpPr>
          <p:spPr bwMode="auto">
            <a:xfrm>
              <a:off x="2389" y="78"/>
              <a:ext cx="2015" cy="2364"/>
            </a:xfrm>
            <a:custGeom>
              <a:avLst/>
              <a:gdLst>
                <a:gd name="T0" fmla="*/ 2015 w 2015"/>
                <a:gd name="T1" fmla="*/ 2364 h 2364"/>
                <a:gd name="T2" fmla="*/ 1895 w 2015"/>
                <a:gd name="T3" fmla="*/ 2351 h 2364"/>
                <a:gd name="T4" fmla="*/ 1847 w 2015"/>
                <a:gd name="T5" fmla="*/ 2355 h 2364"/>
                <a:gd name="T6" fmla="*/ 1723 w 2015"/>
                <a:gd name="T7" fmla="*/ 2294 h 2364"/>
                <a:gd name="T8" fmla="*/ 1544 w 2015"/>
                <a:gd name="T9" fmla="*/ 2048 h 2364"/>
                <a:gd name="T10" fmla="*/ 1472 w 2015"/>
                <a:gd name="T11" fmla="*/ 1989 h 2364"/>
                <a:gd name="T12" fmla="*/ 1397 w 2015"/>
                <a:gd name="T13" fmla="*/ 1878 h 2364"/>
                <a:gd name="T14" fmla="*/ 1261 w 2015"/>
                <a:gd name="T15" fmla="*/ 1661 h 2364"/>
                <a:gd name="T16" fmla="*/ 1186 w 2015"/>
                <a:gd name="T17" fmla="*/ 1608 h 2364"/>
                <a:gd name="T18" fmla="*/ 1196 w 2015"/>
                <a:gd name="T19" fmla="*/ 1614 h 2364"/>
                <a:gd name="T20" fmla="*/ 1136 w 2015"/>
                <a:gd name="T21" fmla="*/ 1535 h 2364"/>
                <a:gd name="T22" fmla="*/ 1091 w 2015"/>
                <a:gd name="T23" fmla="*/ 1553 h 2364"/>
                <a:gd name="T24" fmla="*/ 1057 w 2015"/>
                <a:gd name="T25" fmla="*/ 1539 h 2364"/>
                <a:gd name="T26" fmla="*/ 1027 w 2015"/>
                <a:gd name="T27" fmla="*/ 1544 h 2364"/>
                <a:gd name="T28" fmla="*/ 965 w 2015"/>
                <a:gd name="T29" fmla="*/ 1530 h 2364"/>
                <a:gd name="T30" fmla="*/ 934 w 2015"/>
                <a:gd name="T31" fmla="*/ 1542 h 2364"/>
                <a:gd name="T32" fmla="*/ 899 w 2015"/>
                <a:gd name="T33" fmla="*/ 1544 h 2364"/>
                <a:gd name="T34" fmla="*/ 887 w 2015"/>
                <a:gd name="T35" fmla="*/ 1575 h 2364"/>
                <a:gd name="T36" fmla="*/ 853 w 2015"/>
                <a:gd name="T37" fmla="*/ 1613 h 2364"/>
                <a:gd name="T38" fmla="*/ 850 w 2015"/>
                <a:gd name="T39" fmla="*/ 1659 h 2364"/>
                <a:gd name="T40" fmla="*/ 815 w 2015"/>
                <a:gd name="T41" fmla="*/ 1692 h 2364"/>
                <a:gd name="T42" fmla="*/ 787 w 2015"/>
                <a:gd name="T43" fmla="*/ 1709 h 2364"/>
                <a:gd name="T44" fmla="*/ 740 w 2015"/>
                <a:gd name="T45" fmla="*/ 1701 h 2364"/>
                <a:gd name="T46" fmla="*/ 664 w 2015"/>
                <a:gd name="T47" fmla="*/ 1667 h 2364"/>
                <a:gd name="T48" fmla="*/ 610 w 2015"/>
                <a:gd name="T49" fmla="*/ 1643 h 2364"/>
                <a:gd name="T50" fmla="*/ 583 w 2015"/>
                <a:gd name="T51" fmla="*/ 1608 h 2364"/>
                <a:gd name="T52" fmla="*/ 541 w 2015"/>
                <a:gd name="T53" fmla="*/ 1587 h 2364"/>
                <a:gd name="T54" fmla="*/ 494 w 2015"/>
                <a:gd name="T55" fmla="*/ 1506 h 2364"/>
                <a:gd name="T56" fmla="*/ 488 w 2015"/>
                <a:gd name="T57" fmla="*/ 1430 h 2364"/>
                <a:gd name="T58" fmla="*/ 452 w 2015"/>
                <a:gd name="T59" fmla="*/ 1388 h 2364"/>
                <a:gd name="T60" fmla="*/ 455 w 2015"/>
                <a:gd name="T61" fmla="*/ 1358 h 2364"/>
                <a:gd name="T62" fmla="*/ 413 w 2015"/>
                <a:gd name="T63" fmla="*/ 1314 h 2364"/>
                <a:gd name="T64" fmla="*/ 392 w 2015"/>
                <a:gd name="T65" fmla="*/ 1290 h 2364"/>
                <a:gd name="T66" fmla="*/ 352 w 2015"/>
                <a:gd name="T67" fmla="*/ 1278 h 2364"/>
                <a:gd name="T68" fmla="*/ 305 w 2015"/>
                <a:gd name="T69" fmla="*/ 1208 h 2364"/>
                <a:gd name="T70" fmla="*/ 194 w 2015"/>
                <a:gd name="T71" fmla="*/ 1100 h 2364"/>
                <a:gd name="T72" fmla="*/ 155 w 2015"/>
                <a:gd name="T73" fmla="*/ 1026 h 2364"/>
                <a:gd name="T74" fmla="*/ 91 w 2015"/>
                <a:gd name="T75" fmla="*/ 911 h 2364"/>
                <a:gd name="T76" fmla="*/ 8 w 2015"/>
                <a:gd name="T77" fmla="*/ 828 h 2364"/>
                <a:gd name="T78" fmla="*/ 40 w 2015"/>
                <a:gd name="T79" fmla="*/ 716 h 2364"/>
                <a:gd name="T80" fmla="*/ 49 w 2015"/>
                <a:gd name="T81" fmla="*/ 663 h 2364"/>
                <a:gd name="T82" fmla="*/ 97 w 2015"/>
                <a:gd name="T83" fmla="*/ 600 h 2364"/>
                <a:gd name="T84" fmla="*/ 107 w 2015"/>
                <a:gd name="T85" fmla="*/ 500 h 2364"/>
                <a:gd name="T86" fmla="*/ 146 w 2015"/>
                <a:gd name="T87" fmla="*/ 381 h 2364"/>
                <a:gd name="T88" fmla="*/ 154 w 2015"/>
                <a:gd name="T89" fmla="*/ 278 h 2364"/>
                <a:gd name="T90" fmla="*/ 208 w 2015"/>
                <a:gd name="T91" fmla="*/ 206 h 2364"/>
                <a:gd name="T92" fmla="*/ 257 w 2015"/>
                <a:gd name="T93" fmla="*/ 111 h 2364"/>
                <a:gd name="T94" fmla="*/ 317 w 2015"/>
                <a:gd name="T95" fmla="*/ 45 h 2364"/>
                <a:gd name="T96" fmla="*/ 329 w 2015"/>
                <a:gd name="T97" fmla="*/ 0 h 2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015" h="2364">
                  <a:moveTo>
                    <a:pt x="2015" y="2364"/>
                  </a:moveTo>
                  <a:cubicBezTo>
                    <a:pt x="1995" y="2362"/>
                    <a:pt x="1923" y="2352"/>
                    <a:pt x="1895" y="2351"/>
                  </a:cubicBezTo>
                  <a:cubicBezTo>
                    <a:pt x="1867" y="2350"/>
                    <a:pt x="1876" y="2364"/>
                    <a:pt x="1847" y="2355"/>
                  </a:cubicBezTo>
                  <a:cubicBezTo>
                    <a:pt x="1818" y="2346"/>
                    <a:pt x="1773" y="2345"/>
                    <a:pt x="1723" y="2294"/>
                  </a:cubicBezTo>
                  <a:cubicBezTo>
                    <a:pt x="1673" y="2243"/>
                    <a:pt x="1586" y="2099"/>
                    <a:pt x="1544" y="2048"/>
                  </a:cubicBezTo>
                  <a:cubicBezTo>
                    <a:pt x="1502" y="1997"/>
                    <a:pt x="1496" y="2017"/>
                    <a:pt x="1472" y="1989"/>
                  </a:cubicBezTo>
                  <a:cubicBezTo>
                    <a:pt x="1448" y="1961"/>
                    <a:pt x="1432" y="1933"/>
                    <a:pt x="1397" y="1878"/>
                  </a:cubicBezTo>
                  <a:cubicBezTo>
                    <a:pt x="1362" y="1823"/>
                    <a:pt x="1296" y="1706"/>
                    <a:pt x="1261" y="1661"/>
                  </a:cubicBezTo>
                  <a:cubicBezTo>
                    <a:pt x="1226" y="1616"/>
                    <a:pt x="1197" y="1616"/>
                    <a:pt x="1186" y="1608"/>
                  </a:cubicBezTo>
                  <a:cubicBezTo>
                    <a:pt x="1175" y="1600"/>
                    <a:pt x="1204" y="1626"/>
                    <a:pt x="1196" y="1614"/>
                  </a:cubicBezTo>
                  <a:cubicBezTo>
                    <a:pt x="1188" y="1602"/>
                    <a:pt x="1153" y="1545"/>
                    <a:pt x="1136" y="1535"/>
                  </a:cubicBezTo>
                  <a:cubicBezTo>
                    <a:pt x="1119" y="1525"/>
                    <a:pt x="1104" y="1552"/>
                    <a:pt x="1091" y="1553"/>
                  </a:cubicBezTo>
                  <a:cubicBezTo>
                    <a:pt x="1078" y="1554"/>
                    <a:pt x="1068" y="1540"/>
                    <a:pt x="1057" y="1539"/>
                  </a:cubicBezTo>
                  <a:cubicBezTo>
                    <a:pt x="1046" y="1538"/>
                    <a:pt x="1042" y="1546"/>
                    <a:pt x="1027" y="1544"/>
                  </a:cubicBezTo>
                  <a:cubicBezTo>
                    <a:pt x="1012" y="1542"/>
                    <a:pt x="980" y="1530"/>
                    <a:pt x="965" y="1530"/>
                  </a:cubicBezTo>
                  <a:cubicBezTo>
                    <a:pt x="950" y="1530"/>
                    <a:pt x="945" y="1540"/>
                    <a:pt x="934" y="1542"/>
                  </a:cubicBezTo>
                  <a:cubicBezTo>
                    <a:pt x="923" y="1544"/>
                    <a:pt x="907" y="1539"/>
                    <a:pt x="899" y="1544"/>
                  </a:cubicBezTo>
                  <a:cubicBezTo>
                    <a:pt x="891" y="1549"/>
                    <a:pt x="895" y="1564"/>
                    <a:pt x="887" y="1575"/>
                  </a:cubicBezTo>
                  <a:cubicBezTo>
                    <a:pt x="879" y="1586"/>
                    <a:pt x="859" y="1599"/>
                    <a:pt x="853" y="1613"/>
                  </a:cubicBezTo>
                  <a:cubicBezTo>
                    <a:pt x="847" y="1627"/>
                    <a:pt x="856" y="1646"/>
                    <a:pt x="850" y="1659"/>
                  </a:cubicBezTo>
                  <a:cubicBezTo>
                    <a:pt x="844" y="1672"/>
                    <a:pt x="825" y="1684"/>
                    <a:pt x="815" y="1692"/>
                  </a:cubicBezTo>
                  <a:cubicBezTo>
                    <a:pt x="805" y="1700"/>
                    <a:pt x="799" y="1708"/>
                    <a:pt x="787" y="1709"/>
                  </a:cubicBezTo>
                  <a:cubicBezTo>
                    <a:pt x="775" y="1710"/>
                    <a:pt x="760" y="1708"/>
                    <a:pt x="740" y="1701"/>
                  </a:cubicBezTo>
                  <a:cubicBezTo>
                    <a:pt x="720" y="1694"/>
                    <a:pt x="686" y="1677"/>
                    <a:pt x="664" y="1667"/>
                  </a:cubicBezTo>
                  <a:cubicBezTo>
                    <a:pt x="642" y="1657"/>
                    <a:pt x="623" y="1653"/>
                    <a:pt x="610" y="1643"/>
                  </a:cubicBezTo>
                  <a:cubicBezTo>
                    <a:pt x="597" y="1633"/>
                    <a:pt x="594" y="1617"/>
                    <a:pt x="583" y="1608"/>
                  </a:cubicBezTo>
                  <a:cubicBezTo>
                    <a:pt x="572" y="1599"/>
                    <a:pt x="556" y="1604"/>
                    <a:pt x="541" y="1587"/>
                  </a:cubicBezTo>
                  <a:cubicBezTo>
                    <a:pt x="526" y="1570"/>
                    <a:pt x="503" y="1532"/>
                    <a:pt x="494" y="1506"/>
                  </a:cubicBezTo>
                  <a:cubicBezTo>
                    <a:pt x="485" y="1480"/>
                    <a:pt x="495" y="1450"/>
                    <a:pt x="488" y="1430"/>
                  </a:cubicBezTo>
                  <a:cubicBezTo>
                    <a:pt x="481" y="1410"/>
                    <a:pt x="458" y="1400"/>
                    <a:pt x="452" y="1388"/>
                  </a:cubicBezTo>
                  <a:cubicBezTo>
                    <a:pt x="446" y="1376"/>
                    <a:pt x="461" y="1370"/>
                    <a:pt x="455" y="1358"/>
                  </a:cubicBezTo>
                  <a:cubicBezTo>
                    <a:pt x="449" y="1346"/>
                    <a:pt x="423" y="1325"/>
                    <a:pt x="413" y="1314"/>
                  </a:cubicBezTo>
                  <a:cubicBezTo>
                    <a:pt x="403" y="1303"/>
                    <a:pt x="402" y="1296"/>
                    <a:pt x="392" y="1290"/>
                  </a:cubicBezTo>
                  <a:cubicBezTo>
                    <a:pt x="382" y="1284"/>
                    <a:pt x="367" y="1292"/>
                    <a:pt x="352" y="1278"/>
                  </a:cubicBezTo>
                  <a:cubicBezTo>
                    <a:pt x="337" y="1264"/>
                    <a:pt x="331" y="1238"/>
                    <a:pt x="305" y="1208"/>
                  </a:cubicBezTo>
                  <a:cubicBezTo>
                    <a:pt x="279" y="1178"/>
                    <a:pt x="219" y="1130"/>
                    <a:pt x="194" y="1100"/>
                  </a:cubicBezTo>
                  <a:cubicBezTo>
                    <a:pt x="169" y="1070"/>
                    <a:pt x="172" y="1057"/>
                    <a:pt x="155" y="1026"/>
                  </a:cubicBezTo>
                  <a:cubicBezTo>
                    <a:pt x="138" y="995"/>
                    <a:pt x="116" y="944"/>
                    <a:pt x="91" y="911"/>
                  </a:cubicBezTo>
                  <a:cubicBezTo>
                    <a:pt x="66" y="878"/>
                    <a:pt x="16" y="860"/>
                    <a:pt x="8" y="828"/>
                  </a:cubicBezTo>
                  <a:cubicBezTo>
                    <a:pt x="0" y="796"/>
                    <a:pt x="33" y="743"/>
                    <a:pt x="40" y="716"/>
                  </a:cubicBezTo>
                  <a:cubicBezTo>
                    <a:pt x="47" y="689"/>
                    <a:pt x="39" y="682"/>
                    <a:pt x="49" y="663"/>
                  </a:cubicBezTo>
                  <a:cubicBezTo>
                    <a:pt x="59" y="644"/>
                    <a:pt x="87" y="627"/>
                    <a:pt x="97" y="600"/>
                  </a:cubicBezTo>
                  <a:cubicBezTo>
                    <a:pt x="107" y="573"/>
                    <a:pt x="99" y="536"/>
                    <a:pt x="107" y="500"/>
                  </a:cubicBezTo>
                  <a:cubicBezTo>
                    <a:pt x="115" y="464"/>
                    <a:pt x="138" y="418"/>
                    <a:pt x="146" y="381"/>
                  </a:cubicBezTo>
                  <a:cubicBezTo>
                    <a:pt x="154" y="344"/>
                    <a:pt x="144" y="307"/>
                    <a:pt x="154" y="278"/>
                  </a:cubicBezTo>
                  <a:cubicBezTo>
                    <a:pt x="164" y="249"/>
                    <a:pt x="191" y="234"/>
                    <a:pt x="208" y="206"/>
                  </a:cubicBezTo>
                  <a:cubicBezTo>
                    <a:pt x="225" y="178"/>
                    <a:pt x="239" y="138"/>
                    <a:pt x="257" y="111"/>
                  </a:cubicBezTo>
                  <a:cubicBezTo>
                    <a:pt x="275" y="84"/>
                    <a:pt x="305" y="63"/>
                    <a:pt x="317" y="45"/>
                  </a:cubicBezTo>
                  <a:cubicBezTo>
                    <a:pt x="329" y="27"/>
                    <a:pt x="327" y="9"/>
                    <a:pt x="329" y="0"/>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7" name="Freeform 13"/>
            <p:cNvSpPr>
              <a:spLocks/>
            </p:cNvSpPr>
            <p:nvPr userDrawn="1"/>
          </p:nvSpPr>
          <p:spPr bwMode="auto">
            <a:xfrm>
              <a:off x="3798" y="1571"/>
              <a:ext cx="575" cy="456"/>
            </a:xfrm>
            <a:custGeom>
              <a:avLst/>
              <a:gdLst>
                <a:gd name="T0" fmla="*/ 575 w 575"/>
                <a:gd name="T1" fmla="*/ 456 h 456"/>
                <a:gd name="T2" fmla="*/ 552 w 575"/>
                <a:gd name="T3" fmla="*/ 432 h 456"/>
                <a:gd name="T4" fmla="*/ 527 w 575"/>
                <a:gd name="T5" fmla="*/ 438 h 456"/>
                <a:gd name="T6" fmla="*/ 480 w 575"/>
                <a:gd name="T7" fmla="*/ 420 h 456"/>
                <a:gd name="T8" fmla="*/ 461 w 575"/>
                <a:gd name="T9" fmla="*/ 373 h 456"/>
                <a:gd name="T10" fmla="*/ 426 w 575"/>
                <a:gd name="T11" fmla="*/ 349 h 456"/>
                <a:gd name="T12" fmla="*/ 381 w 575"/>
                <a:gd name="T13" fmla="*/ 316 h 456"/>
                <a:gd name="T14" fmla="*/ 350 w 575"/>
                <a:gd name="T15" fmla="*/ 342 h 456"/>
                <a:gd name="T16" fmla="*/ 320 w 575"/>
                <a:gd name="T17" fmla="*/ 342 h 456"/>
                <a:gd name="T18" fmla="*/ 300 w 575"/>
                <a:gd name="T19" fmla="*/ 382 h 456"/>
                <a:gd name="T20" fmla="*/ 251 w 575"/>
                <a:gd name="T21" fmla="*/ 409 h 456"/>
                <a:gd name="T22" fmla="*/ 186 w 575"/>
                <a:gd name="T23" fmla="*/ 349 h 456"/>
                <a:gd name="T24" fmla="*/ 156 w 575"/>
                <a:gd name="T25" fmla="*/ 330 h 456"/>
                <a:gd name="T26" fmla="*/ 113 w 575"/>
                <a:gd name="T27" fmla="*/ 334 h 456"/>
                <a:gd name="T28" fmla="*/ 59 w 575"/>
                <a:gd name="T29" fmla="*/ 301 h 456"/>
                <a:gd name="T30" fmla="*/ 42 w 575"/>
                <a:gd name="T31" fmla="*/ 205 h 456"/>
                <a:gd name="T32" fmla="*/ 42 w 575"/>
                <a:gd name="T33" fmla="*/ 157 h 456"/>
                <a:gd name="T34" fmla="*/ 11 w 575"/>
                <a:gd name="T35" fmla="*/ 133 h 456"/>
                <a:gd name="T36" fmla="*/ 12 w 575"/>
                <a:gd name="T37" fmla="*/ 66 h 456"/>
                <a:gd name="T38" fmla="*/ 0 w 575"/>
                <a:gd name="T39" fmla="*/ 0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75" h="456">
                  <a:moveTo>
                    <a:pt x="575" y="456"/>
                  </a:moveTo>
                  <a:cubicBezTo>
                    <a:pt x="571" y="452"/>
                    <a:pt x="560" y="435"/>
                    <a:pt x="552" y="432"/>
                  </a:cubicBezTo>
                  <a:cubicBezTo>
                    <a:pt x="544" y="429"/>
                    <a:pt x="539" y="440"/>
                    <a:pt x="527" y="438"/>
                  </a:cubicBezTo>
                  <a:cubicBezTo>
                    <a:pt x="515" y="436"/>
                    <a:pt x="491" y="431"/>
                    <a:pt x="480" y="420"/>
                  </a:cubicBezTo>
                  <a:cubicBezTo>
                    <a:pt x="469" y="409"/>
                    <a:pt x="470" y="385"/>
                    <a:pt x="461" y="373"/>
                  </a:cubicBezTo>
                  <a:cubicBezTo>
                    <a:pt x="452" y="361"/>
                    <a:pt x="439" y="359"/>
                    <a:pt x="426" y="349"/>
                  </a:cubicBezTo>
                  <a:cubicBezTo>
                    <a:pt x="413" y="339"/>
                    <a:pt x="394" y="317"/>
                    <a:pt x="381" y="316"/>
                  </a:cubicBezTo>
                  <a:cubicBezTo>
                    <a:pt x="368" y="315"/>
                    <a:pt x="360" y="338"/>
                    <a:pt x="350" y="342"/>
                  </a:cubicBezTo>
                  <a:cubicBezTo>
                    <a:pt x="340" y="346"/>
                    <a:pt x="328" y="335"/>
                    <a:pt x="320" y="342"/>
                  </a:cubicBezTo>
                  <a:cubicBezTo>
                    <a:pt x="312" y="349"/>
                    <a:pt x="312" y="371"/>
                    <a:pt x="300" y="382"/>
                  </a:cubicBezTo>
                  <a:cubicBezTo>
                    <a:pt x="288" y="393"/>
                    <a:pt x="270" y="414"/>
                    <a:pt x="251" y="409"/>
                  </a:cubicBezTo>
                  <a:cubicBezTo>
                    <a:pt x="232" y="404"/>
                    <a:pt x="202" y="362"/>
                    <a:pt x="186" y="349"/>
                  </a:cubicBezTo>
                  <a:cubicBezTo>
                    <a:pt x="170" y="336"/>
                    <a:pt x="168" y="332"/>
                    <a:pt x="156" y="330"/>
                  </a:cubicBezTo>
                  <a:cubicBezTo>
                    <a:pt x="144" y="328"/>
                    <a:pt x="129" y="339"/>
                    <a:pt x="113" y="334"/>
                  </a:cubicBezTo>
                  <a:cubicBezTo>
                    <a:pt x="97" y="329"/>
                    <a:pt x="71" y="322"/>
                    <a:pt x="59" y="301"/>
                  </a:cubicBezTo>
                  <a:cubicBezTo>
                    <a:pt x="47" y="280"/>
                    <a:pt x="45" y="229"/>
                    <a:pt x="42" y="205"/>
                  </a:cubicBezTo>
                  <a:cubicBezTo>
                    <a:pt x="39" y="181"/>
                    <a:pt x="47" y="169"/>
                    <a:pt x="42" y="157"/>
                  </a:cubicBezTo>
                  <a:cubicBezTo>
                    <a:pt x="37" y="145"/>
                    <a:pt x="16" y="148"/>
                    <a:pt x="11" y="133"/>
                  </a:cubicBezTo>
                  <a:cubicBezTo>
                    <a:pt x="6" y="118"/>
                    <a:pt x="14" y="88"/>
                    <a:pt x="12" y="66"/>
                  </a:cubicBezTo>
                  <a:cubicBezTo>
                    <a:pt x="10" y="44"/>
                    <a:pt x="2" y="14"/>
                    <a:pt x="0" y="0"/>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Freeform 14"/>
            <p:cNvSpPr>
              <a:spLocks/>
            </p:cNvSpPr>
            <p:nvPr userDrawn="1"/>
          </p:nvSpPr>
          <p:spPr bwMode="auto">
            <a:xfrm>
              <a:off x="3140" y="528"/>
              <a:ext cx="1576" cy="1209"/>
            </a:xfrm>
            <a:custGeom>
              <a:avLst/>
              <a:gdLst>
                <a:gd name="T0" fmla="*/ 1576 w 1576"/>
                <a:gd name="T1" fmla="*/ 1209 h 1209"/>
                <a:gd name="T2" fmla="*/ 1545 w 1576"/>
                <a:gd name="T3" fmla="*/ 1170 h 1209"/>
                <a:gd name="T4" fmla="*/ 1552 w 1576"/>
                <a:gd name="T5" fmla="*/ 1134 h 1209"/>
                <a:gd name="T6" fmla="*/ 1531 w 1576"/>
                <a:gd name="T7" fmla="*/ 1110 h 1209"/>
                <a:gd name="T8" fmla="*/ 1536 w 1576"/>
                <a:gd name="T9" fmla="*/ 1088 h 1209"/>
                <a:gd name="T10" fmla="*/ 1489 w 1576"/>
                <a:gd name="T11" fmla="*/ 1073 h 1209"/>
                <a:gd name="T12" fmla="*/ 1476 w 1576"/>
                <a:gd name="T13" fmla="*/ 1059 h 1209"/>
                <a:gd name="T14" fmla="*/ 1444 w 1576"/>
                <a:gd name="T15" fmla="*/ 1058 h 1209"/>
                <a:gd name="T16" fmla="*/ 1440 w 1576"/>
                <a:gd name="T17" fmla="*/ 1034 h 1209"/>
                <a:gd name="T18" fmla="*/ 1422 w 1576"/>
                <a:gd name="T19" fmla="*/ 1016 h 1209"/>
                <a:gd name="T20" fmla="*/ 1434 w 1576"/>
                <a:gd name="T21" fmla="*/ 987 h 1209"/>
                <a:gd name="T22" fmla="*/ 1411 w 1576"/>
                <a:gd name="T23" fmla="*/ 951 h 1209"/>
                <a:gd name="T24" fmla="*/ 1426 w 1576"/>
                <a:gd name="T25" fmla="*/ 927 h 1209"/>
                <a:gd name="T26" fmla="*/ 1420 w 1576"/>
                <a:gd name="T27" fmla="*/ 912 h 1209"/>
                <a:gd name="T28" fmla="*/ 1395 w 1576"/>
                <a:gd name="T29" fmla="*/ 903 h 1209"/>
                <a:gd name="T30" fmla="*/ 1359 w 1576"/>
                <a:gd name="T31" fmla="*/ 857 h 1209"/>
                <a:gd name="T32" fmla="*/ 1320 w 1576"/>
                <a:gd name="T33" fmla="*/ 833 h 1209"/>
                <a:gd name="T34" fmla="*/ 1305 w 1576"/>
                <a:gd name="T35" fmla="*/ 788 h 1209"/>
                <a:gd name="T36" fmla="*/ 1260 w 1576"/>
                <a:gd name="T37" fmla="*/ 741 h 1209"/>
                <a:gd name="T38" fmla="*/ 1228 w 1576"/>
                <a:gd name="T39" fmla="*/ 645 h 1209"/>
                <a:gd name="T40" fmla="*/ 1132 w 1576"/>
                <a:gd name="T41" fmla="*/ 528 h 1209"/>
                <a:gd name="T42" fmla="*/ 1071 w 1576"/>
                <a:gd name="T43" fmla="*/ 452 h 1209"/>
                <a:gd name="T44" fmla="*/ 1060 w 1576"/>
                <a:gd name="T45" fmla="*/ 420 h 1209"/>
                <a:gd name="T46" fmla="*/ 979 w 1576"/>
                <a:gd name="T47" fmla="*/ 378 h 1209"/>
                <a:gd name="T48" fmla="*/ 913 w 1576"/>
                <a:gd name="T49" fmla="*/ 335 h 1209"/>
                <a:gd name="T50" fmla="*/ 843 w 1576"/>
                <a:gd name="T51" fmla="*/ 275 h 1209"/>
                <a:gd name="T52" fmla="*/ 790 w 1576"/>
                <a:gd name="T53" fmla="*/ 242 h 1209"/>
                <a:gd name="T54" fmla="*/ 745 w 1576"/>
                <a:gd name="T55" fmla="*/ 213 h 1209"/>
                <a:gd name="T56" fmla="*/ 694 w 1576"/>
                <a:gd name="T57" fmla="*/ 236 h 1209"/>
                <a:gd name="T58" fmla="*/ 651 w 1576"/>
                <a:gd name="T59" fmla="*/ 240 h 1209"/>
                <a:gd name="T60" fmla="*/ 618 w 1576"/>
                <a:gd name="T61" fmla="*/ 291 h 1209"/>
                <a:gd name="T62" fmla="*/ 601 w 1576"/>
                <a:gd name="T63" fmla="*/ 293 h 1209"/>
                <a:gd name="T64" fmla="*/ 579 w 1576"/>
                <a:gd name="T65" fmla="*/ 269 h 1209"/>
                <a:gd name="T66" fmla="*/ 556 w 1576"/>
                <a:gd name="T67" fmla="*/ 303 h 1209"/>
                <a:gd name="T68" fmla="*/ 541 w 1576"/>
                <a:gd name="T69" fmla="*/ 317 h 1209"/>
                <a:gd name="T70" fmla="*/ 504 w 1576"/>
                <a:gd name="T71" fmla="*/ 303 h 1209"/>
                <a:gd name="T72" fmla="*/ 447 w 1576"/>
                <a:gd name="T73" fmla="*/ 303 h 1209"/>
                <a:gd name="T74" fmla="*/ 435 w 1576"/>
                <a:gd name="T75" fmla="*/ 252 h 1209"/>
                <a:gd name="T76" fmla="*/ 421 w 1576"/>
                <a:gd name="T77" fmla="*/ 227 h 1209"/>
                <a:gd name="T78" fmla="*/ 417 w 1576"/>
                <a:gd name="T79" fmla="*/ 182 h 1209"/>
                <a:gd name="T80" fmla="*/ 364 w 1576"/>
                <a:gd name="T81" fmla="*/ 144 h 1209"/>
                <a:gd name="T82" fmla="*/ 355 w 1576"/>
                <a:gd name="T83" fmla="*/ 123 h 1209"/>
                <a:gd name="T84" fmla="*/ 321 w 1576"/>
                <a:gd name="T85" fmla="*/ 92 h 1209"/>
                <a:gd name="T86" fmla="*/ 297 w 1576"/>
                <a:gd name="T87" fmla="*/ 83 h 1209"/>
                <a:gd name="T88" fmla="*/ 253 w 1576"/>
                <a:gd name="T89" fmla="*/ 56 h 1209"/>
                <a:gd name="T90" fmla="*/ 202 w 1576"/>
                <a:gd name="T91" fmla="*/ 53 h 1209"/>
                <a:gd name="T92" fmla="*/ 127 w 1576"/>
                <a:gd name="T93" fmla="*/ 23 h 1209"/>
                <a:gd name="T94" fmla="*/ 36 w 1576"/>
                <a:gd name="T95" fmla="*/ 17 h 1209"/>
                <a:gd name="T96" fmla="*/ 0 w 1576"/>
                <a:gd name="T97" fmla="*/ 0 h 1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76" h="1209">
                  <a:moveTo>
                    <a:pt x="1576" y="1209"/>
                  </a:moveTo>
                  <a:cubicBezTo>
                    <a:pt x="1571" y="1203"/>
                    <a:pt x="1549" y="1182"/>
                    <a:pt x="1545" y="1170"/>
                  </a:cubicBezTo>
                  <a:cubicBezTo>
                    <a:pt x="1541" y="1158"/>
                    <a:pt x="1554" y="1144"/>
                    <a:pt x="1552" y="1134"/>
                  </a:cubicBezTo>
                  <a:cubicBezTo>
                    <a:pt x="1550" y="1124"/>
                    <a:pt x="1534" y="1118"/>
                    <a:pt x="1531" y="1110"/>
                  </a:cubicBezTo>
                  <a:cubicBezTo>
                    <a:pt x="1528" y="1102"/>
                    <a:pt x="1543" y="1094"/>
                    <a:pt x="1536" y="1088"/>
                  </a:cubicBezTo>
                  <a:cubicBezTo>
                    <a:pt x="1529" y="1082"/>
                    <a:pt x="1499" y="1078"/>
                    <a:pt x="1489" y="1073"/>
                  </a:cubicBezTo>
                  <a:cubicBezTo>
                    <a:pt x="1479" y="1068"/>
                    <a:pt x="1483" y="1061"/>
                    <a:pt x="1476" y="1059"/>
                  </a:cubicBezTo>
                  <a:cubicBezTo>
                    <a:pt x="1469" y="1057"/>
                    <a:pt x="1450" y="1062"/>
                    <a:pt x="1444" y="1058"/>
                  </a:cubicBezTo>
                  <a:cubicBezTo>
                    <a:pt x="1438" y="1054"/>
                    <a:pt x="1444" y="1041"/>
                    <a:pt x="1440" y="1034"/>
                  </a:cubicBezTo>
                  <a:cubicBezTo>
                    <a:pt x="1436" y="1027"/>
                    <a:pt x="1423" y="1024"/>
                    <a:pt x="1422" y="1016"/>
                  </a:cubicBezTo>
                  <a:cubicBezTo>
                    <a:pt x="1421" y="1008"/>
                    <a:pt x="1436" y="998"/>
                    <a:pt x="1434" y="987"/>
                  </a:cubicBezTo>
                  <a:cubicBezTo>
                    <a:pt x="1432" y="976"/>
                    <a:pt x="1412" y="961"/>
                    <a:pt x="1411" y="951"/>
                  </a:cubicBezTo>
                  <a:cubicBezTo>
                    <a:pt x="1410" y="941"/>
                    <a:pt x="1425" y="933"/>
                    <a:pt x="1426" y="927"/>
                  </a:cubicBezTo>
                  <a:cubicBezTo>
                    <a:pt x="1427" y="921"/>
                    <a:pt x="1425" y="916"/>
                    <a:pt x="1420" y="912"/>
                  </a:cubicBezTo>
                  <a:cubicBezTo>
                    <a:pt x="1415" y="908"/>
                    <a:pt x="1405" y="912"/>
                    <a:pt x="1395" y="903"/>
                  </a:cubicBezTo>
                  <a:cubicBezTo>
                    <a:pt x="1385" y="894"/>
                    <a:pt x="1372" y="869"/>
                    <a:pt x="1359" y="857"/>
                  </a:cubicBezTo>
                  <a:cubicBezTo>
                    <a:pt x="1346" y="845"/>
                    <a:pt x="1329" y="844"/>
                    <a:pt x="1320" y="833"/>
                  </a:cubicBezTo>
                  <a:cubicBezTo>
                    <a:pt x="1311" y="822"/>
                    <a:pt x="1315" y="803"/>
                    <a:pt x="1305" y="788"/>
                  </a:cubicBezTo>
                  <a:cubicBezTo>
                    <a:pt x="1295" y="773"/>
                    <a:pt x="1273" y="765"/>
                    <a:pt x="1260" y="741"/>
                  </a:cubicBezTo>
                  <a:cubicBezTo>
                    <a:pt x="1247" y="717"/>
                    <a:pt x="1249" y="680"/>
                    <a:pt x="1228" y="645"/>
                  </a:cubicBezTo>
                  <a:cubicBezTo>
                    <a:pt x="1207" y="610"/>
                    <a:pt x="1158" y="560"/>
                    <a:pt x="1132" y="528"/>
                  </a:cubicBezTo>
                  <a:cubicBezTo>
                    <a:pt x="1106" y="496"/>
                    <a:pt x="1083" y="470"/>
                    <a:pt x="1071" y="452"/>
                  </a:cubicBezTo>
                  <a:cubicBezTo>
                    <a:pt x="1059" y="434"/>
                    <a:pt x="1075" y="432"/>
                    <a:pt x="1060" y="420"/>
                  </a:cubicBezTo>
                  <a:cubicBezTo>
                    <a:pt x="1045" y="408"/>
                    <a:pt x="1003" y="392"/>
                    <a:pt x="979" y="378"/>
                  </a:cubicBezTo>
                  <a:cubicBezTo>
                    <a:pt x="955" y="364"/>
                    <a:pt x="936" y="352"/>
                    <a:pt x="913" y="335"/>
                  </a:cubicBezTo>
                  <a:cubicBezTo>
                    <a:pt x="890" y="318"/>
                    <a:pt x="863" y="290"/>
                    <a:pt x="843" y="275"/>
                  </a:cubicBezTo>
                  <a:cubicBezTo>
                    <a:pt x="823" y="260"/>
                    <a:pt x="806" y="252"/>
                    <a:pt x="790" y="242"/>
                  </a:cubicBezTo>
                  <a:cubicBezTo>
                    <a:pt x="774" y="232"/>
                    <a:pt x="761" y="214"/>
                    <a:pt x="745" y="213"/>
                  </a:cubicBezTo>
                  <a:cubicBezTo>
                    <a:pt x="729" y="212"/>
                    <a:pt x="710" y="232"/>
                    <a:pt x="694" y="236"/>
                  </a:cubicBezTo>
                  <a:cubicBezTo>
                    <a:pt x="678" y="240"/>
                    <a:pt x="664" y="231"/>
                    <a:pt x="651" y="240"/>
                  </a:cubicBezTo>
                  <a:cubicBezTo>
                    <a:pt x="638" y="249"/>
                    <a:pt x="626" y="282"/>
                    <a:pt x="618" y="291"/>
                  </a:cubicBezTo>
                  <a:cubicBezTo>
                    <a:pt x="610" y="300"/>
                    <a:pt x="607" y="297"/>
                    <a:pt x="601" y="293"/>
                  </a:cubicBezTo>
                  <a:cubicBezTo>
                    <a:pt x="595" y="289"/>
                    <a:pt x="586" y="267"/>
                    <a:pt x="579" y="269"/>
                  </a:cubicBezTo>
                  <a:cubicBezTo>
                    <a:pt x="572" y="271"/>
                    <a:pt x="562" y="295"/>
                    <a:pt x="556" y="303"/>
                  </a:cubicBezTo>
                  <a:cubicBezTo>
                    <a:pt x="550" y="311"/>
                    <a:pt x="550" y="317"/>
                    <a:pt x="541" y="317"/>
                  </a:cubicBezTo>
                  <a:cubicBezTo>
                    <a:pt x="532" y="317"/>
                    <a:pt x="520" y="305"/>
                    <a:pt x="504" y="303"/>
                  </a:cubicBezTo>
                  <a:cubicBezTo>
                    <a:pt x="488" y="301"/>
                    <a:pt x="458" y="312"/>
                    <a:pt x="447" y="303"/>
                  </a:cubicBezTo>
                  <a:cubicBezTo>
                    <a:pt x="436" y="294"/>
                    <a:pt x="439" y="265"/>
                    <a:pt x="435" y="252"/>
                  </a:cubicBezTo>
                  <a:cubicBezTo>
                    <a:pt x="431" y="239"/>
                    <a:pt x="424" y="239"/>
                    <a:pt x="421" y="227"/>
                  </a:cubicBezTo>
                  <a:cubicBezTo>
                    <a:pt x="418" y="215"/>
                    <a:pt x="426" y="196"/>
                    <a:pt x="417" y="182"/>
                  </a:cubicBezTo>
                  <a:cubicBezTo>
                    <a:pt x="408" y="168"/>
                    <a:pt x="374" y="154"/>
                    <a:pt x="364" y="144"/>
                  </a:cubicBezTo>
                  <a:cubicBezTo>
                    <a:pt x="354" y="134"/>
                    <a:pt x="362" y="132"/>
                    <a:pt x="355" y="123"/>
                  </a:cubicBezTo>
                  <a:cubicBezTo>
                    <a:pt x="348" y="114"/>
                    <a:pt x="331" y="99"/>
                    <a:pt x="321" y="92"/>
                  </a:cubicBezTo>
                  <a:cubicBezTo>
                    <a:pt x="311" y="85"/>
                    <a:pt x="308" y="89"/>
                    <a:pt x="297" y="83"/>
                  </a:cubicBezTo>
                  <a:cubicBezTo>
                    <a:pt x="286" y="77"/>
                    <a:pt x="269" y="61"/>
                    <a:pt x="253" y="56"/>
                  </a:cubicBezTo>
                  <a:cubicBezTo>
                    <a:pt x="237" y="51"/>
                    <a:pt x="223" y="58"/>
                    <a:pt x="202" y="53"/>
                  </a:cubicBezTo>
                  <a:cubicBezTo>
                    <a:pt x="181" y="48"/>
                    <a:pt x="155" y="29"/>
                    <a:pt x="127" y="23"/>
                  </a:cubicBezTo>
                  <a:cubicBezTo>
                    <a:pt x="99" y="17"/>
                    <a:pt x="57" y="21"/>
                    <a:pt x="36" y="17"/>
                  </a:cubicBezTo>
                  <a:cubicBezTo>
                    <a:pt x="15" y="13"/>
                    <a:pt x="7" y="4"/>
                    <a:pt x="0" y="0"/>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9" name="Freeform 15"/>
            <p:cNvSpPr>
              <a:spLocks/>
            </p:cNvSpPr>
            <p:nvPr userDrawn="1"/>
          </p:nvSpPr>
          <p:spPr bwMode="auto">
            <a:xfrm>
              <a:off x="4517" y="795"/>
              <a:ext cx="530" cy="731"/>
            </a:xfrm>
            <a:custGeom>
              <a:avLst/>
              <a:gdLst>
                <a:gd name="T0" fmla="*/ 498 w 530"/>
                <a:gd name="T1" fmla="*/ 731 h 731"/>
                <a:gd name="T2" fmla="*/ 495 w 530"/>
                <a:gd name="T3" fmla="*/ 686 h 731"/>
                <a:gd name="T4" fmla="*/ 525 w 530"/>
                <a:gd name="T5" fmla="*/ 621 h 731"/>
                <a:gd name="T6" fmla="*/ 507 w 530"/>
                <a:gd name="T7" fmla="*/ 570 h 731"/>
                <a:gd name="T8" fmla="*/ 504 w 530"/>
                <a:gd name="T9" fmla="*/ 522 h 731"/>
                <a:gd name="T10" fmla="*/ 522 w 530"/>
                <a:gd name="T11" fmla="*/ 483 h 731"/>
                <a:gd name="T12" fmla="*/ 523 w 530"/>
                <a:gd name="T13" fmla="*/ 453 h 731"/>
                <a:gd name="T14" fmla="*/ 525 w 530"/>
                <a:gd name="T15" fmla="*/ 425 h 731"/>
                <a:gd name="T16" fmla="*/ 490 w 530"/>
                <a:gd name="T17" fmla="*/ 387 h 731"/>
                <a:gd name="T18" fmla="*/ 484 w 530"/>
                <a:gd name="T19" fmla="*/ 333 h 731"/>
                <a:gd name="T20" fmla="*/ 445 w 530"/>
                <a:gd name="T21" fmla="*/ 308 h 731"/>
                <a:gd name="T22" fmla="*/ 430 w 530"/>
                <a:gd name="T23" fmla="*/ 240 h 731"/>
                <a:gd name="T24" fmla="*/ 382 w 530"/>
                <a:gd name="T25" fmla="*/ 192 h 731"/>
                <a:gd name="T26" fmla="*/ 325 w 530"/>
                <a:gd name="T27" fmla="*/ 147 h 731"/>
                <a:gd name="T28" fmla="*/ 286 w 530"/>
                <a:gd name="T29" fmla="*/ 138 h 731"/>
                <a:gd name="T30" fmla="*/ 232 w 530"/>
                <a:gd name="T31" fmla="*/ 117 h 731"/>
                <a:gd name="T32" fmla="*/ 148 w 530"/>
                <a:gd name="T33" fmla="*/ 110 h 731"/>
                <a:gd name="T34" fmla="*/ 100 w 530"/>
                <a:gd name="T35" fmla="*/ 68 h 731"/>
                <a:gd name="T36" fmla="*/ 52 w 530"/>
                <a:gd name="T37" fmla="*/ 48 h 731"/>
                <a:gd name="T38" fmla="*/ 0 w 530"/>
                <a:gd name="T39" fmla="*/ 0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30" h="731">
                  <a:moveTo>
                    <a:pt x="498" y="731"/>
                  </a:moveTo>
                  <a:cubicBezTo>
                    <a:pt x="498" y="724"/>
                    <a:pt x="491" y="704"/>
                    <a:pt x="495" y="686"/>
                  </a:cubicBezTo>
                  <a:cubicBezTo>
                    <a:pt x="499" y="668"/>
                    <a:pt x="523" y="640"/>
                    <a:pt x="525" y="621"/>
                  </a:cubicBezTo>
                  <a:cubicBezTo>
                    <a:pt x="527" y="602"/>
                    <a:pt x="510" y="586"/>
                    <a:pt x="507" y="570"/>
                  </a:cubicBezTo>
                  <a:cubicBezTo>
                    <a:pt x="504" y="554"/>
                    <a:pt x="502" y="536"/>
                    <a:pt x="504" y="522"/>
                  </a:cubicBezTo>
                  <a:cubicBezTo>
                    <a:pt x="506" y="508"/>
                    <a:pt x="519" y="494"/>
                    <a:pt x="522" y="483"/>
                  </a:cubicBezTo>
                  <a:cubicBezTo>
                    <a:pt x="525" y="472"/>
                    <a:pt x="523" y="463"/>
                    <a:pt x="523" y="453"/>
                  </a:cubicBezTo>
                  <a:cubicBezTo>
                    <a:pt x="523" y="443"/>
                    <a:pt x="530" y="436"/>
                    <a:pt x="525" y="425"/>
                  </a:cubicBezTo>
                  <a:cubicBezTo>
                    <a:pt x="520" y="414"/>
                    <a:pt x="497" y="402"/>
                    <a:pt x="490" y="387"/>
                  </a:cubicBezTo>
                  <a:cubicBezTo>
                    <a:pt x="483" y="372"/>
                    <a:pt x="491" y="346"/>
                    <a:pt x="484" y="333"/>
                  </a:cubicBezTo>
                  <a:cubicBezTo>
                    <a:pt x="477" y="320"/>
                    <a:pt x="454" y="323"/>
                    <a:pt x="445" y="308"/>
                  </a:cubicBezTo>
                  <a:cubicBezTo>
                    <a:pt x="436" y="293"/>
                    <a:pt x="440" y="259"/>
                    <a:pt x="430" y="240"/>
                  </a:cubicBezTo>
                  <a:cubicBezTo>
                    <a:pt x="420" y="221"/>
                    <a:pt x="399" y="207"/>
                    <a:pt x="382" y="192"/>
                  </a:cubicBezTo>
                  <a:cubicBezTo>
                    <a:pt x="365" y="177"/>
                    <a:pt x="341" y="156"/>
                    <a:pt x="325" y="147"/>
                  </a:cubicBezTo>
                  <a:cubicBezTo>
                    <a:pt x="309" y="138"/>
                    <a:pt x="301" y="143"/>
                    <a:pt x="286" y="138"/>
                  </a:cubicBezTo>
                  <a:cubicBezTo>
                    <a:pt x="271" y="133"/>
                    <a:pt x="255" y="122"/>
                    <a:pt x="232" y="117"/>
                  </a:cubicBezTo>
                  <a:cubicBezTo>
                    <a:pt x="209" y="112"/>
                    <a:pt x="170" y="118"/>
                    <a:pt x="148" y="110"/>
                  </a:cubicBezTo>
                  <a:cubicBezTo>
                    <a:pt x="126" y="102"/>
                    <a:pt x="116" y="78"/>
                    <a:pt x="100" y="68"/>
                  </a:cubicBezTo>
                  <a:cubicBezTo>
                    <a:pt x="84" y="58"/>
                    <a:pt x="69" y="59"/>
                    <a:pt x="52" y="48"/>
                  </a:cubicBezTo>
                  <a:cubicBezTo>
                    <a:pt x="35" y="37"/>
                    <a:pt x="11" y="10"/>
                    <a:pt x="0" y="0"/>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0" name="Freeform 16"/>
            <p:cNvSpPr>
              <a:spLocks/>
            </p:cNvSpPr>
            <p:nvPr userDrawn="1"/>
          </p:nvSpPr>
          <p:spPr bwMode="auto">
            <a:xfrm>
              <a:off x="903" y="679"/>
              <a:ext cx="1305" cy="295"/>
            </a:xfrm>
            <a:custGeom>
              <a:avLst/>
              <a:gdLst>
                <a:gd name="T0" fmla="*/ 50 w 1305"/>
                <a:gd name="T1" fmla="*/ 295 h 295"/>
                <a:gd name="T2" fmla="*/ 44 w 1305"/>
                <a:gd name="T3" fmla="*/ 277 h 295"/>
                <a:gd name="T4" fmla="*/ 18 w 1305"/>
                <a:gd name="T5" fmla="*/ 262 h 295"/>
                <a:gd name="T6" fmla="*/ 2 w 1305"/>
                <a:gd name="T7" fmla="*/ 220 h 295"/>
                <a:gd name="T8" fmla="*/ 33 w 1305"/>
                <a:gd name="T9" fmla="*/ 187 h 295"/>
                <a:gd name="T10" fmla="*/ 39 w 1305"/>
                <a:gd name="T11" fmla="*/ 152 h 295"/>
                <a:gd name="T12" fmla="*/ 102 w 1305"/>
                <a:gd name="T13" fmla="*/ 106 h 295"/>
                <a:gd name="T14" fmla="*/ 131 w 1305"/>
                <a:gd name="T15" fmla="*/ 74 h 295"/>
                <a:gd name="T16" fmla="*/ 185 w 1305"/>
                <a:gd name="T17" fmla="*/ 103 h 295"/>
                <a:gd name="T18" fmla="*/ 236 w 1305"/>
                <a:gd name="T19" fmla="*/ 92 h 295"/>
                <a:gd name="T20" fmla="*/ 294 w 1305"/>
                <a:gd name="T21" fmla="*/ 98 h 295"/>
                <a:gd name="T22" fmla="*/ 353 w 1305"/>
                <a:gd name="T23" fmla="*/ 59 h 295"/>
                <a:gd name="T24" fmla="*/ 414 w 1305"/>
                <a:gd name="T25" fmla="*/ 47 h 295"/>
                <a:gd name="T26" fmla="*/ 461 w 1305"/>
                <a:gd name="T27" fmla="*/ 62 h 295"/>
                <a:gd name="T28" fmla="*/ 489 w 1305"/>
                <a:gd name="T29" fmla="*/ 41 h 295"/>
                <a:gd name="T30" fmla="*/ 512 w 1305"/>
                <a:gd name="T31" fmla="*/ 5 h 295"/>
                <a:gd name="T32" fmla="*/ 566 w 1305"/>
                <a:gd name="T33" fmla="*/ 13 h 295"/>
                <a:gd name="T34" fmla="*/ 606 w 1305"/>
                <a:gd name="T35" fmla="*/ 64 h 295"/>
                <a:gd name="T36" fmla="*/ 650 w 1305"/>
                <a:gd name="T37" fmla="*/ 76 h 295"/>
                <a:gd name="T38" fmla="*/ 687 w 1305"/>
                <a:gd name="T39" fmla="*/ 104 h 295"/>
                <a:gd name="T40" fmla="*/ 768 w 1305"/>
                <a:gd name="T41" fmla="*/ 79 h 295"/>
                <a:gd name="T42" fmla="*/ 848 w 1305"/>
                <a:gd name="T43" fmla="*/ 124 h 295"/>
                <a:gd name="T44" fmla="*/ 909 w 1305"/>
                <a:gd name="T45" fmla="*/ 88 h 295"/>
                <a:gd name="T46" fmla="*/ 971 w 1305"/>
                <a:gd name="T47" fmla="*/ 92 h 295"/>
                <a:gd name="T48" fmla="*/ 1052 w 1305"/>
                <a:gd name="T49" fmla="*/ 170 h 295"/>
                <a:gd name="T50" fmla="*/ 1103 w 1305"/>
                <a:gd name="T51" fmla="*/ 148 h 295"/>
                <a:gd name="T52" fmla="*/ 1136 w 1305"/>
                <a:gd name="T53" fmla="*/ 176 h 295"/>
                <a:gd name="T54" fmla="*/ 1155 w 1305"/>
                <a:gd name="T55" fmla="*/ 221 h 295"/>
                <a:gd name="T56" fmla="*/ 1202 w 1305"/>
                <a:gd name="T57" fmla="*/ 238 h 295"/>
                <a:gd name="T58" fmla="*/ 1239 w 1305"/>
                <a:gd name="T59" fmla="*/ 215 h 295"/>
                <a:gd name="T60" fmla="*/ 1262 w 1305"/>
                <a:gd name="T61" fmla="*/ 173 h 295"/>
                <a:gd name="T62" fmla="*/ 1305 w 1305"/>
                <a:gd name="T63" fmla="*/ 137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05" h="295">
                  <a:moveTo>
                    <a:pt x="50" y="295"/>
                  </a:moveTo>
                  <a:cubicBezTo>
                    <a:pt x="49" y="292"/>
                    <a:pt x="49" y="282"/>
                    <a:pt x="44" y="277"/>
                  </a:cubicBezTo>
                  <a:cubicBezTo>
                    <a:pt x="39" y="272"/>
                    <a:pt x="25" y="271"/>
                    <a:pt x="18" y="262"/>
                  </a:cubicBezTo>
                  <a:cubicBezTo>
                    <a:pt x="11" y="253"/>
                    <a:pt x="0" y="232"/>
                    <a:pt x="2" y="220"/>
                  </a:cubicBezTo>
                  <a:cubicBezTo>
                    <a:pt x="4" y="208"/>
                    <a:pt x="27" y="198"/>
                    <a:pt x="33" y="187"/>
                  </a:cubicBezTo>
                  <a:cubicBezTo>
                    <a:pt x="39" y="176"/>
                    <a:pt x="27" y="165"/>
                    <a:pt x="39" y="152"/>
                  </a:cubicBezTo>
                  <a:cubicBezTo>
                    <a:pt x="51" y="139"/>
                    <a:pt x="87" y="119"/>
                    <a:pt x="102" y="106"/>
                  </a:cubicBezTo>
                  <a:cubicBezTo>
                    <a:pt x="117" y="93"/>
                    <a:pt x="117" y="74"/>
                    <a:pt x="131" y="74"/>
                  </a:cubicBezTo>
                  <a:cubicBezTo>
                    <a:pt x="145" y="74"/>
                    <a:pt x="168" y="100"/>
                    <a:pt x="185" y="103"/>
                  </a:cubicBezTo>
                  <a:cubicBezTo>
                    <a:pt x="202" y="106"/>
                    <a:pt x="218" y="93"/>
                    <a:pt x="236" y="92"/>
                  </a:cubicBezTo>
                  <a:cubicBezTo>
                    <a:pt x="254" y="91"/>
                    <a:pt x="275" y="103"/>
                    <a:pt x="294" y="98"/>
                  </a:cubicBezTo>
                  <a:cubicBezTo>
                    <a:pt x="313" y="93"/>
                    <a:pt x="333" y="67"/>
                    <a:pt x="353" y="59"/>
                  </a:cubicBezTo>
                  <a:cubicBezTo>
                    <a:pt x="373" y="51"/>
                    <a:pt x="396" y="47"/>
                    <a:pt x="414" y="47"/>
                  </a:cubicBezTo>
                  <a:cubicBezTo>
                    <a:pt x="432" y="47"/>
                    <a:pt x="449" y="63"/>
                    <a:pt x="461" y="62"/>
                  </a:cubicBezTo>
                  <a:cubicBezTo>
                    <a:pt x="473" y="61"/>
                    <a:pt x="481" y="50"/>
                    <a:pt x="489" y="41"/>
                  </a:cubicBezTo>
                  <a:cubicBezTo>
                    <a:pt x="497" y="32"/>
                    <a:pt x="499" y="10"/>
                    <a:pt x="512" y="5"/>
                  </a:cubicBezTo>
                  <a:cubicBezTo>
                    <a:pt x="525" y="0"/>
                    <a:pt x="550" y="3"/>
                    <a:pt x="566" y="13"/>
                  </a:cubicBezTo>
                  <a:cubicBezTo>
                    <a:pt x="582" y="23"/>
                    <a:pt x="592" y="54"/>
                    <a:pt x="606" y="64"/>
                  </a:cubicBezTo>
                  <a:cubicBezTo>
                    <a:pt x="620" y="74"/>
                    <a:pt x="637" y="69"/>
                    <a:pt x="650" y="76"/>
                  </a:cubicBezTo>
                  <a:cubicBezTo>
                    <a:pt x="663" y="83"/>
                    <a:pt x="667" y="103"/>
                    <a:pt x="687" y="104"/>
                  </a:cubicBezTo>
                  <a:cubicBezTo>
                    <a:pt x="707" y="105"/>
                    <a:pt x="741" y="76"/>
                    <a:pt x="768" y="79"/>
                  </a:cubicBezTo>
                  <a:cubicBezTo>
                    <a:pt x="795" y="82"/>
                    <a:pt x="825" y="123"/>
                    <a:pt x="848" y="124"/>
                  </a:cubicBezTo>
                  <a:cubicBezTo>
                    <a:pt x="871" y="125"/>
                    <a:pt x="889" y="93"/>
                    <a:pt x="909" y="88"/>
                  </a:cubicBezTo>
                  <a:cubicBezTo>
                    <a:pt x="929" y="83"/>
                    <a:pt x="947" y="78"/>
                    <a:pt x="971" y="92"/>
                  </a:cubicBezTo>
                  <a:cubicBezTo>
                    <a:pt x="995" y="106"/>
                    <a:pt x="1030" y="161"/>
                    <a:pt x="1052" y="170"/>
                  </a:cubicBezTo>
                  <a:cubicBezTo>
                    <a:pt x="1074" y="179"/>
                    <a:pt x="1089" y="147"/>
                    <a:pt x="1103" y="148"/>
                  </a:cubicBezTo>
                  <a:cubicBezTo>
                    <a:pt x="1117" y="149"/>
                    <a:pt x="1127" y="164"/>
                    <a:pt x="1136" y="176"/>
                  </a:cubicBezTo>
                  <a:cubicBezTo>
                    <a:pt x="1145" y="188"/>
                    <a:pt x="1144" y="211"/>
                    <a:pt x="1155" y="221"/>
                  </a:cubicBezTo>
                  <a:cubicBezTo>
                    <a:pt x="1166" y="231"/>
                    <a:pt x="1188" y="239"/>
                    <a:pt x="1202" y="238"/>
                  </a:cubicBezTo>
                  <a:cubicBezTo>
                    <a:pt x="1216" y="237"/>
                    <a:pt x="1229" y="226"/>
                    <a:pt x="1239" y="215"/>
                  </a:cubicBezTo>
                  <a:cubicBezTo>
                    <a:pt x="1249" y="204"/>
                    <a:pt x="1251" y="186"/>
                    <a:pt x="1262" y="173"/>
                  </a:cubicBezTo>
                  <a:cubicBezTo>
                    <a:pt x="1273" y="160"/>
                    <a:pt x="1296" y="144"/>
                    <a:pt x="1305" y="137"/>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1" name="Freeform 17"/>
            <p:cNvSpPr>
              <a:spLocks/>
            </p:cNvSpPr>
            <p:nvPr userDrawn="1"/>
          </p:nvSpPr>
          <p:spPr bwMode="auto">
            <a:xfrm>
              <a:off x="1025" y="-10"/>
              <a:ext cx="607" cy="762"/>
            </a:xfrm>
            <a:custGeom>
              <a:avLst/>
              <a:gdLst>
                <a:gd name="T0" fmla="*/ 16 w 607"/>
                <a:gd name="T1" fmla="*/ 762 h 762"/>
                <a:gd name="T2" fmla="*/ 33 w 607"/>
                <a:gd name="T3" fmla="*/ 730 h 762"/>
                <a:gd name="T4" fmla="*/ 1 w 607"/>
                <a:gd name="T5" fmla="*/ 678 h 762"/>
                <a:gd name="T6" fmla="*/ 27 w 607"/>
                <a:gd name="T7" fmla="*/ 607 h 762"/>
                <a:gd name="T8" fmla="*/ 54 w 607"/>
                <a:gd name="T9" fmla="*/ 577 h 762"/>
                <a:gd name="T10" fmla="*/ 54 w 607"/>
                <a:gd name="T11" fmla="*/ 513 h 762"/>
                <a:gd name="T12" fmla="*/ 85 w 607"/>
                <a:gd name="T13" fmla="*/ 487 h 762"/>
                <a:gd name="T14" fmla="*/ 135 w 607"/>
                <a:gd name="T15" fmla="*/ 451 h 762"/>
                <a:gd name="T16" fmla="*/ 96 w 607"/>
                <a:gd name="T17" fmla="*/ 394 h 762"/>
                <a:gd name="T18" fmla="*/ 85 w 607"/>
                <a:gd name="T19" fmla="*/ 346 h 762"/>
                <a:gd name="T20" fmla="*/ 63 w 607"/>
                <a:gd name="T21" fmla="*/ 285 h 762"/>
                <a:gd name="T22" fmla="*/ 87 w 607"/>
                <a:gd name="T23" fmla="*/ 202 h 762"/>
                <a:gd name="T24" fmla="*/ 76 w 607"/>
                <a:gd name="T25" fmla="*/ 135 h 762"/>
                <a:gd name="T26" fmla="*/ 94 w 607"/>
                <a:gd name="T27" fmla="*/ 43 h 762"/>
                <a:gd name="T28" fmla="*/ 175 w 607"/>
                <a:gd name="T29" fmla="*/ 10 h 762"/>
                <a:gd name="T30" fmla="*/ 271 w 607"/>
                <a:gd name="T31" fmla="*/ 106 h 762"/>
                <a:gd name="T32" fmla="*/ 315 w 607"/>
                <a:gd name="T33" fmla="*/ 133 h 762"/>
                <a:gd name="T34" fmla="*/ 342 w 607"/>
                <a:gd name="T35" fmla="*/ 79 h 762"/>
                <a:gd name="T36" fmla="*/ 415 w 607"/>
                <a:gd name="T37" fmla="*/ 10 h 762"/>
                <a:gd name="T38" fmla="*/ 508 w 607"/>
                <a:gd name="T39" fmla="*/ 91 h 762"/>
                <a:gd name="T40" fmla="*/ 559 w 607"/>
                <a:gd name="T41" fmla="*/ 106 h 762"/>
                <a:gd name="T42" fmla="*/ 586 w 607"/>
                <a:gd name="T43" fmla="*/ 100 h 762"/>
                <a:gd name="T44" fmla="*/ 607 w 607"/>
                <a:gd name="T45" fmla="*/ 58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7" h="762">
                  <a:moveTo>
                    <a:pt x="16" y="762"/>
                  </a:moveTo>
                  <a:cubicBezTo>
                    <a:pt x="19" y="757"/>
                    <a:pt x="35" y="744"/>
                    <a:pt x="33" y="730"/>
                  </a:cubicBezTo>
                  <a:cubicBezTo>
                    <a:pt x="31" y="716"/>
                    <a:pt x="2" y="698"/>
                    <a:pt x="1" y="678"/>
                  </a:cubicBezTo>
                  <a:cubicBezTo>
                    <a:pt x="0" y="658"/>
                    <a:pt x="18" y="624"/>
                    <a:pt x="27" y="607"/>
                  </a:cubicBezTo>
                  <a:cubicBezTo>
                    <a:pt x="36" y="590"/>
                    <a:pt x="50" y="593"/>
                    <a:pt x="54" y="577"/>
                  </a:cubicBezTo>
                  <a:cubicBezTo>
                    <a:pt x="58" y="561"/>
                    <a:pt x="49" y="528"/>
                    <a:pt x="54" y="513"/>
                  </a:cubicBezTo>
                  <a:cubicBezTo>
                    <a:pt x="59" y="498"/>
                    <a:pt x="72" y="497"/>
                    <a:pt x="85" y="487"/>
                  </a:cubicBezTo>
                  <a:cubicBezTo>
                    <a:pt x="98" y="477"/>
                    <a:pt x="133" y="466"/>
                    <a:pt x="135" y="451"/>
                  </a:cubicBezTo>
                  <a:cubicBezTo>
                    <a:pt x="137" y="436"/>
                    <a:pt x="104" y="412"/>
                    <a:pt x="96" y="394"/>
                  </a:cubicBezTo>
                  <a:cubicBezTo>
                    <a:pt x="88" y="376"/>
                    <a:pt x="90" y="364"/>
                    <a:pt x="85" y="346"/>
                  </a:cubicBezTo>
                  <a:cubicBezTo>
                    <a:pt x="80" y="328"/>
                    <a:pt x="63" y="309"/>
                    <a:pt x="63" y="285"/>
                  </a:cubicBezTo>
                  <a:cubicBezTo>
                    <a:pt x="63" y="261"/>
                    <a:pt x="85" y="227"/>
                    <a:pt x="87" y="202"/>
                  </a:cubicBezTo>
                  <a:cubicBezTo>
                    <a:pt x="89" y="177"/>
                    <a:pt x="75" y="161"/>
                    <a:pt x="76" y="135"/>
                  </a:cubicBezTo>
                  <a:cubicBezTo>
                    <a:pt x="77" y="109"/>
                    <a:pt x="78" y="64"/>
                    <a:pt x="94" y="43"/>
                  </a:cubicBezTo>
                  <a:cubicBezTo>
                    <a:pt x="110" y="22"/>
                    <a:pt x="146" y="0"/>
                    <a:pt x="175" y="10"/>
                  </a:cubicBezTo>
                  <a:cubicBezTo>
                    <a:pt x="204" y="20"/>
                    <a:pt x="248" y="86"/>
                    <a:pt x="271" y="106"/>
                  </a:cubicBezTo>
                  <a:cubicBezTo>
                    <a:pt x="294" y="126"/>
                    <a:pt x="303" y="137"/>
                    <a:pt x="315" y="133"/>
                  </a:cubicBezTo>
                  <a:cubicBezTo>
                    <a:pt x="327" y="129"/>
                    <a:pt x="325" y="100"/>
                    <a:pt x="342" y="79"/>
                  </a:cubicBezTo>
                  <a:cubicBezTo>
                    <a:pt x="359" y="58"/>
                    <a:pt x="387" y="8"/>
                    <a:pt x="415" y="10"/>
                  </a:cubicBezTo>
                  <a:cubicBezTo>
                    <a:pt x="443" y="12"/>
                    <a:pt x="484" y="75"/>
                    <a:pt x="508" y="91"/>
                  </a:cubicBezTo>
                  <a:cubicBezTo>
                    <a:pt x="532" y="107"/>
                    <a:pt x="546" y="104"/>
                    <a:pt x="559" y="106"/>
                  </a:cubicBezTo>
                  <a:cubicBezTo>
                    <a:pt x="572" y="108"/>
                    <a:pt x="578" y="108"/>
                    <a:pt x="586" y="100"/>
                  </a:cubicBezTo>
                  <a:cubicBezTo>
                    <a:pt x="594" y="92"/>
                    <a:pt x="603" y="67"/>
                    <a:pt x="607" y="58"/>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2" name="Text Box 18"/>
            <p:cNvSpPr txBox="1">
              <a:spLocks noChangeArrowheads="1"/>
            </p:cNvSpPr>
            <p:nvPr userDrawn="1"/>
          </p:nvSpPr>
          <p:spPr bwMode="auto">
            <a:xfrm rot="2713106">
              <a:off x="2503" y="1193"/>
              <a:ext cx="52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i="1">
                  <a:solidFill>
                    <a:schemeClr val="accent2"/>
                  </a:solidFill>
                </a:rPr>
                <a:t>Rio Grande</a:t>
              </a:r>
            </a:p>
          </p:txBody>
        </p:sp>
        <p:sp>
          <p:nvSpPr>
            <p:cNvPr id="1043" name="Text Box 19"/>
            <p:cNvSpPr txBox="1">
              <a:spLocks noChangeArrowheads="1"/>
            </p:cNvSpPr>
            <p:nvPr userDrawn="1"/>
          </p:nvSpPr>
          <p:spPr bwMode="auto">
            <a:xfrm rot="2038447">
              <a:off x="3943" y="758"/>
              <a:ext cx="36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i="1">
                  <a:solidFill>
                    <a:schemeClr val="accent2"/>
                  </a:solidFill>
                </a:rPr>
                <a:t>Brazos</a:t>
              </a:r>
            </a:p>
          </p:txBody>
        </p:sp>
        <p:sp>
          <p:nvSpPr>
            <p:cNvPr id="1044" name="Text Box 20"/>
            <p:cNvSpPr txBox="1">
              <a:spLocks noChangeArrowheads="1"/>
            </p:cNvSpPr>
            <p:nvPr userDrawn="1"/>
          </p:nvSpPr>
          <p:spPr bwMode="auto">
            <a:xfrm rot="188440">
              <a:off x="3888" y="1776"/>
              <a:ext cx="38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i="1">
                  <a:solidFill>
                    <a:schemeClr val="accent2"/>
                  </a:solidFill>
                </a:rPr>
                <a:t>Nueces</a:t>
              </a:r>
            </a:p>
          </p:txBody>
        </p:sp>
        <p:sp>
          <p:nvSpPr>
            <p:cNvPr id="1045" name="Text Box 21"/>
            <p:cNvSpPr txBox="1">
              <a:spLocks noChangeArrowheads="1"/>
            </p:cNvSpPr>
            <p:nvPr userDrawn="1"/>
          </p:nvSpPr>
          <p:spPr bwMode="auto">
            <a:xfrm rot="927815">
              <a:off x="4533" y="758"/>
              <a:ext cx="36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i="1">
                  <a:solidFill>
                    <a:schemeClr val="accent2"/>
                  </a:solidFill>
                </a:rPr>
                <a:t>Sabine</a:t>
              </a:r>
            </a:p>
          </p:txBody>
        </p:sp>
        <p:sp>
          <p:nvSpPr>
            <p:cNvPr id="1046" name="Text Box 22"/>
            <p:cNvSpPr txBox="1">
              <a:spLocks noChangeArrowheads="1"/>
            </p:cNvSpPr>
            <p:nvPr userDrawn="1"/>
          </p:nvSpPr>
          <p:spPr bwMode="auto">
            <a:xfrm rot="-259655">
              <a:off x="1152" y="576"/>
              <a:ext cx="25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i="1">
                  <a:solidFill>
                    <a:schemeClr val="accent2"/>
                  </a:solidFill>
                </a:rPr>
                <a:t>Gila</a:t>
              </a:r>
            </a:p>
          </p:txBody>
        </p:sp>
        <p:sp>
          <p:nvSpPr>
            <p:cNvPr id="1047" name="Oval 23"/>
            <p:cNvSpPr>
              <a:spLocks noChangeArrowheads="1"/>
            </p:cNvSpPr>
            <p:nvPr userDrawn="1"/>
          </p:nvSpPr>
          <p:spPr bwMode="auto">
            <a:xfrm>
              <a:off x="528" y="624"/>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 name="Text Box 24"/>
            <p:cNvSpPr txBox="1">
              <a:spLocks noChangeArrowheads="1"/>
            </p:cNvSpPr>
            <p:nvPr userDrawn="1"/>
          </p:nvSpPr>
          <p:spPr bwMode="auto">
            <a:xfrm>
              <a:off x="363" y="657"/>
              <a:ext cx="41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San Diego</a:t>
              </a:r>
            </a:p>
          </p:txBody>
        </p:sp>
        <p:sp>
          <p:nvSpPr>
            <p:cNvPr id="1049" name="Oval 25"/>
            <p:cNvSpPr>
              <a:spLocks noChangeArrowheads="1"/>
            </p:cNvSpPr>
            <p:nvPr userDrawn="1"/>
          </p:nvSpPr>
          <p:spPr bwMode="auto">
            <a:xfrm>
              <a:off x="2496" y="1104"/>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0" name="Oval 26"/>
            <p:cNvSpPr>
              <a:spLocks noChangeArrowheads="1"/>
            </p:cNvSpPr>
            <p:nvPr userDrawn="1"/>
          </p:nvSpPr>
          <p:spPr bwMode="auto">
            <a:xfrm>
              <a:off x="2592" y="1824"/>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1" name="Oval 27"/>
            <p:cNvSpPr>
              <a:spLocks noChangeArrowheads="1"/>
            </p:cNvSpPr>
            <p:nvPr userDrawn="1"/>
          </p:nvSpPr>
          <p:spPr bwMode="auto">
            <a:xfrm>
              <a:off x="2640" y="240"/>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2" name="Oval 28"/>
            <p:cNvSpPr>
              <a:spLocks noChangeArrowheads="1"/>
            </p:cNvSpPr>
            <p:nvPr userDrawn="1"/>
          </p:nvSpPr>
          <p:spPr bwMode="auto">
            <a:xfrm>
              <a:off x="3408" y="2544"/>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3" name="Oval 29"/>
            <p:cNvSpPr>
              <a:spLocks noChangeArrowheads="1"/>
            </p:cNvSpPr>
            <p:nvPr userDrawn="1"/>
          </p:nvSpPr>
          <p:spPr bwMode="auto">
            <a:xfrm>
              <a:off x="3648" y="2592"/>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 name="Oval 30"/>
            <p:cNvSpPr>
              <a:spLocks noChangeArrowheads="1"/>
            </p:cNvSpPr>
            <p:nvPr userDrawn="1"/>
          </p:nvSpPr>
          <p:spPr bwMode="auto">
            <a:xfrm>
              <a:off x="4080" y="2400"/>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5" name="Oval 31"/>
            <p:cNvSpPr>
              <a:spLocks noChangeArrowheads="1"/>
            </p:cNvSpPr>
            <p:nvPr userDrawn="1"/>
          </p:nvSpPr>
          <p:spPr bwMode="auto">
            <a:xfrm>
              <a:off x="4320" y="2448"/>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6" name="Oval 32"/>
            <p:cNvSpPr>
              <a:spLocks noChangeArrowheads="1"/>
            </p:cNvSpPr>
            <p:nvPr userDrawn="1"/>
          </p:nvSpPr>
          <p:spPr bwMode="auto">
            <a:xfrm>
              <a:off x="4080" y="1632"/>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7" name="Oval 33"/>
            <p:cNvSpPr>
              <a:spLocks noChangeArrowheads="1"/>
            </p:cNvSpPr>
            <p:nvPr userDrawn="1"/>
          </p:nvSpPr>
          <p:spPr bwMode="auto">
            <a:xfrm>
              <a:off x="4032" y="2928"/>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8" name="Oval 34"/>
            <p:cNvSpPr>
              <a:spLocks noChangeArrowheads="1"/>
            </p:cNvSpPr>
            <p:nvPr userDrawn="1"/>
          </p:nvSpPr>
          <p:spPr bwMode="auto">
            <a:xfrm>
              <a:off x="3696" y="3312"/>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9" name="Oval 35"/>
            <p:cNvSpPr>
              <a:spLocks noChangeArrowheads="1"/>
            </p:cNvSpPr>
            <p:nvPr userDrawn="1"/>
          </p:nvSpPr>
          <p:spPr bwMode="auto">
            <a:xfrm>
              <a:off x="4128" y="3888"/>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0" name="Oval 36"/>
            <p:cNvSpPr>
              <a:spLocks noChangeArrowheads="1"/>
            </p:cNvSpPr>
            <p:nvPr userDrawn="1"/>
          </p:nvSpPr>
          <p:spPr bwMode="auto">
            <a:xfrm>
              <a:off x="4320" y="3984"/>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1" name="Oval 37"/>
            <p:cNvSpPr>
              <a:spLocks noChangeArrowheads="1"/>
            </p:cNvSpPr>
            <p:nvPr userDrawn="1"/>
          </p:nvSpPr>
          <p:spPr bwMode="auto">
            <a:xfrm>
              <a:off x="4560" y="3840"/>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2" name="Oval 38"/>
            <p:cNvSpPr>
              <a:spLocks noChangeArrowheads="1"/>
            </p:cNvSpPr>
            <p:nvPr userDrawn="1"/>
          </p:nvSpPr>
          <p:spPr bwMode="auto">
            <a:xfrm>
              <a:off x="4752" y="3936"/>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3" name="Oval 39"/>
            <p:cNvSpPr>
              <a:spLocks noChangeArrowheads="1"/>
            </p:cNvSpPr>
            <p:nvPr userDrawn="1"/>
          </p:nvSpPr>
          <p:spPr bwMode="auto">
            <a:xfrm>
              <a:off x="4320" y="3264"/>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4" name="Oval 40"/>
            <p:cNvSpPr>
              <a:spLocks noChangeArrowheads="1"/>
            </p:cNvSpPr>
            <p:nvPr userDrawn="1"/>
          </p:nvSpPr>
          <p:spPr bwMode="auto">
            <a:xfrm>
              <a:off x="4320" y="2016"/>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 name="Text Box 41"/>
            <p:cNvSpPr txBox="1">
              <a:spLocks noChangeArrowheads="1"/>
            </p:cNvSpPr>
            <p:nvPr userDrawn="1"/>
          </p:nvSpPr>
          <p:spPr bwMode="auto">
            <a:xfrm>
              <a:off x="1962" y="1110"/>
              <a:ext cx="61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El Paso del Norte</a:t>
              </a:r>
            </a:p>
          </p:txBody>
        </p:sp>
        <p:sp>
          <p:nvSpPr>
            <p:cNvPr id="1066" name="Text Box 42"/>
            <p:cNvSpPr txBox="1">
              <a:spLocks noChangeArrowheads="1"/>
            </p:cNvSpPr>
            <p:nvPr userDrawn="1"/>
          </p:nvSpPr>
          <p:spPr bwMode="auto">
            <a:xfrm>
              <a:off x="2607" y="1803"/>
              <a:ext cx="42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Chihuahua</a:t>
              </a:r>
            </a:p>
          </p:txBody>
        </p:sp>
        <p:sp>
          <p:nvSpPr>
            <p:cNvPr id="1067" name="Text Box 43"/>
            <p:cNvSpPr txBox="1">
              <a:spLocks noChangeArrowheads="1"/>
            </p:cNvSpPr>
            <p:nvPr userDrawn="1"/>
          </p:nvSpPr>
          <p:spPr bwMode="auto">
            <a:xfrm>
              <a:off x="4074" y="1638"/>
              <a:ext cx="46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San Antonio</a:t>
              </a:r>
            </a:p>
          </p:txBody>
        </p:sp>
        <p:sp>
          <p:nvSpPr>
            <p:cNvPr id="1068" name="Text Box 44"/>
            <p:cNvSpPr txBox="1">
              <a:spLocks noChangeArrowheads="1"/>
            </p:cNvSpPr>
            <p:nvPr userDrawn="1"/>
          </p:nvSpPr>
          <p:spPr bwMode="auto">
            <a:xfrm>
              <a:off x="4179" y="2442"/>
              <a:ext cx="43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Matamoros</a:t>
              </a:r>
            </a:p>
          </p:txBody>
        </p:sp>
        <p:sp>
          <p:nvSpPr>
            <p:cNvPr id="1069" name="Text Box 45"/>
            <p:cNvSpPr txBox="1">
              <a:spLocks noChangeArrowheads="1"/>
            </p:cNvSpPr>
            <p:nvPr userDrawn="1"/>
          </p:nvSpPr>
          <p:spPr bwMode="auto">
            <a:xfrm>
              <a:off x="3723" y="2343"/>
              <a:ext cx="380"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Camargo</a:t>
              </a:r>
            </a:p>
          </p:txBody>
        </p:sp>
        <p:sp>
          <p:nvSpPr>
            <p:cNvPr id="1070" name="Text Box 46"/>
            <p:cNvSpPr txBox="1">
              <a:spLocks noChangeArrowheads="1"/>
            </p:cNvSpPr>
            <p:nvPr userDrawn="1"/>
          </p:nvSpPr>
          <p:spPr bwMode="auto">
            <a:xfrm>
              <a:off x="3780" y="2535"/>
              <a:ext cx="405"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Monterrey</a:t>
              </a:r>
            </a:p>
          </p:txBody>
        </p:sp>
        <p:sp>
          <p:nvSpPr>
            <p:cNvPr id="1071" name="Oval 47"/>
            <p:cNvSpPr>
              <a:spLocks noChangeArrowheads="1"/>
            </p:cNvSpPr>
            <p:nvPr userDrawn="1"/>
          </p:nvSpPr>
          <p:spPr bwMode="auto">
            <a:xfrm>
              <a:off x="3798" y="2508"/>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2" name="Text Box 48"/>
            <p:cNvSpPr txBox="1">
              <a:spLocks noChangeArrowheads="1"/>
            </p:cNvSpPr>
            <p:nvPr userDrawn="1"/>
          </p:nvSpPr>
          <p:spPr bwMode="auto">
            <a:xfrm>
              <a:off x="3513" y="2619"/>
              <a:ext cx="305"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Saltillo</a:t>
              </a:r>
            </a:p>
          </p:txBody>
        </p:sp>
        <p:sp>
          <p:nvSpPr>
            <p:cNvPr id="1073" name="Text Box 49"/>
            <p:cNvSpPr txBox="1">
              <a:spLocks noChangeArrowheads="1"/>
            </p:cNvSpPr>
            <p:nvPr userDrawn="1"/>
          </p:nvSpPr>
          <p:spPr bwMode="auto">
            <a:xfrm>
              <a:off x="3222" y="2547"/>
              <a:ext cx="305"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Parras</a:t>
              </a:r>
            </a:p>
          </p:txBody>
        </p:sp>
        <p:sp>
          <p:nvSpPr>
            <p:cNvPr id="1074" name="Text Box 50"/>
            <p:cNvSpPr txBox="1">
              <a:spLocks noChangeArrowheads="1"/>
            </p:cNvSpPr>
            <p:nvPr userDrawn="1"/>
          </p:nvSpPr>
          <p:spPr bwMode="auto">
            <a:xfrm>
              <a:off x="3954" y="2946"/>
              <a:ext cx="330"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Victoria</a:t>
              </a:r>
            </a:p>
          </p:txBody>
        </p:sp>
        <p:sp>
          <p:nvSpPr>
            <p:cNvPr id="1075" name="Text Box 51"/>
            <p:cNvSpPr txBox="1">
              <a:spLocks noChangeArrowheads="1"/>
            </p:cNvSpPr>
            <p:nvPr userDrawn="1"/>
          </p:nvSpPr>
          <p:spPr bwMode="auto">
            <a:xfrm>
              <a:off x="3231" y="3321"/>
              <a:ext cx="564"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San Luis Potosi</a:t>
              </a:r>
            </a:p>
          </p:txBody>
        </p:sp>
        <p:sp>
          <p:nvSpPr>
            <p:cNvPr id="1076" name="Text Box 52"/>
            <p:cNvSpPr txBox="1">
              <a:spLocks noChangeArrowheads="1"/>
            </p:cNvSpPr>
            <p:nvPr userDrawn="1"/>
          </p:nvSpPr>
          <p:spPr bwMode="auto">
            <a:xfrm>
              <a:off x="3951" y="3777"/>
              <a:ext cx="44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Mexico City</a:t>
              </a:r>
            </a:p>
          </p:txBody>
        </p:sp>
        <p:sp>
          <p:nvSpPr>
            <p:cNvPr id="1077" name="Text Box 53"/>
            <p:cNvSpPr txBox="1">
              <a:spLocks noChangeArrowheads="1"/>
            </p:cNvSpPr>
            <p:nvPr userDrawn="1"/>
          </p:nvSpPr>
          <p:spPr bwMode="auto">
            <a:xfrm>
              <a:off x="4152" y="4008"/>
              <a:ext cx="31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Puebla</a:t>
              </a:r>
            </a:p>
          </p:txBody>
        </p:sp>
        <p:sp>
          <p:nvSpPr>
            <p:cNvPr id="1078" name="Text Box 54"/>
            <p:cNvSpPr txBox="1">
              <a:spLocks noChangeArrowheads="1"/>
            </p:cNvSpPr>
            <p:nvPr userDrawn="1"/>
          </p:nvSpPr>
          <p:spPr bwMode="auto">
            <a:xfrm>
              <a:off x="4401" y="3732"/>
              <a:ext cx="30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Jalapa</a:t>
              </a:r>
            </a:p>
          </p:txBody>
        </p:sp>
        <p:sp>
          <p:nvSpPr>
            <p:cNvPr id="1079" name="Text Box 55"/>
            <p:cNvSpPr txBox="1">
              <a:spLocks noChangeArrowheads="1"/>
            </p:cNvSpPr>
            <p:nvPr userDrawn="1"/>
          </p:nvSpPr>
          <p:spPr bwMode="auto">
            <a:xfrm>
              <a:off x="4755" y="3855"/>
              <a:ext cx="405"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Vera Cruz</a:t>
              </a:r>
            </a:p>
          </p:txBody>
        </p:sp>
        <p:sp>
          <p:nvSpPr>
            <p:cNvPr id="1080" name="Text Box 56"/>
            <p:cNvSpPr txBox="1">
              <a:spLocks noChangeArrowheads="1"/>
            </p:cNvSpPr>
            <p:nvPr userDrawn="1"/>
          </p:nvSpPr>
          <p:spPr bwMode="auto">
            <a:xfrm>
              <a:off x="4005" y="3234"/>
              <a:ext cx="36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Tampico</a:t>
              </a:r>
            </a:p>
          </p:txBody>
        </p:sp>
        <p:sp>
          <p:nvSpPr>
            <p:cNvPr id="1081" name="Freeform 57"/>
            <p:cNvSpPr>
              <a:spLocks/>
            </p:cNvSpPr>
            <p:nvPr userDrawn="1"/>
          </p:nvSpPr>
          <p:spPr bwMode="auto">
            <a:xfrm>
              <a:off x="4911" y="984"/>
              <a:ext cx="146" cy="537"/>
            </a:xfrm>
            <a:custGeom>
              <a:avLst/>
              <a:gdLst>
                <a:gd name="T0" fmla="*/ 0 w 146"/>
                <a:gd name="T1" fmla="*/ 0 h 537"/>
                <a:gd name="T2" fmla="*/ 45 w 146"/>
                <a:gd name="T3" fmla="*/ 54 h 537"/>
                <a:gd name="T4" fmla="*/ 63 w 146"/>
                <a:gd name="T5" fmla="*/ 111 h 537"/>
                <a:gd name="T6" fmla="*/ 98 w 146"/>
                <a:gd name="T7" fmla="*/ 135 h 537"/>
                <a:gd name="T8" fmla="*/ 105 w 146"/>
                <a:gd name="T9" fmla="*/ 192 h 537"/>
                <a:gd name="T10" fmla="*/ 134 w 146"/>
                <a:gd name="T11" fmla="*/ 221 h 537"/>
                <a:gd name="T12" fmla="*/ 140 w 146"/>
                <a:gd name="T13" fmla="*/ 272 h 537"/>
                <a:gd name="T14" fmla="*/ 137 w 146"/>
                <a:gd name="T15" fmla="*/ 305 h 537"/>
                <a:gd name="T16" fmla="*/ 117 w 146"/>
                <a:gd name="T17" fmla="*/ 350 h 537"/>
                <a:gd name="T18" fmla="*/ 134 w 146"/>
                <a:gd name="T19" fmla="*/ 408 h 537"/>
                <a:gd name="T20" fmla="*/ 143 w 146"/>
                <a:gd name="T21" fmla="*/ 435 h 537"/>
                <a:gd name="T22" fmla="*/ 114 w 146"/>
                <a:gd name="T23" fmla="*/ 492 h 537"/>
                <a:gd name="T24" fmla="*/ 114 w 146"/>
                <a:gd name="T25" fmla="*/ 537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6" h="537">
                  <a:moveTo>
                    <a:pt x="0" y="0"/>
                  </a:moveTo>
                  <a:cubicBezTo>
                    <a:pt x="7" y="9"/>
                    <a:pt x="35" y="36"/>
                    <a:pt x="45" y="54"/>
                  </a:cubicBezTo>
                  <a:cubicBezTo>
                    <a:pt x="55" y="72"/>
                    <a:pt x="54" y="98"/>
                    <a:pt x="63" y="111"/>
                  </a:cubicBezTo>
                  <a:cubicBezTo>
                    <a:pt x="72" y="124"/>
                    <a:pt x="91" y="122"/>
                    <a:pt x="98" y="135"/>
                  </a:cubicBezTo>
                  <a:cubicBezTo>
                    <a:pt x="105" y="148"/>
                    <a:pt x="99" y="178"/>
                    <a:pt x="105" y="192"/>
                  </a:cubicBezTo>
                  <a:cubicBezTo>
                    <a:pt x="111" y="206"/>
                    <a:pt x="128" y="208"/>
                    <a:pt x="134" y="221"/>
                  </a:cubicBezTo>
                  <a:cubicBezTo>
                    <a:pt x="140" y="234"/>
                    <a:pt x="139" y="258"/>
                    <a:pt x="140" y="272"/>
                  </a:cubicBezTo>
                  <a:cubicBezTo>
                    <a:pt x="141" y="286"/>
                    <a:pt x="141" y="292"/>
                    <a:pt x="137" y="305"/>
                  </a:cubicBezTo>
                  <a:cubicBezTo>
                    <a:pt x="133" y="318"/>
                    <a:pt x="117" y="333"/>
                    <a:pt x="117" y="350"/>
                  </a:cubicBezTo>
                  <a:cubicBezTo>
                    <a:pt x="117" y="367"/>
                    <a:pt x="130" y="394"/>
                    <a:pt x="134" y="408"/>
                  </a:cubicBezTo>
                  <a:cubicBezTo>
                    <a:pt x="138" y="422"/>
                    <a:pt x="146" y="421"/>
                    <a:pt x="143" y="435"/>
                  </a:cubicBezTo>
                  <a:cubicBezTo>
                    <a:pt x="140" y="449"/>
                    <a:pt x="119" y="475"/>
                    <a:pt x="114" y="492"/>
                  </a:cubicBezTo>
                  <a:cubicBezTo>
                    <a:pt x="109" y="509"/>
                    <a:pt x="114" y="528"/>
                    <a:pt x="114" y="537"/>
                  </a:cubicBezTo>
                </a:path>
              </a:pathLst>
            </a:custGeom>
            <a:noFill/>
            <a:ln w="19050" cap="flat">
              <a:solidFill>
                <a:schemeClr val="tx1"/>
              </a:solidFill>
              <a:prstDash val="lg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2" name="Text Box 58"/>
            <p:cNvSpPr txBox="1">
              <a:spLocks noChangeArrowheads="1"/>
            </p:cNvSpPr>
            <p:nvPr userDrawn="1"/>
          </p:nvSpPr>
          <p:spPr bwMode="auto">
            <a:xfrm>
              <a:off x="5013" y="853"/>
              <a:ext cx="24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t>LA.</a:t>
              </a:r>
            </a:p>
          </p:txBody>
        </p:sp>
        <p:sp>
          <p:nvSpPr>
            <p:cNvPr id="1083" name="Text Box 59"/>
            <p:cNvSpPr txBox="1">
              <a:spLocks noChangeArrowheads="1"/>
            </p:cNvSpPr>
            <p:nvPr userDrawn="1"/>
          </p:nvSpPr>
          <p:spPr bwMode="auto">
            <a:xfrm>
              <a:off x="4942" y="276"/>
              <a:ext cx="31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t>ARK.</a:t>
              </a:r>
            </a:p>
          </p:txBody>
        </p:sp>
        <p:sp>
          <p:nvSpPr>
            <p:cNvPr id="1084" name="Text Box 60"/>
            <p:cNvSpPr txBox="1">
              <a:spLocks noChangeArrowheads="1"/>
            </p:cNvSpPr>
            <p:nvPr userDrawn="1"/>
          </p:nvSpPr>
          <p:spPr bwMode="auto">
            <a:xfrm>
              <a:off x="3706" y="398"/>
              <a:ext cx="76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T   E   X   A   S</a:t>
              </a:r>
            </a:p>
          </p:txBody>
        </p:sp>
        <p:sp>
          <p:nvSpPr>
            <p:cNvPr id="1085" name="Text Box 61"/>
            <p:cNvSpPr txBox="1">
              <a:spLocks noChangeArrowheads="1"/>
            </p:cNvSpPr>
            <p:nvPr userDrawn="1"/>
          </p:nvSpPr>
          <p:spPr bwMode="auto">
            <a:xfrm>
              <a:off x="2662" y="2984"/>
              <a:ext cx="103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M    E    X    I    C    O</a:t>
              </a:r>
            </a:p>
          </p:txBody>
        </p:sp>
        <p:sp>
          <p:nvSpPr>
            <p:cNvPr id="1086" name="Freeform 62"/>
            <p:cNvSpPr>
              <a:spLocks/>
            </p:cNvSpPr>
            <p:nvPr userDrawn="1"/>
          </p:nvSpPr>
          <p:spPr bwMode="auto">
            <a:xfrm>
              <a:off x="3552" y="4080"/>
              <a:ext cx="1752" cy="216"/>
            </a:xfrm>
            <a:custGeom>
              <a:avLst/>
              <a:gdLst>
                <a:gd name="T0" fmla="*/ 0 w 1752"/>
                <a:gd name="T1" fmla="*/ 216 h 216"/>
                <a:gd name="T2" fmla="*/ 1752 w 1752"/>
                <a:gd name="T3" fmla="*/ 216 h 216"/>
                <a:gd name="T4" fmla="*/ 1740 w 1752"/>
                <a:gd name="T5" fmla="*/ 0 h 216"/>
              </a:gdLst>
              <a:ahLst/>
              <a:cxnLst>
                <a:cxn ang="0">
                  <a:pos x="T0" y="T1"/>
                </a:cxn>
                <a:cxn ang="0">
                  <a:pos x="T2" y="T3"/>
                </a:cxn>
                <a:cxn ang="0">
                  <a:pos x="T4" y="T5"/>
                </a:cxn>
              </a:cxnLst>
              <a:rect l="0" t="0" r="r" b="b"/>
              <a:pathLst>
                <a:path w="1752" h="216">
                  <a:moveTo>
                    <a:pt x="0" y="216"/>
                  </a:moveTo>
                  <a:lnTo>
                    <a:pt x="1752" y="216"/>
                  </a:lnTo>
                  <a:lnTo>
                    <a:pt x="1740"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7" name="Line 63"/>
            <p:cNvSpPr>
              <a:spLocks noChangeShapeType="1"/>
            </p:cNvSpPr>
            <p:nvPr userDrawn="1"/>
          </p:nvSpPr>
          <p:spPr bwMode="auto">
            <a:xfrm flipV="1">
              <a:off x="5296" y="40"/>
              <a:ext cx="8" cy="150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 name="Line 64"/>
            <p:cNvSpPr>
              <a:spLocks noChangeShapeType="1"/>
            </p:cNvSpPr>
            <p:nvPr userDrawn="1"/>
          </p:nvSpPr>
          <p:spPr bwMode="auto">
            <a:xfrm flipV="1">
              <a:off x="384" y="40"/>
              <a:ext cx="1"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 name="Text Box 65"/>
            <p:cNvSpPr txBox="1">
              <a:spLocks noChangeArrowheads="1"/>
            </p:cNvSpPr>
            <p:nvPr userDrawn="1"/>
          </p:nvSpPr>
          <p:spPr bwMode="auto">
            <a:xfrm>
              <a:off x="414" y="164"/>
              <a:ext cx="61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000" b="1"/>
                <a:t>UPPER </a:t>
              </a:r>
            </a:p>
            <a:p>
              <a:pPr algn="ctr"/>
              <a:r>
                <a:rPr lang="en-US" altLang="en-US" sz="1000" b="1"/>
                <a:t>CALIFORNIA</a:t>
              </a:r>
            </a:p>
          </p:txBody>
        </p:sp>
        <p:sp>
          <p:nvSpPr>
            <p:cNvPr id="1149" name="Text Box 125"/>
            <p:cNvSpPr txBox="1">
              <a:spLocks noChangeArrowheads="1"/>
            </p:cNvSpPr>
            <p:nvPr userDrawn="1"/>
          </p:nvSpPr>
          <p:spPr bwMode="auto">
            <a:xfrm>
              <a:off x="4320" y="2025"/>
              <a:ext cx="52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Corpus Christi</a:t>
              </a:r>
            </a:p>
          </p:txBody>
        </p:sp>
        <p:sp>
          <p:nvSpPr>
            <p:cNvPr id="1151" name="Text Box 127"/>
            <p:cNvSpPr txBox="1">
              <a:spLocks noChangeArrowheads="1"/>
            </p:cNvSpPr>
            <p:nvPr userDrawn="1"/>
          </p:nvSpPr>
          <p:spPr bwMode="auto">
            <a:xfrm>
              <a:off x="2646" y="249"/>
              <a:ext cx="37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Santa Fe</a:t>
              </a:r>
            </a:p>
          </p:txBody>
        </p:sp>
        <p:sp>
          <p:nvSpPr>
            <p:cNvPr id="1216" name="Oval 192"/>
            <p:cNvSpPr>
              <a:spLocks noChangeArrowheads="1"/>
            </p:cNvSpPr>
            <p:nvPr userDrawn="1"/>
          </p:nvSpPr>
          <p:spPr bwMode="auto">
            <a:xfrm>
              <a:off x="4354" y="2374"/>
              <a:ext cx="48"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7" name="Text Box 193"/>
            <p:cNvSpPr txBox="1">
              <a:spLocks noChangeArrowheads="1"/>
            </p:cNvSpPr>
            <p:nvPr userDrawn="1"/>
          </p:nvSpPr>
          <p:spPr bwMode="auto">
            <a:xfrm>
              <a:off x="4363" y="2329"/>
              <a:ext cx="453"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a:t>Point Isabel</a:t>
              </a: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nLst>
      <p:par>
        <p:cTn id="1" dur="indefinite" restart="never" nodeType="tmRoot"/>
      </p:par>
    </p:tnLst>
  </p:timing>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4" name="Rectangle 6"/>
          <p:cNvSpPr>
            <a:spLocks noChangeArrowheads="1"/>
          </p:cNvSpPr>
          <p:nvPr/>
        </p:nvSpPr>
        <p:spPr bwMode="auto">
          <a:xfrm>
            <a:off x="685800" y="330200"/>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en-US" altLang="en-US" sz="6000"/>
              <a:t>The Mexican War</a:t>
            </a:r>
          </a:p>
        </p:txBody>
      </p:sp>
      <p:sp>
        <p:nvSpPr>
          <p:cNvPr id="17415" name="Rectangle 7"/>
          <p:cNvSpPr>
            <a:spLocks noChangeArrowheads="1"/>
          </p:cNvSpPr>
          <p:nvPr/>
        </p:nvSpPr>
        <p:spPr bwMode="auto">
          <a:xfrm>
            <a:off x="1371600" y="5772150"/>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panose="020B0604020202020204" pitchFamily="34" charset="0"/>
              </a:defRPr>
            </a:lvl1pPr>
            <a:lvl2pPr algn="ctr">
              <a:spcBef>
                <a:spcPct val="20000"/>
              </a:spcBef>
              <a:defRPr sz="2800">
                <a:solidFill>
                  <a:schemeClr val="tx1"/>
                </a:solidFill>
                <a:latin typeface="Arial" panose="020B0604020202020204" pitchFamily="34" charset="0"/>
              </a:defRPr>
            </a:lvl2pPr>
            <a:lvl3pPr algn="ctr">
              <a:spcBef>
                <a:spcPct val="20000"/>
              </a:spcBef>
              <a:defRPr sz="2400">
                <a:solidFill>
                  <a:schemeClr val="tx1"/>
                </a:solidFill>
                <a:latin typeface="Arial" panose="020B0604020202020204" pitchFamily="34" charset="0"/>
              </a:defRPr>
            </a:lvl3pPr>
            <a:lvl4pPr algn="ctr">
              <a:spcBef>
                <a:spcPct val="20000"/>
              </a:spcBef>
              <a:defRPr sz="2000">
                <a:solidFill>
                  <a:schemeClr val="tx1"/>
                </a:solidFill>
                <a:latin typeface="Arial" panose="020B0604020202020204" pitchFamily="34" charset="0"/>
              </a:defRPr>
            </a:lvl4pPr>
            <a:lvl5pPr algn="ctr">
              <a:spcBef>
                <a:spcPct val="20000"/>
              </a:spcBef>
              <a:defRPr sz="2000">
                <a:solidFill>
                  <a:schemeClr val="tx1"/>
                </a:solidFill>
                <a:latin typeface="Arial" panose="020B0604020202020204" pitchFamily="34" charset="0"/>
              </a:defRPr>
            </a:lvl5pPr>
            <a:lvl6pPr algn="ctr" fontAlgn="base">
              <a:spcBef>
                <a:spcPct val="20000"/>
              </a:spcBef>
              <a:spcAft>
                <a:spcPct val="0"/>
              </a:spcAft>
              <a:defRPr sz="2000">
                <a:solidFill>
                  <a:schemeClr val="tx1"/>
                </a:solidFill>
                <a:latin typeface="Arial" panose="020B0604020202020204" pitchFamily="34" charset="0"/>
              </a:defRPr>
            </a:lvl6pPr>
            <a:lvl7pPr algn="ctr" fontAlgn="base">
              <a:spcBef>
                <a:spcPct val="20000"/>
              </a:spcBef>
              <a:spcAft>
                <a:spcPct val="0"/>
              </a:spcAft>
              <a:defRPr sz="2000">
                <a:solidFill>
                  <a:schemeClr val="tx1"/>
                </a:solidFill>
                <a:latin typeface="Arial" panose="020B0604020202020204" pitchFamily="34" charset="0"/>
              </a:defRPr>
            </a:lvl7pPr>
            <a:lvl8pPr algn="ctr" fontAlgn="base">
              <a:spcBef>
                <a:spcPct val="20000"/>
              </a:spcBef>
              <a:spcAft>
                <a:spcPct val="0"/>
              </a:spcAft>
              <a:defRPr sz="2000">
                <a:solidFill>
                  <a:schemeClr val="tx1"/>
                </a:solidFill>
                <a:latin typeface="Arial" panose="020B0604020202020204" pitchFamily="34" charset="0"/>
              </a:defRPr>
            </a:lvl8pPr>
            <a:lvl9pPr algn="ctr" fontAlgn="base">
              <a:spcBef>
                <a:spcPct val="20000"/>
              </a:spcBef>
              <a:spcAft>
                <a:spcPct val="0"/>
              </a:spcAft>
              <a:defRPr sz="2000">
                <a:solidFill>
                  <a:schemeClr val="tx1"/>
                </a:solidFill>
                <a:latin typeface="Arial" panose="020B0604020202020204" pitchFamily="34" charset="0"/>
              </a:defRPr>
            </a:lvl9pPr>
          </a:lstStyle>
          <a:p>
            <a:r>
              <a:rPr lang="en-US" altLang="en-US" sz="4800"/>
              <a:t>1846-1847</a:t>
            </a:r>
          </a:p>
        </p:txBody>
      </p:sp>
      <p:pic>
        <p:nvPicPr>
          <p:cNvPr id="17416" name="Picture 8" descr="new csi cres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97813" y="207963"/>
            <a:ext cx="979487" cy="1093787"/>
          </a:xfrm>
          <a:prstGeom prst="rect">
            <a:avLst/>
          </a:prstGeom>
          <a:noFill/>
          <a:extLst>
            <a:ext uri="{909E8E84-426E-40DD-AFC4-6F175D3DCCD1}">
              <a14:hiddenFill xmlns:a14="http://schemas.microsoft.com/office/drawing/2010/main">
                <a:solidFill>
                  <a:srgbClr val="FFFFFF"/>
                </a:solidFill>
              </a14:hiddenFill>
            </a:ext>
          </a:extLst>
        </p:spPr>
      </p:pic>
      <p:pic>
        <p:nvPicPr>
          <p:cNvPr id="17417" name="Picture 9" descr="churubusc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0475" y="1538288"/>
            <a:ext cx="6621463" cy="4049712"/>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Freeform 4"/>
          <p:cNvSpPr>
            <a:spLocks/>
          </p:cNvSpPr>
          <p:nvPr/>
        </p:nvSpPr>
        <p:spPr bwMode="auto">
          <a:xfrm>
            <a:off x="3808413" y="4763"/>
            <a:ext cx="3195637" cy="3865562"/>
          </a:xfrm>
          <a:custGeom>
            <a:avLst/>
            <a:gdLst>
              <a:gd name="T0" fmla="*/ 1969 w 2013"/>
              <a:gd name="T1" fmla="*/ 2291 h 2435"/>
              <a:gd name="T2" fmla="*/ 1947 w 2013"/>
              <a:gd name="T3" fmla="*/ 2217 h 2435"/>
              <a:gd name="T4" fmla="*/ 1906 w 2013"/>
              <a:gd name="T5" fmla="*/ 2172 h 2435"/>
              <a:gd name="T6" fmla="*/ 1902 w 2013"/>
              <a:gd name="T7" fmla="*/ 2114 h 2435"/>
              <a:gd name="T8" fmla="*/ 1942 w 2013"/>
              <a:gd name="T9" fmla="*/ 2105 h 2435"/>
              <a:gd name="T10" fmla="*/ 1962 w 2013"/>
              <a:gd name="T11" fmla="*/ 2087 h 2435"/>
              <a:gd name="T12" fmla="*/ 1950 w 2013"/>
              <a:gd name="T13" fmla="*/ 2006 h 2435"/>
              <a:gd name="T14" fmla="*/ 1873 w 2013"/>
              <a:gd name="T15" fmla="*/ 1991 h 2435"/>
              <a:gd name="T16" fmla="*/ 1821 w 2013"/>
              <a:gd name="T17" fmla="*/ 1920 h 2435"/>
              <a:gd name="T18" fmla="*/ 1750 w 2013"/>
              <a:gd name="T19" fmla="*/ 1919 h 2435"/>
              <a:gd name="T20" fmla="*/ 1701 w 2013"/>
              <a:gd name="T21" fmla="*/ 1956 h 2435"/>
              <a:gd name="T22" fmla="*/ 1581 w 2013"/>
              <a:gd name="T23" fmla="*/ 1917 h 2435"/>
              <a:gd name="T24" fmla="*/ 1536 w 2013"/>
              <a:gd name="T25" fmla="*/ 1901 h 2435"/>
              <a:gd name="T26" fmla="*/ 1249 w 2013"/>
              <a:gd name="T27" fmla="*/ 1533 h 2435"/>
              <a:gd name="T28" fmla="*/ 468 w 2013"/>
              <a:gd name="T29" fmla="*/ 0 h 2435"/>
              <a:gd name="T30" fmla="*/ 327 w 2013"/>
              <a:gd name="T31" fmla="*/ 66 h 2435"/>
              <a:gd name="T32" fmla="*/ 267 w 2013"/>
              <a:gd name="T33" fmla="*/ 171 h 2435"/>
              <a:gd name="T34" fmla="*/ 148 w 2013"/>
              <a:gd name="T35" fmla="*/ 357 h 2435"/>
              <a:gd name="T36" fmla="*/ 103 w 2013"/>
              <a:gd name="T37" fmla="*/ 582 h 2435"/>
              <a:gd name="T38" fmla="*/ 43 w 2013"/>
              <a:gd name="T39" fmla="*/ 744 h 2435"/>
              <a:gd name="T40" fmla="*/ 6 w 2013"/>
              <a:gd name="T41" fmla="*/ 906 h 2435"/>
              <a:gd name="T42" fmla="*/ 112 w 2013"/>
              <a:gd name="T43" fmla="*/ 1019 h 2435"/>
              <a:gd name="T44" fmla="*/ 205 w 2013"/>
              <a:gd name="T45" fmla="*/ 1190 h 2435"/>
              <a:gd name="T46" fmla="*/ 348 w 2013"/>
              <a:gd name="T47" fmla="*/ 1349 h 2435"/>
              <a:gd name="T48" fmla="*/ 412 w 2013"/>
              <a:gd name="T49" fmla="*/ 1386 h 2435"/>
              <a:gd name="T50" fmla="*/ 448 w 2013"/>
              <a:gd name="T51" fmla="*/ 1458 h 2435"/>
              <a:gd name="T52" fmla="*/ 484 w 2013"/>
              <a:gd name="T53" fmla="*/ 1562 h 2435"/>
              <a:gd name="T54" fmla="*/ 543 w 2013"/>
              <a:gd name="T55" fmla="*/ 1662 h 2435"/>
              <a:gd name="T56" fmla="*/ 610 w 2013"/>
              <a:gd name="T57" fmla="*/ 1718 h 2435"/>
              <a:gd name="T58" fmla="*/ 774 w 2013"/>
              <a:gd name="T59" fmla="*/ 1779 h 2435"/>
              <a:gd name="T60" fmla="*/ 840 w 2013"/>
              <a:gd name="T61" fmla="*/ 1683 h 2435"/>
              <a:gd name="T62" fmla="*/ 871 w 2013"/>
              <a:gd name="T63" fmla="*/ 1643 h 2435"/>
              <a:gd name="T64" fmla="*/ 921 w 2013"/>
              <a:gd name="T65" fmla="*/ 1611 h 2435"/>
              <a:gd name="T66" fmla="*/ 1017 w 2013"/>
              <a:gd name="T67" fmla="*/ 1616 h 2435"/>
              <a:gd name="T68" fmla="*/ 1078 w 2013"/>
              <a:gd name="T69" fmla="*/ 1620 h 2435"/>
              <a:gd name="T70" fmla="*/ 1163 w 2013"/>
              <a:gd name="T71" fmla="*/ 1647 h 2435"/>
              <a:gd name="T72" fmla="*/ 1247 w 2013"/>
              <a:gd name="T73" fmla="*/ 1721 h 2435"/>
              <a:gd name="T74" fmla="*/ 1465 w 2013"/>
              <a:gd name="T75" fmla="*/ 2059 h 2435"/>
              <a:gd name="T76" fmla="*/ 1559 w 2013"/>
              <a:gd name="T77" fmla="*/ 2149 h 2435"/>
              <a:gd name="T78" fmla="*/ 1845 w 2013"/>
              <a:gd name="T79" fmla="*/ 2426 h 2435"/>
              <a:gd name="T80" fmla="*/ 1987 w 2013"/>
              <a:gd name="T81" fmla="*/ 2431 h 2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13" h="2435">
                <a:moveTo>
                  <a:pt x="2013" y="2435"/>
                </a:moveTo>
                <a:cubicBezTo>
                  <a:pt x="2010" y="2412"/>
                  <a:pt x="1979" y="2320"/>
                  <a:pt x="1969" y="2291"/>
                </a:cubicBezTo>
                <a:cubicBezTo>
                  <a:pt x="1959" y="2262"/>
                  <a:pt x="1957" y="2274"/>
                  <a:pt x="1953" y="2262"/>
                </a:cubicBezTo>
                <a:cubicBezTo>
                  <a:pt x="1949" y="2250"/>
                  <a:pt x="1947" y="2232"/>
                  <a:pt x="1947" y="2217"/>
                </a:cubicBezTo>
                <a:cubicBezTo>
                  <a:pt x="1947" y="2202"/>
                  <a:pt x="1958" y="2179"/>
                  <a:pt x="1951" y="2172"/>
                </a:cubicBezTo>
                <a:cubicBezTo>
                  <a:pt x="1944" y="2165"/>
                  <a:pt x="1914" y="2177"/>
                  <a:pt x="1906" y="2172"/>
                </a:cubicBezTo>
                <a:cubicBezTo>
                  <a:pt x="1898" y="2167"/>
                  <a:pt x="1906" y="2154"/>
                  <a:pt x="1905" y="2144"/>
                </a:cubicBezTo>
                <a:cubicBezTo>
                  <a:pt x="1904" y="2134"/>
                  <a:pt x="1899" y="2118"/>
                  <a:pt x="1902" y="2114"/>
                </a:cubicBezTo>
                <a:cubicBezTo>
                  <a:pt x="1905" y="2110"/>
                  <a:pt x="1917" y="2122"/>
                  <a:pt x="1924" y="2121"/>
                </a:cubicBezTo>
                <a:cubicBezTo>
                  <a:pt x="1931" y="2120"/>
                  <a:pt x="1937" y="2105"/>
                  <a:pt x="1942" y="2105"/>
                </a:cubicBezTo>
                <a:cubicBezTo>
                  <a:pt x="1947" y="2105"/>
                  <a:pt x="1951" y="2127"/>
                  <a:pt x="1954" y="2124"/>
                </a:cubicBezTo>
                <a:cubicBezTo>
                  <a:pt x="1957" y="2121"/>
                  <a:pt x="1959" y="2103"/>
                  <a:pt x="1962" y="2087"/>
                </a:cubicBezTo>
                <a:lnTo>
                  <a:pt x="1971" y="2028"/>
                </a:lnTo>
                <a:lnTo>
                  <a:pt x="1950" y="2006"/>
                </a:lnTo>
                <a:cubicBezTo>
                  <a:pt x="1942" y="2003"/>
                  <a:pt x="1937" y="2014"/>
                  <a:pt x="1924" y="2012"/>
                </a:cubicBezTo>
                <a:cubicBezTo>
                  <a:pt x="1911" y="2010"/>
                  <a:pt x="1885" y="2003"/>
                  <a:pt x="1873" y="1991"/>
                </a:cubicBezTo>
                <a:cubicBezTo>
                  <a:pt x="1861" y="1979"/>
                  <a:pt x="1863" y="1953"/>
                  <a:pt x="1854" y="1941"/>
                </a:cubicBezTo>
                <a:cubicBezTo>
                  <a:pt x="1845" y="1929"/>
                  <a:pt x="1833" y="1928"/>
                  <a:pt x="1821" y="1920"/>
                </a:cubicBezTo>
                <a:cubicBezTo>
                  <a:pt x="1809" y="1912"/>
                  <a:pt x="1792" y="1893"/>
                  <a:pt x="1780" y="1893"/>
                </a:cubicBezTo>
                <a:cubicBezTo>
                  <a:pt x="1768" y="1893"/>
                  <a:pt x="1759" y="1915"/>
                  <a:pt x="1750" y="1919"/>
                </a:cubicBezTo>
                <a:cubicBezTo>
                  <a:pt x="1741" y="1923"/>
                  <a:pt x="1731" y="1908"/>
                  <a:pt x="1723" y="1914"/>
                </a:cubicBezTo>
                <a:cubicBezTo>
                  <a:pt x="1715" y="1920"/>
                  <a:pt x="1714" y="1945"/>
                  <a:pt x="1701" y="1956"/>
                </a:cubicBezTo>
                <a:cubicBezTo>
                  <a:pt x="1688" y="1967"/>
                  <a:pt x="1664" y="1989"/>
                  <a:pt x="1644" y="1982"/>
                </a:cubicBezTo>
                <a:cubicBezTo>
                  <a:pt x="1624" y="1975"/>
                  <a:pt x="1596" y="1930"/>
                  <a:pt x="1581" y="1917"/>
                </a:cubicBezTo>
                <a:cubicBezTo>
                  <a:pt x="1566" y="1904"/>
                  <a:pt x="1559" y="1905"/>
                  <a:pt x="1552" y="1902"/>
                </a:cubicBezTo>
                <a:lnTo>
                  <a:pt x="1536" y="1901"/>
                </a:lnTo>
                <a:lnTo>
                  <a:pt x="1681" y="1677"/>
                </a:lnTo>
                <a:lnTo>
                  <a:pt x="1249" y="1533"/>
                </a:lnTo>
                <a:lnTo>
                  <a:pt x="1002" y="0"/>
                </a:lnTo>
                <a:lnTo>
                  <a:pt x="468" y="0"/>
                </a:lnTo>
                <a:lnTo>
                  <a:pt x="319" y="0"/>
                </a:lnTo>
                <a:lnTo>
                  <a:pt x="327" y="66"/>
                </a:lnTo>
                <a:cubicBezTo>
                  <a:pt x="326" y="87"/>
                  <a:pt x="323" y="108"/>
                  <a:pt x="313" y="125"/>
                </a:cubicBezTo>
                <a:cubicBezTo>
                  <a:pt x="303" y="142"/>
                  <a:pt x="285" y="145"/>
                  <a:pt x="267" y="171"/>
                </a:cubicBezTo>
                <a:cubicBezTo>
                  <a:pt x="249" y="197"/>
                  <a:pt x="224" y="253"/>
                  <a:pt x="204" y="284"/>
                </a:cubicBezTo>
                <a:cubicBezTo>
                  <a:pt x="184" y="315"/>
                  <a:pt x="158" y="329"/>
                  <a:pt x="148" y="357"/>
                </a:cubicBezTo>
                <a:cubicBezTo>
                  <a:pt x="138" y="385"/>
                  <a:pt x="149" y="416"/>
                  <a:pt x="142" y="453"/>
                </a:cubicBezTo>
                <a:cubicBezTo>
                  <a:pt x="135" y="490"/>
                  <a:pt x="111" y="545"/>
                  <a:pt x="103" y="582"/>
                </a:cubicBezTo>
                <a:cubicBezTo>
                  <a:pt x="95" y="619"/>
                  <a:pt x="106" y="650"/>
                  <a:pt x="96" y="677"/>
                </a:cubicBezTo>
                <a:cubicBezTo>
                  <a:pt x="86" y="704"/>
                  <a:pt x="53" y="725"/>
                  <a:pt x="43" y="744"/>
                </a:cubicBezTo>
                <a:cubicBezTo>
                  <a:pt x="33" y="763"/>
                  <a:pt x="43" y="762"/>
                  <a:pt x="37" y="789"/>
                </a:cubicBezTo>
                <a:cubicBezTo>
                  <a:pt x="31" y="816"/>
                  <a:pt x="0" y="877"/>
                  <a:pt x="6" y="906"/>
                </a:cubicBezTo>
                <a:cubicBezTo>
                  <a:pt x="12" y="935"/>
                  <a:pt x="54" y="946"/>
                  <a:pt x="72" y="965"/>
                </a:cubicBezTo>
                <a:cubicBezTo>
                  <a:pt x="90" y="984"/>
                  <a:pt x="97" y="992"/>
                  <a:pt x="112" y="1019"/>
                </a:cubicBezTo>
                <a:cubicBezTo>
                  <a:pt x="127" y="1046"/>
                  <a:pt x="145" y="1097"/>
                  <a:pt x="160" y="1125"/>
                </a:cubicBezTo>
                <a:cubicBezTo>
                  <a:pt x="175" y="1153"/>
                  <a:pt x="182" y="1165"/>
                  <a:pt x="205" y="1190"/>
                </a:cubicBezTo>
                <a:cubicBezTo>
                  <a:pt x="228" y="1215"/>
                  <a:pt x="276" y="1247"/>
                  <a:pt x="300" y="1274"/>
                </a:cubicBezTo>
                <a:cubicBezTo>
                  <a:pt x="324" y="1301"/>
                  <a:pt x="335" y="1335"/>
                  <a:pt x="348" y="1349"/>
                </a:cubicBezTo>
                <a:cubicBezTo>
                  <a:pt x="361" y="1363"/>
                  <a:pt x="367" y="1350"/>
                  <a:pt x="378" y="1356"/>
                </a:cubicBezTo>
                <a:cubicBezTo>
                  <a:pt x="389" y="1362"/>
                  <a:pt x="400" y="1373"/>
                  <a:pt x="412" y="1386"/>
                </a:cubicBezTo>
                <a:cubicBezTo>
                  <a:pt x="424" y="1399"/>
                  <a:pt x="447" y="1424"/>
                  <a:pt x="453" y="1436"/>
                </a:cubicBezTo>
                <a:cubicBezTo>
                  <a:pt x="459" y="1448"/>
                  <a:pt x="443" y="1447"/>
                  <a:pt x="448" y="1458"/>
                </a:cubicBezTo>
                <a:cubicBezTo>
                  <a:pt x="453" y="1469"/>
                  <a:pt x="477" y="1485"/>
                  <a:pt x="483" y="1502"/>
                </a:cubicBezTo>
                <a:cubicBezTo>
                  <a:pt x="489" y="1519"/>
                  <a:pt x="482" y="1545"/>
                  <a:pt x="484" y="1562"/>
                </a:cubicBezTo>
                <a:cubicBezTo>
                  <a:pt x="486" y="1579"/>
                  <a:pt x="488" y="1585"/>
                  <a:pt x="498" y="1602"/>
                </a:cubicBezTo>
                <a:cubicBezTo>
                  <a:pt x="508" y="1619"/>
                  <a:pt x="530" y="1649"/>
                  <a:pt x="543" y="1662"/>
                </a:cubicBezTo>
                <a:cubicBezTo>
                  <a:pt x="556" y="1675"/>
                  <a:pt x="566" y="1671"/>
                  <a:pt x="577" y="1680"/>
                </a:cubicBezTo>
                <a:cubicBezTo>
                  <a:pt x="588" y="1689"/>
                  <a:pt x="587" y="1704"/>
                  <a:pt x="610" y="1718"/>
                </a:cubicBezTo>
                <a:cubicBezTo>
                  <a:pt x="633" y="1732"/>
                  <a:pt x="690" y="1754"/>
                  <a:pt x="717" y="1764"/>
                </a:cubicBezTo>
                <a:cubicBezTo>
                  <a:pt x="744" y="1774"/>
                  <a:pt x="755" y="1783"/>
                  <a:pt x="774" y="1779"/>
                </a:cubicBezTo>
                <a:cubicBezTo>
                  <a:pt x="793" y="1775"/>
                  <a:pt x="821" y="1755"/>
                  <a:pt x="832" y="1739"/>
                </a:cubicBezTo>
                <a:cubicBezTo>
                  <a:pt x="843" y="1723"/>
                  <a:pt x="835" y="1697"/>
                  <a:pt x="840" y="1683"/>
                </a:cubicBezTo>
                <a:cubicBezTo>
                  <a:pt x="845" y="1669"/>
                  <a:pt x="859" y="1662"/>
                  <a:pt x="864" y="1655"/>
                </a:cubicBezTo>
                <a:cubicBezTo>
                  <a:pt x="869" y="1648"/>
                  <a:pt x="867" y="1650"/>
                  <a:pt x="871" y="1643"/>
                </a:cubicBezTo>
                <a:cubicBezTo>
                  <a:pt x="875" y="1636"/>
                  <a:pt x="878" y="1615"/>
                  <a:pt x="886" y="1610"/>
                </a:cubicBezTo>
                <a:cubicBezTo>
                  <a:pt x="894" y="1605"/>
                  <a:pt x="910" y="1613"/>
                  <a:pt x="921" y="1611"/>
                </a:cubicBezTo>
                <a:cubicBezTo>
                  <a:pt x="932" y="1609"/>
                  <a:pt x="938" y="1600"/>
                  <a:pt x="954" y="1601"/>
                </a:cubicBezTo>
                <a:cubicBezTo>
                  <a:pt x="970" y="1602"/>
                  <a:pt x="1002" y="1615"/>
                  <a:pt x="1017" y="1616"/>
                </a:cubicBezTo>
                <a:cubicBezTo>
                  <a:pt x="1032" y="1617"/>
                  <a:pt x="1037" y="1607"/>
                  <a:pt x="1047" y="1608"/>
                </a:cubicBezTo>
                <a:cubicBezTo>
                  <a:pt x="1057" y="1609"/>
                  <a:pt x="1065" y="1621"/>
                  <a:pt x="1078" y="1620"/>
                </a:cubicBezTo>
                <a:cubicBezTo>
                  <a:pt x="1091" y="1619"/>
                  <a:pt x="1111" y="1600"/>
                  <a:pt x="1125" y="1604"/>
                </a:cubicBezTo>
                <a:cubicBezTo>
                  <a:pt x="1139" y="1608"/>
                  <a:pt x="1153" y="1635"/>
                  <a:pt x="1163" y="1647"/>
                </a:cubicBezTo>
                <a:cubicBezTo>
                  <a:pt x="1173" y="1659"/>
                  <a:pt x="1171" y="1665"/>
                  <a:pt x="1185" y="1677"/>
                </a:cubicBezTo>
                <a:cubicBezTo>
                  <a:pt x="1199" y="1689"/>
                  <a:pt x="1216" y="1681"/>
                  <a:pt x="1247" y="1721"/>
                </a:cubicBezTo>
                <a:cubicBezTo>
                  <a:pt x="1278" y="1761"/>
                  <a:pt x="1335" y="1861"/>
                  <a:pt x="1371" y="1917"/>
                </a:cubicBezTo>
                <a:cubicBezTo>
                  <a:pt x="1407" y="1973"/>
                  <a:pt x="1439" y="2028"/>
                  <a:pt x="1465" y="2059"/>
                </a:cubicBezTo>
                <a:cubicBezTo>
                  <a:pt x="1491" y="2090"/>
                  <a:pt x="1509" y="2086"/>
                  <a:pt x="1525" y="2101"/>
                </a:cubicBezTo>
                <a:cubicBezTo>
                  <a:pt x="1541" y="2116"/>
                  <a:pt x="1525" y="2103"/>
                  <a:pt x="1559" y="2149"/>
                </a:cubicBezTo>
                <a:cubicBezTo>
                  <a:pt x="1593" y="2195"/>
                  <a:pt x="1683" y="2329"/>
                  <a:pt x="1731" y="2375"/>
                </a:cubicBezTo>
                <a:cubicBezTo>
                  <a:pt x="1779" y="2421"/>
                  <a:pt x="1819" y="2419"/>
                  <a:pt x="1845" y="2426"/>
                </a:cubicBezTo>
                <a:cubicBezTo>
                  <a:pt x="1871" y="2433"/>
                  <a:pt x="1866" y="2419"/>
                  <a:pt x="1890" y="2420"/>
                </a:cubicBezTo>
                <a:cubicBezTo>
                  <a:pt x="1914" y="2421"/>
                  <a:pt x="1967" y="2429"/>
                  <a:pt x="1987" y="2431"/>
                </a:cubicBezTo>
                <a:lnTo>
                  <a:pt x="2013" y="2435"/>
                </a:lnTo>
                <a:close/>
              </a:path>
            </a:pathLst>
          </a:custGeom>
          <a:solidFill>
            <a:srgbClr val="993300">
              <a:alpha val="50000"/>
            </a:srgbClr>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3078" name="Picture 6" descr="war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338" y="809625"/>
            <a:ext cx="398462" cy="220663"/>
          </a:xfrm>
          <a:prstGeom prst="rect">
            <a:avLst/>
          </a:prstGeom>
          <a:noFill/>
          <a:extLst>
            <a:ext uri="{909E8E84-426E-40DD-AFC4-6F175D3DCCD1}">
              <a14:hiddenFill xmlns:a14="http://schemas.microsoft.com/office/drawing/2010/main">
                <a:solidFill>
                  <a:srgbClr val="FFFFFF"/>
                </a:solidFill>
              </a14:hiddenFill>
            </a:ext>
          </a:extLst>
        </p:spPr>
      </p:pic>
      <p:sp>
        <p:nvSpPr>
          <p:cNvPr id="3084" name="Rectangle 12"/>
          <p:cNvSpPr>
            <a:spLocks noChangeArrowheads="1"/>
          </p:cNvSpPr>
          <p:nvPr/>
        </p:nvSpPr>
        <p:spPr bwMode="auto">
          <a:xfrm>
            <a:off x="736600" y="2755900"/>
            <a:ext cx="2082800" cy="392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3087" name="Text Box 15"/>
          <p:cNvSpPr txBox="1">
            <a:spLocks noChangeArrowheads="1"/>
          </p:cNvSpPr>
          <p:nvPr/>
        </p:nvSpPr>
        <p:spPr bwMode="auto">
          <a:xfrm>
            <a:off x="1546225" y="6396038"/>
            <a:ext cx="7000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Mexico</a:t>
            </a:r>
          </a:p>
        </p:txBody>
      </p:sp>
      <p:sp>
        <p:nvSpPr>
          <p:cNvPr id="3088" name="Text Box 16"/>
          <p:cNvSpPr txBox="1">
            <a:spLocks noChangeArrowheads="1"/>
          </p:cNvSpPr>
          <p:nvPr/>
        </p:nvSpPr>
        <p:spPr bwMode="auto">
          <a:xfrm>
            <a:off x="2282825" y="6396038"/>
            <a:ext cx="481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U.S.</a:t>
            </a:r>
          </a:p>
        </p:txBody>
      </p:sp>
      <p:sp>
        <p:nvSpPr>
          <p:cNvPr id="3089" name="Line 17"/>
          <p:cNvSpPr>
            <a:spLocks noChangeShapeType="1"/>
          </p:cNvSpPr>
          <p:nvPr/>
        </p:nvSpPr>
        <p:spPr bwMode="auto">
          <a:xfrm>
            <a:off x="889000" y="6400800"/>
            <a:ext cx="18669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0" name="Rectangle 18"/>
          <p:cNvSpPr>
            <a:spLocks noChangeArrowheads="1"/>
          </p:cNvSpPr>
          <p:nvPr/>
        </p:nvSpPr>
        <p:spPr bwMode="auto">
          <a:xfrm>
            <a:off x="1676400" y="3098800"/>
            <a:ext cx="330200" cy="32893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1" name="Line 19"/>
          <p:cNvSpPr>
            <a:spLocks noChangeShapeType="1"/>
          </p:cNvSpPr>
          <p:nvPr/>
        </p:nvSpPr>
        <p:spPr bwMode="auto">
          <a:xfrm>
            <a:off x="1435100" y="3225800"/>
            <a:ext cx="0" cy="314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3" name="Line 21"/>
          <p:cNvSpPr>
            <a:spLocks noChangeShapeType="1"/>
          </p:cNvSpPr>
          <p:nvPr/>
        </p:nvSpPr>
        <p:spPr bwMode="auto">
          <a:xfrm>
            <a:off x="1276350" y="4267200"/>
            <a:ext cx="3048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6" name="Line 24"/>
          <p:cNvSpPr>
            <a:spLocks noChangeShapeType="1"/>
          </p:cNvSpPr>
          <p:nvPr/>
        </p:nvSpPr>
        <p:spPr bwMode="auto">
          <a:xfrm>
            <a:off x="1276350" y="5334000"/>
            <a:ext cx="3048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8" name="Line 26"/>
          <p:cNvSpPr>
            <a:spLocks noChangeShapeType="1"/>
          </p:cNvSpPr>
          <p:nvPr/>
        </p:nvSpPr>
        <p:spPr bwMode="auto">
          <a:xfrm>
            <a:off x="1327150" y="4800600"/>
            <a:ext cx="2032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9" name="Line 27"/>
          <p:cNvSpPr>
            <a:spLocks noChangeShapeType="1"/>
          </p:cNvSpPr>
          <p:nvPr/>
        </p:nvSpPr>
        <p:spPr bwMode="auto">
          <a:xfrm>
            <a:off x="1327150" y="5867400"/>
            <a:ext cx="2032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1" name="Text Box 29"/>
          <p:cNvSpPr txBox="1">
            <a:spLocks noChangeArrowheads="1"/>
          </p:cNvSpPr>
          <p:nvPr/>
        </p:nvSpPr>
        <p:spPr bwMode="auto">
          <a:xfrm>
            <a:off x="682625" y="5202238"/>
            <a:ext cx="6477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10,000</a:t>
            </a:r>
          </a:p>
        </p:txBody>
      </p:sp>
      <p:sp>
        <p:nvSpPr>
          <p:cNvPr id="3102" name="Text Box 30"/>
          <p:cNvSpPr txBox="1">
            <a:spLocks noChangeArrowheads="1"/>
          </p:cNvSpPr>
          <p:nvPr/>
        </p:nvSpPr>
        <p:spPr bwMode="auto">
          <a:xfrm>
            <a:off x="682625" y="4122738"/>
            <a:ext cx="6477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20,000</a:t>
            </a:r>
          </a:p>
        </p:txBody>
      </p:sp>
      <p:sp>
        <p:nvSpPr>
          <p:cNvPr id="3104" name="Rectangle 32"/>
          <p:cNvSpPr>
            <a:spLocks noChangeArrowheads="1"/>
          </p:cNvSpPr>
          <p:nvPr/>
        </p:nvSpPr>
        <p:spPr bwMode="auto">
          <a:xfrm>
            <a:off x="2324100" y="5537200"/>
            <a:ext cx="330200" cy="850900"/>
          </a:xfrm>
          <a:prstGeom prst="rect">
            <a:avLst/>
          </a:prstGeom>
          <a:solidFill>
            <a:srgbClr val="3366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6" name="Text Box 14"/>
          <p:cNvSpPr txBox="1">
            <a:spLocks noChangeArrowheads="1"/>
          </p:cNvSpPr>
          <p:nvPr/>
        </p:nvSpPr>
        <p:spPr bwMode="auto">
          <a:xfrm>
            <a:off x="923925" y="2767013"/>
            <a:ext cx="170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u="sng"/>
              <a:t>Troop Strength</a:t>
            </a:r>
          </a:p>
        </p:txBody>
      </p:sp>
      <p:pic>
        <p:nvPicPr>
          <p:cNvPr id="3105" name="Picture 33" descr="war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81450" y="265113"/>
            <a:ext cx="398463" cy="220662"/>
          </a:xfrm>
          <a:prstGeom prst="rect">
            <a:avLst/>
          </a:prstGeom>
          <a:noFill/>
          <a:extLst>
            <a:ext uri="{909E8E84-426E-40DD-AFC4-6F175D3DCCD1}">
              <a14:hiddenFill xmlns:a14="http://schemas.microsoft.com/office/drawing/2010/main">
                <a:solidFill>
                  <a:srgbClr val="FFFFFF"/>
                </a:solidFill>
              </a14:hiddenFill>
            </a:ext>
          </a:extLst>
        </p:spPr>
      </p:pic>
      <p:pic>
        <p:nvPicPr>
          <p:cNvPr id="3106" name="Picture 34" descr="war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38538" y="1520825"/>
            <a:ext cx="398462" cy="220663"/>
          </a:xfrm>
          <a:prstGeom prst="rect">
            <a:avLst/>
          </a:prstGeom>
          <a:noFill/>
          <a:extLst>
            <a:ext uri="{909E8E84-426E-40DD-AFC4-6F175D3DCCD1}">
              <a14:hiddenFill xmlns:a14="http://schemas.microsoft.com/office/drawing/2010/main">
                <a:solidFill>
                  <a:srgbClr val="FFFFFF"/>
                </a:solidFill>
              </a14:hiddenFill>
            </a:ext>
          </a:extLst>
        </p:spPr>
      </p:pic>
      <p:pic>
        <p:nvPicPr>
          <p:cNvPr id="3107" name="Picture 35" descr="war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37000" y="2659063"/>
            <a:ext cx="398463" cy="220662"/>
          </a:xfrm>
          <a:prstGeom prst="rect">
            <a:avLst/>
          </a:prstGeom>
          <a:noFill/>
          <a:extLst>
            <a:ext uri="{909E8E84-426E-40DD-AFC4-6F175D3DCCD1}">
              <a14:hiddenFill xmlns:a14="http://schemas.microsoft.com/office/drawing/2010/main">
                <a:solidFill>
                  <a:srgbClr val="FFFFFF"/>
                </a:solidFill>
              </a14:hiddenFill>
            </a:ext>
          </a:extLst>
        </p:spPr>
      </p:pic>
      <p:pic>
        <p:nvPicPr>
          <p:cNvPr id="3108" name="Picture 36" descr="war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0313" y="6280150"/>
            <a:ext cx="398462" cy="220663"/>
          </a:xfrm>
          <a:prstGeom prst="rect">
            <a:avLst/>
          </a:prstGeom>
          <a:noFill/>
          <a:extLst>
            <a:ext uri="{909E8E84-426E-40DD-AFC4-6F175D3DCCD1}">
              <a14:hiddenFill xmlns:a14="http://schemas.microsoft.com/office/drawing/2010/main">
                <a:solidFill>
                  <a:srgbClr val="FFFFFF"/>
                </a:solidFill>
              </a14:hiddenFill>
            </a:ext>
          </a:extLst>
        </p:spPr>
      </p:pic>
      <p:pic>
        <p:nvPicPr>
          <p:cNvPr id="3109" name="Picture 37" descr="war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34025" y="3835400"/>
            <a:ext cx="398463" cy="220663"/>
          </a:xfrm>
          <a:prstGeom prst="rect">
            <a:avLst/>
          </a:prstGeom>
          <a:noFill/>
          <a:extLst>
            <a:ext uri="{909E8E84-426E-40DD-AFC4-6F175D3DCCD1}">
              <a14:hiddenFill xmlns:a14="http://schemas.microsoft.com/office/drawing/2010/main">
                <a:solidFill>
                  <a:srgbClr val="FFFFFF"/>
                </a:solidFill>
              </a14:hiddenFill>
            </a:ext>
          </a:extLst>
        </p:spPr>
      </p:pic>
      <p:pic>
        <p:nvPicPr>
          <p:cNvPr id="3110" name="Picture 38" descr="war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5675" y="6361113"/>
            <a:ext cx="398463" cy="220662"/>
          </a:xfrm>
          <a:prstGeom prst="rect">
            <a:avLst/>
          </a:prstGeom>
          <a:noFill/>
          <a:extLst>
            <a:ext uri="{909E8E84-426E-40DD-AFC4-6F175D3DCCD1}">
              <a14:hiddenFill xmlns:a14="http://schemas.microsoft.com/office/drawing/2010/main">
                <a:solidFill>
                  <a:srgbClr val="FFFFFF"/>
                </a:solidFill>
              </a14:hiddenFill>
            </a:ext>
          </a:extLst>
        </p:spPr>
      </p:pic>
      <p:pic>
        <p:nvPicPr>
          <p:cNvPr id="3111" name="Picture 39" descr="war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3675" y="5294313"/>
            <a:ext cx="398463" cy="220662"/>
          </a:xfrm>
          <a:prstGeom prst="rect">
            <a:avLst/>
          </a:prstGeom>
          <a:noFill/>
          <a:extLst>
            <a:ext uri="{909E8E84-426E-40DD-AFC4-6F175D3DCCD1}">
              <a14:hiddenFill xmlns:a14="http://schemas.microsoft.com/office/drawing/2010/main">
                <a:solidFill>
                  <a:srgbClr val="FFFFFF"/>
                </a:solidFill>
              </a14:hiddenFill>
            </a:ext>
          </a:extLst>
        </p:spPr>
      </p:pic>
      <p:grpSp>
        <p:nvGrpSpPr>
          <p:cNvPr id="3121" name="Group 49"/>
          <p:cNvGrpSpPr>
            <a:grpSpLocks/>
          </p:cNvGrpSpPr>
          <p:nvPr/>
        </p:nvGrpSpPr>
        <p:grpSpPr bwMode="auto">
          <a:xfrm>
            <a:off x="6973888" y="4467225"/>
            <a:ext cx="361950" cy="269875"/>
            <a:chOff x="5369" y="3038"/>
            <a:chExt cx="228" cy="170"/>
          </a:xfrm>
        </p:grpSpPr>
        <p:sp>
          <p:nvSpPr>
            <p:cNvPr id="3113" name="Freeform 41"/>
            <p:cNvSpPr>
              <a:spLocks/>
            </p:cNvSpPr>
            <p:nvPr/>
          </p:nvSpPr>
          <p:spPr bwMode="auto">
            <a:xfrm>
              <a:off x="5369" y="3171"/>
              <a:ext cx="216" cy="37"/>
            </a:xfrm>
            <a:custGeom>
              <a:avLst/>
              <a:gdLst>
                <a:gd name="T0" fmla="*/ 32 w 216"/>
                <a:gd name="T1" fmla="*/ 37 h 37"/>
                <a:gd name="T2" fmla="*/ 198 w 216"/>
                <a:gd name="T3" fmla="*/ 37 h 37"/>
                <a:gd name="T4" fmla="*/ 216 w 216"/>
                <a:gd name="T5" fmla="*/ 0 h 37"/>
                <a:gd name="T6" fmla="*/ 126 w 216"/>
                <a:gd name="T7" fmla="*/ 1 h 37"/>
                <a:gd name="T8" fmla="*/ 40 w 216"/>
                <a:gd name="T9" fmla="*/ 1 h 37"/>
                <a:gd name="T10" fmla="*/ 0 w 216"/>
                <a:gd name="T11" fmla="*/ 0 h 37"/>
                <a:gd name="T12" fmla="*/ 32 w 216"/>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216" h="37">
                  <a:moveTo>
                    <a:pt x="32" y="37"/>
                  </a:moveTo>
                  <a:lnTo>
                    <a:pt x="198" y="37"/>
                  </a:lnTo>
                  <a:lnTo>
                    <a:pt x="216" y="0"/>
                  </a:lnTo>
                  <a:lnTo>
                    <a:pt x="126" y="1"/>
                  </a:lnTo>
                  <a:lnTo>
                    <a:pt x="40" y="1"/>
                  </a:lnTo>
                  <a:lnTo>
                    <a:pt x="0" y="0"/>
                  </a:lnTo>
                  <a:lnTo>
                    <a:pt x="32" y="3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4" name="Line 42"/>
            <p:cNvSpPr>
              <a:spLocks noChangeShapeType="1"/>
            </p:cNvSpPr>
            <p:nvPr/>
          </p:nvSpPr>
          <p:spPr bwMode="auto">
            <a:xfrm>
              <a:off x="5426" y="3067"/>
              <a:ext cx="3"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5" name="Freeform 43"/>
            <p:cNvSpPr>
              <a:spLocks/>
            </p:cNvSpPr>
            <p:nvPr/>
          </p:nvSpPr>
          <p:spPr bwMode="auto">
            <a:xfrm>
              <a:off x="5490" y="3038"/>
              <a:ext cx="3" cy="129"/>
            </a:xfrm>
            <a:custGeom>
              <a:avLst/>
              <a:gdLst>
                <a:gd name="T0" fmla="*/ 0 w 3"/>
                <a:gd name="T1" fmla="*/ 0 h 129"/>
                <a:gd name="T2" fmla="*/ 3 w 3"/>
                <a:gd name="T3" fmla="*/ 129 h 129"/>
              </a:gdLst>
              <a:ahLst/>
              <a:cxnLst>
                <a:cxn ang="0">
                  <a:pos x="T0" y="T1"/>
                </a:cxn>
                <a:cxn ang="0">
                  <a:pos x="T2" y="T3"/>
                </a:cxn>
              </a:cxnLst>
              <a:rect l="0" t="0" r="r" b="b"/>
              <a:pathLst>
                <a:path w="3" h="129">
                  <a:moveTo>
                    <a:pt x="0" y="0"/>
                  </a:moveTo>
                  <a:lnTo>
                    <a:pt x="3" y="129"/>
                  </a:lnTo>
                </a:path>
              </a:pathLst>
            </a:cu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6" name="Line 44"/>
            <p:cNvSpPr>
              <a:spLocks noChangeShapeType="1"/>
            </p:cNvSpPr>
            <p:nvPr/>
          </p:nvSpPr>
          <p:spPr bwMode="auto">
            <a:xfrm>
              <a:off x="5555" y="3094"/>
              <a:ext cx="3"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7" name="Freeform 45"/>
            <p:cNvSpPr>
              <a:spLocks/>
            </p:cNvSpPr>
            <p:nvPr/>
          </p:nvSpPr>
          <p:spPr bwMode="auto">
            <a:xfrm>
              <a:off x="5451" y="3080"/>
              <a:ext cx="100" cy="91"/>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8" name="Freeform 46"/>
            <p:cNvSpPr>
              <a:spLocks/>
            </p:cNvSpPr>
            <p:nvPr/>
          </p:nvSpPr>
          <p:spPr bwMode="auto">
            <a:xfrm>
              <a:off x="5379" y="3086"/>
              <a:ext cx="78" cy="81"/>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9" name="Freeform 47"/>
            <p:cNvSpPr>
              <a:spLocks/>
            </p:cNvSpPr>
            <p:nvPr/>
          </p:nvSpPr>
          <p:spPr bwMode="auto">
            <a:xfrm>
              <a:off x="5520" y="3105"/>
              <a:ext cx="77" cy="61"/>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0" name="Freeform 48"/>
            <p:cNvSpPr>
              <a:spLocks/>
            </p:cNvSpPr>
            <p:nvPr/>
          </p:nvSpPr>
          <p:spPr bwMode="auto">
            <a:xfrm>
              <a:off x="5461" y="3051"/>
              <a:ext cx="53" cy="41"/>
            </a:xfrm>
            <a:custGeom>
              <a:avLst/>
              <a:gdLst>
                <a:gd name="T0" fmla="*/ 16 w 53"/>
                <a:gd name="T1" fmla="*/ 0 h 41"/>
                <a:gd name="T2" fmla="*/ 1 w 53"/>
                <a:gd name="T3" fmla="*/ 22 h 41"/>
                <a:gd name="T4" fmla="*/ 23 w 53"/>
                <a:gd name="T5" fmla="*/ 41 h 41"/>
                <a:gd name="T6" fmla="*/ 51 w 53"/>
                <a:gd name="T7" fmla="*/ 30 h 41"/>
                <a:gd name="T8" fmla="*/ 38 w 53"/>
                <a:gd name="T9" fmla="*/ 18 h 41"/>
                <a:gd name="T10" fmla="*/ 43 w 53"/>
                <a:gd name="T11" fmla="*/ 0 h 41"/>
                <a:gd name="T12" fmla="*/ 16 w 5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53" h="41">
                  <a:moveTo>
                    <a:pt x="16" y="0"/>
                  </a:moveTo>
                  <a:cubicBezTo>
                    <a:pt x="9" y="8"/>
                    <a:pt x="0" y="15"/>
                    <a:pt x="1" y="22"/>
                  </a:cubicBezTo>
                  <a:cubicBezTo>
                    <a:pt x="2" y="29"/>
                    <a:pt x="15" y="41"/>
                    <a:pt x="23" y="41"/>
                  </a:cubicBezTo>
                  <a:lnTo>
                    <a:pt x="51" y="30"/>
                  </a:lnTo>
                  <a:cubicBezTo>
                    <a:pt x="53" y="26"/>
                    <a:pt x="39" y="23"/>
                    <a:pt x="38" y="18"/>
                  </a:cubicBezTo>
                  <a:cubicBezTo>
                    <a:pt x="37" y="13"/>
                    <a:pt x="47" y="3"/>
                    <a:pt x="43" y="0"/>
                  </a:cubicBezTo>
                  <a:lnTo>
                    <a:pt x="1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122" name="Group 50"/>
          <p:cNvGrpSpPr>
            <a:grpSpLocks/>
          </p:cNvGrpSpPr>
          <p:nvPr/>
        </p:nvGrpSpPr>
        <p:grpSpPr bwMode="auto">
          <a:xfrm>
            <a:off x="7126288" y="5038725"/>
            <a:ext cx="361950" cy="269875"/>
            <a:chOff x="5369" y="3038"/>
            <a:chExt cx="228" cy="170"/>
          </a:xfrm>
        </p:grpSpPr>
        <p:sp>
          <p:nvSpPr>
            <p:cNvPr id="3123" name="Freeform 51"/>
            <p:cNvSpPr>
              <a:spLocks/>
            </p:cNvSpPr>
            <p:nvPr/>
          </p:nvSpPr>
          <p:spPr bwMode="auto">
            <a:xfrm>
              <a:off x="5369" y="3171"/>
              <a:ext cx="216" cy="37"/>
            </a:xfrm>
            <a:custGeom>
              <a:avLst/>
              <a:gdLst>
                <a:gd name="T0" fmla="*/ 32 w 216"/>
                <a:gd name="T1" fmla="*/ 37 h 37"/>
                <a:gd name="T2" fmla="*/ 198 w 216"/>
                <a:gd name="T3" fmla="*/ 37 h 37"/>
                <a:gd name="T4" fmla="*/ 216 w 216"/>
                <a:gd name="T5" fmla="*/ 0 h 37"/>
                <a:gd name="T6" fmla="*/ 126 w 216"/>
                <a:gd name="T7" fmla="*/ 1 h 37"/>
                <a:gd name="T8" fmla="*/ 40 w 216"/>
                <a:gd name="T9" fmla="*/ 1 h 37"/>
                <a:gd name="T10" fmla="*/ 0 w 216"/>
                <a:gd name="T11" fmla="*/ 0 h 37"/>
                <a:gd name="T12" fmla="*/ 32 w 216"/>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216" h="37">
                  <a:moveTo>
                    <a:pt x="32" y="37"/>
                  </a:moveTo>
                  <a:lnTo>
                    <a:pt x="198" y="37"/>
                  </a:lnTo>
                  <a:lnTo>
                    <a:pt x="216" y="0"/>
                  </a:lnTo>
                  <a:lnTo>
                    <a:pt x="126" y="1"/>
                  </a:lnTo>
                  <a:lnTo>
                    <a:pt x="40" y="1"/>
                  </a:lnTo>
                  <a:lnTo>
                    <a:pt x="0" y="0"/>
                  </a:lnTo>
                  <a:lnTo>
                    <a:pt x="32" y="3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4" name="Line 52"/>
            <p:cNvSpPr>
              <a:spLocks noChangeShapeType="1"/>
            </p:cNvSpPr>
            <p:nvPr/>
          </p:nvSpPr>
          <p:spPr bwMode="auto">
            <a:xfrm>
              <a:off x="5426" y="3067"/>
              <a:ext cx="3"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5" name="Freeform 53"/>
            <p:cNvSpPr>
              <a:spLocks/>
            </p:cNvSpPr>
            <p:nvPr/>
          </p:nvSpPr>
          <p:spPr bwMode="auto">
            <a:xfrm>
              <a:off x="5490" y="3038"/>
              <a:ext cx="3" cy="129"/>
            </a:xfrm>
            <a:custGeom>
              <a:avLst/>
              <a:gdLst>
                <a:gd name="T0" fmla="*/ 0 w 3"/>
                <a:gd name="T1" fmla="*/ 0 h 129"/>
                <a:gd name="T2" fmla="*/ 3 w 3"/>
                <a:gd name="T3" fmla="*/ 129 h 129"/>
              </a:gdLst>
              <a:ahLst/>
              <a:cxnLst>
                <a:cxn ang="0">
                  <a:pos x="T0" y="T1"/>
                </a:cxn>
                <a:cxn ang="0">
                  <a:pos x="T2" y="T3"/>
                </a:cxn>
              </a:cxnLst>
              <a:rect l="0" t="0" r="r" b="b"/>
              <a:pathLst>
                <a:path w="3" h="129">
                  <a:moveTo>
                    <a:pt x="0" y="0"/>
                  </a:moveTo>
                  <a:lnTo>
                    <a:pt x="3" y="129"/>
                  </a:lnTo>
                </a:path>
              </a:pathLst>
            </a:cu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6" name="Line 54"/>
            <p:cNvSpPr>
              <a:spLocks noChangeShapeType="1"/>
            </p:cNvSpPr>
            <p:nvPr/>
          </p:nvSpPr>
          <p:spPr bwMode="auto">
            <a:xfrm>
              <a:off x="5555" y="3094"/>
              <a:ext cx="3"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7" name="Freeform 55"/>
            <p:cNvSpPr>
              <a:spLocks/>
            </p:cNvSpPr>
            <p:nvPr/>
          </p:nvSpPr>
          <p:spPr bwMode="auto">
            <a:xfrm>
              <a:off x="5451" y="3080"/>
              <a:ext cx="100" cy="91"/>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8" name="Freeform 56"/>
            <p:cNvSpPr>
              <a:spLocks/>
            </p:cNvSpPr>
            <p:nvPr/>
          </p:nvSpPr>
          <p:spPr bwMode="auto">
            <a:xfrm>
              <a:off x="5379" y="3086"/>
              <a:ext cx="78" cy="81"/>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9" name="Freeform 57"/>
            <p:cNvSpPr>
              <a:spLocks/>
            </p:cNvSpPr>
            <p:nvPr/>
          </p:nvSpPr>
          <p:spPr bwMode="auto">
            <a:xfrm>
              <a:off x="5520" y="3105"/>
              <a:ext cx="77" cy="61"/>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0" name="Freeform 58"/>
            <p:cNvSpPr>
              <a:spLocks/>
            </p:cNvSpPr>
            <p:nvPr/>
          </p:nvSpPr>
          <p:spPr bwMode="auto">
            <a:xfrm>
              <a:off x="5461" y="3051"/>
              <a:ext cx="53" cy="41"/>
            </a:xfrm>
            <a:custGeom>
              <a:avLst/>
              <a:gdLst>
                <a:gd name="T0" fmla="*/ 16 w 53"/>
                <a:gd name="T1" fmla="*/ 0 h 41"/>
                <a:gd name="T2" fmla="*/ 1 w 53"/>
                <a:gd name="T3" fmla="*/ 22 h 41"/>
                <a:gd name="T4" fmla="*/ 23 w 53"/>
                <a:gd name="T5" fmla="*/ 41 h 41"/>
                <a:gd name="T6" fmla="*/ 51 w 53"/>
                <a:gd name="T7" fmla="*/ 30 h 41"/>
                <a:gd name="T8" fmla="*/ 38 w 53"/>
                <a:gd name="T9" fmla="*/ 18 h 41"/>
                <a:gd name="T10" fmla="*/ 43 w 53"/>
                <a:gd name="T11" fmla="*/ 0 h 41"/>
                <a:gd name="T12" fmla="*/ 16 w 5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53" h="41">
                  <a:moveTo>
                    <a:pt x="16" y="0"/>
                  </a:moveTo>
                  <a:cubicBezTo>
                    <a:pt x="9" y="8"/>
                    <a:pt x="0" y="15"/>
                    <a:pt x="1" y="22"/>
                  </a:cubicBezTo>
                  <a:cubicBezTo>
                    <a:pt x="2" y="29"/>
                    <a:pt x="15" y="41"/>
                    <a:pt x="23" y="41"/>
                  </a:cubicBezTo>
                  <a:lnTo>
                    <a:pt x="51" y="30"/>
                  </a:lnTo>
                  <a:cubicBezTo>
                    <a:pt x="53" y="26"/>
                    <a:pt x="39" y="23"/>
                    <a:pt x="38" y="18"/>
                  </a:cubicBezTo>
                  <a:cubicBezTo>
                    <a:pt x="37" y="13"/>
                    <a:pt x="47" y="3"/>
                    <a:pt x="43" y="0"/>
                  </a:cubicBezTo>
                  <a:lnTo>
                    <a:pt x="1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131" name="Group 59"/>
          <p:cNvGrpSpPr>
            <a:grpSpLocks/>
          </p:cNvGrpSpPr>
          <p:nvPr/>
        </p:nvGrpSpPr>
        <p:grpSpPr bwMode="auto">
          <a:xfrm>
            <a:off x="7431088" y="5559425"/>
            <a:ext cx="361950" cy="269875"/>
            <a:chOff x="5369" y="3038"/>
            <a:chExt cx="228" cy="170"/>
          </a:xfrm>
        </p:grpSpPr>
        <p:sp>
          <p:nvSpPr>
            <p:cNvPr id="3132" name="Freeform 60"/>
            <p:cNvSpPr>
              <a:spLocks/>
            </p:cNvSpPr>
            <p:nvPr/>
          </p:nvSpPr>
          <p:spPr bwMode="auto">
            <a:xfrm>
              <a:off x="5369" y="3171"/>
              <a:ext cx="216" cy="37"/>
            </a:xfrm>
            <a:custGeom>
              <a:avLst/>
              <a:gdLst>
                <a:gd name="T0" fmla="*/ 32 w 216"/>
                <a:gd name="T1" fmla="*/ 37 h 37"/>
                <a:gd name="T2" fmla="*/ 198 w 216"/>
                <a:gd name="T3" fmla="*/ 37 h 37"/>
                <a:gd name="T4" fmla="*/ 216 w 216"/>
                <a:gd name="T5" fmla="*/ 0 h 37"/>
                <a:gd name="T6" fmla="*/ 126 w 216"/>
                <a:gd name="T7" fmla="*/ 1 h 37"/>
                <a:gd name="T8" fmla="*/ 40 w 216"/>
                <a:gd name="T9" fmla="*/ 1 h 37"/>
                <a:gd name="T10" fmla="*/ 0 w 216"/>
                <a:gd name="T11" fmla="*/ 0 h 37"/>
                <a:gd name="T12" fmla="*/ 32 w 216"/>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216" h="37">
                  <a:moveTo>
                    <a:pt x="32" y="37"/>
                  </a:moveTo>
                  <a:lnTo>
                    <a:pt x="198" y="37"/>
                  </a:lnTo>
                  <a:lnTo>
                    <a:pt x="216" y="0"/>
                  </a:lnTo>
                  <a:lnTo>
                    <a:pt x="126" y="1"/>
                  </a:lnTo>
                  <a:lnTo>
                    <a:pt x="40" y="1"/>
                  </a:lnTo>
                  <a:lnTo>
                    <a:pt x="0" y="0"/>
                  </a:lnTo>
                  <a:lnTo>
                    <a:pt x="32" y="3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3" name="Line 61"/>
            <p:cNvSpPr>
              <a:spLocks noChangeShapeType="1"/>
            </p:cNvSpPr>
            <p:nvPr/>
          </p:nvSpPr>
          <p:spPr bwMode="auto">
            <a:xfrm>
              <a:off x="5426" y="3067"/>
              <a:ext cx="3"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4" name="Freeform 62"/>
            <p:cNvSpPr>
              <a:spLocks/>
            </p:cNvSpPr>
            <p:nvPr/>
          </p:nvSpPr>
          <p:spPr bwMode="auto">
            <a:xfrm>
              <a:off x="5490" y="3038"/>
              <a:ext cx="3" cy="129"/>
            </a:xfrm>
            <a:custGeom>
              <a:avLst/>
              <a:gdLst>
                <a:gd name="T0" fmla="*/ 0 w 3"/>
                <a:gd name="T1" fmla="*/ 0 h 129"/>
                <a:gd name="T2" fmla="*/ 3 w 3"/>
                <a:gd name="T3" fmla="*/ 129 h 129"/>
              </a:gdLst>
              <a:ahLst/>
              <a:cxnLst>
                <a:cxn ang="0">
                  <a:pos x="T0" y="T1"/>
                </a:cxn>
                <a:cxn ang="0">
                  <a:pos x="T2" y="T3"/>
                </a:cxn>
              </a:cxnLst>
              <a:rect l="0" t="0" r="r" b="b"/>
              <a:pathLst>
                <a:path w="3" h="129">
                  <a:moveTo>
                    <a:pt x="0" y="0"/>
                  </a:moveTo>
                  <a:lnTo>
                    <a:pt x="3" y="129"/>
                  </a:lnTo>
                </a:path>
              </a:pathLst>
            </a:cu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5" name="Line 63"/>
            <p:cNvSpPr>
              <a:spLocks noChangeShapeType="1"/>
            </p:cNvSpPr>
            <p:nvPr/>
          </p:nvSpPr>
          <p:spPr bwMode="auto">
            <a:xfrm>
              <a:off x="5555" y="3094"/>
              <a:ext cx="3"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6" name="Freeform 64"/>
            <p:cNvSpPr>
              <a:spLocks/>
            </p:cNvSpPr>
            <p:nvPr/>
          </p:nvSpPr>
          <p:spPr bwMode="auto">
            <a:xfrm>
              <a:off x="5451" y="3080"/>
              <a:ext cx="100" cy="91"/>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7" name="Freeform 65"/>
            <p:cNvSpPr>
              <a:spLocks/>
            </p:cNvSpPr>
            <p:nvPr/>
          </p:nvSpPr>
          <p:spPr bwMode="auto">
            <a:xfrm>
              <a:off x="5379" y="3086"/>
              <a:ext cx="78" cy="81"/>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8" name="Freeform 66"/>
            <p:cNvSpPr>
              <a:spLocks/>
            </p:cNvSpPr>
            <p:nvPr/>
          </p:nvSpPr>
          <p:spPr bwMode="auto">
            <a:xfrm>
              <a:off x="5520" y="3105"/>
              <a:ext cx="77" cy="61"/>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9" name="Freeform 67"/>
            <p:cNvSpPr>
              <a:spLocks/>
            </p:cNvSpPr>
            <p:nvPr/>
          </p:nvSpPr>
          <p:spPr bwMode="auto">
            <a:xfrm>
              <a:off x="5461" y="3051"/>
              <a:ext cx="53" cy="41"/>
            </a:xfrm>
            <a:custGeom>
              <a:avLst/>
              <a:gdLst>
                <a:gd name="T0" fmla="*/ 16 w 53"/>
                <a:gd name="T1" fmla="*/ 0 h 41"/>
                <a:gd name="T2" fmla="*/ 1 w 53"/>
                <a:gd name="T3" fmla="*/ 22 h 41"/>
                <a:gd name="T4" fmla="*/ 23 w 53"/>
                <a:gd name="T5" fmla="*/ 41 h 41"/>
                <a:gd name="T6" fmla="*/ 51 w 53"/>
                <a:gd name="T7" fmla="*/ 30 h 41"/>
                <a:gd name="T8" fmla="*/ 38 w 53"/>
                <a:gd name="T9" fmla="*/ 18 h 41"/>
                <a:gd name="T10" fmla="*/ 43 w 53"/>
                <a:gd name="T11" fmla="*/ 0 h 41"/>
                <a:gd name="T12" fmla="*/ 16 w 5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53" h="41">
                  <a:moveTo>
                    <a:pt x="16" y="0"/>
                  </a:moveTo>
                  <a:cubicBezTo>
                    <a:pt x="9" y="8"/>
                    <a:pt x="0" y="15"/>
                    <a:pt x="1" y="22"/>
                  </a:cubicBezTo>
                  <a:cubicBezTo>
                    <a:pt x="2" y="29"/>
                    <a:pt x="15" y="41"/>
                    <a:pt x="23" y="41"/>
                  </a:cubicBezTo>
                  <a:lnTo>
                    <a:pt x="51" y="30"/>
                  </a:lnTo>
                  <a:cubicBezTo>
                    <a:pt x="53" y="26"/>
                    <a:pt x="39" y="23"/>
                    <a:pt x="38" y="18"/>
                  </a:cubicBezTo>
                  <a:cubicBezTo>
                    <a:pt x="37" y="13"/>
                    <a:pt x="47" y="3"/>
                    <a:pt x="43" y="0"/>
                  </a:cubicBezTo>
                  <a:lnTo>
                    <a:pt x="1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140" name="Group 68"/>
          <p:cNvGrpSpPr>
            <a:grpSpLocks/>
          </p:cNvGrpSpPr>
          <p:nvPr/>
        </p:nvGrpSpPr>
        <p:grpSpPr bwMode="auto">
          <a:xfrm>
            <a:off x="7951788" y="6016625"/>
            <a:ext cx="361950" cy="269875"/>
            <a:chOff x="5369" y="3038"/>
            <a:chExt cx="228" cy="170"/>
          </a:xfrm>
        </p:grpSpPr>
        <p:sp>
          <p:nvSpPr>
            <p:cNvPr id="3141" name="Freeform 69"/>
            <p:cNvSpPr>
              <a:spLocks/>
            </p:cNvSpPr>
            <p:nvPr/>
          </p:nvSpPr>
          <p:spPr bwMode="auto">
            <a:xfrm>
              <a:off x="5369" y="3171"/>
              <a:ext cx="216" cy="37"/>
            </a:xfrm>
            <a:custGeom>
              <a:avLst/>
              <a:gdLst>
                <a:gd name="T0" fmla="*/ 32 w 216"/>
                <a:gd name="T1" fmla="*/ 37 h 37"/>
                <a:gd name="T2" fmla="*/ 198 w 216"/>
                <a:gd name="T3" fmla="*/ 37 h 37"/>
                <a:gd name="T4" fmla="*/ 216 w 216"/>
                <a:gd name="T5" fmla="*/ 0 h 37"/>
                <a:gd name="T6" fmla="*/ 126 w 216"/>
                <a:gd name="T7" fmla="*/ 1 h 37"/>
                <a:gd name="T8" fmla="*/ 40 w 216"/>
                <a:gd name="T9" fmla="*/ 1 h 37"/>
                <a:gd name="T10" fmla="*/ 0 w 216"/>
                <a:gd name="T11" fmla="*/ 0 h 37"/>
                <a:gd name="T12" fmla="*/ 32 w 216"/>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216" h="37">
                  <a:moveTo>
                    <a:pt x="32" y="37"/>
                  </a:moveTo>
                  <a:lnTo>
                    <a:pt x="198" y="37"/>
                  </a:lnTo>
                  <a:lnTo>
                    <a:pt x="216" y="0"/>
                  </a:lnTo>
                  <a:lnTo>
                    <a:pt x="126" y="1"/>
                  </a:lnTo>
                  <a:lnTo>
                    <a:pt x="40" y="1"/>
                  </a:lnTo>
                  <a:lnTo>
                    <a:pt x="0" y="0"/>
                  </a:lnTo>
                  <a:lnTo>
                    <a:pt x="32" y="3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42" name="Line 70"/>
            <p:cNvSpPr>
              <a:spLocks noChangeShapeType="1"/>
            </p:cNvSpPr>
            <p:nvPr/>
          </p:nvSpPr>
          <p:spPr bwMode="auto">
            <a:xfrm>
              <a:off x="5426" y="3067"/>
              <a:ext cx="3"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43" name="Freeform 71"/>
            <p:cNvSpPr>
              <a:spLocks/>
            </p:cNvSpPr>
            <p:nvPr/>
          </p:nvSpPr>
          <p:spPr bwMode="auto">
            <a:xfrm>
              <a:off x="5490" y="3038"/>
              <a:ext cx="3" cy="129"/>
            </a:xfrm>
            <a:custGeom>
              <a:avLst/>
              <a:gdLst>
                <a:gd name="T0" fmla="*/ 0 w 3"/>
                <a:gd name="T1" fmla="*/ 0 h 129"/>
                <a:gd name="T2" fmla="*/ 3 w 3"/>
                <a:gd name="T3" fmla="*/ 129 h 129"/>
              </a:gdLst>
              <a:ahLst/>
              <a:cxnLst>
                <a:cxn ang="0">
                  <a:pos x="T0" y="T1"/>
                </a:cxn>
                <a:cxn ang="0">
                  <a:pos x="T2" y="T3"/>
                </a:cxn>
              </a:cxnLst>
              <a:rect l="0" t="0" r="r" b="b"/>
              <a:pathLst>
                <a:path w="3" h="129">
                  <a:moveTo>
                    <a:pt x="0" y="0"/>
                  </a:moveTo>
                  <a:lnTo>
                    <a:pt x="3" y="129"/>
                  </a:lnTo>
                </a:path>
              </a:pathLst>
            </a:cu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44" name="Line 72"/>
            <p:cNvSpPr>
              <a:spLocks noChangeShapeType="1"/>
            </p:cNvSpPr>
            <p:nvPr/>
          </p:nvSpPr>
          <p:spPr bwMode="auto">
            <a:xfrm>
              <a:off x="5555" y="3094"/>
              <a:ext cx="3"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45" name="Freeform 73"/>
            <p:cNvSpPr>
              <a:spLocks/>
            </p:cNvSpPr>
            <p:nvPr/>
          </p:nvSpPr>
          <p:spPr bwMode="auto">
            <a:xfrm>
              <a:off x="5451" y="3080"/>
              <a:ext cx="100" cy="91"/>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46" name="Freeform 74"/>
            <p:cNvSpPr>
              <a:spLocks/>
            </p:cNvSpPr>
            <p:nvPr/>
          </p:nvSpPr>
          <p:spPr bwMode="auto">
            <a:xfrm>
              <a:off x="5379" y="3086"/>
              <a:ext cx="78" cy="81"/>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47" name="Freeform 75"/>
            <p:cNvSpPr>
              <a:spLocks/>
            </p:cNvSpPr>
            <p:nvPr/>
          </p:nvSpPr>
          <p:spPr bwMode="auto">
            <a:xfrm>
              <a:off x="5520" y="3105"/>
              <a:ext cx="77" cy="61"/>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48" name="Freeform 76"/>
            <p:cNvSpPr>
              <a:spLocks/>
            </p:cNvSpPr>
            <p:nvPr/>
          </p:nvSpPr>
          <p:spPr bwMode="auto">
            <a:xfrm>
              <a:off x="5461" y="3051"/>
              <a:ext cx="53" cy="41"/>
            </a:xfrm>
            <a:custGeom>
              <a:avLst/>
              <a:gdLst>
                <a:gd name="T0" fmla="*/ 16 w 53"/>
                <a:gd name="T1" fmla="*/ 0 h 41"/>
                <a:gd name="T2" fmla="*/ 1 w 53"/>
                <a:gd name="T3" fmla="*/ 22 h 41"/>
                <a:gd name="T4" fmla="*/ 23 w 53"/>
                <a:gd name="T5" fmla="*/ 41 h 41"/>
                <a:gd name="T6" fmla="*/ 51 w 53"/>
                <a:gd name="T7" fmla="*/ 30 h 41"/>
                <a:gd name="T8" fmla="*/ 38 w 53"/>
                <a:gd name="T9" fmla="*/ 18 h 41"/>
                <a:gd name="T10" fmla="*/ 43 w 53"/>
                <a:gd name="T11" fmla="*/ 0 h 41"/>
                <a:gd name="T12" fmla="*/ 16 w 5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53" h="41">
                  <a:moveTo>
                    <a:pt x="16" y="0"/>
                  </a:moveTo>
                  <a:cubicBezTo>
                    <a:pt x="9" y="8"/>
                    <a:pt x="0" y="15"/>
                    <a:pt x="1" y="22"/>
                  </a:cubicBezTo>
                  <a:cubicBezTo>
                    <a:pt x="2" y="29"/>
                    <a:pt x="15" y="41"/>
                    <a:pt x="23" y="41"/>
                  </a:cubicBezTo>
                  <a:lnTo>
                    <a:pt x="51" y="30"/>
                  </a:lnTo>
                  <a:cubicBezTo>
                    <a:pt x="53" y="26"/>
                    <a:pt x="39" y="23"/>
                    <a:pt x="38" y="18"/>
                  </a:cubicBezTo>
                  <a:cubicBezTo>
                    <a:pt x="37" y="13"/>
                    <a:pt x="47" y="3"/>
                    <a:pt x="43" y="0"/>
                  </a:cubicBezTo>
                  <a:lnTo>
                    <a:pt x="1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49" name="Freeform 77"/>
          <p:cNvSpPr>
            <a:spLocks/>
          </p:cNvSpPr>
          <p:nvPr/>
        </p:nvSpPr>
        <p:spPr bwMode="auto">
          <a:xfrm>
            <a:off x="6134100" y="2628900"/>
            <a:ext cx="1193800" cy="1333500"/>
          </a:xfrm>
          <a:custGeom>
            <a:avLst/>
            <a:gdLst>
              <a:gd name="T0" fmla="*/ 752 w 752"/>
              <a:gd name="T1" fmla="*/ 0 h 840"/>
              <a:gd name="T2" fmla="*/ 496 w 752"/>
              <a:gd name="T3" fmla="*/ 240 h 840"/>
              <a:gd name="T4" fmla="*/ 400 w 752"/>
              <a:gd name="T5" fmla="*/ 688 h 840"/>
              <a:gd name="T6" fmla="*/ 0 w 752"/>
              <a:gd name="T7" fmla="*/ 840 h 840"/>
            </a:gdLst>
            <a:ahLst/>
            <a:cxnLst>
              <a:cxn ang="0">
                <a:pos x="T0" y="T1"/>
              </a:cxn>
              <a:cxn ang="0">
                <a:pos x="T2" y="T3"/>
              </a:cxn>
              <a:cxn ang="0">
                <a:pos x="T4" y="T5"/>
              </a:cxn>
              <a:cxn ang="0">
                <a:pos x="T6" y="T7"/>
              </a:cxn>
            </a:cxnLst>
            <a:rect l="0" t="0" r="r" b="b"/>
            <a:pathLst>
              <a:path w="752" h="840">
                <a:moveTo>
                  <a:pt x="752" y="0"/>
                </a:moveTo>
                <a:cubicBezTo>
                  <a:pt x="709" y="40"/>
                  <a:pt x="555" y="125"/>
                  <a:pt x="496" y="240"/>
                </a:cubicBezTo>
                <a:cubicBezTo>
                  <a:pt x="437" y="355"/>
                  <a:pt x="483" y="588"/>
                  <a:pt x="400" y="688"/>
                </a:cubicBezTo>
                <a:cubicBezTo>
                  <a:pt x="317" y="788"/>
                  <a:pt x="83" y="808"/>
                  <a:pt x="0" y="840"/>
                </a:cubicBezTo>
              </a:path>
            </a:pathLst>
          </a:custGeom>
          <a:noFill/>
          <a:ln w="76200" cap="flat" cmpd="tri">
            <a:solidFill>
              <a:srgbClr val="0000FF"/>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0" name="Freeform 78"/>
          <p:cNvSpPr>
            <a:spLocks/>
          </p:cNvSpPr>
          <p:nvPr/>
        </p:nvSpPr>
        <p:spPr bwMode="auto">
          <a:xfrm>
            <a:off x="4406900" y="2590800"/>
            <a:ext cx="2146300" cy="363538"/>
          </a:xfrm>
          <a:custGeom>
            <a:avLst/>
            <a:gdLst>
              <a:gd name="T0" fmla="*/ 1352 w 1352"/>
              <a:gd name="T1" fmla="*/ 0 h 229"/>
              <a:gd name="T2" fmla="*/ 520 w 1352"/>
              <a:gd name="T3" fmla="*/ 192 h 229"/>
              <a:gd name="T4" fmla="*/ 0 w 1352"/>
              <a:gd name="T5" fmla="*/ 224 h 229"/>
            </a:gdLst>
            <a:ahLst/>
            <a:cxnLst>
              <a:cxn ang="0">
                <a:pos x="T0" y="T1"/>
              </a:cxn>
              <a:cxn ang="0">
                <a:pos x="T2" y="T3"/>
              </a:cxn>
              <a:cxn ang="0">
                <a:pos x="T4" y="T5"/>
              </a:cxn>
            </a:cxnLst>
            <a:rect l="0" t="0" r="r" b="b"/>
            <a:pathLst>
              <a:path w="1352" h="229">
                <a:moveTo>
                  <a:pt x="1352" y="0"/>
                </a:moveTo>
                <a:cubicBezTo>
                  <a:pt x="1213" y="32"/>
                  <a:pt x="745" y="155"/>
                  <a:pt x="520" y="192"/>
                </a:cubicBezTo>
                <a:cubicBezTo>
                  <a:pt x="295" y="229"/>
                  <a:pt x="108" y="217"/>
                  <a:pt x="0" y="224"/>
                </a:cubicBezTo>
              </a:path>
            </a:pathLst>
          </a:custGeom>
          <a:noFill/>
          <a:ln w="76200" cap="flat" cmpd="tri">
            <a:solidFill>
              <a:srgbClr val="0000FF"/>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1" name="Freeform 79"/>
          <p:cNvSpPr>
            <a:spLocks/>
          </p:cNvSpPr>
          <p:nvPr/>
        </p:nvSpPr>
        <p:spPr bwMode="auto">
          <a:xfrm>
            <a:off x="1193800" y="0"/>
            <a:ext cx="4800600" cy="1016000"/>
          </a:xfrm>
          <a:custGeom>
            <a:avLst/>
            <a:gdLst>
              <a:gd name="T0" fmla="*/ 3024 w 3024"/>
              <a:gd name="T1" fmla="*/ 0 h 640"/>
              <a:gd name="T2" fmla="*/ 2208 w 3024"/>
              <a:gd name="T3" fmla="*/ 336 h 640"/>
              <a:gd name="T4" fmla="*/ 0 w 3024"/>
              <a:gd name="T5" fmla="*/ 640 h 640"/>
            </a:gdLst>
            <a:ahLst/>
            <a:cxnLst>
              <a:cxn ang="0">
                <a:pos x="T0" y="T1"/>
              </a:cxn>
              <a:cxn ang="0">
                <a:pos x="T2" y="T3"/>
              </a:cxn>
              <a:cxn ang="0">
                <a:pos x="T4" y="T5"/>
              </a:cxn>
            </a:cxnLst>
            <a:rect l="0" t="0" r="r" b="b"/>
            <a:pathLst>
              <a:path w="3024" h="640">
                <a:moveTo>
                  <a:pt x="3024" y="0"/>
                </a:moveTo>
                <a:cubicBezTo>
                  <a:pt x="2888" y="56"/>
                  <a:pt x="2712" y="229"/>
                  <a:pt x="2208" y="336"/>
                </a:cubicBezTo>
                <a:cubicBezTo>
                  <a:pt x="1704" y="443"/>
                  <a:pt x="460" y="577"/>
                  <a:pt x="0" y="640"/>
                </a:cubicBezTo>
              </a:path>
            </a:pathLst>
          </a:custGeom>
          <a:noFill/>
          <a:ln w="76200" cap="flat" cmpd="tri">
            <a:solidFill>
              <a:srgbClr val="0000FF"/>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152" name="Group 80"/>
          <p:cNvGrpSpPr>
            <a:grpSpLocks/>
          </p:cNvGrpSpPr>
          <p:nvPr/>
        </p:nvGrpSpPr>
        <p:grpSpPr bwMode="auto">
          <a:xfrm>
            <a:off x="369888" y="771525"/>
            <a:ext cx="361950" cy="269875"/>
            <a:chOff x="5369" y="3038"/>
            <a:chExt cx="228" cy="170"/>
          </a:xfrm>
        </p:grpSpPr>
        <p:sp>
          <p:nvSpPr>
            <p:cNvPr id="3153" name="Freeform 81"/>
            <p:cNvSpPr>
              <a:spLocks/>
            </p:cNvSpPr>
            <p:nvPr/>
          </p:nvSpPr>
          <p:spPr bwMode="auto">
            <a:xfrm>
              <a:off x="5369" y="3171"/>
              <a:ext cx="216" cy="37"/>
            </a:xfrm>
            <a:custGeom>
              <a:avLst/>
              <a:gdLst>
                <a:gd name="T0" fmla="*/ 32 w 216"/>
                <a:gd name="T1" fmla="*/ 37 h 37"/>
                <a:gd name="T2" fmla="*/ 198 w 216"/>
                <a:gd name="T3" fmla="*/ 37 h 37"/>
                <a:gd name="T4" fmla="*/ 216 w 216"/>
                <a:gd name="T5" fmla="*/ 0 h 37"/>
                <a:gd name="T6" fmla="*/ 126 w 216"/>
                <a:gd name="T7" fmla="*/ 1 h 37"/>
                <a:gd name="T8" fmla="*/ 40 w 216"/>
                <a:gd name="T9" fmla="*/ 1 h 37"/>
                <a:gd name="T10" fmla="*/ 0 w 216"/>
                <a:gd name="T11" fmla="*/ 0 h 37"/>
                <a:gd name="T12" fmla="*/ 32 w 216"/>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216" h="37">
                  <a:moveTo>
                    <a:pt x="32" y="37"/>
                  </a:moveTo>
                  <a:lnTo>
                    <a:pt x="198" y="37"/>
                  </a:lnTo>
                  <a:lnTo>
                    <a:pt x="216" y="0"/>
                  </a:lnTo>
                  <a:lnTo>
                    <a:pt x="126" y="1"/>
                  </a:lnTo>
                  <a:lnTo>
                    <a:pt x="40" y="1"/>
                  </a:lnTo>
                  <a:lnTo>
                    <a:pt x="0" y="0"/>
                  </a:lnTo>
                  <a:lnTo>
                    <a:pt x="32" y="3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4" name="Line 82"/>
            <p:cNvSpPr>
              <a:spLocks noChangeShapeType="1"/>
            </p:cNvSpPr>
            <p:nvPr/>
          </p:nvSpPr>
          <p:spPr bwMode="auto">
            <a:xfrm>
              <a:off x="5426" y="3067"/>
              <a:ext cx="3"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5" name="Freeform 83"/>
            <p:cNvSpPr>
              <a:spLocks/>
            </p:cNvSpPr>
            <p:nvPr/>
          </p:nvSpPr>
          <p:spPr bwMode="auto">
            <a:xfrm>
              <a:off x="5490" y="3038"/>
              <a:ext cx="3" cy="129"/>
            </a:xfrm>
            <a:custGeom>
              <a:avLst/>
              <a:gdLst>
                <a:gd name="T0" fmla="*/ 0 w 3"/>
                <a:gd name="T1" fmla="*/ 0 h 129"/>
                <a:gd name="T2" fmla="*/ 3 w 3"/>
                <a:gd name="T3" fmla="*/ 129 h 129"/>
              </a:gdLst>
              <a:ahLst/>
              <a:cxnLst>
                <a:cxn ang="0">
                  <a:pos x="T0" y="T1"/>
                </a:cxn>
                <a:cxn ang="0">
                  <a:pos x="T2" y="T3"/>
                </a:cxn>
              </a:cxnLst>
              <a:rect l="0" t="0" r="r" b="b"/>
              <a:pathLst>
                <a:path w="3" h="129">
                  <a:moveTo>
                    <a:pt x="0" y="0"/>
                  </a:moveTo>
                  <a:lnTo>
                    <a:pt x="3" y="129"/>
                  </a:lnTo>
                </a:path>
              </a:pathLst>
            </a:cu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6" name="Line 84"/>
            <p:cNvSpPr>
              <a:spLocks noChangeShapeType="1"/>
            </p:cNvSpPr>
            <p:nvPr/>
          </p:nvSpPr>
          <p:spPr bwMode="auto">
            <a:xfrm>
              <a:off x="5555" y="3094"/>
              <a:ext cx="3"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7" name="Freeform 85"/>
            <p:cNvSpPr>
              <a:spLocks/>
            </p:cNvSpPr>
            <p:nvPr/>
          </p:nvSpPr>
          <p:spPr bwMode="auto">
            <a:xfrm>
              <a:off x="5451" y="3080"/>
              <a:ext cx="100" cy="91"/>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8" name="Freeform 86"/>
            <p:cNvSpPr>
              <a:spLocks/>
            </p:cNvSpPr>
            <p:nvPr/>
          </p:nvSpPr>
          <p:spPr bwMode="auto">
            <a:xfrm>
              <a:off x="5379" y="3086"/>
              <a:ext cx="78" cy="81"/>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59" name="Freeform 87"/>
            <p:cNvSpPr>
              <a:spLocks/>
            </p:cNvSpPr>
            <p:nvPr/>
          </p:nvSpPr>
          <p:spPr bwMode="auto">
            <a:xfrm>
              <a:off x="5520" y="3105"/>
              <a:ext cx="77" cy="61"/>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60" name="Freeform 88"/>
            <p:cNvSpPr>
              <a:spLocks/>
            </p:cNvSpPr>
            <p:nvPr/>
          </p:nvSpPr>
          <p:spPr bwMode="auto">
            <a:xfrm>
              <a:off x="5461" y="3051"/>
              <a:ext cx="53" cy="41"/>
            </a:xfrm>
            <a:custGeom>
              <a:avLst/>
              <a:gdLst>
                <a:gd name="T0" fmla="*/ 16 w 53"/>
                <a:gd name="T1" fmla="*/ 0 h 41"/>
                <a:gd name="T2" fmla="*/ 1 w 53"/>
                <a:gd name="T3" fmla="*/ 22 h 41"/>
                <a:gd name="T4" fmla="*/ 23 w 53"/>
                <a:gd name="T5" fmla="*/ 41 h 41"/>
                <a:gd name="T6" fmla="*/ 51 w 53"/>
                <a:gd name="T7" fmla="*/ 30 h 41"/>
                <a:gd name="T8" fmla="*/ 38 w 53"/>
                <a:gd name="T9" fmla="*/ 18 h 41"/>
                <a:gd name="T10" fmla="*/ 43 w 53"/>
                <a:gd name="T11" fmla="*/ 0 h 41"/>
                <a:gd name="T12" fmla="*/ 16 w 5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53" h="41">
                  <a:moveTo>
                    <a:pt x="16" y="0"/>
                  </a:moveTo>
                  <a:cubicBezTo>
                    <a:pt x="9" y="8"/>
                    <a:pt x="0" y="15"/>
                    <a:pt x="1" y="22"/>
                  </a:cubicBezTo>
                  <a:cubicBezTo>
                    <a:pt x="2" y="29"/>
                    <a:pt x="15" y="41"/>
                    <a:pt x="23" y="41"/>
                  </a:cubicBezTo>
                  <a:lnTo>
                    <a:pt x="51" y="30"/>
                  </a:lnTo>
                  <a:cubicBezTo>
                    <a:pt x="53" y="26"/>
                    <a:pt x="39" y="23"/>
                    <a:pt x="38" y="18"/>
                  </a:cubicBezTo>
                  <a:cubicBezTo>
                    <a:pt x="37" y="13"/>
                    <a:pt x="47" y="3"/>
                    <a:pt x="43" y="0"/>
                  </a:cubicBezTo>
                  <a:lnTo>
                    <a:pt x="1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63" name="Line 91"/>
          <p:cNvSpPr>
            <a:spLocks noChangeShapeType="1"/>
          </p:cNvSpPr>
          <p:nvPr/>
        </p:nvSpPr>
        <p:spPr bwMode="auto">
          <a:xfrm>
            <a:off x="1276350" y="3200400"/>
            <a:ext cx="3048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64" name="Line 92"/>
          <p:cNvSpPr>
            <a:spLocks noChangeShapeType="1"/>
          </p:cNvSpPr>
          <p:nvPr/>
        </p:nvSpPr>
        <p:spPr bwMode="auto">
          <a:xfrm>
            <a:off x="1327150" y="3733800"/>
            <a:ext cx="2032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65" name="Text Box 93"/>
          <p:cNvSpPr txBox="1">
            <a:spLocks noChangeArrowheads="1"/>
          </p:cNvSpPr>
          <p:nvPr/>
        </p:nvSpPr>
        <p:spPr bwMode="auto">
          <a:xfrm>
            <a:off x="657225" y="3068638"/>
            <a:ext cx="6477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30,000</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wipe(down)">
                                      <p:cBhvr>
                                        <p:cTn id="7" dur="500"/>
                                        <p:tgtEl>
                                          <p:spTgt spid="30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104"/>
                                        </p:tgtEl>
                                        <p:attrNameLst>
                                          <p:attrName>style.visibility</p:attrName>
                                        </p:attrNameLst>
                                      </p:cBhvr>
                                      <p:to>
                                        <p:strVal val="visible"/>
                                      </p:to>
                                    </p:set>
                                    <p:animEffect transition="in" filter="wipe(down)">
                                      <p:cBhvr>
                                        <p:cTn id="12" dur="500"/>
                                        <p:tgtEl>
                                          <p:spTgt spid="31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090"/>
                                        </p:tgtEl>
                                        <p:attrNameLst>
                                          <p:attrName>style.visibility</p:attrName>
                                        </p:attrNameLst>
                                      </p:cBhvr>
                                      <p:to>
                                        <p:strVal val="visible"/>
                                      </p:to>
                                    </p:set>
                                    <p:animEffect transition="in" filter="wipe(down)">
                                      <p:cBhvr>
                                        <p:cTn id="17" dur="500"/>
                                        <p:tgtEl>
                                          <p:spTgt spid="309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121"/>
                                        </p:tgtEl>
                                        <p:attrNameLst>
                                          <p:attrName>style.visibility</p:attrName>
                                        </p:attrNameLst>
                                      </p:cBhvr>
                                      <p:to>
                                        <p:strVal val="visible"/>
                                      </p:to>
                                    </p:set>
                                    <p:animEffect transition="in" filter="dissolve">
                                      <p:cBhvr>
                                        <p:cTn id="22" dur="500"/>
                                        <p:tgtEl>
                                          <p:spTgt spid="3121"/>
                                        </p:tgtEl>
                                      </p:cBhvr>
                                    </p:animEffect>
                                  </p:childTnLst>
                                </p:cTn>
                              </p:par>
                            </p:childTnLst>
                          </p:cTn>
                        </p:par>
                        <p:par>
                          <p:cTn id="23" fill="hold" nodeType="afterGroup">
                            <p:stCondLst>
                              <p:cond delay="500"/>
                            </p:stCondLst>
                            <p:childTnLst>
                              <p:par>
                                <p:cTn id="24" presetID="9" presetClass="entr" presetSubtype="0" fill="hold" nodeType="afterEffect">
                                  <p:stCondLst>
                                    <p:cond delay="0"/>
                                  </p:stCondLst>
                                  <p:childTnLst>
                                    <p:set>
                                      <p:cBhvr>
                                        <p:cTn id="25" dur="1" fill="hold">
                                          <p:stCondLst>
                                            <p:cond delay="0"/>
                                          </p:stCondLst>
                                        </p:cTn>
                                        <p:tgtEl>
                                          <p:spTgt spid="3122"/>
                                        </p:tgtEl>
                                        <p:attrNameLst>
                                          <p:attrName>style.visibility</p:attrName>
                                        </p:attrNameLst>
                                      </p:cBhvr>
                                      <p:to>
                                        <p:strVal val="visible"/>
                                      </p:to>
                                    </p:set>
                                    <p:animEffect transition="in" filter="dissolve">
                                      <p:cBhvr>
                                        <p:cTn id="26" dur="500"/>
                                        <p:tgtEl>
                                          <p:spTgt spid="3122"/>
                                        </p:tgtEl>
                                      </p:cBhvr>
                                    </p:animEffect>
                                  </p:childTnLst>
                                </p:cTn>
                              </p:par>
                            </p:childTnLst>
                          </p:cTn>
                        </p:par>
                        <p:par>
                          <p:cTn id="27" fill="hold" nodeType="afterGroup">
                            <p:stCondLst>
                              <p:cond delay="1000"/>
                            </p:stCondLst>
                            <p:childTnLst>
                              <p:par>
                                <p:cTn id="28" presetID="9" presetClass="entr" presetSubtype="0" fill="hold" nodeType="afterEffect">
                                  <p:stCondLst>
                                    <p:cond delay="0"/>
                                  </p:stCondLst>
                                  <p:childTnLst>
                                    <p:set>
                                      <p:cBhvr>
                                        <p:cTn id="29" dur="1" fill="hold">
                                          <p:stCondLst>
                                            <p:cond delay="0"/>
                                          </p:stCondLst>
                                        </p:cTn>
                                        <p:tgtEl>
                                          <p:spTgt spid="3131"/>
                                        </p:tgtEl>
                                        <p:attrNameLst>
                                          <p:attrName>style.visibility</p:attrName>
                                        </p:attrNameLst>
                                      </p:cBhvr>
                                      <p:to>
                                        <p:strVal val="visible"/>
                                      </p:to>
                                    </p:set>
                                    <p:animEffect transition="in" filter="dissolve">
                                      <p:cBhvr>
                                        <p:cTn id="30" dur="500"/>
                                        <p:tgtEl>
                                          <p:spTgt spid="3131"/>
                                        </p:tgtEl>
                                      </p:cBhvr>
                                    </p:animEffect>
                                  </p:childTnLst>
                                </p:cTn>
                              </p:par>
                            </p:childTnLst>
                          </p:cTn>
                        </p:par>
                        <p:par>
                          <p:cTn id="31" fill="hold" nodeType="afterGroup">
                            <p:stCondLst>
                              <p:cond delay="1500"/>
                            </p:stCondLst>
                            <p:childTnLst>
                              <p:par>
                                <p:cTn id="32" presetID="9" presetClass="entr" presetSubtype="0" fill="hold" nodeType="afterEffect">
                                  <p:stCondLst>
                                    <p:cond delay="0"/>
                                  </p:stCondLst>
                                  <p:childTnLst>
                                    <p:set>
                                      <p:cBhvr>
                                        <p:cTn id="33" dur="1" fill="hold">
                                          <p:stCondLst>
                                            <p:cond delay="0"/>
                                          </p:stCondLst>
                                        </p:cTn>
                                        <p:tgtEl>
                                          <p:spTgt spid="3140"/>
                                        </p:tgtEl>
                                        <p:attrNameLst>
                                          <p:attrName>style.visibility</p:attrName>
                                        </p:attrNameLst>
                                      </p:cBhvr>
                                      <p:to>
                                        <p:strVal val="visible"/>
                                      </p:to>
                                    </p:set>
                                    <p:animEffect transition="in" filter="dissolve">
                                      <p:cBhvr>
                                        <p:cTn id="34" dur="500"/>
                                        <p:tgtEl>
                                          <p:spTgt spid="3140"/>
                                        </p:tgtEl>
                                      </p:cBhvr>
                                    </p:animEffect>
                                  </p:childTnLst>
                                </p:cTn>
                              </p:par>
                            </p:childTnLst>
                          </p:cTn>
                        </p:par>
                        <p:par>
                          <p:cTn id="35" fill="hold" nodeType="afterGroup">
                            <p:stCondLst>
                              <p:cond delay="2000"/>
                            </p:stCondLst>
                            <p:childTnLst>
                              <p:par>
                                <p:cTn id="36" presetID="9" presetClass="entr" presetSubtype="0" fill="hold" nodeType="afterEffect">
                                  <p:stCondLst>
                                    <p:cond delay="0"/>
                                  </p:stCondLst>
                                  <p:childTnLst>
                                    <p:set>
                                      <p:cBhvr>
                                        <p:cTn id="37" dur="1" fill="hold">
                                          <p:stCondLst>
                                            <p:cond delay="0"/>
                                          </p:stCondLst>
                                        </p:cTn>
                                        <p:tgtEl>
                                          <p:spTgt spid="3152"/>
                                        </p:tgtEl>
                                        <p:attrNameLst>
                                          <p:attrName>style.visibility</p:attrName>
                                        </p:attrNameLst>
                                      </p:cBhvr>
                                      <p:to>
                                        <p:strVal val="visible"/>
                                      </p:to>
                                    </p:set>
                                    <p:animEffect transition="in" filter="dissolve">
                                      <p:cBhvr>
                                        <p:cTn id="38" dur="500"/>
                                        <p:tgtEl>
                                          <p:spTgt spid="315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2" fill="hold" grpId="0" nodeType="clickEffect">
                                  <p:stCondLst>
                                    <p:cond delay="0"/>
                                  </p:stCondLst>
                                  <p:childTnLst>
                                    <p:set>
                                      <p:cBhvr>
                                        <p:cTn id="42" dur="1" fill="hold">
                                          <p:stCondLst>
                                            <p:cond delay="0"/>
                                          </p:stCondLst>
                                        </p:cTn>
                                        <p:tgtEl>
                                          <p:spTgt spid="3149"/>
                                        </p:tgtEl>
                                        <p:attrNameLst>
                                          <p:attrName>style.visibility</p:attrName>
                                        </p:attrNameLst>
                                      </p:cBhvr>
                                      <p:to>
                                        <p:strVal val="visible"/>
                                      </p:to>
                                    </p:set>
                                    <p:animEffect transition="in" filter="wipe(right)">
                                      <p:cBhvr>
                                        <p:cTn id="43" dur="500"/>
                                        <p:tgtEl>
                                          <p:spTgt spid="314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2" fill="hold" grpId="0" nodeType="clickEffect">
                                  <p:stCondLst>
                                    <p:cond delay="0"/>
                                  </p:stCondLst>
                                  <p:childTnLst>
                                    <p:set>
                                      <p:cBhvr>
                                        <p:cTn id="47" dur="1" fill="hold">
                                          <p:stCondLst>
                                            <p:cond delay="0"/>
                                          </p:stCondLst>
                                        </p:cTn>
                                        <p:tgtEl>
                                          <p:spTgt spid="3150"/>
                                        </p:tgtEl>
                                        <p:attrNameLst>
                                          <p:attrName>style.visibility</p:attrName>
                                        </p:attrNameLst>
                                      </p:cBhvr>
                                      <p:to>
                                        <p:strVal val="visible"/>
                                      </p:to>
                                    </p:set>
                                    <p:animEffect transition="in" filter="wipe(right)">
                                      <p:cBhvr>
                                        <p:cTn id="48" dur="500"/>
                                        <p:tgtEl>
                                          <p:spTgt spid="3150"/>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2" fill="hold" grpId="0" nodeType="clickEffect">
                                  <p:stCondLst>
                                    <p:cond delay="0"/>
                                  </p:stCondLst>
                                  <p:childTnLst>
                                    <p:set>
                                      <p:cBhvr>
                                        <p:cTn id="52" dur="1" fill="hold">
                                          <p:stCondLst>
                                            <p:cond delay="0"/>
                                          </p:stCondLst>
                                        </p:cTn>
                                        <p:tgtEl>
                                          <p:spTgt spid="3151"/>
                                        </p:tgtEl>
                                        <p:attrNameLst>
                                          <p:attrName>style.visibility</p:attrName>
                                        </p:attrNameLst>
                                      </p:cBhvr>
                                      <p:to>
                                        <p:strVal val="visible"/>
                                      </p:to>
                                    </p:set>
                                    <p:animEffect transition="in" filter="wipe(right)">
                                      <p:cBhvr>
                                        <p:cTn id="53" dur="500"/>
                                        <p:tgtEl>
                                          <p:spTgt spid="3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animBg="1"/>
      <p:bldP spid="3090" grpId="0" animBg="1"/>
      <p:bldP spid="3104" grpId="0" animBg="1"/>
      <p:bldP spid="3149" grpId="0" animBg="1"/>
      <p:bldP spid="3150" grpId="0" animBg="1"/>
      <p:bldP spid="31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51" name="Rectangle 83"/>
          <p:cNvSpPr>
            <a:spLocks noChangeArrowheads="1"/>
          </p:cNvSpPr>
          <p:nvPr/>
        </p:nvSpPr>
        <p:spPr bwMode="auto">
          <a:xfrm>
            <a:off x="2960688" y="6037263"/>
            <a:ext cx="156845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Freeform 4"/>
          <p:cNvSpPr>
            <a:spLocks/>
          </p:cNvSpPr>
          <p:nvPr/>
        </p:nvSpPr>
        <p:spPr bwMode="auto">
          <a:xfrm>
            <a:off x="3808413" y="4763"/>
            <a:ext cx="3195637" cy="3865562"/>
          </a:xfrm>
          <a:custGeom>
            <a:avLst/>
            <a:gdLst>
              <a:gd name="T0" fmla="*/ 1969 w 2013"/>
              <a:gd name="T1" fmla="*/ 2291 h 2435"/>
              <a:gd name="T2" fmla="*/ 1947 w 2013"/>
              <a:gd name="T3" fmla="*/ 2217 h 2435"/>
              <a:gd name="T4" fmla="*/ 1906 w 2013"/>
              <a:gd name="T5" fmla="*/ 2172 h 2435"/>
              <a:gd name="T6" fmla="*/ 1902 w 2013"/>
              <a:gd name="T7" fmla="*/ 2114 h 2435"/>
              <a:gd name="T8" fmla="*/ 1942 w 2013"/>
              <a:gd name="T9" fmla="*/ 2105 h 2435"/>
              <a:gd name="T10" fmla="*/ 1962 w 2013"/>
              <a:gd name="T11" fmla="*/ 2087 h 2435"/>
              <a:gd name="T12" fmla="*/ 1950 w 2013"/>
              <a:gd name="T13" fmla="*/ 2006 h 2435"/>
              <a:gd name="T14" fmla="*/ 1873 w 2013"/>
              <a:gd name="T15" fmla="*/ 1991 h 2435"/>
              <a:gd name="T16" fmla="*/ 1821 w 2013"/>
              <a:gd name="T17" fmla="*/ 1920 h 2435"/>
              <a:gd name="T18" fmla="*/ 1750 w 2013"/>
              <a:gd name="T19" fmla="*/ 1919 h 2435"/>
              <a:gd name="T20" fmla="*/ 1701 w 2013"/>
              <a:gd name="T21" fmla="*/ 1956 h 2435"/>
              <a:gd name="T22" fmla="*/ 1581 w 2013"/>
              <a:gd name="T23" fmla="*/ 1917 h 2435"/>
              <a:gd name="T24" fmla="*/ 1536 w 2013"/>
              <a:gd name="T25" fmla="*/ 1901 h 2435"/>
              <a:gd name="T26" fmla="*/ 1249 w 2013"/>
              <a:gd name="T27" fmla="*/ 1533 h 2435"/>
              <a:gd name="T28" fmla="*/ 468 w 2013"/>
              <a:gd name="T29" fmla="*/ 0 h 2435"/>
              <a:gd name="T30" fmla="*/ 327 w 2013"/>
              <a:gd name="T31" fmla="*/ 66 h 2435"/>
              <a:gd name="T32" fmla="*/ 267 w 2013"/>
              <a:gd name="T33" fmla="*/ 171 h 2435"/>
              <a:gd name="T34" fmla="*/ 148 w 2013"/>
              <a:gd name="T35" fmla="*/ 357 h 2435"/>
              <a:gd name="T36" fmla="*/ 103 w 2013"/>
              <a:gd name="T37" fmla="*/ 582 h 2435"/>
              <a:gd name="T38" fmla="*/ 43 w 2013"/>
              <a:gd name="T39" fmla="*/ 744 h 2435"/>
              <a:gd name="T40" fmla="*/ 6 w 2013"/>
              <a:gd name="T41" fmla="*/ 906 h 2435"/>
              <a:gd name="T42" fmla="*/ 112 w 2013"/>
              <a:gd name="T43" fmla="*/ 1019 h 2435"/>
              <a:gd name="T44" fmla="*/ 205 w 2013"/>
              <a:gd name="T45" fmla="*/ 1190 h 2435"/>
              <a:gd name="T46" fmla="*/ 348 w 2013"/>
              <a:gd name="T47" fmla="*/ 1349 h 2435"/>
              <a:gd name="T48" fmla="*/ 412 w 2013"/>
              <a:gd name="T49" fmla="*/ 1386 h 2435"/>
              <a:gd name="T50" fmla="*/ 448 w 2013"/>
              <a:gd name="T51" fmla="*/ 1458 h 2435"/>
              <a:gd name="T52" fmla="*/ 484 w 2013"/>
              <a:gd name="T53" fmla="*/ 1562 h 2435"/>
              <a:gd name="T54" fmla="*/ 543 w 2013"/>
              <a:gd name="T55" fmla="*/ 1662 h 2435"/>
              <a:gd name="T56" fmla="*/ 610 w 2013"/>
              <a:gd name="T57" fmla="*/ 1718 h 2435"/>
              <a:gd name="T58" fmla="*/ 774 w 2013"/>
              <a:gd name="T59" fmla="*/ 1779 h 2435"/>
              <a:gd name="T60" fmla="*/ 840 w 2013"/>
              <a:gd name="T61" fmla="*/ 1683 h 2435"/>
              <a:gd name="T62" fmla="*/ 871 w 2013"/>
              <a:gd name="T63" fmla="*/ 1643 h 2435"/>
              <a:gd name="T64" fmla="*/ 921 w 2013"/>
              <a:gd name="T65" fmla="*/ 1611 h 2435"/>
              <a:gd name="T66" fmla="*/ 1017 w 2013"/>
              <a:gd name="T67" fmla="*/ 1616 h 2435"/>
              <a:gd name="T68" fmla="*/ 1078 w 2013"/>
              <a:gd name="T69" fmla="*/ 1620 h 2435"/>
              <a:gd name="T70" fmla="*/ 1163 w 2013"/>
              <a:gd name="T71" fmla="*/ 1647 h 2435"/>
              <a:gd name="T72" fmla="*/ 1247 w 2013"/>
              <a:gd name="T73" fmla="*/ 1721 h 2435"/>
              <a:gd name="T74" fmla="*/ 1465 w 2013"/>
              <a:gd name="T75" fmla="*/ 2059 h 2435"/>
              <a:gd name="T76" fmla="*/ 1559 w 2013"/>
              <a:gd name="T77" fmla="*/ 2149 h 2435"/>
              <a:gd name="T78" fmla="*/ 1845 w 2013"/>
              <a:gd name="T79" fmla="*/ 2426 h 2435"/>
              <a:gd name="T80" fmla="*/ 1987 w 2013"/>
              <a:gd name="T81" fmla="*/ 2431 h 2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13" h="2435">
                <a:moveTo>
                  <a:pt x="2013" y="2435"/>
                </a:moveTo>
                <a:cubicBezTo>
                  <a:pt x="2010" y="2412"/>
                  <a:pt x="1979" y="2320"/>
                  <a:pt x="1969" y="2291"/>
                </a:cubicBezTo>
                <a:cubicBezTo>
                  <a:pt x="1959" y="2262"/>
                  <a:pt x="1957" y="2274"/>
                  <a:pt x="1953" y="2262"/>
                </a:cubicBezTo>
                <a:cubicBezTo>
                  <a:pt x="1949" y="2250"/>
                  <a:pt x="1947" y="2232"/>
                  <a:pt x="1947" y="2217"/>
                </a:cubicBezTo>
                <a:cubicBezTo>
                  <a:pt x="1947" y="2202"/>
                  <a:pt x="1958" y="2179"/>
                  <a:pt x="1951" y="2172"/>
                </a:cubicBezTo>
                <a:cubicBezTo>
                  <a:pt x="1944" y="2165"/>
                  <a:pt x="1914" y="2177"/>
                  <a:pt x="1906" y="2172"/>
                </a:cubicBezTo>
                <a:cubicBezTo>
                  <a:pt x="1898" y="2167"/>
                  <a:pt x="1906" y="2154"/>
                  <a:pt x="1905" y="2144"/>
                </a:cubicBezTo>
                <a:cubicBezTo>
                  <a:pt x="1904" y="2134"/>
                  <a:pt x="1899" y="2118"/>
                  <a:pt x="1902" y="2114"/>
                </a:cubicBezTo>
                <a:cubicBezTo>
                  <a:pt x="1905" y="2110"/>
                  <a:pt x="1917" y="2122"/>
                  <a:pt x="1924" y="2121"/>
                </a:cubicBezTo>
                <a:cubicBezTo>
                  <a:pt x="1931" y="2120"/>
                  <a:pt x="1937" y="2105"/>
                  <a:pt x="1942" y="2105"/>
                </a:cubicBezTo>
                <a:cubicBezTo>
                  <a:pt x="1947" y="2105"/>
                  <a:pt x="1951" y="2127"/>
                  <a:pt x="1954" y="2124"/>
                </a:cubicBezTo>
                <a:cubicBezTo>
                  <a:pt x="1957" y="2121"/>
                  <a:pt x="1959" y="2103"/>
                  <a:pt x="1962" y="2087"/>
                </a:cubicBezTo>
                <a:lnTo>
                  <a:pt x="1971" y="2028"/>
                </a:lnTo>
                <a:lnTo>
                  <a:pt x="1950" y="2006"/>
                </a:lnTo>
                <a:cubicBezTo>
                  <a:pt x="1942" y="2003"/>
                  <a:pt x="1937" y="2014"/>
                  <a:pt x="1924" y="2012"/>
                </a:cubicBezTo>
                <a:cubicBezTo>
                  <a:pt x="1911" y="2010"/>
                  <a:pt x="1885" y="2003"/>
                  <a:pt x="1873" y="1991"/>
                </a:cubicBezTo>
                <a:cubicBezTo>
                  <a:pt x="1861" y="1979"/>
                  <a:pt x="1863" y="1953"/>
                  <a:pt x="1854" y="1941"/>
                </a:cubicBezTo>
                <a:cubicBezTo>
                  <a:pt x="1845" y="1929"/>
                  <a:pt x="1833" y="1928"/>
                  <a:pt x="1821" y="1920"/>
                </a:cubicBezTo>
                <a:cubicBezTo>
                  <a:pt x="1809" y="1912"/>
                  <a:pt x="1792" y="1893"/>
                  <a:pt x="1780" y="1893"/>
                </a:cubicBezTo>
                <a:cubicBezTo>
                  <a:pt x="1768" y="1893"/>
                  <a:pt x="1759" y="1915"/>
                  <a:pt x="1750" y="1919"/>
                </a:cubicBezTo>
                <a:cubicBezTo>
                  <a:pt x="1741" y="1923"/>
                  <a:pt x="1731" y="1908"/>
                  <a:pt x="1723" y="1914"/>
                </a:cubicBezTo>
                <a:cubicBezTo>
                  <a:pt x="1715" y="1920"/>
                  <a:pt x="1714" y="1945"/>
                  <a:pt x="1701" y="1956"/>
                </a:cubicBezTo>
                <a:cubicBezTo>
                  <a:pt x="1688" y="1967"/>
                  <a:pt x="1664" y="1989"/>
                  <a:pt x="1644" y="1982"/>
                </a:cubicBezTo>
                <a:cubicBezTo>
                  <a:pt x="1624" y="1975"/>
                  <a:pt x="1596" y="1930"/>
                  <a:pt x="1581" y="1917"/>
                </a:cubicBezTo>
                <a:cubicBezTo>
                  <a:pt x="1566" y="1904"/>
                  <a:pt x="1559" y="1905"/>
                  <a:pt x="1552" y="1902"/>
                </a:cubicBezTo>
                <a:lnTo>
                  <a:pt x="1536" y="1901"/>
                </a:lnTo>
                <a:lnTo>
                  <a:pt x="1681" y="1677"/>
                </a:lnTo>
                <a:lnTo>
                  <a:pt x="1249" y="1533"/>
                </a:lnTo>
                <a:lnTo>
                  <a:pt x="1002" y="0"/>
                </a:lnTo>
                <a:lnTo>
                  <a:pt x="468" y="0"/>
                </a:lnTo>
                <a:lnTo>
                  <a:pt x="319" y="0"/>
                </a:lnTo>
                <a:lnTo>
                  <a:pt x="327" y="66"/>
                </a:lnTo>
                <a:cubicBezTo>
                  <a:pt x="326" y="87"/>
                  <a:pt x="323" y="108"/>
                  <a:pt x="313" y="125"/>
                </a:cubicBezTo>
                <a:cubicBezTo>
                  <a:pt x="303" y="142"/>
                  <a:pt x="285" y="145"/>
                  <a:pt x="267" y="171"/>
                </a:cubicBezTo>
                <a:cubicBezTo>
                  <a:pt x="249" y="197"/>
                  <a:pt x="224" y="253"/>
                  <a:pt x="204" y="284"/>
                </a:cubicBezTo>
                <a:cubicBezTo>
                  <a:pt x="184" y="315"/>
                  <a:pt x="158" y="329"/>
                  <a:pt x="148" y="357"/>
                </a:cubicBezTo>
                <a:cubicBezTo>
                  <a:pt x="138" y="385"/>
                  <a:pt x="149" y="416"/>
                  <a:pt x="142" y="453"/>
                </a:cubicBezTo>
                <a:cubicBezTo>
                  <a:pt x="135" y="490"/>
                  <a:pt x="111" y="545"/>
                  <a:pt x="103" y="582"/>
                </a:cubicBezTo>
                <a:cubicBezTo>
                  <a:pt x="95" y="619"/>
                  <a:pt x="106" y="650"/>
                  <a:pt x="96" y="677"/>
                </a:cubicBezTo>
                <a:cubicBezTo>
                  <a:pt x="86" y="704"/>
                  <a:pt x="53" y="725"/>
                  <a:pt x="43" y="744"/>
                </a:cubicBezTo>
                <a:cubicBezTo>
                  <a:pt x="33" y="763"/>
                  <a:pt x="43" y="762"/>
                  <a:pt x="37" y="789"/>
                </a:cubicBezTo>
                <a:cubicBezTo>
                  <a:pt x="31" y="816"/>
                  <a:pt x="0" y="877"/>
                  <a:pt x="6" y="906"/>
                </a:cubicBezTo>
                <a:cubicBezTo>
                  <a:pt x="12" y="935"/>
                  <a:pt x="54" y="946"/>
                  <a:pt x="72" y="965"/>
                </a:cubicBezTo>
                <a:cubicBezTo>
                  <a:pt x="90" y="984"/>
                  <a:pt x="97" y="992"/>
                  <a:pt x="112" y="1019"/>
                </a:cubicBezTo>
                <a:cubicBezTo>
                  <a:pt x="127" y="1046"/>
                  <a:pt x="145" y="1097"/>
                  <a:pt x="160" y="1125"/>
                </a:cubicBezTo>
                <a:cubicBezTo>
                  <a:pt x="175" y="1153"/>
                  <a:pt x="182" y="1165"/>
                  <a:pt x="205" y="1190"/>
                </a:cubicBezTo>
                <a:cubicBezTo>
                  <a:pt x="228" y="1215"/>
                  <a:pt x="276" y="1247"/>
                  <a:pt x="300" y="1274"/>
                </a:cubicBezTo>
                <a:cubicBezTo>
                  <a:pt x="324" y="1301"/>
                  <a:pt x="335" y="1335"/>
                  <a:pt x="348" y="1349"/>
                </a:cubicBezTo>
                <a:cubicBezTo>
                  <a:pt x="361" y="1363"/>
                  <a:pt x="367" y="1350"/>
                  <a:pt x="378" y="1356"/>
                </a:cubicBezTo>
                <a:cubicBezTo>
                  <a:pt x="389" y="1362"/>
                  <a:pt x="400" y="1373"/>
                  <a:pt x="412" y="1386"/>
                </a:cubicBezTo>
                <a:cubicBezTo>
                  <a:pt x="424" y="1399"/>
                  <a:pt x="447" y="1424"/>
                  <a:pt x="453" y="1436"/>
                </a:cubicBezTo>
                <a:cubicBezTo>
                  <a:pt x="459" y="1448"/>
                  <a:pt x="443" y="1447"/>
                  <a:pt x="448" y="1458"/>
                </a:cubicBezTo>
                <a:cubicBezTo>
                  <a:pt x="453" y="1469"/>
                  <a:pt x="477" y="1485"/>
                  <a:pt x="483" y="1502"/>
                </a:cubicBezTo>
                <a:cubicBezTo>
                  <a:pt x="489" y="1519"/>
                  <a:pt x="482" y="1545"/>
                  <a:pt x="484" y="1562"/>
                </a:cubicBezTo>
                <a:cubicBezTo>
                  <a:pt x="486" y="1579"/>
                  <a:pt x="488" y="1585"/>
                  <a:pt x="498" y="1602"/>
                </a:cubicBezTo>
                <a:cubicBezTo>
                  <a:pt x="508" y="1619"/>
                  <a:pt x="530" y="1649"/>
                  <a:pt x="543" y="1662"/>
                </a:cubicBezTo>
                <a:cubicBezTo>
                  <a:pt x="556" y="1675"/>
                  <a:pt x="566" y="1671"/>
                  <a:pt x="577" y="1680"/>
                </a:cubicBezTo>
                <a:cubicBezTo>
                  <a:pt x="588" y="1689"/>
                  <a:pt x="587" y="1704"/>
                  <a:pt x="610" y="1718"/>
                </a:cubicBezTo>
                <a:cubicBezTo>
                  <a:pt x="633" y="1732"/>
                  <a:pt x="690" y="1754"/>
                  <a:pt x="717" y="1764"/>
                </a:cubicBezTo>
                <a:cubicBezTo>
                  <a:pt x="744" y="1774"/>
                  <a:pt x="755" y="1783"/>
                  <a:pt x="774" y="1779"/>
                </a:cubicBezTo>
                <a:cubicBezTo>
                  <a:pt x="793" y="1775"/>
                  <a:pt x="821" y="1755"/>
                  <a:pt x="832" y="1739"/>
                </a:cubicBezTo>
                <a:cubicBezTo>
                  <a:pt x="843" y="1723"/>
                  <a:pt x="835" y="1697"/>
                  <a:pt x="840" y="1683"/>
                </a:cubicBezTo>
                <a:cubicBezTo>
                  <a:pt x="845" y="1669"/>
                  <a:pt x="859" y="1662"/>
                  <a:pt x="864" y="1655"/>
                </a:cubicBezTo>
                <a:cubicBezTo>
                  <a:pt x="869" y="1648"/>
                  <a:pt x="867" y="1650"/>
                  <a:pt x="871" y="1643"/>
                </a:cubicBezTo>
                <a:cubicBezTo>
                  <a:pt x="875" y="1636"/>
                  <a:pt x="878" y="1615"/>
                  <a:pt x="886" y="1610"/>
                </a:cubicBezTo>
                <a:cubicBezTo>
                  <a:pt x="894" y="1605"/>
                  <a:pt x="910" y="1613"/>
                  <a:pt x="921" y="1611"/>
                </a:cubicBezTo>
                <a:cubicBezTo>
                  <a:pt x="932" y="1609"/>
                  <a:pt x="938" y="1600"/>
                  <a:pt x="954" y="1601"/>
                </a:cubicBezTo>
                <a:cubicBezTo>
                  <a:pt x="970" y="1602"/>
                  <a:pt x="1002" y="1615"/>
                  <a:pt x="1017" y="1616"/>
                </a:cubicBezTo>
                <a:cubicBezTo>
                  <a:pt x="1032" y="1617"/>
                  <a:pt x="1037" y="1607"/>
                  <a:pt x="1047" y="1608"/>
                </a:cubicBezTo>
                <a:cubicBezTo>
                  <a:pt x="1057" y="1609"/>
                  <a:pt x="1065" y="1621"/>
                  <a:pt x="1078" y="1620"/>
                </a:cubicBezTo>
                <a:cubicBezTo>
                  <a:pt x="1091" y="1619"/>
                  <a:pt x="1111" y="1600"/>
                  <a:pt x="1125" y="1604"/>
                </a:cubicBezTo>
                <a:cubicBezTo>
                  <a:pt x="1139" y="1608"/>
                  <a:pt x="1153" y="1635"/>
                  <a:pt x="1163" y="1647"/>
                </a:cubicBezTo>
                <a:cubicBezTo>
                  <a:pt x="1173" y="1659"/>
                  <a:pt x="1171" y="1665"/>
                  <a:pt x="1185" y="1677"/>
                </a:cubicBezTo>
                <a:cubicBezTo>
                  <a:pt x="1199" y="1689"/>
                  <a:pt x="1216" y="1681"/>
                  <a:pt x="1247" y="1721"/>
                </a:cubicBezTo>
                <a:cubicBezTo>
                  <a:pt x="1278" y="1761"/>
                  <a:pt x="1335" y="1861"/>
                  <a:pt x="1371" y="1917"/>
                </a:cubicBezTo>
                <a:cubicBezTo>
                  <a:pt x="1407" y="1973"/>
                  <a:pt x="1439" y="2028"/>
                  <a:pt x="1465" y="2059"/>
                </a:cubicBezTo>
                <a:cubicBezTo>
                  <a:pt x="1491" y="2090"/>
                  <a:pt x="1509" y="2086"/>
                  <a:pt x="1525" y="2101"/>
                </a:cubicBezTo>
                <a:cubicBezTo>
                  <a:pt x="1541" y="2116"/>
                  <a:pt x="1525" y="2103"/>
                  <a:pt x="1559" y="2149"/>
                </a:cubicBezTo>
                <a:cubicBezTo>
                  <a:pt x="1593" y="2195"/>
                  <a:pt x="1683" y="2329"/>
                  <a:pt x="1731" y="2375"/>
                </a:cubicBezTo>
                <a:cubicBezTo>
                  <a:pt x="1779" y="2421"/>
                  <a:pt x="1819" y="2419"/>
                  <a:pt x="1845" y="2426"/>
                </a:cubicBezTo>
                <a:cubicBezTo>
                  <a:pt x="1871" y="2433"/>
                  <a:pt x="1866" y="2419"/>
                  <a:pt x="1890" y="2420"/>
                </a:cubicBezTo>
                <a:cubicBezTo>
                  <a:pt x="1914" y="2421"/>
                  <a:pt x="1967" y="2429"/>
                  <a:pt x="1987" y="2431"/>
                </a:cubicBezTo>
                <a:lnTo>
                  <a:pt x="2013" y="2435"/>
                </a:lnTo>
                <a:close/>
              </a:path>
            </a:pathLst>
          </a:custGeom>
          <a:solidFill>
            <a:srgbClr val="993300">
              <a:alpha val="50000"/>
            </a:srgbClr>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7174" name="Picture 6" descr="war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338" y="809625"/>
            <a:ext cx="398462" cy="220663"/>
          </a:xfrm>
          <a:prstGeom prst="rect">
            <a:avLst/>
          </a:prstGeom>
          <a:noFill/>
          <a:extLst>
            <a:ext uri="{909E8E84-426E-40DD-AFC4-6F175D3DCCD1}">
              <a14:hiddenFill xmlns:a14="http://schemas.microsoft.com/office/drawing/2010/main">
                <a:solidFill>
                  <a:srgbClr val="FFFFFF"/>
                </a:solidFill>
              </a14:hiddenFill>
            </a:ext>
          </a:extLst>
        </p:spPr>
      </p:pic>
      <p:sp>
        <p:nvSpPr>
          <p:cNvPr id="7175" name="Rectangle 7"/>
          <p:cNvSpPr>
            <a:spLocks noChangeArrowheads="1"/>
          </p:cNvSpPr>
          <p:nvPr/>
        </p:nvSpPr>
        <p:spPr bwMode="auto">
          <a:xfrm>
            <a:off x="6415088" y="3675063"/>
            <a:ext cx="228600" cy="228600"/>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7" name="Rectangle 9"/>
          <p:cNvSpPr>
            <a:spLocks noChangeArrowheads="1"/>
          </p:cNvSpPr>
          <p:nvPr/>
        </p:nvSpPr>
        <p:spPr bwMode="auto">
          <a:xfrm>
            <a:off x="6691313" y="3925888"/>
            <a:ext cx="152400" cy="152400"/>
          </a:xfrm>
          <a:prstGeom prst="rect">
            <a:avLst/>
          </a:prstGeom>
          <a:solidFill>
            <a:srgbClr val="FF99CC"/>
          </a:solidFill>
          <a:ln w="254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8" name="Rectangle 10"/>
          <p:cNvSpPr>
            <a:spLocks noChangeArrowheads="1"/>
          </p:cNvSpPr>
          <p:nvPr/>
        </p:nvSpPr>
        <p:spPr bwMode="auto">
          <a:xfrm>
            <a:off x="736600" y="2755900"/>
            <a:ext cx="2082800" cy="392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7179" name="Text Box 11"/>
          <p:cNvSpPr txBox="1">
            <a:spLocks noChangeArrowheads="1"/>
          </p:cNvSpPr>
          <p:nvPr/>
        </p:nvSpPr>
        <p:spPr bwMode="auto">
          <a:xfrm>
            <a:off x="1546225" y="6396038"/>
            <a:ext cx="7000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Mexico</a:t>
            </a:r>
          </a:p>
        </p:txBody>
      </p:sp>
      <p:sp>
        <p:nvSpPr>
          <p:cNvPr id="7180" name="Text Box 12"/>
          <p:cNvSpPr txBox="1">
            <a:spLocks noChangeArrowheads="1"/>
          </p:cNvSpPr>
          <p:nvPr/>
        </p:nvSpPr>
        <p:spPr bwMode="auto">
          <a:xfrm>
            <a:off x="2282825" y="6396038"/>
            <a:ext cx="481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U.S.</a:t>
            </a:r>
          </a:p>
        </p:txBody>
      </p:sp>
      <p:sp>
        <p:nvSpPr>
          <p:cNvPr id="7181" name="Line 13"/>
          <p:cNvSpPr>
            <a:spLocks noChangeShapeType="1"/>
          </p:cNvSpPr>
          <p:nvPr/>
        </p:nvSpPr>
        <p:spPr bwMode="auto">
          <a:xfrm>
            <a:off x="889000" y="6400800"/>
            <a:ext cx="18669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3" name="Line 15"/>
          <p:cNvSpPr>
            <a:spLocks noChangeShapeType="1"/>
          </p:cNvSpPr>
          <p:nvPr/>
        </p:nvSpPr>
        <p:spPr bwMode="auto">
          <a:xfrm>
            <a:off x="1435100" y="3225800"/>
            <a:ext cx="0" cy="314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4" name="Line 16"/>
          <p:cNvSpPr>
            <a:spLocks noChangeShapeType="1"/>
          </p:cNvSpPr>
          <p:nvPr/>
        </p:nvSpPr>
        <p:spPr bwMode="auto">
          <a:xfrm>
            <a:off x="1276350" y="4267200"/>
            <a:ext cx="3048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5" name="Line 17"/>
          <p:cNvSpPr>
            <a:spLocks noChangeShapeType="1"/>
          </p:cNvSpPr>
          <p:nvPr/>
        </p:nvSpPr>
        <p:spPr bwMode="auto">
          <a:xfrm>
            <a:off x="1276350" y="5334000"/>
            <a:ext cx="3048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6" name="Line 18"/>
          <p:cNvSpPr>
            <a:spLocks noChangeShapeType="1"/>
          </p:cNvSpPr>
          <p:nvPr/>
        </p:nvSpPr>
        <p:spPr bwMode="auto">
          <a:xfrm>
            <a:off x="1327150" y="4800600"/>
            <a:ext cx="2032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7" name="Line 19"/>
          <p:cNvSpPr>
            <a:spLocks noChangeShapeType="1"/>
          </p:cNvSpPr>
          <p:nvPr/>
        </p:nvSpPr>
        <p:spPr bwMode="auto">
          <a:xfrm>
            <a:off x="1327150" y="5867400"/>
            <a:ext cx="2032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8" name="Text Box 20"/>
          <p:cNvSpPr txBox="1">
            <a:spLocks noChangeArrowheads="1"/>
          </p:cNvSpPr>
          <p:nvPr/>
        </p:nvSpPr>
        <p:spPr bwMode="auto">
          <a:xfrm>
            <a:off x="682625" y="5202238"/>
            <a:ext cx="6477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10,000</a:t>
            </a:r>
          </a:p>
        </p:txBody>
      </p:sp>
      <p:sp>
        <p:nvSpPr>
          <p:cNvPr id="7189" name="Text Box 21"/>
          <p:cNvSpPr txBox="1">
            <a:spLocks noChangeArrowheads="1"/>
          </p:cNvSpPr>
          <p:nvPr/>
        </p:nvSpPr>
        <p:spPr bwMode="auto">
          <a:xfrm>
            <a:off x="682625" y="4122738"/>
            <a:ext cx="6477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20,000</a:t>
            </a:r>
          </a:p>
        </p:txBody>
      </p:sp>
      <p:sp>
        <p:nvSpPr>
          <p:cNvPr id="7190" name="Rectangle 22"/>
          <p:cNvSpPr>
            <a:spLocks noChangeArrowheads="1"/>
          </p:cNvSpPr>
          <p:nvPr/>
        </p:nvSpPr>
        <p:spPr bwMode="auto">
          <a:xfrm>
            <a:off x="2324100" y="6205538"/>
            <a:ext cx="330200" cy="182562"/>
          </a:xfrm>
          <a:prstGeom prst="rect">
            <a:avLst/>
          </a:prstGeom>
          <a:solidFill>
            <a:srgbClr val="3366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1" name="Text Box 23"/>
          <p:cNvSpPr txBox="1">
            <a:spLocks noChangeArrowheads="1"/>
          </p:cNvSpPr>
          <p:nvPr/>
        </p:nvSpPr>
        <p:spPr bwMode="auto">
          <a:xfrm>
            <a:off x="923925" y="2767013"/>
            <a:ext cx="170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u="sng"/>
              <a:t>Troop Strength</a:t>
            </a:r>
          </a:p>
        </p:txBody>
      </p:sp>
      <p:pic>
        <p:nvPicPr>
          <p:cNvPr id="7192" name="Picture 24" descr="war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81450" y="265113"/>
            <a:ext cx="398463" cy="220662"/>
          </a:xfrm>
          <a:prstGeom prst="rect">
            <a:avLst/>
          </a:prstGeom>
          <a:noFill/>
          <a:extLst>
            <a:ext uri="{909E8E84-426E-40DD-AFC4-6F175D3DCCD1}">
              <a14:hiddenFill xmlns:a14="http://schemas.microsoft.com/office/drawing/2010/main">
                <a:solidFill>
                  <a:srgbClr val="FFFFFF"/>
                </a:solidFill>
              </a14:hiddenFill>
            </a:ext>
          </a:extLst>
        </p:spPr>
      </p:pic>
      <p:pic>
        <p:nvPicPr>
          <p:cNvPr id="7193" name="Picture 25" descr="war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8538" y="1520825"/>
            <a:ext cx="398462" cy="220663"/>
          </a:xfrm>
          <a:prstGeom prst="rect">
            <a:avLst/>
          </a:prstGeom>
          <a:noFill/>
          <a:extLst>
            <a:ext uri="{909E8E84-426E-40DD-AFC4-6F175D3DCCD1}">
              <a14:hiddenFill xmlns:a14="http://schemas.microsoft.com/office/drawing/2010/main">
                <a:solidFill>
                  <a:srgbClr val="FFFFFF"/>
                </a:solidFill>
              </a14:hiddenFill>
            </a:ext>
          </a:extLst>
        </p:spPr>
      </p:pic>
      <p:pic>
        <p:nvPicPr>
          <p:cNvPr id="7194" name="Picture 26" descr="war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37000" y="2659063"/>
            <a:ext cx="398463" cy="220662"/>
          </a:xfrm>
          <a:prstGeom prst="rect">
            <a:avLst/>
          </a:prstGeom>
          <a:noFill/>
          <a:extLst>
            <a:ext uri="{909E8E84-426E-40DD-AFC4-6F175D3DCCD1}">
              <a14:hiddenFill xmlns:a14="http://schemas.microsoft.com/office/drawing/2010/main">
                <a:solidFill>
                  <a:srgbClr val="FFFFFF"/>
                </a:solidFill>
              </a14:hiddenFill>
            </a:ext>
          </a:extLst>
        </p:spPr>
      </p:pic>
      <p:pic>
        <p:nvPicPr>
          <p:cNvPr id="7195" name="Picture 27" descr="war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10313" y="6280150"/>
            <a:ext cx="398462" cy="220663"/>
          </a:xfrm>
          <a:prstGeom prst="rect">
            <a:avLst/>
          </a:prstGeom>
          <a:noFill/>
          <a:extLst>
            <a:ext uri="{909E8E84-426E-40DD-AFC4-6F175D3DCCD1}">
              <a14:hiddenFill xmlns:a14="http://schemas.microsoft.com/office/drawing/2010/main">
                <a:solidFill>
                  <a:srgbClr val="FFFFFF"/>
                </a:solidFill>
              </a14:hiddenFill>
            </a:ext>
          </a:extLst>
        </p:spPr>
      </p:pic>
      <p:pic>
        <p:nvPicPr>
          <p:cNvPr id="7196" name="Picture 28" descr="war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4025" y="3835400"/>
            <a:ext cx="398463" cy="220663"/>
          </a:xfrm>
          <a:prstGeom prst="rect">
            <a:avLst/>
          </a:prstGeom>
          <a:noFill/>
          <a:extLst>
            <a:ext uri="{909E8E84-426E-40DD-AFC4-6F175D3DCCD1}">
              <a14:hiddenFill xmlns:a14="http://schemas.microsoft.com/office/drawing/2010/main">
                <a:solidFill>
                  <a:srgbClr val="FFFFFF"/>
                </a:solidFill>
              </a14:hiddenFill>
            </a:ext>
          </a:extLst>
        </p:spPr>
      </p:pic>
      <p:pic>
        <p:nvPicPr>
          <p:cNvPr id="7197" name="Picture 29" descr="war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5675" y="6361113"/>
            <a:ext cx="398463" cy="220662"/>
          </a:xfrm>
          <a:prstGeom prst="rect">
            <a:avLst/>
          </a:prstGeom>
          <a:noFill/>
          <a:extLst>
            <a:ext uri="{909E8E84-426E-40DD-AFC4-6F175D3DCCD1}">
              <a14:hiddenFill xmlns:a14="http://schemas.microsoft.com/office/drawing/2010/main">
                <a:solidFill>
                  <a:srgbClr val="FFFFFF"/>
                </a:solidFill>
              </a14:hiddenFill>
            </a:ext>
          </a:extLst>
        </p:spPr>
      </p:pic>
      <p:pic>
        <p:nvPicPr>
          <p:cNvPr id="7198" name="Picture 30" descr="war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43675" y="5294313"/>
            <a:ext cx="398463" cy="220662"/>
          </a:xfrm>
          <a:prstGeom prst="rect">
            <a:avLst/>
          </a:prstGeom>
          <a:noFill/>
          <a:extLst>
            <a:ext uri="{909E8E84-426E-40DD-AFC4-6F175D3DCCD1}">
              <a14:hiddenFill xmlns:a14="http://schemas.microsoft.com/office/drawing/2010/main">
                <a:solidFill>
                  <a:srgbClr val="FFFFFF"/>
                </a:solidFill>
              </a14:hiddenFill>
            </a:ext>
          </a:extLst>
        </p:spPr>
      </p:pic>
      <p:grpSp>
        <p:nvGrpSpPr>
          <p:cNvPr id="7199" name="Group 31"/>
          <p:cNvGrpSpPr>
            <a:grpSpLocks/>
          </p:cNvGrpSpPr>
          <p:nvPr/>
        </p:nvGrpSpPr>
        <p:grpSpPr bwMode="auto">
          <a:xfrm>
            <a:off x="6973888" y="4467225"/>
            <a:ext cx="361950" cy="269875"/>
            <a:chOff x="5369" y="3038"/>
            <a:chExt cx="228" cy="170"/>
          </a:xfrm>
        </p:grpSpPr>
        <p:sp>
          <p:nvSpPr>
            <p:cNvPr id="7200" name="Freeform 32"/>
            <p:cNvSpPr>
              <a:spLocks/>
            </p:cNvSpPr>
            <p:nvPr/>
          </p:nvSpPr>
          <p:spPr bwMode="auto">
            <a:xfrm>
              <a:off x="5369" y="3171"/>
              <a:ext cx="216" cy="37"/>
            </a:xfrm>
            <a:custGeom>
              <a:avLst/>
              <a:gdLst>
                <a:gd name="T0" fmla="*/ 32 w 216"/>
                <a:gd name="T1" fmla="*/ 37 h 37"/>
                <a:gd name="T2" fmla="*/ 198 w 216"/>
                <a:gd name="T3" fmla="*/ 37 h 37"/>
                <a:gd name="T4" fmla="*/ 216 w 216"/>
                <a:gd name="T5" fmla="*/ 0 h 37"/>
                <a:gd name="T6" fmla="*/ 126 w 216"/>
                <a:gd name="T7" fmla="*/ 1 h 37"/>
                <a:gd name="T8" fmla="*/ 40 w 216"/>
                <a:gd name="T9" fmla="*/ 1 h 37"/>
                <a:gd name="T10" fmla="*/ 0 w 216"/>
                <a:gd name="T11" fmla="*/ 0 h 37"/>
                <a:gd name="T12" fmla="*/ 32 w 216"/>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216" h="37">
                  <a:moveTo>
                    <a:pt x="32" y="37"/>
                  </a:moveTo>
                  <a:lnTo>
                    <a:pt x="198" y="37"/>
                  </a:lnTo>
                  <a:lnTo>
                    <a:pt x="216" y="0"/>
                  </a:lnTo>
                  <a:lnTo>
                    <a:pt x="126" y="1"/>
                  </a:lnTo>
                  <a:lnTo>
                    <a:pt x="40" y="1"/>
                  </a:lnTo>
                  <a:lnTo>
                    <a:pt x="0" y="0"/>
                  </a:lnTo>
                  <a:lnTo>
                    <a:pt x="32" y="3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1" name="Line 33"/>
            <p:cNvSpPr>
              <a:spLocks noChangeShapeType="1"/>
            </p:cNvSpPr>
            <p:nvPr/>
          </p:nvSpPr>
          <p:spPr bwMode="auto">
            <a:xfrm>
              <a:off x="5426" y="3067"/>
              <a:ext cx="3"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2" name="Freeform 34"/>
            <p:cNvSpPr>
              <a:spLocks/>
            </p:cNvSpPr>
            <p:nvPr/>
          </p:nvSpPr>
          <p:spPr bwMode="auto">
            <a:xfrm>
              <a:off x="5490" y="3038"/>
              <a:ext cx="3" cy="129"/>
            </a:xfrm>
            <a:custGeom>
              <a:avLst/>
              <a:gdLst>
                <a:gd name="T0" fmla="*/ 0 w 3"/>
                <a:gd name="T1" fmla="*/ 0 h 129"/>
                <a:gd name="T2" fmla="*/ 3 w 3"/>
                <a:gd name="T3" fmla="*/ 129 h 129"/>
              </a:gdLst>
              <a:ahLst/>
              <a:cxnLst>
                <a:cxn ang="0">
                  <a:pos x="T0" y="T1"/>
                </a:cxn>
                <a:cxn ang="0">
                  <a:pos x="T2" y="T3"/>
                </a:cxn>
              </a:cxnLst>
              <a:rect l="0" t="0" r="r" b="b"/>
              <a:pathLst>
                <a:path w="3" h="129">
                  <a:moveTo>
                    <a:pt x="0" y="0"/>
                  </a:moveTo>
                  <a:lnTo>
                    <a:pt x="3" y="129"/>
                  </a:lnTo>
                </a:path>
              </a:pathLst>
            </a:cu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3" name="Line 35"/>
            <p:cNvSpPr>
              <a:spLocks noChangeShapeType="1"/>
            </p:cNvSpPr>
            <p:nvPr/>
          </p:nvSpPr>
          <p:spPr bwMode="auto">
            <a:xfrm>
              <a:off x="5555" y="3094"/>
              <a:ext cx="3"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4" name="Freeform 36"/>
            <p:cNvSpPr>
              <a:spLocks/>
            </p:cNvSpPr>
            <p:nvPr/>
          </p:nvSpPr>
          <p:spPr bwMode="auto">
            <a:xfrm>
              <a:off x="5451" y="3080"/>
              <a:ext cx="100" cy="91"/>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5" name="Freeform 37"/>
            <p:cNvSpPr>
              <a:spLocks/>
            </p:cNvSpPr>
            <p:nvPr/>
          </p:nvSpPr>
          <p:spPr bwMode="auto">
            <a:xfrm>
              <a:off x="5379" y="3086"/>
              <a:ext cx="78" cy="81"/>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6" name="Freeform 38"/>
            <p:cNvSpPr>
              <a:spLocks/>
            </p:cNvSpPr>
            <p:nvPr/>
          </p:nvSpPr>
          <p:spPr bwMode="auto">
            <a:xfrm>
              <a:off x="5520" y="3105"/>
              <a:ext cx="77" cy="61"/>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7" name="Freeform 39"/>
            <p:cNvSpPr>
              <a:spLocks/>
            </p:cNvSpPr>
            <p:nvPr/>
          </p:nvSpPr>
          <p:spPr bwMode="auto">
            <a:xfrm>
              <a:off x="5461" y="3051"/>
              <a:ext cx="53" cy="41"/>
            </a:xfrm>
            <a:custGeom>
              <a:avLst/>
              <a:gdLst>
                <a:gd name="T0" fmla="*/ 16 w 53"/>
                <a:gd name="T1" fmla="*/ 0 h 41"/>
                <a:gd name="T2" fmla="*/ 1 w 53"/>
                <a:gd name="T3" fmla="*/ 22 h 41"/>
                <a:gd name="T4" fmla="*/ 23 w 53"/>
                <a:gd name="T5" fmla="*/ 41 h 41"/>
                <a:gd name="T6" fmla="*/ 51 w 53"/>
                <a:gd name="T7" fmla="*/ 30 h 41"/>
                <a:gd name="T8" fmla="*/ 38 w 53"/>
                <a:gd name="T9" fmla="*/ 18 h 41"/>
                <a:gd name="T10" fmla="*/ 43 w 53"/>
                <a:gd name="T11" fmla="*/ 0 h 41"/>
                <a:gd name="T12" fmla="*/ 16 w 5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53" h="41">
                  <a:moveTo>
                    <a:pt x="16" y="0"/>
                  </a:moveTo>
                  <a:cubicBezTo>
                    <a:pt x="9" y="8"/>
                    <a:pt x="0" y="15"/>
                    <a:pt x="1" y="22"/>
                  </a:cubicBezTo>
                  <a:cubicBezTo>
                    <a:pt x="2" y="29"/>
                    <a:pt x="15" y="41"/>
                    <a:pt x="23" y="41"/>
                  </a:cubicBezTo>
                  <a:lnTo>
                    <a:pt x="51" y="30"/>
                  </a:lnTo>
                  <a:cubicBezTo>
                    <a:pt x="53" y="26"/>
                    <a:pt x="39" y="23"/>
                    <a:pt x="38" y="18"/>
                  </a:cubicBezTo>
                  <a:cubicBezTo>
                    <a:pt x="37" y="13"/>
                    <a:pt x="47" y="3"/>
                    <a:pt x="43" y="0"/>
                  </a:cubicBezTo>
                  <a:lnTo>
                    <a:pt x="1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208" name="Group 40"/>
          <p:cNvGrpSpPr>
            <a:grpSpLocks/>
          </p:cNvGrpSpPr>
          <p:nvPr/>
        </p:nvGrpSpPr>
        <p:grpSpPr bwMode="auto">
          <a:xfrm>
            <a:off x="7126288" y="5038725"/>
            <a:ext cx="361950" cy="269875"/>
            <a:chOff x="5369" y="3038"/>
            <a:chExt cx="228" cy="170"/>
          </a:xfrm>
        </p:grpSpPr>
        <p:sp>
          <p:nvSpPr>
            <p:cNvPr id="7209" name="Freeform 41"/>
            <p:cNvSpPr>
              <a:spLocks/>
            </p:cNvSpPr>
            <p:nvPr/>
          </p:nvSpPr>
          <p:spPr bwMode="auto">
            <a:xfrm>
              <a:off x="5369" y="3171"/>
              <a:ext cx="216" cy="37"/>
            </a:xfrm>
            <a:custGeom>
              <a:avLst/>
              <a:gdLst>
                <a:gd name="T0" fmla="*/ 32 w 216"/>
                <a:gd name="T1" fmla="*/ 37 h 37"/>
                <a:gd name="T2" fmla="*/ 198 w 216"/>
                <a:gd name="T3" fmla="*/ 37 h 37"/>
                <a:gd name="T4" fmla="*/ 216 w 216"/>
                <a:gd name="T5" fmla="*/ 0 h 37"/>
                <a:gd name="T6" fmla="*/ 126 w 216"/>
                <a:gd name="T7" fmla="*/ 1 h 37"/>
                <a:gd name="T8" fmla="*/ 40 w 216"/>
                <a:gd name="T9" fmla="*/ 1 h 37"/>
                <a:gd name="T10" fmla="*/ 0 w 216"/>
                <a:gd name="T11" fmla="*/ 0 h 37"/>
                <a:gd name="T12" fmla="*/ 32 w 216"/>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216" h="37">
                  <a:moveTo>
                    <a:pt x="32" y="37"/>
                  </a:moveTo>
                  <a:lnTo>
                    <a:pt x="198" y="37"/>
                  </a:lnTo>
                  <a:lnTo>
                    <a:pt x="216" y="0"/>
                  </a:lnTo>
                  <a:lnTo>
                    <a:pt x="126" y="1"/>
                  </a:lnTo>
                  <a:lnTo>
                    <a:pt x="40" y="1"/>
                  </a:lnTo>
                  <a:lnTo>
                    <a:pt x="0" y="0"/>
                  </a:lnTo>
                  <a:lnTo>
                    <a:pt x="32" y="3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0" name="Line 42"/>
            <p:cNvSpPr>
              <a:spLocks noChangeShapeType="1"/>
            </p:cNvSpPr>
            <p:nvPr/>
          </p:nvSpPr>
          <p:spPr bwMode="auto">
            <a:xfrm>
              <a:off x="5426" y="3067"/>
              <a:ext cx="3"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1" name="Freeform 43"/>
            <p:cNvSpPr>
              <a:spLocks/>
            </p:cNvSpPr>
            <p:nvPr/>
          </p:nvSpPr>
          <p:spPr bwMode="auto">
            <a:xfrm>
              <a:off x="5490" y="3038"/>
              <a:ext cx="3" cy="129"/>
            </a:xfrm>
            <a:custGeom>
              <a:avLst/>
              <a:gdLst>
                <a:gd name="T0" fmla="*/ 0 w 3"/>
                <a:gd name="T1" fmla="*/ 0 h 129"/>
                <a:gd name="T2" fmla="*/ 3 w 3"/>
                <a:gd name="T3" fmla="*/ 129 h 129"/>
              </a:gdLst>
              <a:ahLst/>
              <a:cxnLst>
                <a:cxn ang="0">
                  <a:pos x="T0" y="T1"/>
                </a:cxn>
                <a:cxn ang="0">
                  <a:pos x="T2" y="T3"/>
                </a:cxn>
              </a:cxnLst>
              <a:rect l="0" t="0" r="r" b="b"/>
              <a:pathLst>
                <a:path w="3" h="129">
                  <a:moveTo>
                    <a:pt x="0" y="0"/>
                  </a:moveTo>
                  <a:lnTo>
                    <a:pt x="3" y="129"/>
                  </a:lnTo>
                </a:path>
              </a:pathLst>
            </a:cu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2" name="Line 44"/>
            <p:cNvSpPr>
              <a:spLocks noChangeShapeType="1"/>
            </p:cNvSpPr>
            <p:nvPr/>
          </p:nvSpPr>
          <p:spPr bwMode="auto">
            <a:xfrm>
              <a:off x="5555" y="3094"/>
              <a:ext cx="3"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3" name="Freeform 45"/>
            <p:cNvSpPr>
              <a:spLocks/>
            </p:cNvSpPr>
            <p:nvPr/>
          </p:nvSpPr>
          <p:spPr bwMode="auto">
            <a:xfrm>
              <a:off x="5451" y="3080"/>
              <a:ext cx="100" cy="91"/>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4" name="Freeform 46"/>
            <p:cNvSpPr>
              <a:spLocks/>
            </p:cNvSpPr>
            <p:nvPr/>
          </p:nvSpPr>
          <p:spPr bwMode="auto">
            <a:xfrm>
              <a:off x="5379" y="3086"/>
              <a:ext cx="78" cy="81"/>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5" name="Freeform 47"/>
            <p:cNvSpPr>
              <a:spLocks/>
            </p:cNvSpPr>
            <p:nvPr/>
          </p:nvSpPr>
          <p:spPr bwMode="auto">
            <a:xfrm>
              <a:off x="5520" y="3105"/>
              <a:ext cx="77" cy="61"/>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6" name="Freeform 48"/>
            <p:cNvSpPr>
              <a:spLocks/>
            </p:cNvSpPr>
            <p:nvPr/>
          </p:nvSpPr>
          <p:spPr bwMode="auto">
            <a:xfrm>
              <a:off x="5461" y="3051"/>
              <a:ext cx="53" cy="41"/>
            </a:xfrm>
            <a:custGeom>
              <a:avLst/>
              <a:gdLst>
                <a:gd name="T0" fmla="*/ 16 w 53"/>
                <a:gd name="T1" fmla="*/ 0 h 41"/>
                <a:gd name="T2" fmla="*/ 1 w 53"/>
                <a:gd name="T3" fmla="*/ 22 h 41"/>
                <a:gd name="T4" fmla="*/ 23 w 53"/>
                <a:gd name="T5" fmla="*/ 41 h 41"/>
                <a:gd name="T6" fmla="*/ 51 w 53"/>
                <a:gd name="T7" fmla="*/ 30 h 41"/>
                <a:gd name="T8" fmla="*/ 38 w 53"/>
                <a:gd name="T9" fmla="*/ 18 h 41"/>
                <a:gd name="T10" fmla="*/ 43 w 53"/>
                <a:gd name="T11" fmla="*/ 0 h 41"/>
                <a:gd name="T12" fmla="*/ 16 w 5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53" h="41">
                  <a:moveTo>
                    <a:pt x="16" y="0"/>
                  </a:moveTo>
                  <a:cubicBezTo>
                    <a:pt x="9" y="8"/>
                    <a:pt x="0" y="15"/>
                    <a:pt x="1" y="22"/>
                  </a:cubicBezTo>
                  <a:cubicBezTo>
                    <a:pt x="2" y="29"/>
                    <a:pt x="15" y="41"/>
                    <a:pt x="23" y="41"/>
                  </a:cubicBezTo>
                  <a:lnTo>
                    <a:pt x="51" y="30"/>
                  </a:lnTo>
                  <a:cubicBezTo>
                    <a:pt x="53" y="26"/>
                    <a:pt x="39" y="23"/>
                    <a:pt x="38" y="18"/>
                  </a:cubicBezTo>
                  <a:cubicBezTo>
                    <a:pt x="37" y="13"/>
                    <a:pt x="47" y="3"/>
                    <a:pt x="43" y="0"/>
                  </a:cubicBezTo>
                  <a:lnTo>
                    <a:pt x="1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217" name="Group 49"/>
          <p:cNvGrpSpPr>
            <a:grpSpLocks/>
          </p:cNvGrpSpPr>
          <p:nvPr/>
        </p:nvGrpSpPr>
        <p:grpSpPr bwMode="auto">
          <a:xfrm>
            <a:off x="7431088" y="5559425"/>
            <a:ext cx="361950" cy="269875"/>
            <a:chOff x="5369" y="3038"/>
            <a:chExt cx="228" cy="170"/>
          </a:xfrm>
        </p:grpSpPr>
        <p:sp>
          <p:nvSpPr>
            <p:cNvPr id="7218" name="Freeform 50"/>
            <p:cNvSpPr>
              <a:spLocks/>
            </p:cNvSpPr>
            <p:nvPr/>
          </p:nvSpPr>
          <p:spPr bwMode="auto">
            <a:xfrm>
              <a:off x="5369" y="3171"/>
              <a:ext cx="216" cy="37"/>
            </a:xfrm>
            <a:custGeom>
              <a:avLst/>
              <a:gdLst>
                <a:gd name="T0" fmla="*/ 32 w 216"/>
                <a:gd name="T1" fmla="*/ 37 h 37"/>
                <a:gd name="T2" fmla="*/ 198 w 216"/>
                <a:gd name="T3" fmla="*/ 37 h 37"/>
                <a:gd name="T4" fmla="*/ 216 w 216"/>
                <a:gd name="T5" fmla="*/ 0 h 37"/>
                <a:gd name="T6" fmla="*/ 126 w 216"/>
                <a:gd name="T7" fmla="*/ 1 h 37"/>
                <a:gd name="T8" fmla="*/ 40 w 216"/>
                <a:gd name="T9" fmla="*/ 1 h 37"/>
                <a:gd name="T10" fmla="*/ 0 w 216"/>
                <a:gd name="T11" fmla="*/ 0 h 37"/>
                <a:gd name="T12" fmla="*/ 32 w 216"/>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216" h="37">
                  <a:moveTo>
                    <a:pt x="32" y="37"/>
                  </a:moveTo>
                  <a:lnTo>
                    <a:pt x="198" y="37"/>
                  </a:lnTo>
                  <a:lnTo>
                    <a:pt x="216" y="0"/>
                  </a:lnTo>
                  <a:lnTo>
                    <a:pt x="126" y="1"/>
                  </a:lnTo>
                  <a:lnTo>
                    <a:pt x="40" y="1"/>
                  </a:lnTo>
                  <a:lnTo>
                    <a:pt x="0" y="0"/>
                  </a:lnTo>
                  <a:lnTo>
                    <a:pt x="32" y="3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9" name="Line 51"/>
            <p:cNvSpPr>
              <a:spLocks noChangeShapeType="1"/>
            </p:cNvSpPr>
            <p:nvPr/>
          </p:nvSpPr>
          <p:spPr bwMode="auto">
            <a:xfrm>
              <a:off x="5426" y="3067"/>
              <a:ext cx="3"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20" name="Freeform 52"/>
            <p:cNvSpPr>
              <a:spLocks/>
            </p:cNvSpPr>
            <p:nvPr/>
          </p:nvSpPr>
          <p:spPr bwMode="auto">
            <a:xfrm>
              <a:off x="5490" y="3038"/>
              <a:ext cx="3" cy="129"/>
            </a:xfrm>
            <a:custGeom>
              <a:avLst/>
              <a:gdLst>
                <a:gd name="T0" fmla="*/ 0 w 3"/>
                <a:gd name="T1" fmla="*/ 0 h 129"/>
                <a:gd name="T2" fmla="*/ 3 w 3"/>
                <a:gd name="T3" fmla="*/ 129 h 129"/>
              </a:gdLst>
              <a:ahLst/>
              <a:cxnLst>
                <a:cxn ang="0">
                  <a:pos x="T0" y="T1"/>
                </a:cxn>
                <a:cxn ang="0">
                  <a:pos x="T2" y="T3"/>
                </a:cxn>
              </a:cxnLst>
              <a:rect l="0" t="0" r="r" b="b"/>
              <a:pathLst>
                <a:path w="3" h="129">
                  <a:moveTo>
                    <a:pt x="0" y="0"/>
                  </a:moveTo>
                  <a:lnTo>
                    <a:pt x="3" y="129"/>
                  </a:lnTo>
                </a:path>
              </a:pathLst>
            </a:cu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21" name="Line 53"/>
            <p:cNvSpPr>
              <a:spLocks noChangeShapeType="1"/>
            </p:cNvSpPr>
            <p:nvPr/>
          </p:nvSpPr>
          <p:spPr bwMode="auto">
            <a:xfrm>
              <a:off x="5555" y="3094"/>
              <a:ext cx="3"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22" name="Freeform 54"/>
            <p:cNvSpPr>
              <a:spLocks/>
            </p:cNvSpPr>
            <p:nvPr/>
          </p:nvSpPr>
          <p:spPr bwMode="auto">
            <a:xfrm>
              <a:off x="5451" y="3080"/>
              <a:ext cx="100" cy="91"/>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23" name="Freeform 55"/>
            <p:cNvSpPr>
              <a:spLocks/>
            </p:cNvSpPr>
            <p:nvPr/>
          </p:nvSpPr>
          <p:spPr bwMode="auto">
            <a:xfrm>
              <a:off x="5379" y="3086"/>
              <a:ext cx="78" cy="81"/>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24" name="Freeform 56"/>
            <p:cNvSpPr>
              <a:spLocks/>
            </p:cNvSpPr>
            <p:nvPr/>
          </p:nvSpPr>
          <p:spPr bwMode="auto">
            <a:xfrm>
              <a:off x="5520" y="3105"/>
              <a:ext cx="77" cy="61"/>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25" name="Freeform 57"/>
            <p:cNvSpPr>
              <a:spLocks/>
            </p:cNvSpPr>
            <p:nvPr/>
          </p:nvSpPr>
          <p:spPr bwMode="auto">
            <a:xfrm>
              <a:off x="5461" y="3051"/>
              <a:ext cx="53" cy="41"/>
            </a:xfrm>
            <a:custGeom>
              <a:avLst/>
              <a:gdLst>
                <a:gd name="T0" fmla="*/ 16 w 53"/>
                <a:gd name="T1" fmla="*/ 0 h 41"/>
                <a:gd name="T2" fmla="*/ 1 w 53"/>
                <a:gd name="T3" fmla="*/ 22 h 41"/>
                <a:gd name="T4" fmla="*/ 23 w 53"/>
                <a:gd name="T5" fmla="*/ 41 h 41"/>
                <a:gd name="T6" fmla="*/ 51 w 53"/>
                <a:gd name="T7" fmla="*/ 30 h 41"/>
                <a:gd name="T8" fmla="*/ 38 w 53"/>
                <a:gd name="T9" fmla="*/ 18 h 41"/>
                <a:gd name="T10" fmla="*/ 43 w 53"/>
                <a:gd name="T11" fmla="*/ 0 h 41"/>
                <a:gd name="T12" fmla="*/ 16 w 5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53" h="41">
                  <a:moveTo>
                    <a:pt x="16" y="0"/>
                  </a:moveTo>
                  <a:cubicBezTo>
                    <a:pt x="9" y="8"/>
                    <a:pt x="0" y="15"/>
                    <a:pt x="1" y="22"/>
                  </a:cubicBezTo>
                  <a:cubicBezTo>
                    <a:pt x="2" y="29"/>
                    <a:pt x="15" y="41"/>
                    <a:pt x="23" y="41"/>
                  </a:cubicBezTo>
                  <a:lnTo>
                    <a:pt x="51" y="30"/>
                  </a:lnTo>
                  <a:cubicBezTo>
                    <a:pt x="53" y="26"/>
                    <a:pt x="39" y="23"/>
                    <a:pt x="38" y="18"/>
                  </a:cubicBezTo>
                  <a:cubicBezTo>
                    <a:pt x="37" y="13"/>
                    <a:pt x="47" y="3"/>
                    <a:pt x="43" y="0"/>
                  </a:cubicBezTo>
                  <a:lnTo>
                    <a:pt x="1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226" name="Group 58"/>
          <p:cNvGrpSpPr>
            <a:grpSpLocks/>
          </p:cNvGrpSpPr>
          <p:nvPr/>
        </p:nvGrpSpPr>
        <p:grpSpPr bwMode="auto">
          <a:xfrm>
            <a:off x="7951788" y="6016625"/>
            <a:ext cx="361950" cy="269875"/>
            <a:chOff x="5369" y="3038"/>
            <a:chExt cx="228" cy="170"/>
          </a:xfrm>
        </p:grpSpPr>
        <p:sp>
          <p:nvSpPr>
            <p:cNvPr id="7227" name="Freeform 59"/>
            <p:cNvSpPr>
              <a:spLocks/>
            </p:cNvSpPr>
            <p:nvPr/>
          </p:nvSpPr>
          <p:spPr bwMode="auto">
            <a:xfrm>
              <a:off x="5369" y="3171"/>
              <a:ext cx="216" cy="37"/>
            </a:xfrm>
            <a:custGeom>
              <a:avLst/>
              <a:gdLst>
                <a:gd name="T0" fmla="*/ 32 w 216"/>
                <a:gd name="T1" fmla="*/ 37 h 37"/>
                <a:gd name="T2" fmla="*/ 198 w 216"/>
                <a:gd name="T3" fmla="*/ 37 h 37"/>
                <a:gd name="T4" fmla="*/ 216 w 216"/>
                <a:gd name="T5" fmla="*/ 0 h 37"/>
                <a:gd name="T6" fmla="*/ 126 w 216"/>
                <a:gd name="T7" fmla="*/ 1 h 37"/>
                <a:gd name="T8" fmla="*/ 40 w 216"/>
                <a:gd name="T9" fmla="*/ 1 h 37"/>
                <a:gd name="T10" fmla="*/ 0 w 216"/>
                <a:gd name="T11" fmla="*/ 0 h 37"/>
                <a:gd name="T12" fmla="*/ 32 w 216"/>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216" h="37">
                  <a:moveTo>
                    <a:pt x="32" y="37"/>
                  </a:moveTo>
                  <a:lnTo>
                    <a:pt x="198" y="37"/>
                  </a:lnTo>
                  <a:lnTo>
                    <a:pt x="216" y="0"/>
                  </a:lnTo>
                  <a:lnTo>
                    <a:pt x="126" y="1"/>
                  </a:lnTo>
                  <a:lnTo>
                    <a:pt x="40" y="1"/>
                  </a:lnTo>
                  <a:lnTo>
                    <a:pt x="0" y="0"/>
                  </a:lnTo>
                  <a:lnTo>
                    <a:pt x="32" y="3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28" name="Line 60"/>
            <p:cNvSpPr>
              <a:spLocks noChangeShapeType="1"/>
            </p:cNvSpPr>
            <p:nvPr/>
          </p:nvSpPr>
          <p:spPr bwMode="auto">
            <a:xfrm>
              <a:off x="5426" y="3067"/>
              <a:ext cx="3"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29" name="Freeform 61"/>
            <p:cNvSpPr>
              <a:spLocks/>
            </p:cNvSpPr>
            <p:nvPr/>
          </p:nvSpPr>
          <p:spPr bwMode="auto">
            <a:xfrm>
              <a:off x="5490" y="3038"/>
              <a:ext cx="3" cy="129"/>
            </a:xfrm>
            <a:custGeom>
              <a:avLst/>
              <a:gdLst>
                <a:gd name="T0" fmla="*/ 0 w 3"/>
                <a:gd name="T1" fmla="*/ 0 h 129"/>
                <a:gd name="T2" fmla="*/ 3 w 3"/>
                <a:gd name="T3" fmla="*/ 129 h 129"/>
              </a:gdLst>
              <a:ahLst/>
              <a:cxnLst>
                <a:cxn ang="0">
                  <a:pos x="T0" y="T1"/>
                </a:cxn>
                <a:cxn ang="0">
                  <a:pos x="T2" y="T3"/>
                </a:cxn>
              </a:cxnLst>
              <a:rect l="0" t="0" r="r" b="b"/>
              <a:pathLst>
                <a:path w="3" h="129">
                  <a:moveTo>
                    <a:pt x="0" y="0"/>
                  </a:moveTo>
                  <a:lnTo>
                    <a:pt x="3" y="129"/>
                  </a:lnTo>
                </a:path>
              </a:pathLst>
            </a:cu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30" name="Line 62"/>
            <p:cNvSpPr>
              <a:spLocks noChangeShapeType="1"/>
            </p:cNvSpPr>
            <p:nvPr/>
          </p:nvSpPr>
          <p:spPr bwMode="auto">
            <a:xfrm>
              <a:off x="5555" y="3094"/>
              <a:ext cx="3"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31" name="Freeform 63"/>
            <p:cNvSpPr>
              <a:spLocks/>
            </p:cNvSpPr>
            <p:nvPr/>
          </p:nvSpPr>
          <p:spPr bwMode="auto">
            <a:xfrm>
              <a:off x="5451" y="3080"/>
              <a:ext cx="100" cy="91"/>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32" name="Freeform 64"/>
            <p:cNvSpPr>
              <a:spLocks/>
            </p:cNvSpPr>
            <p:nvPr/>
          </p:nvSpPr>
          <p:spPr bwMode="auto">
            <a:xfrm>
              <a:off x="5379" y="3086"/>
              <a:ext cx="78" cy="81"/>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33" name="Freeform 65"/>
            <p:cNvSpPr>
              <a:spLocks/>
            </p:cNvSpPr>
            <p:nvPr/>
          </p:nvSpPr>
          <p:spPr bwMode="auto">
            <a:xfrm>
              <a:off x="5520" y="3105"/>
              <a:ext cx="77" cy="61"/>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34" name="Freeform 66"/>
            <p:cNvSpPr>
              <a:spLocks/>
            </p:cNvSpPr>
            <p:nvPr/>
          </p:nvSpPr>
          <p:spPr bwMode="auto">
            <a:xfrm>
              <a:off x="5461" y="3051"/>
              <a:ext cx="53" cy="41"/>
            </a:xfrm>
            <a:custGeom>
              <a:avLst/>
              <a:gdLst>
                <a:gd name="T0" fmla="*/ 16 w 53"/>
                <a:gd name="T1" fmla="*/ 0 h 41"/>
                <a:gd name="T2" fmla="*/ 1 w 53"/>
                <a:gd name="T3" fmla="*/ 22 h 41"/>
                <a:gd name="T4" fmla="*/ 23 w 53"/>
                <a:gd name="T5" fmla="*/ 41 h 41"/>
                <a:gd name="T6" fmla="*/ 51 w 53"/>
                <a:gd name="T7" fmla="*/ 30 h 41"/>
                <a:gd name="T8" fmla="*/ 38 w 53"/>
                <a:gd name="T9" fmla="*/ 18 h 41"/>
                <a:gd name="T10" fmla="*/ 43 w 53"/>
                <a:gd name="T11" fmla="*/ 0 h 41"/>
                <a:gd name="T12" fmla="*/ 16 w 5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53" h="41">
                  <a:moveTo>
                    <a:pt x="16" y="0"/>
                  </a:moveTo>
                  <a:cubicBezTo>
                    <a:pt x="9" y="8"/>
                    <a:pt x="0" y="15"/>
                    <a:pt x="1" y="22"/>
                  </a:cubicBezTo>
                  <a:cubicBezTo>
                    <a:pt x="2" y="29"/>
                    <a:pt x="15" y="41"/>
                    <a:pt x="23" y="41"/>
                  </a:cubicBezTo>
                  <a:lnTo>
                    <a:pt x="51" y="30"/>
                  </a:lnTo>
                  <a:cubicBezTo>
                    <a:pt x="53" y="26"/>
                    <a:pt x="39" y="23"/>
                    <a:pt x="38" y="18"/>
                  </a:cubicBezTo>
                  <a:cubicBezTo>
                    <a:pt x="37" y="13"/>
                    <a:pt x="47" y="3"/>
                    <a:pt x="43" y="0"/>
                  </a:cubicBezTo>
                  <a:lnTo>
                    <a:pt x="1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235" name="Group 67"/>
          <p:cNvGrpSpPr>
            <a:grpSpLocks/>
          </p:cNvGrpSpPr>
          <p:nvPr/>
        </p:nvGrpSpPr>
        <p:grpSpPr bwMode="auto">
          <a:xfrm>
            <a:off x="369888" y="771525"/>
            <a:ext cx="361950" cy="269875"/>
            <a:chOff x="5369" y="3038"/>
            <a:chExt cx="228" cy="170"/>
          </a:xfrm>
        </p:grpSpPr>
        <p:sp>
          <p:nvSpPr>
            <p:cNvPr id="7236" name="Freeform 68"/>
            <p:cNvSpPr>
              <a:spLocks/>
            </p:cNvSpPr>
            <p:nvPr/>
          </p:nvSpPr>
          <p:spPr bwMode="auto">
            <a:xfrm>
              <a:off x="5369" y="3171"/>
              <a:ext cx="216" cy="37"/>
            </a:xfrm>
            <a:custGeom>
              <a:avLst/>
              <a:gdLst>
                <a:gd name="T0" fmla="*/ 32 w 216"/>
                <a:gd name="T1" fmla="*/ 37 h 37"/>
                <a:gd name="T2" fmla="*/ 198 w 216"/>
                <a:gd name="T3" fmla="*/ 37 h 37"/>
                <a:gd name="T4" fmla="*/ 216 w 216"/>
                <a:gd name="T5" fmla="*/ 0 h 37"/>
                <a:gd name="T6" fmla="*/ 126 w 216"/>
                <a:gd name="T7" fmla="*/ 1 h 37"/>
                <a:gd name="T8" fmla="*/ 40 w 216"/>
                <a:gd name="T9" fmla="*/ 1 h 37"/>
                <a:gd name="T10" fmla="*/ 0 w 216"/>
                <a:gd name="T11" fmla="*/ 0 h 37"/>
                <a:gd name="T12" fmla="*/ 32 w 216"/>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216" h="37">
                  <a:moveTo>
                    <a:pt x="32" y="37"/>
                  </a:moveTo>
                  <a:lnTo>
                    <a:pt x="198" y="37"/>
                  </a:lnTo>
                  <a:lnTo>
                    <a:pt x="216" y="0"/>
                  </a:lnTo>
                  <a:lnTo>
                    <a:pt x="126" y="1"/>
                  </a:lnTo>
                  <a:lnTo>
                    <a:pt x="40" y="1"/>
                  </a:lnTo>
                  <a:lnTo>
                    <a:pt x="0" y="0"/>
                  </a:lnTo>
                  <a:lnTo>
                    <a:pt x="32" y="3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37" name="Line 69"/>
            <p:cNvSpPr>
              <a:spLocks noChangeShapeType="1"/>
            </p:cNvSpPr>
            <p:nvPr/>
          </p:nvSpPr>
          <p:spPr bwMode="auto">
            <a:xfrm>
              <a:off x="5426" y="3067"/>
              <a:ext cx="3"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38" name="Freeform 70"/>
            <p:cNvSpPr>
              <a:spLocks/>
            </p:cNvSpPr>
            <p:nvPr/>
          </p:nvSpPr>
          <p:spPr bwMode="auto">
            <a:xfrm>
              <a:off x="5490" y="3038"/>
              <a:ext cx="3" cy="129"/>
            </a:xfrm>
            <a:custGeom>
              <a:avLst/>
              <a:gdLst>
                <a:gd name="T0" fmla="*/ 0 w 3"/>
                <a:gd name="T1" fmla="*/ 0 h 129"/>
                <a:gd name="T2" fmla="*/ 3 w 3"/>
                <a:gd name="T3" fmla="*/ 129 h 129"/>
              </a:gdLst>
              <a:ahLst/>
              <a:cxnLst>
                <a:cxn ang="0">
                  <a:pos x="T0" y="T1"/>
                </a:cxn>
                <a:cxn ang="0">
                  <a:pos x="T2" y="T3"/>
                </a:cxn>
              </a:cxnLst>
              <a:rect l="0" t="0" r="r" b="b"/>
              <a:pathLst>
                <a:path w="3" h="129">
                  <a:moveTo>
                    <a:pt x="0" y="0"/>
                  </a:moveTo>
                  <a:lnTo>
                    <a:pt x="3" y="129"/>
                  </a:lnTo>
                </a:path>
              </a:pathLst>
            </a:cu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39" name="Line 71"/>
            <p:cNvSpPr>
              <a:spLocks noChangeShapeType="1"/>
            </p:cNvSpPr>
            <p:nvPr/>
          </p:nvSpPr>
          <p:spPr bwMode="auto">
            <a:xfrm>
              <a:off x="5555" y="3094"/>
              <a:ext cx="3"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40" name="Freeform 72"/>
            <p:cNvSpPr>
              <a:spLocks/>
            </p:cNvSpPr>
            <p:nvPr/>
          </p:nvSpPr>
          <p:spPr bwMode="auto">
            <a:xfrm>
              <a:off x="5451" y="3080"/>
              <a:ext cx="100" cy="91"/>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41" name="Freeform 73"/>
            <p:cNvSpPr>
              <a:spLocks/>
            </p:cNvSpPr>
            <p:nvPr/>
          </p:nvSpPr>
          <p:spPr bwMode="auto">
            <a:xfrm>
              <a:off x="5379" y="3086"/>
              <a:ext cx="78" cy="81"/>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42" name="Freeform 74"/>
            <p:cNvSpPr>
              <a:spLocks/>
            </p:cNvSpPr>
            <p:nvPr/>
          </p:nvSpPr>
          <p:spPr bwMode="auto">
            <a:xfrm>
              <a:off x="5520" y="3105"/>
              <a:ext cx="77" cy="61"/>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43" name="Freeform 75"/>
            <p:cNvSpPr>
              <a:spLocks/>
            </p:cNvSpPr>
            <p:nvPr/>
          </p:nvSpPr>
          <p:spPr bwMode="auto">
            <a:xfrm>
              <a:off x="5461" y="3051"/>
              <a:ext cx="53" cy="41"/>
            </a:xfrm>
            <a:custGeom>
              <a:avLst/>
              <a:gdLst>
                <a:gd name="T0" fmla="*/ 16 w 53"/>
                <a:gd name="T1" fmla="*/ 0 h 41"/>
                <a:gd name="T2" fmla="*/ 1 w 53"/>
                <a:gd name="T3" fmla="*/ 22 h 41"/>
                <a:gd name="T4" fmla="*/ 23 w 53"/>
                <a:gd name="T5" fmla="*/ 41 h 41"/>
                <a:gd name="T6" fmla="*/ 51 w 53"/>
                <a:gd name="T7" fmla="*/ 30 h 41"/>
                <a:gd name="T8" fmla="*/ 38 w 53"/>
                <a:gd name="T9" fmla="*/ 18 h 41"/>
                <a:gd name="T10" fmla="*/ 43 w 53"/>
                <a:gd name="T11" fmla="*/ 0 h 41"/>
                <a:gd name="T12" fmla="*/ 16 w 5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53" h="41">
                  <a:moveTo>
                    <a:pt x="16" y="0"/>
                  </a:moveTo>
                  <a:cubicBezTo>
                    <a:pt x="9" y="8"/>
                    <a:pt x="0" y="15"/>
                    <a:pt x="1" y="22"/>
                  </a:cubicBezTo>
                  <a:cubicBezTo>
                    <a:pt x="2" y="29"/>
                    <a:pt x="15" y="41"/>
                    <a:pt x="23" y="41"/>
                  </a:cubicBezTo>
                  <a:lnTo>
                    <a:pt x="51" y="30"/>
                  </a:lnTo>
                  <a:cubicBezTo>
                    <a:pt x="53" y="26"/>
                    <a:pt x="39" y="23"/>
                    <a:pt x="38" y="18"/>
                  </a:cubicBezTo>
                  <a:cubicBezTo>
                    <a:pt x="37" y="13"/>
                    <a:pt x="47" y="3"/>
                    <a:pt x="43" y="0"/>
                  </a:cubicBezTo>
                  <a:lnTo>
                    <a:pt x="1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244" name="Line 76"/>
          <p:cNvSpPr>
            <a:spLocks noChangeShapeType="1"/>
          </p:cNvSpPr>
          <p:nvPr/>
        </p:nvSpPr>
        <p:spPr bwMode="auto">
          <a:xfrm>
            <a:off x="1276350" y="3200400"/>
            <a:ext cx="3048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45" name="Line 77"/>
          <p:cNvSpPr>
            <a:spLocks noChangeShapeType="1"/>
          </p:cNvSpPr>
          <p:nvPr/>
        </p:nvSpPr>
        <p:spPr bwMode="auto">
          <a:xfrm>
            <a:off x="1327150" y="3733800"/>
            <a:ext cx="2032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46" name="Text Box 78"/>
          <p:cNvSpPr txBox="1">
            <a:spLocks noChangeArrowheads="1"/>
          </p:cNvSpPr>
          <p:nvPr/>
        </p:nvSpPr>
        <p:spPr bwMode="auto">
          <a:xfrm>
            <a:off x="657225" y="3068638"/>
            <a:ext cx="6477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30,000</a:t>
            </a:r>
          </a:p>
        </p:txBody>
      </p:sp>
      <p:sp>
        <p:nvSpPr>
          <p:cNvPr id="7247" name="Rectangle 79"/>
          <p:cNvSpPr>
            <a:spLocks noChangeArrowheads="1"/>
          </p:cNvSpPr>
          <p:nvPr/>
        </p:nvSpPr>
        <p:spPr bwMode="auto">
          <a:xfrm>
            <a:off x="6791325" y="3182938"/>
            <a:ext cx="152400" cy="152400"/>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48" name="AutoShape 80"/>
          <p:cNvSpPr>
            <a:spLocks noChangeArrowheads="1"/>
          </p:cNvSpPr>
          <p:nvPr/>
        </p:nvSpPr>
        <p:spPr bwMode="auto">
          <a:xfrm>
            <a:off x="6780213" y="367823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49" name="AutoShape 81"/>
          <p:cNvSpPr>
            <a:spLocks noChangeArrowheads="1"/>
          </p:cNvSpPr>
          <p:nvPr/>
        </p:nvSpPr>
        <p:spPr bwMode="auto">
          <a:xfrm>
            <a:off x="6719888" y="370998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50" name="Rectangle 82"/>
          <p:cNvSpPr>
            <a:spLocks noChangeArrowheads="1"/>
          </p:cNvSpPr>
          <p:nvPr/>
        </p:nvSpPr>
        <p:spPr bwMode="auto">
          <a:xfrm>
            <a:off x="3005138" y="6107113"/>
            <a:ext cx="330200" cy="182562"/>
          </a:xfrm>
          <a:prstGeom prst="rect">
            <a:avLst/>
          </a:prstGeom>
          <a:solidFill>
            <a:srgbClr val="3366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52" name="Rectangle 84"/>
          <p:cNvSpPr>
            <a:spLocks noChangeArrowheads="1"/>
          </p:cNvSpPr>
          <p:nvPr/>
        </p:nvSpPr>
        <p:spPr bwMode="auto">
          <a:xfrm>
            <a:off x="3005138" y="6392863"/>
            <a:ext cx="330200" cy="182562"/>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53" name="Text Box 85"/>
          <p:cNvSpPr txBox="1">
            <a:spLocks noChangeArrowheads="1"/>
          </p:cNvSpPr>
          <p:nvPr/>
        </p:nvSpPr>
        <p:spPr bwMode="auto">
          <a:xfrm>
            <a:off x="3306763" y="6054725"/>
            <a:ext cx="10906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U.S. Regular</a:t>
            </a:r>
          </a:p>
        </p:txBody>
      </p:sp>
      <p:sp>
        <p:nvSpPr>
          <p:cNvPr id="7254" name="Text Box 86"/>
          <p:cNvSpPr txBox="1">
            <a:spLocks noChangeArrowheads="1"/>
          </p:cNvSpPr>
          <p:nvPr/>
        </p:nvSpPr>
        <p:spPr bwMode="auto">
          <a:xfrm>
            <a:off x="3316288" y="6364288"/>
            <a:ext cx="12271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U.S. Volunteer</a:t>
            </a:r>
          </a:p>
        </p:txBody>
      </p:sp>
      <p:sp>
        <p:nvSpPr>
          <p:cNvPr id="7255" name="Rectangle 87"/>
          <p:cNvSpPr>
            <a:spLocks noChangeArrowheads="1"/>
          </p:cNvSpPr>
          <p:nvPr/>
        </p:nvSpPr>
        <p:spPr bwMode="auto">
          <a:xfrm>
            <a:off x="2324100" y="6129338"/>
            <a:ext cx="330200" cy="258762"/>
          </a:xfrm>
          <a:prstGeom prst="rect">
            <a:avLst/>
          </a:prstGeom>
          <a:solidFill>
            <a:srgbClr val="3366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56" name="Rectangle 88"/>
          <p:cNvSpPr>
            <a:spLocks noChangeArrowheads="1"/>
          </p:cNvSpPr>
          <p:nvPr/>
        </p:nvSpPr>
        <p:spPr bwMode="auto">
          <a:xfrm>
            <a:off x="2324100" y="5856288"/>
            <a:ext cx="330200" cy="265112"/>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57" name="Rectangle 89"/>
          <p:cNvSpPr>
            <a:spLocks noChangeArrowheads="1"/>
          </p:cNvSpPr>
          <p:nvPr/>
        </p:nvSpPr>
        <p:spPr bwMode="auto">
          <a:xfrm>
            <a:off x="6448425" y="3716338"/>
            <a:ext cx="152400" cy="152400"/>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58" name="AutoShape 90"/>
          <p:cNvSpPr>
            <a:spLocks noChangeArrowheads="1"/>
          </p:cNvSpPr>
          <p:nvPr/>
        </p:nvSpPr>
        <p:spPr bwMode="auto">
          <a:xfrm>
            <a:off x="6065838" y="379571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59" name="Picture 91" descr="f_184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8675" y="814388"/>
            <a:ext cx="319088" cy="193675"/>
          </a:xfrm>
          <a:prstGeom prst="rect">
            <a:avLst/>
          </a:prstGeom>
          <a:noFill/>
          <a:extLst>
            <a:ext uri="{909E8E84-426E-40DD-AFC4-6F175D3DCCD1}">
              <a14:hiddenFill xmlns:a14="http://schemas.microsoft.com/office/drawing/2010/main">
                <a:solidFill>
                  <a:srgbClr val="FFFFFF"/>
                </a:solidFill>
              </a14:hiddenFill>
            </a:ext>
          </a:extLst>
        </p:spPr>
      </p:pic>
      <p:sp>
        <p:nvSpPr>
          <p:cNvPr id="7260" name="Rectangle 92"/>
          <p:cNvSpPr>
            <a:spLocks noChangeArrowheads="1"/>
          </p:cNvSpPr>
          <p:nvPr/>
        </p:nvSpPr>
        <p:spPr bwMode="auto">
          <a:xfrm>
            <a:off x="4943475" y="19050"/>
            <a:ext cx="152400" cy="152400"/>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61" name="Picture 93" descr="f_184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19550" y="277813"/>
            <a:ext cx="319088" cy="193675"/>
          </a:xfrm>
          <a:prstGeom prst="rect">
            <a:avLst/>
          </a:prstGeom>
          <a:noFill/>
          <a:extLst>
            <a:ext uri="{909E8E84-426E-40DD-AFC4-6F175D3DCCD1}">
              <a14:hiddenFill xmlns:a14="http://schemas.microsoft.com/office/drawing/2010/main">
                <a:solidFill>
                  <a:srgbClr val="FFFFFF"/>
                </a:solidFill>
              </a14:hiddenFill>
            </a:ext>
          </a:extLst>
        </p:spPr>
      </p:pic>
      <p:sp>
        <p:nvSpPr>
          <p:cNvPr id="7262" name="Rectangle 94"/>
          <p:cNvSpPr>
            <a:spLocks noChangeArrowheads="1"/>
          </p:cNvSpPr>
          <p:nvPr/>
        </p:nvSpPr>
        <p:spPr bwMode="auto">
          <a:xfrm>
            <a:off x="1704975" y="5967413"/>
            <a:ext cx="330200" cy="4191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2" name="Rectangle 14"/>
          <p:cNvSpPr>
            <a:spLocks noChangeArrowheads="1"/>
          </p:cNvSpPr>
          <p:nvPr/>
        </p:nvSpPr>
        <p:spPr bwMode="auto">
          <a:xfrm>
            <a:off x="1704975" y="5692775"/>
            <a:ext cx="330200" cy="695325"/>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247"/>
                                        </p:tgtEl>
                                        <p:attrNameLst>
                                          <p:attrName>style.visibility</p:attrName>
                                        </p:attrNameLst>
                                      </p:cBhvr>
                                      <p:to>
                                        <p:strVal val="visible"/>
                                      </p:to>
                                    </p:set>
                                    <p:animEffect transition="in" filter="dissolve">
                                      <p:cBhvr>
                                        <p:cTn id="7" dur="500"/>
                                        <p:tgtEl>
                                          <p:spTgt spid="72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0" presetClass="path" presetSubtype="0" accel="50000" decel="50000" fill="hold" grpId="1" nodeType="clickEffect">
                                  <p:stCondLst>
                                    <p:cond delay="0"/>
                                  </p:stCondLst>
                                  <p:childTnLst>
                                    <p:animMotion origin="layout" path="M 2.77778E-6 7.40741E-7 L -0.01354 0.0375 L -0.00208 0.07407 " pathEditMode="relative" ptsTypes="AAA">
                                      <p:cBhvr>
                                        <p:cTn id="11" dur="2000" fill="hold"/>
                                        <p:tgtEl>
                                          <p:spTgt spid="7247"/>
                                        </p:tgtEl>
                                        <p:attrNameLst>
                                          <p:attrName>ppt_x</p:attrName>
                                          <p:attrName>ppt_y</p:attrName>
                                        </p:attrNameLst>
                                      </p:cBhvr>
                                    </p:animMotion>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7177"/>
                                        </p:tgtEl>
                                        <p:attrNameLst>
                                          <p:attrName>style.visibility</p:attrName>
                                        </p:attrNameLst>
                                      </p:cBhvr>
                                      <p:to>
                                        <p:strVal val="visible"/>
                                      </p:to>
                                    </p:set>
                                    <p:animEffect transition="in" filter="dissolve">
                                      <p:cBhvr>
                                        <p:cTn id="16" dur="1000"/>
                                        <p:tgtEl>
                                          <p:spTgt spid="7177"/>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7190"/>
                                        </p:tgtEl>
                                        <p:attrNameLst>
                                          <p:attrName>style.visibility</p:attrName>
                                        </p:attrNameLst>
                                      </p:cBhvr>
                                      <p:to>
                                        <p:strVal val="visible"/>
                                      </p:to>
                                    </p:set>
                                    <p:animEffect transition="in" filter="wipe(down)">
                                      <p:cBhvr>
                                        <p:cTn id="19" dur="1000"/>
                                        <p:tgtEl>
                                          <p:spTgt spid="7190"/>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7262"/>
                                        </p:tgtEl>
                                        <p:attrNameLst>
                                          <p:attrName>style.visibility</p:attrName>
                                        </p:attrNameLst>
                                      </p:cBhvr>
                                      <p:to>
                                        <p:strVal val="visible"/>
                                      </p:to>
                                    </p:set>
                                    <p:animEffect transition="in" filter="wipe(down)">
                                      <p:cBhvr>
                                        <p:cTn id="22" dur="1000"/>
                                        <p:tgtEl>
                                          <p:spTgt spid="726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248"/>
                                        </p:tgtEl>
                                        <p:attrNameLst>
                                          <p:attrName>style.visibility</p:attrName>
                                        </p:attrNameLst>
                                      </p:cBhvr>
                                      <p:to>
                                        <p:strVal val="visible"/>
                                      </p:to>
                                    </p:set>
                                  </p:childTnLst>
                                  <p:subTnLst>
                                    <p:audio>
                                      <p:cMediaNode>
                                        <p:cTn display="0" masterRel="sameClick">
                                          <p:stCondLst>
                                            <p:cond evt="begin" delay="0">
                                              <p:tn val="25"/>
                                            </p:cond>
                                          </p:stCondLst>
                                          <p:endCondLst>
                                            <p:cond evt="onStopAudio" delay="0">
                                              <p:tgtEl>
                                                <p:sldTgt/>
                                              </p:tgtEl>
                                            </p:cond>
                                          </p:endCondLst>
                                        </p:cTn>
                                        <p:tgtEl>
                                          <p:sndTgt r:embed="rId3" name="explode.wav"/>
                                        </p:tgtEl>
                                      </p:cMediaNode>
                                    </p:audio>
                                  </p:subTnLst>
                                </p:cTn>
                              </p:par>
                              <p:par>
                                <p:cTn id="27" presetID="3" presetClass="exit" presetSubtype="10" fill="hold" grpId="1" nodeType="withEffect">
                                  <p:stCondLst>
                                    <p:cond delay="0"/>
                                  </p:stCondLst>
                                  <p:childTnLst>
                                    <p:animEffect transition="out" filter="blinds(horizontal)">
                                      <p:cBhvr>
                                        <p:cTn id="28" dur="500"/>
                                        <p:tgtEl>
                                          <p:spTgt spid="7248"/>
                                        </p:tgtEl>
                                      </p:cBhvr>
                                    </p:animEffect>
                                    <p:set>
                                      <p:cBhvr>
                                        <p:cTn id="29" dur="1" fill="hold">
                                          <p:stCondLst>
                                            <p:cond delay="499"/>
                                          </p:stCondLst>
                                        </p:cTn>
                                        <p:tgtEl>
                                          <p:spTgt spid="7248"/>
                                        </p:tgtEl>
                                        <p:attrNameLst>
                                          <p:attrName>style.visibility</p:attrName>
                                        </p:attrNameLst>
                                      </p:cBhvr>
                                      <p:to>
                                        <p:strVal val="hidden"/>
                                      </p:to>
                                    </p:set>
                                  </p:childTnLst>
                                </p:cTn>
                              </p:par>
                            </p:childTnLst>
                          </p:cTn>
                        </p:par>
                        <p:par>
                          <p:cTn id="30" fill="hold" nodeType="afterGroup">
                            <p:stCondLst>
                              <p:cond delay="500"/>
                            </p:stCondLst>
                            <p:childTnLst>
                              <p:par>
                                <p:cTn id="31" presetID="1" presetClass="entr" presetSubtype="0" fill="hold" grpId="0" nodeType="afterEffect">
                                  <p:stCondLst>
                                    <p:cond delay="0"/>
                                  </p:stCondLst>
                                  <p:childTnLst>
                                    <p:set>
                                      <p:cBhvr>
                                        <p:cTn id="32" dur="1" fill="hold">
                                          <p:stCondLst>
                                            <p:cond delay="0"/>
                                          </p:stCondLst>
                                        </p:cTn>
                                        <p:tgtEl>
                                          <p:spTgt spid="7249"/>
                                        </p:tgtEl>
                                        <p:attrNameLst>
                                          <p:attrName>style.visibility</p:attrName>
                                        </p:attrNameLst>
                                      </p:cBhvr>
                                      <p:to>
                                        <p:strVal val="visible"/>
                                      </p:to>
                                    </p:set>
                                  </p:childTnLst>
                                  <p:subTnLst>
                                    <p:audio>
                                      <p:cMediaNode>
                                        <p:cTn display="0" masterRel="sameClick">
                                          <p:stCondLst>
                                            <p:cond evt="begin" delay="0">
                                              <p:tn val="31"/>
                                            </p:cond>
                                          </p:stCondLst>
                                          <p:endCondLst>
                                            <p:cond evt="onStopAudio" delay="0">
                                              <p:tgtEl>
                                                <p:sldTgt/>
                                              </p:tgtEl>
                                            </p:cond>
                                          </p:endCondLst>
                                        </p:cTn>
                                        <p:tgtEl>
                                          <p:sndTgt r:embed="rId3" name="explode.wav"/>
                                        </p:tgtEl>
                                      </p:cMediaNode>
                                    </p:audio>
                                  </p:subTnLst>
                                </p:cTn>
                              </p:par>
                              <p:par>
                                <p:cTn id="33" presetID="3" presetClass="exit" presetSubtype="10" fill="hold" grpId="1" nodeType="withEffect">
                                  <p:stCondLst>
                                    <p:cond delay="0"/>
                                  </p:stCondLst>
                                  <p:childTnLst>
                                    <p:animEffect transition="out" filter="blinds(horizontal)">
                                      <p:cBhvr>
                                        <p:cTn id="34" dur="500"/>
                                        <p:tgtEl>
                                          <p:spTgt spid="7249"/>
                                        </p:tgtEl>
                                      </p:cBhvr>
                                    </p:animEffect>
                                    <p:set>
                                      <p:cBhvr>
                                        <p:cTn id="35" dur="1" fill="hold">
                                          <p:stCondLst>
                                            <p:cond delay="499"/>
                                          </p:stCondLst>
                                        </p:cTn>
                                        <p:tgtEl>
                                          <p:spTgt spid="7249"/>
                                        </p:tgtEl>
                                        <p:attrNameLst>
                                          <p:attrName>style.visibility</p:attrName>
                                        </p:attrNameLst>
                                      </p:cBhvr>
                                      <p:to>
                                        <p:strVal val="hidden"/>
                                      </p:to>
                                    </p:set>
                                  </p:childTnLst>
                                </p:cTn>
                              </p:par>
                            </p:childTnLst>
                          </p:cTn>
                        </p:par>
                        <p:par>
                          <p:cTn id="36" fill="hold" nodeType="afterGroup">
                            <p:stCondLst>
                              <p:cond delay="1000"/>
                            </p:stCondLst>
                            <p:childTnLst>
                              <p:par>
                                <p:cTn id="37" presetID="0" presetClass="path" presetSubtype="0" accel="50000" decel="50000" fill="hold" grpId="1" nodeType="afterEffect">
                                  <p:stCondLst>
                                    <p:cond delay="0"/>
                                  </p:stCondLst>
                                  <p:childTnLst>
                                    <p:animMotion origin="layout" path="M 9.16667E-6 2.59259E-6 L -0.03715 -0.00278 L -0.07673 0.00185 " pathEditMode="relative" ptsTypes="AAA">
                                      <p:cBhvr>
                                        <p:cTn id="38" dur="2000" fill="hold"/>
                                        <p:tgtEl>
                                          <p:spTgt spid="7177"/>
                                        </p:tgtEl>
                                        <p:attrNameLst>
                                          <p:attrName>ppt_x</p:attrName>
                                          <p:attrName>ppt_y</p:attrName>
                                        </p:attrNameLst>
                                      </p:cBhvr>
                                    </p:animMotion>
                                  </p:childTnLst>
                                </p:cTn>
                              </p:par>
                              <p:par>
                                <p:cTn id="39" presetID="9" presetClass="exit" presetSubtype="0" fill="hold" grpId="1" nodeType="withEffect">
                                  <p:stCondLst>
                                    <p:cond delay="0"/>
                                  </p:stCondLst>
                                  <p:childTnLst>
                                    <p:animEffect transition="out" filter="dissolve">
                                      <p:cBhvr>
                                        <p:cTn id="40" dur="500"/>
                                        <p:tgtEl>
                                          <p:spTgt spid="7190"/>
                                        </p:tgtEl>
                                      </p:cBhvr>
                                    </p:animEffect>
                                    <p:set>
                                      <p:cBhvr>
                                        <p:cTn id="41" dur="1" fill="hold">
                                          <p:stCondLst>
                                            <p:cond delay="499"/>
                                          </p:stCondLst>
                                        </p:cTn>
                                        <p:tgtEl>
                                          <p:spTgt spid="7190"/>
                                        </p:tgtEl>
                                        <p:attrNameLst>
                                          <p:attrName>style.visibility</p:attrName>
                                        </p:attrNameLst>
                                      </p:cBhvr>
                                      <p:to>
                                        <p:strVal val="hidden"/>
                                      </p:to>
                                    </p:set>
                                  </p:childTnLst>
                                </p:cTn>
                              </p:par>
                              <p:par>
                                <p:cTn id="42" presetID="9" presetClass="exit" presetSubtype="0" fill="hold" grpId="1" nodeType="withEffect">
                                  <p:stCondLst>
                                    <p:cond delay="0"/>
                                  </p:stCondLst>
                                  <p:childTnLst>
                                    <p:animEffect transition="out" filter="dissolve">
                                      <p:cBhvr>
                                        <p:cTn id="43" dur="500"/>
                                        <p:tgtEl>
                                          <p:spTgt spid="7262"/>
                                        </p:tgtEl>
                                      </p:cBhvr>
                                    </p:animEffect>
                                    <p:set>
                                      <p:cBhvr>
                                        <p:cTn id="44" dur="1" fill="hold">
                                          <p:stCondLst>
                                            <p:cond delay="499"/>
                                          </p:stCondLst>
                                        </p:cTn>
                                        <p:tgtEl>
                                          <p:spTgt spid="7262"/>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9" presetClass="exit" presetSubtype="0" fill="hold" nodeType="clickEffect">
                                  <p:stCondLst>
                                    <p:cond delay="0"/>
                                  </p:stCondLst>
                                  <p:childTnLst>
                                    <p:animEffect transition="out" filter="dissolve">
                                      <p:cBhvr>
                                        <p:cTn id="48" dur="500"/>
                                        <p:tgtEl>
                                          <p:spTgt spid="7174"/>
                                        </p:tgtEl>
                                      </p:cBhvr>
                                    </p:animEffect>
                                    <p:set>
                                      <p:cBhvr>
                                        <p:cTn id="49" dur="1" fill="hold">
                                          <p:stCondLst>
                                            <p:cond delay="499"/>
                                          </p:stCondLst>
                                        </p:cTn>
                                        <p:tgtEl>
                                          <p:spTgt spid="7174"/>
                                        </p:tgtEl>
                                        <p:attrNameLst>
                                          <p:attrName>style.visibility</p:attrName>
                                        </p:attrNameLst>
                                      </p:cBhvr>
                                      <p:to>
                                        <p:strVal val="hidden"/>
                                      </p:to>
                                    </p:set>
                                  </p:childTnLst>
                                </p:cTn>
                              </p:par>
                              <p:par>
                                <p:cTn id="50" presetID="9" presetClass="entr" presetSubtype="0" fill="hold" nodeType="withEffect">
                                  <p:stCondLst>
                                    <p:cond delay="0"/>
                                  </p:stCondLst>
                                  <p:childTnLst>
                                    <p:set>
                                      <p:cBhvr>
                                        <p:cTn id="51" dur="1" fill="hold">
                                          <p:stCondLst>
                                            <p:cond delay="0"/>
                                          </p:stCondLst>
                                        </p:cTn>
                                        <p:tgtEl>
                                          <p:spTgt spid="7259"/>
                                        </p:tgtEl>
                                        <p:attrNameLst>
                                          <p:attrName>style.visibility</p:attrName>
                                        </p:attrNameLst>
                                      </p:cBhvr>
                                      <p:to>
                                        <p:strVal val="visible"/>
                                      </p:to>
                                    </p:set>
                                    <p:animEffect transition="in" filter="dissolve">
                                      <p:cBhvr>
                                        <p:cTn id="52" dur="500"/>
                                        <p:tgtEl>
                                          <p:spTgt spid="725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7260"/>
                                        </p:tgtEl>
                                        <p:attrNameLst>
                                          <p:attrName>style.visibility</p:attrName>
                                        </p:attrNameLst>
                                      </p:cBhvr>
                                      <p:to>
                                        <p:strVal val="visible"/>
                                      </p:to>
                                    </p:set>
                                    <p:animEffect transition="in" filter="dissolve">
                                      <p:cBhvr>
                                        <p:cTn id="57" dur="500"/>
                                        <p:tgtEl>
                                          <p:spTgt spid="7260"/>
                                        </p:tgtEl>
                                      </p:cBhvr>
                                    </p:animEffect>
                                  </p:childTnLst>
                                </p:cTn>
                              </p:par>
                            </p:childTnLst>
                          </p:cTn>
                        </p:par>
                        <p:par>
                          <p:cTn id="58" fill="hold" nodeType="afterGroup">
                            <p:stCondLst>
                              <p:cond delay="500"/>
                            </p:stCondLst>
                            <p:childTnLst>
                              <p:par>
                                <p:cTn id="59" presetID="0" presetClass="path" presetSubtype="0" accel="50000" decel="50000" fill="hold" grpId="1" nodeType="afterEffect">
                                  <p:stCondLst>
                                    <p:cond delay="0"/>
                                  </p:stCondLst>
                                  <p:childTnLst>
                                    <p:animMotion origin="layout" path="M 1.66667E-6 1.11111E-6 L -0.03229 0.01528 L -0.09583 0.01528 " pathEditMode="relative" rAng="0" ptsTypes="AAA">
                                      <p:cBhvr>
                                        <p:cTn id="60" dur="2000" fill="hold"/>
                                        <p:tgtEl>
                                          <p:spTgt spid="7260"/>
                                        </p:tgtEl>
                                        <p:attrNameLst>
                                          <p:attrName>ppt_x</p:attrName>
                                          <p:attrName>ppt_y</p:attrName>
                                        </p:attrNameLst>
                                      </p:cBhvr>
                                      <p:rCtr x="-4792" y="764"/>
                                    </p:animMotion>
                                  </p:childTnLst>
                                </p:cTn>
                              </p:par>
                            </p:childTnLst>
                          </p:cTn>
                        </p:par>
                        <p:par>
                          <p:cTn id="61" fill="hold" nodeType="afterGroup">
                            <p:stCondLst>
                              <p:cond delay="2500"/>
                            </p:stCondLst>
                            <p:childTnLst>
                              <p:par>
                                <p:cTn id="62" presetID="9" presetClass="exit" presetSubtype="0" fill="hold" nodeType="afterEffect">
                                  <p:stCondLst>
                                    <p:cond delay="0"/>
                                  </p:stCondLst>
                                  <p:childTnLst>
                                    <p:animEffect transition="out" filter="dissolve">
                                      <p:cBhvr>
                                        <p:cTn id="63" dur="500"/>
                                        <p:tgtEl>
                                          <p:spTgt spid="7192"/>
                                        </p:tgtEl>
                                      </p:cBhvr>
                                    </p:animEffect>
                                    <p:set>
                                      <p:cBhvr>
                                        <p:cTn id="64" dur="1" fill="hold">
                                          <p:stCondLst>
                                            <p:cond delay="499"/>
                                          </p:stCondLst>
                                        </p:cTn>
                                        <p:tgtEl>
                                          <p:spTgt spid="7192"/>
                                        </p:tgtEl>
                                        <p:attrNameLst>
                                          <p:attrName>style.visibility</p:attrName>
                                        </p:attrNameLst>
                                      </p:cBhvr>
                                      <p:to>
                                        <p:strVal val="hidden"/>
                                      </p:to>
                                    </p:set>
                                  </p:childTnLst>
                                </p:cTn>
                              </p:par>
                              <p:par>
                                <p:cTn id="65" presetID="9" presetClass="entr" presetSubtype="0" fill="hold" nodeType="withEffect">
                                  <p:stCondLst>
                                    <p:cond delay="0"/>
                                  </p:stCondLst>
                                  <p:childTnLst>
                                    <p:set>
                                      <p:cBhvr>
                                        <p:cTn id="66" dur="1" fill="hold">
                                          <p:stCondLst>
                                            <p:cond delay="0"/>
                                          </p:stCondLst>
                                        </p:cTn>
                                        <p:tgtEl>
                                          <p:spTgt spid="7261"/>
                                        </p:tgtEl>
                                        <p:attrNameLst>
                                          <p:attrName>style.visibility</p:attrName>
                                        </p:attrNameLst>
                                      </p:cBhvr>
                                      <p:to>
                                        <p:strVal val="visible"/>
                                      </p:to>
                                    </p:set>
                                    <p:animEffect transition="in" filter="dissolve">
                                      <p:cBhvr>
                                        <p:cTn id="67" dur="500"/>
                                        <p:tgtEl>
                                          <p:spTgt spid="7261"/>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xit" presetSubtype="0" fill="hold" grpId="2" nodeType="clickEffect">
                                  <p:stCondLst>
                                    <p:cond delay="0"/>
                                  </p:stCondLst>
                                  <p:childTnLst>
                                    <p:animEffect transition="out" filter="dissolve">
                                      <p:cBhvr>
                                        <p:cTn id="71" dur="500"/>
                                        <p:tgtEl>
                                          <p:spTgt spid="7247"/>
                                        </p:tgtEl>
                                      </p:cBhvr>
                                    </p:animEffect>
                                    <p:set>
                                      <p:cBhvr>
                                        <p:cTn id="72" dur="1" fill="hold">
                                          <p:stCondLst>
                                            <p:cond delay="499"/>
                                          </p:stCondLst>
                                        </p:cTn>
                                        <p:tgtEl>
                                          <p:spTgt spid="7247"/>
                                        </p:tgtEl>
                                        <p:attrNameLst>
                                          <p:attrName>style.visibility</p:attrName>
                                        </p:attrNameLst>
                                      </p:cBhvr>
                                      <p:to>
                                        <p:strVal val="hidden"/>
                                      </p:to>
                                    </p:set>
                                  </p:childTnLst>
                                </p:cTn>
                              </p:par>
                              <p:par>
                                <p:cTn id="73" presetID="9" presetClass="entr" presetSubtype="0" fill="hold" grpId="0" nodeType="withEffect">
                                  <p:stCondLst>
                                    <p:cond delay="0"/>
                                  </p:stCondLst>
                                  <p:childTnLst>
                                    <p:set>
                                      <p:cBhvr>
                                        <p:cTn id="74" dur="1" fill="hold">
                                          <p:stCondLst>
                                            <p:cond delay="0"/>
                                          </p:stCondLst>
                                        </p:cTn>
                                        <p:tgtEl>
                                          <p:spTgt spid="7175"/>
                                        </p:tgtEl>
                                        <p:attrNameLst>
                                          <p:attrName>style.visibility</p:attrName>
                                        </p:attrNameLst>
                                      </p:cBhvr>
                                      <p:to>
                                        <p:strVal val="visible"/>
                                      </p:to>
                                    </p:set>
                                    <p:animEffect transition="in" filter="dissolve">
                                      <p:cBhvr>
                                        <p:cTn id="75" dur="500"/>
                                        <p:tgtEl>
                                          <p:spTgt spid="7175"/>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9" presetClass="exit" presetSubtype="0" fill="hold" grpId="1" nodeType="clickEffect">
                                  <p:stCondLst>
                                    <p:cond delay="0"/>
                                  </p:stCondLst>
                                  <p:childTnLst>
                                    <p:animEffect transition="out" filter="dissolve">
                                      <p:cBhvr>
                                        <p:cTn id="79" dur="500"/>
                                        <p:tgtEl>
                                          <p:spTgt spid="7175"/>
                                        </p:tgtEl>
                                      </p:cBhvr>
                                    </p:animEffect>
                                    <p:set>
                                      <p:cBhvr>
                                        <p:cTn id="80" dur="1" fill="hold">
                                          <p:stCondLst>
                                            <p:cond delay="499"/>
                                          </p:stCondLst>
                                        </p:cTn>
                                        <p:tgtEl>
                                          <p:spTgt spid="7175"/>
                                        </p:tgtEl>
                                        <p:attrNameLst>
                                          <p:attrName>style.visibility</p:attrName>
                                        </p:attrNameLst>
                                      </p:cBhvr>
                                      <p:to>
                                        <p:strVal val="hidden"/>
                                      </p:to>
                                    </p:set>
                                  </p:childTnLst>
                                </p:cTn>
                              </p:par>
                              <p:par>
                                <p:cTn id="81" presetID="9" presetClass="entr" presetSubtype="0" fill="hold" grpId="0" nodeType="withEffect">
                                  <p:stCondLst>
                                    <p:cond delay="0"/>
                                  </p:stCondLst>
                                  <p:childTnLst>
                                    <p:set>
                                      <p:cBhvr>
                                        <p:cTn id="82" dur="1" fill="hold">
                                          <p:stCondLst>
                                            <p:cond delay="0"/>
                                          </p:stCondLst>
                                        </p:cTn>
                                        <p:tgtEl>
                                          <p:spTgt spid="7257"/>
                                        </p:tgtEl>
                                        <p:attrNameLst>
                                          <p:attrName>style.visibility</p:attrName>
                                        </p:attrNameLst>
                                      </p:cBhvr>
                                      <p:to>
                                        <p:strVal val="visible"/>
                                      </p:to>
                                    </p:set>
                                    <p:animEffect transition="in" filter="dissolve">
                                      <p:cBhvr>
                                        <p:cTn id="83" dur="500"/>
                                        <p:tgtEl>
                                          <p:spTgt spid="7257"/>
                                        </p:tgtEl>
                                      </p:cBhvr>
                                    </p:animEffect>
                                  </p:childTnLst>
                                </p:cTn>
                              </p:par>
                              <p:par>
                                <p:cTn id="84" presetID="22" presetClass="entr" presetSubtype="4" fill="hold" grpId="0" nodeType="withEffect">
                                  <p:stCondLst>
                                    <p:cond delay="0"/>
                                  </p:stCondLst>
                                  <p:childTnLst>
                                    <p:set>
                                      <p:cBhvr>
                                        <p:cTn id="85" dur="1" fill="hold">
                                          <p:stCondLst>
                                            <p:cond delay="0"/>
                                          </p:stCondLst>
                                        </p:cTn>
                                        <p:tgtEl>
                                          <p:spTgt spid="7255"/>
                                        </p:tgtEl>
                                        <p:attrNameLst>
                                          <p:attrName>style.visibility</p:attrName>
                                        </p:attrNameLst>
                                      </p:cBhvr>
                                      <p:to>
                                        <p:strVal val="visible"/>
                                      </p:to>
                                    </p:set>
                                    <p:animEffect transition="in" filter="wipe(down)">
                                      <p:cBhvr>
                                        <p:cTn id="86" dur="1000"/>
                                        <p:tgtEl>
                                          <p:spTgt spid="7255"/>
                                        </p:tgtEl>
                                      </p:cBhvr>
                                    </p:animEffect>
                                  </p:childTnLst>
                                </p:cTn>
                              </p:par>
                            </p:childTnLst>
                          </p:cTn>
                        </p:par>
                        <p:par>
                          <p:cTn id="87" fill="hold" nodeType="afterGroup">
                            <p:stCondLst>
                              <p:cond delay="1000"/>
                            </p:stCondLst>
                            <p:childTnLst>
                              <p:par>
                                <p:cTn id="88" presetID="22" presetClass="entr" presetSubtype="4" fill="hold" grpId="0" nodeType="afterEffect">
                                  <p:stCondLst>
                                    <p:cond delay="0"/>
                                  </p:stCondLst>
                                  <p:childTnLst>
                                    <p:set>
                                      <p:cBhvr>
                                        <p:cTn id="89" dur="1" fill="hold">
                                          <p:stCondLst>
                                            <p:cond delay="0"/>
                                          </p:stCondLst>
                                        </p:cTn>
                                        <p:tgtEl>
                                          <p:spTgt spid="7256"/>
                                        </p:tgtEl>
                                        <p:attrNameLst>
                                          <p:attrName>style.visibility</p:attrName>
                                        </p:attrNameLst>
                                      </p:cBhvr>
                                      <p:to>
                                        <p:strVal val="visible"/>
                                      </p:to>
                                    </p:set>
                                    <p:animEffect transition="in" filter="wipe(down)">
                                      <p:cBhvr>
                                        <p:cTn id="90" dur="1000"/>
                                        <p:tgtEl>
                                          <p:spTgt spid="7256"/>
                                        </p:tgtEl>
                                      </p:cBhvr>
                                    </p:animEffect>
                                  </p:childTnLst>
                                </p:cTn>
                              </p:par>
                              <p:par>
                                <p:cTn id="91" presetID="22" presetClass="entr" presetSubtype="4" fill="hold" grpId="0" nodeType="withEffect">
                                  <p:stCondLst>
                                    <p:cond delay="0"/>
                                  </p:stCondLst>
                                  <p:childTnLst>
                                    <p:set>
                                      <p:cBhvr>
                                        <p:cTn id="92" dur="1" fill="hold">
                                          <p:stCondLst>
                                            <p:cond delay="0"/>
                                          </p:stCondLst>
                                        </p:cTn>
                                        <p:tgtEl>
                                          <p:spTgt spid="7182"/>
                                        </p:tgtEl>
                                        <p:attrNameLst>
                                          <p:attrName>style.visibility</p:attrName>
                                        </p:attrNameLst>
                                      </p:cBhvr>
                                      <p:to>
                                        <p:strVal val="visible"/>
                                      </p:to>
                                    </p:set>
                                    <p:animEffect transition="in" filter="wipe(down)">
                                      <p:cBhvr>
                                        <p:cTn id="93" dur="1000"/>
                                        <p:tgtEl>
                                          <p:spTgt spid="7182"/>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0" presetClass="path" presetSubtype="0" accel="50000" decel="50000" fill="hold" grpId="1" nodeType="clickEffect">
                                  <p:stCondLst>
                                    <p:cond delay="0"/>
                                  </p:stCondLst>
                                  <p:childTnLst>
                                    <p:animMotion origin="layout" path="M -1.66667E-6 7.40741E-7 L -0.01423 0.01204 L -0.02396 0.01782 " pathEditMode="relative" rAng="0" ptsTypes="AAA">
                                      <p:cBhvr>
                                        <p:cTn id="97" dur="2000" fill="hold"/>
                                        <p:tgtEl>
                                          <p:spTgt spid="7257"/>
                                        </p:tgtEl>
                                        <p:attrNameLst>
                                          <p:attrName>ppt_x</p:attrName>
                                          <p:attrName>ppt_y</p:attrName>
                                        </p:attrNameLst>
                                      </p:cBhvr>
                                      <p:rCtr x="-1198" y="880"/>
                                    </p:animMotion>
                                  </p:childTnLst>
                                </p:cTn>
                              </p:par>
                            </p:childTnLst>
                          </p:cTn>
                        </p:par>
                        <p:par>
                          <p:cTn id="98" fill="hold" nodeType="afterGroup">
                            <p:stCondLst>
                              <p:cond delay="2000"/>
                            </p:stCondLst>
                            <p:childTnLst>
                              <p:par>
                                <p:cTn id="99" presetID="1" presetClass="entr" presetSubtype="0" fill="hold" grpId="0" nodeType="afterEffect">
                                  <p:stCondLst>
                                    <p:cond delay="0"/>
                                  </p:stCondLst>
                                  <p:childTnLst>
                                    <p:set>
                                      <p:cBhvr>
                                        <p:cTn id="100" dur="1" fill="hold">
                                          <p:stCondLst>
                                            <p:cond delay="0"/>
                                          </p:stCondLst>
                                        </p:cTn>
                                        <p:tgtEl>
                                          <p:spTgt spid="7258"/>
                                        </p:tgtEl>
                                        <p:attrNameLst>
                                          <p:attrName>style.visibility</p:attrName>
                                        </p:attrNameLst>
                                      </p:cBhvr>
                                      <p:to>
                                        <p:strVal val="visible"/>
                                      </p:to>
                                    </p:set>
                                  </p:childTnLst>
                                  <p:subTnLst>
                                    <p:audio>
                                      <p:cMediaNode>
                                        <p:cTn display="0" masterRel="sameClick">
                                          <p:stCondLst>
                                            <p:cond evt="begin" delay="0">
                                              <p:tn val="99"/>
                                            </p:cond>
                                          </p:stCondLst>
                                          <p:endCondLst>
                                            <p:cond evt="onStopAudio" delay="0">
                                              <p:tgtEl>
                                                <p:sldTgt/>
                                              </p:tgtEl>
                                            </p:cond>
                                          </p:endCondLst>
                                        </p:cTn>
                                        <p:tgtEl>
                                          <p:sndTgt r:embed="rId3" name="explode.wav"/>
                                        </p:tgtEl>
                                      </p:cMediaNode>
                                    </p:audio>
                                  </p:subTnLst>
                                </p:cTn>
                              </p:par>
                              <p:par>
                                <p:cTn id="101" presetID="3" presetClass="exit" presetSubtype="10" fill="hold" grpId="1" nodeType="withEffect">
                                  <p:stCondLst>
                                    <p:cond delay="0"/>
                                  </p:stCondLst>
                                  <p:childTnLst>
                                    <p:animEffect transition="out" filter="blinds(horizontal)">
                                      <p:cBhvr>
                                        <p:cTn id="102" dur="500"/>
                                        <p:tgtEl>
                                          <p:spTgt spid="7258"/>
                                        </p:tgtEl>
                                      </p:cBhvr>
                                    </p:animEffect>
                                    <p:set>
                                      <p:cBhvr>
                                        <p:cTn id="103" dur="1" fill="hold">
                                          <p:stCondLst>
                                            <p:cond delay="499"/>
                                          </p:stCondLst>
                                        </p:cTn>
                                        <p:tgtEl>
                                          <p:spTgt spid="7258"/>
                                        </p:tgtEl>
                                        <p:attrNameLst>
                                          <p:attrName>style.visibility</p:attrName>
                                        </p:attrNameLst>
                                      </p:cBhvr>
                                      <p:to>
                                        <p:strVal val="hidden"/>
                                      </p:to>
                                    </p:set>
                                  </p:childTnLst>
                                </p:cTn>
                              </p:par>
                            </p:childTnLst>
                          </p:cTn>
                        </p:par>
                        <p:par>
                          <p:cTn id="104" fill="hold" nodeType="afterGroup">
                            <p:stCondLst>
                              <p:cond delay="2500"/>
                            </p:stCondLst>
                            <p:childTnLst>
                              <p:par>
                                <p:cTn id="105" presetID="9" presetClass="exit" presetSubtype="0" fill="hold" grpId="2" nodeType="afterEffect">
                                  <p:stCondLst>
                                    <p:cond delay="0"/>
                                  </p:stCondLst>
                                  <p:childTnLst>
                                    <p:animEffect transition="out" filter="dissolve">
                                      <p:cBhvr>
                                        <p:cTn id="106" dur="500"/>
                                        <p:tgtEl>
                                          <p:spTgt spid="7177"/>
                                        </p:tgtEl>
                                      </p:cBhvr>
                                    </p:animEffect>
                                    <p:set>
                                      <p:cBhvr>
                                        <p:cTn id="107" dur="1" fill="hold">
                                          <p:stCondLst>
                                            <p:cond delay="499"/>
                                          </p:stCondLst>
                                        </p:cTn>
                                        <p:tgtEl>
                                          <p:spTgt spid="7177"/>
                                        </p:tgtEl>
                                        <p:attrNameLst>
                                          <p:attrName>style.visibility</p:attrName>
                                        </p:attrNameLst>
                                      </p:cBhvr>
                                      <p:to>
                                        <p:strVal val="hidden"/>
                                      </p:to>
                                    </p:set>
                                  </p:childTnLst>
                                </p:cTn>
                              </p:par>
                              <p:par>
                                <p:cTn id="108" presetID="9" presetClass="exit" presetSubtype="0" fill="hold" grpId="1" nodeType="withEffect">
                                  <p:stCondLst>
                                    <p:cond delay="0"/>
                                  </p:stCondLst>
                                  <p:childTnLst>
                                    <p:animEffect transition="out" filter="dissolve">
                                      <p:cBhvr>
                                        <p:cTn id="109" dur="500"/>
                                        <p:tgtEl>
                                          <p:spTgt spid="7182"/>
                                        </p:tgtEl>
                                      </p:cBhvr>
                                    </p:animEffect>
                                    <p:set>
                                      <p:cBhvr>
                                        <p:cTn id="110" dur="1" fill="hold">
                                          <p:stCondLst>
                                            <p:cond delay="499"/>
                                          </p:stCondLst>
                                        </p:cTn>
                                        <p:tgtEl>
                                          <p:spTgt spid="7182"/>
                                        </p:tgtEl>
                                        <p:attrNameLst>
                                          <p:attrName>style.visibility</p:attrName>
                                        </p:attrNameLst>
                                      </p:cBhvr>
                                      <p:to>
                                        <p:strVal val="hidden"/>
                                      </p:to>
                                    </p:set>
                                  </p:childTnLst>
                                </p:cTn>
                              </p:par>
                              <p:par>
                                <p:cTn id="111" presetID="9" presetClass="exit" presetSubtype="0" fill="hold" grpId="1" nodeType="withEffect">
                                  <p:stCondLst>
                                    <p:cond delay="0"/>
                                  </p:stCondLst>
                                  <p:childTnLst>
                                    <p:animEffect transition="out" filter="dissolve">
                                      <p:cBhvr>
                                        <p:cTn id="112" dur="500"/>
                                        <p:tgtEl>
                                          <p:spTgt spid="7255"/>
                                        </p:tgtEl>
                                      </p:cBhvr>
                                    </p:animEffect>
                                    <p:set>
                                      <p:cBhvr>
                                        <p:cTn id="113" dur="1" fill="hold">
                                          <p:stCondLst>
                                            <p:cond delay="499"/>
                                          </p:stCondLst>
                                        </p:cTn>
                                        <p:tgtEl>
                                          <p:spTgt spid="7255"/>
                                        </p:tgtEl>
                                        <p:attrNameLst>
                                          <p:attrName>style.visibility</p:attrName>
                                        </p:attrNameLst>
                                      </p:cBhvr>
                                      <p:to>
                                        <p:strVal val="hidden"/>
                                      </p:to>
                                    </p:set>
                                  </p:childTnLst>
                                </p:cTn>
                              </p:par>
                              <p:par>
                                <p:cTn id="114" presetID="9" presetClass="exit" presetSubtype="0" fill="hold" grpId="1" nodeType="withEffect">
                                  <p:stCondLst>
                                    <p:cond delay="0"/>
                                  </p:stCondLst>
                                  <p:childTnLst>
                                    <p:animEffect transition="out" filter="dissolve">
                                      <p:cBhvr>
                                        <p:cTn id="115" dur="500"/>
                                        <p:tgtEl>
                                          <p:spTgt spid="7256"/>
                                        </p:tgtEl>
                                      </p:cBhvr>
                                    </p:animEffect>
                                    <p:set>
                                      <p:cBhvr>
                                        <p:cTn id="116" dur="1" fill="hold">
                                          <p:stCondLst>
                                            <p:cond delay="499"/>
                                          </p:stCondLst>
                                        </p:cTn>
                                        <p:tgtEl>
                                          <p:spTgt spid="7256"/>
                                        </p:tgtEl>
                                        <p:attrNameLst>
                                          <p:attrName>style.visibility</p:attrName>
                                        </p:attrNameLst>
                                      </p:cBhvr>
                                      <p:to>
                                        <p:strVal val="hidden"/>
                                      </p:to>
                                    </p:set>
                                  </p:childTnLst>
                                </p:cTn>
                              </p:par>
                            </p:childTnLst>
                          </p:cTn>
                        </p:par>
                        <p:par>
                          <p:cTn id="117" fill="hold" nodeType="afterGroup">
                            <p:stCondLst>
                              <p:cond delay="3000"/>
                            </p:stCondLst>
                            <p:childTnLst>
                              <p:par>
                                <p:cTn id="118" presetID="0" presetClass="path" presetSubtype="0" accel="50000" decel="50000" fill="hold" grpId="2" nodeType="afterEffect">
                                  <p:stCondLst>
                                    <p:cond delay="0"/>
                                  </p:stCondLst>
                                  <p:childTnLst>
                                    <p:animMotion origin="layout" path="M -0.02361 0.01782 L -0.03264 0.02245 L -0.04965 0.0331 " pathEditMode="relative" rAng="0" ptsTypes="AAA">
                                      <p:cBhvr>
                                        <p:cTn id="119" dur="2000" fill="hold"/>
                                        <p:tgtEl>
                                          <p:spTgt spid="7257"/>
                                        </p:tgtEl>
                                        <p:attrNameLst>
                                          <p:attrName>ppt_x</p:attrName>
                                          <p:attrName>ppt_y</p:attrName>
                                        </p:attrNameLst>
                                      </p:cBhvr>
                                      <p:rCtr x="-1302" y="76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animBg="1"/>
      <p:bldP spid="7175" grpId="1" animBg="1"/>
      <p:bldP spid="7177" grpId="0" animBg="1"/>
      <p:bldP spid="7177" grpId="1" animBg="1"/>
      <p:bldP spid="7177" grpId="2" animBg="1"/>
      <p:bldP spid="7190" grpId="0" animBg="1"/>
      <p:bldP spid="7190" grpId="1" animBg="1"/>
      <p:bldP spid="7247" grpId="0" animBg="1"/>
      <p:bldP spid="7247" grpId="1" animBg="1"/>
      <p:bldP spid="7247" grpId="2" animBg="1"/>
      <p:bldP spid="7248" grpId="0" animBg="1"/>
      <p:bldP spid="7248" grpId="1" animBg="1"/>
      <p:bldP spid="7249" grpId="0" animBg="1"/>
      <p:bldP spid="7249" grpId="1" animBg="1"/>
      <p:bldP spid="7255" grpId="0" animBg="1"/>
      <p:bldP spid="7255" grpId="1" animBg="1"/>
      <p:bldP spid="7256" grpId="0" animBg="1"/>
      <p:bldP spid="7256" grpId="1" animBg="1"/>
      <p:bldP spid="7257" grpId="0" animBg="1"/>
      <p:bldP spid="7257" grpId="1" animBg="1"/>
      <p:bldP spid="7257" grpId="2" animBg="1"/>
      <p:bldP spid="7258" grpId="0" animBg="1"/>
      <p:bldP spid="7258" grpId="1" animBg="1"/>
      <p:bldP spid="7260" grpId="0" animBg="1"/>
      <p:bldP spid="7260" grpId="1" animBg="1"/>
      <p:bldP spid="7262" grpId="0" animBg="1"/>
      <p:bldP spid="7262" grpId="1" animBg="1"/>
      <p:bldP spid="7182" grpId="0" animBg="1"/>
      <p:bldP spid="7182"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75" name="Freeform 83"/>
          <p:cNvSpPr>
            <a:spLocks/>
          </p:cNvSpPr>
          <p:nvPr/>
        </p:nvSpPr>
        <p:spPr bwMode="auto">
          <a:xfrm>
            <a:off x="3808413" y="4763"/>
            <a:ext cx="3195637" cy="3865562"/>
          </a:xfrm>
          <a:custGeom>
            <a:avLst/>
            <a:gdLst>
              <a:gd name="T0" fmla="*/ 1969 w 2013"/>
              <a:gd name="T1" fmla="*/ 2291 h 2435"/>
              <a:gd name="T2" fmla="*/ 1947 w 2013"/>
              <a:gd name="T3" fmla="*/ 2217 h 2435"/>
              <a:gd name="T4" fmla="*/ 1906 w 2013"/>
              <a:gd name="T5" fmla="*/ 2172 h 2435"/>
              <a:gd name="T6" fmla="*/ 1902 w 2013"/>
              <a:gd name="T7" fmla="*/ 2114 h 2435"/>
              <a:gd name="T8" fmla="*/ 1942 w 2013"/>
              <a:gd name="T9" fmla="*/ 2105 h 2435"/>
              <a:gd name="T10" fmla="*/ 1962 w 2013"/>
              <a:gd name="T11" fmla="*/ 2087 h 2435"/>
              <a:gd name="T12" fmla="*/ 1950 w 2013"/>
              <a:gd name="T13" fmla="*/ 2006 h 2435"/>
              <a:gd name="T14" fmla="*/ 1873 w 2013"/>
              <a:gd name="T15" fmla="*/ 1991 h 2435"/>
              <a:gd name="T16" fmla="*/ 1821 w 2013"/>
              <a:gd name="T17" fmla="*/ 1920 h 2435"/>
              <a:gd name="T18" fmla="*/ 1750 w 2013"/>
              <a:gd name="T19" fmla="*/ 1919 h 2435"/>
              <a:gd name="T20" fmla="*/ 1701 w 2013"/>
              <a:gd name="T21" fmla="*/ 1956 h 2435"/>
              <a:gd name="T22" fmla="*/ 1581 w 2013"/>
              <a:gd name="T23" fmla="*/ 1917 h 2435"/>
              <a:gd name="T24" fmla="*/ 1536 w 2013"/>
              <a:gd name="T25" fmla="*/ 1901 h 2435"/>
              <a:gd name="T26" fmla="*/ 1249 w 2013"/>
              <a:gd name="T27" fmla="*/ 1533 h 2435"/>
              <a:gd name="T28" fmla="*/ 468 w 2013"/>
              <a:gd name="T29" fmla="*/ 0 h 2435"/>
              <a:gd name="T30" fmla="*/ 327 w 2013"/>
              <a:gd name="T31" fmla="*/ 66 h 2435"/>
              <a:gd name="T32" fmla="*/ 267 w 2013"/>
              <a:gd name="T33" fmla="*/ 171 h 2435"/>
              <a:gd name="T34" fmla="*/ 148 w 2013"/>
              <a:gd name="T35" fmla="*/ 357 h 2435"/>
              <a:gd name="T36" fmla="*/ 103 w 2013"/>
              <a:gd name="T37" fmla="*/ 582 h 2435"/>
              <a:gd name="T38" fmla="*/ 43 w 2013"/>
              <a:gd name="T39" fmla="*/ 744 h 2435"/>
              <a:gd name="T40" fmla="*/ 6 w 2013"/>
              <a:gd name="T41" fmla="*/ 906 h 2435"/>
              <a:gd name="T42" fmla="*/ 112 w 2013"/>
              <a:gd name="T43" fmla="*/ 1019 h 2435"/>
              <a:gd name="T44" fmla="*/ 205 w 2013"/>
              <a:gd name="T45" fmla="*/ 1190 h 2435"/>
              <a:gd name="T46" fmla="*/ 348 w 2013"/>
              <a:gd name="T47" fmla="*/ 1349 h 2435"/>
              <a:gd name="T48" fmla="*/ 412 w 2013"/>
              <a:gd name="T49" fmla="*/ 1386 h 2435"/>
              <a:gd name="T50" fmla="*/ 448 w 2013"/>
              <a:gd name="T51" fmla="*/ 1458 h 2435"/>
              <a:gd name="T52" fmla="*/ 484 w 2013"/>
              <a:gd name="T53" fmla="*/ 1562 h 2435"/>
              <a:gd name="T54" fmla="*/ 543 w 2013"/>
              <a:gd name="T55" fmla="*/ 1662 h 2435"/>
              <a:gd name="T56" fmla="*/ 610 w 2013"/>
              <a:gd name="T57" fmla="*/ 1718 h 2435"/>
              <a:gd name="T58" fmla="*/ 774 w 2013"/>
              <a:gd name="T59" fmla="*/ 1779 h 2435"/>
              <a:gd name="T60" fmla="*/ 840 w 2013"/>
              <a:gd name="T61" fmla="*/ 1683 h 2435"/>
              <a:gd name="T62" fmla="*/ 871 w 2013"/>
              <a:gd name="T63" fmla="*/ 1643 h 2435"/>
              <a:gd name="T64" fmla="*/ 921 w 2013"/>
              <a:gd name="T65" fmla="*/ 1611 h 2435"/>
              <a:gd name="T66" fmla="*/ 1017 w 2013"/>
              <a:gd name="T67" fmla="*/ 1616 h 2435"/>
              <a:gd name="T68" fmla="*/ 1078 w 2013"/>
              <a:gd name="T69" fmla="*/ 1620 h 2435"/>
              <a:gd name="T70" fmla="*/ 1163 w 2013"/>
              <a:gd name="T71" fmla="*/ 1647 h 2435"/>
              <a:gd name="T72" fmla="*/ 1247 w 2013"/>
              <a:gd name="T73" fmla="*/ 1721 h 2435"/>
              <a:gd name="T74" fmla="*/ 1465 w 2013"/>
              <a:gd name="T75" fmla="*/ 2059 h 2435"/>
              <a:gd name="T76" fmla="*/ 1559 w 2013"/>
              <a:gd name="T77" fmla="*/ 2149 h 2435"/>
              <a:gd name="T78" fmla="*/ 1845 w 2013"/>
              <a:gd name="T79" fmla="*/ 2426 h 2435"/>
              <a:gd name="T80" fmla="*/ 1987 w 2013"/>
              <a:gd name="T81" fmla="*/ 2431 h 2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13" h="2435">
                <a:moveTo>
                  <a:pt x="2013" y="2435"/>
                </a:moveTo>
                <a:cubicBezTo>
                  <a:pt x="2010" y="2412"/>
                  <a:pt x="1979" y="2320"/>
                  <a:pt x="1969" y="2291"/>
                </a:cubicBezTo>
                <a:cubicBezTo>
                  <a:pt x="1959" y="2262"/>
                  <a:pt x="1957" y="2274"/>
                  <a:pt x="1953" y="2262"/>
                </a:cubicBezTo>
                <a:cubicBezTo>
                  <a:pt x="1949" y="2250"/>
                  <a:pt x="1947" y="2232"/>
                  <a:pt x="1947" y="2217"/>
                </a:cubicBezTo>
                <a:cubicBezTo>
                  <a:pt x="1947" y="2202"/>
                  <a:pt x="1958" y="2179"/>
                  <a:pt x="1951" y="2172"/>
                </a:cubicBezTo>
                <a:cubicBezTo>
                  <a:pt x="1944" y="2165"/>
                  <a:pt x="1914" y="2177"/>
                  <a:pt x="1906" y="2172"/>
                </a:cubicBezTo>
                <a:cubicBezTo>
                  <a:pt x="1898" y="2167"/>
                  <a:pt x="1906" y="2154"/>
                  <a:pt x="1905" y="2144"/>
                </a:cubicBezTo>
                <a:cubicBezTo>
                  <a:pt x="1904" y="2134"/>
                  <a:pt x="1899" y="2118"/>
                  <a:pt x="1902" y="2114"/>
                </a:cubicBezTo>
                <a:cubicBezTo>
                  <a:pt x="1905" y="2110"/>
                  <a:pt x="1917" y="2122"/>
                  <a:pt x="1924" y="2121"/>
                </a:cubicBezTo>
                <a:cubicBezTo>
                  <a:pt x="1931" y="2120"/>
                  <a:pt x="1937" y="2105"/>
                  <a:pt x="1942" y="2105"/>
                </a:cubicBezTo>
                <a:cubicBezTo>
                  <a:pt x="1947" y="2105"/>
                  <a:pt x="1951" y="2127"/>
                  <a:pt x="1954" y="2124"/>
                </a:cubicBezTo>
                <a:cubicBezTo>
                  <a:pt x="1957" y="2121"/>
                  <a:pt x="1959" y="2103"/>
                  <a:pt x="1962" y="2087"/>
                </a:cubicBezTo>
                <a:lnTo>
                  <a:pt x="1971" y="2028"/>
                </a:lnTo>
                <a:lnTo>
                  <a:pt x="1950" y="2006"/>
                </a:lnTo>
                <a:cubicBezTo>
                  <a:pt x="1942" y="2003"/>
                  <a:pt x="1937" y="2014"/>
                  <a:pt x="1924" y="2012"/>
                </a:cubicBezTo>
                <a:cubicBezTo>
                  <a:pt x="1911" y="2010"/>
                  <a:pt x="1885" y="2003"/>
                  <a:pt x="1873" y="1991"/>
                </a:cubicBezTo>
                <a:cubicBezTo>
                  <a:pt x="1861" y="1979"/>
                  <a:pt x="1863" y="1953"/>
                  <a:pt x="1854" y="1941"/>
                </a:cubicBezTo>
                <a:cubicBezTo>
                  <a:pt x="1845" y="1929"/>
                  <a:pt x="1833" y="1928"/>
                  <a:pt x="1821" y="1920"/>
                </a:cubicBezTo>
                <a:cubicBezTo>
                  <a:pt x="1809" y="1912"/>
                  <a:pt x="1792" y="1893"/>
                  <a:pt x="1780" y="1893"/>
                </a:cubicBezTo>
                <a:cubicBezTo>
                  <a:pt x="1768" y="1893"/>
                  <a:pt x="1759" y="1915"/>
                  <a:pt x="1750" y="1919"/>
                </a:cubicBezTo>
                <a:cubicBezTo>
                  <a:pt x="1741" y="1923"/>
                  <a:pt x="1731" y="1908"/>
                  <a:pt x="1723" y="1914"/>
                </a:cubicBezTo>
                <a:cubicBezTo>
                  <a:pt x="1715" y="1920"/>
                  <a:pt x="1714" y="1945"/>
                  <a:pt x="1701" y="1956"/>
                </a:cubicBezTo>
                <a:cubicBezTo>
                  <a:pt x="1688" y="1967"/>
                  <a:pt x="1664" y="1989"/>
                  <a:pt x="1644" y="1982"/>
                </a:cubicBezTo>
                <a:cubicBezTo>
                  <a:pt x="1624" y="1975"/>
                  <a:pt x="1596" y="1930"/>
                  <a:pt x="1581" y="1917"/>
                </a:cubicBezTo>
                <a:cubicBezTo>
                  <a:pt x="1566" y="1904"/>
                  <a:pt x="1559" y="1905"/>
                  <a:pt x="1552" y="1902"/>
                </a:cubicBezTo>
                <a:lnTo>
                  <a:pt x="1536" y="1901"/>
                </a:lnTo>
                <a:lnTo>
                  <a:pt x="1681" y="1677"/>
                </a:lnTo>
                <a:lnTo>
                  <a:pt x="1249" y="1533"/>
                </a:lnTo>
                <a:lnTo>
                  <a:pt x="1002" y="0"/>
                </a:lnTo>
                <a:lnTo>
                  <a:pt x="468" y="0"/>
                </a:lnTo>
                <a:lnTo>
                  <a:pt x="319" y="0"/>
                </a:lnTo>
                <a:lnTo>
                  <a:pt x="327" y="66"/>
                </a:lnTo>
                <a:cubicBezTo>
                  <a:pt x="326" y="87"/>
                  <a:pt x="323" y="108"/>
                  <a:pt x="313" y="125"/>
                </a:cubicBezTo>
                <a:cubicBezTo>
                  <a:pt x="303" y="142"/>
                  <a:pt x="285" y="145"/>
                  <a:pt x="267" y="171"/>
                </a:cubicBezTo>
                <a:cubicBezTo>
                  <a:pt x="249" y="197"/>
                  <a:pt x="224" y="253"/>
                  <a:pt x="204" y="284"/>
                </a:cubicBezTo>
                <a:cubicBezTo>
                  <a:pt x="184" y="315"/>
                  <a:pt x="158" y="329"/>
                  <a:pt x="148" y="357"/>
                </a:cubicBezTo>
                <a:cubicBezTo>
                  <a:pt x="138" y="385"/>
                  <a:pt x="149" y="416"/>
                  <a:pt x="142" y="453"/>
                </a:cubicBezTo>
                <a:cubicBezTo>
                  <a:pt x="135" y="490"/>
                  <a:pt x="111" y="545"/>
                  <a:pt x="103" y="582"/>
                </a:cubicBezTo>
                <a:cubicBezTo>
                  <a:pt x="95" y="619"/>
                  <a:pt x="106" y="650"/>
                  <a:pt x="96" y="677"/>
                </a:cubicBezTo>
                <a:cubicBezTo>
                  <a:pt x="86" y="704"/>
                  <a:pt x="53" y="725"/>
                  <a:pt x="43" y="744"/>
                </a:cubicBezTo>
                <a:cubicBezTo>
                  <a:pt x="33" y="763"/>
                  <a:pt x="43" y="762"/>
                  <a:pt x="37" y="789"/>
                </a:cubicBezTo>
                <a:cubicBezTo>
                  <a:pt x="31" y="816"/>
                  <a:pt x="0" y="877"/>
                  <a:pt x="6" y="906"/>
                </a:cubicBezTo>
                <a:cubicBezTo>
                  <a:pt x="12" y="935"/>
                  <a:pt x="54" y="946"/>
                  <a:pt x="72" y="965"/>
                </a:cubicBezTo>
                <a:cubicBezTo>
                  <a:pt x="90" y="984"/>
                  <a:pt x="97" y="992"/>
                  <a:pt x="112" y="1019"/>
                </a:cubicBezTo>
                <a:cubicBezTo>
                  <a:pt x="127" y="1046"/>
                  <a:pt x="145" y="1097"/>
                  <a:pt x="160" y="1125"/>
                </a:cubicBezTo>
                <a:cubicBezTo>
                  <a:pt x="175" y="1153"/>
                  <a:pt x="182" y="1165"/>
                  <a:pt x="205" y="1190"/>
                </a:cubicBezTo>
                <a:cubicBezTo>
                  <a:pt x="228" y="1215"/>
                  <a:pt x="276" y="1247"/>
                  <a:pt x="300" y="1274"/>
                </a:cubicBezTo>
                <a:cubicBezTo>
                  <a:pt x="324" y="1301"/>
                  <a:pt x="335" y="1335"/>
                  <a:pt x="348" y="1349"/>
                </a:cubicBezTo>
                <a:cubicBezTo>
                  <a:pt x="361" y="1363"/>
                  <a:pt x="367" y="1350"/>
                  <a:pt x="378" y="1356"/>
                </a:cubicBezTo>
                <a:cubicBezTo>
                  <a:pt x="389" y="1362"/>
                  <a:pt x="400" y="1373"/>
                  <a:pt x="412" y="1386"/>
                </a:cubicBezTo>
                <a:cubicBezTo>
                  <a:pt x="424" y="1399"/>
                  <a:pt x="447" y="1424"/>
                  <a:pt x="453" y="1436"/>
                </a:cubicBezTo>
                <a:cubicBezTo>
                  <a:pt x="459" y="1448"/>
                  <a:pt x="443" y="1447"/>
                  <a:pt x="448" y="1458"/>
                </a:cubicBezTo>
                <a:cubicBezTo>
                  <a:pt x="453" y="1469"/>
                  <a:pt x="477" y="1485"/>
                  <a:pt x="483" y="1502"/>
                </a:cubicBezTo>
                <a:cubicBezTo>
                  <a:pt x="489" y="1519"/>
                  <a:pt x="482" y="1545"/>
                  <a:pt x="484" y="1562"/>
                </a:cubicBezTo>
                <a:cubicBezTo>
                  <a:pt x="486" y="1579"/>
                  <a:pt x="488" y="1585"/>
                  <a:pt x="498" y="1602"/>
                </a:cubicBezTo>
                <a:cubicBezTo>
                  <a:pt x="508" y="1619"/>
                  <a:pt x="530" y="1649"/>
                  <a:pt x="543" y="1662"/>
                </a:cubicBezTo>
                <a:cubicBezTo>
                  <a:pt x="556" y="1675"/>
                  <a:pt x="566" y="1671"/>
                  <a:pt x="577" y="1680"/>
                </a:cubicBezTo>
                <a:cubicBezTo>
                  <a:pt x="588" y="1689"/>
                  <a:pt x="587" y="1704"/>
                  <a:pt x="610" y="1718"/>
                </a:cubicBezTo>
                <a:cubicBezTo>
                  <a:pt x="633" y="1732"/>
                  <a:pt x="690" y="1754"/>
                  <a:pt x="717" y="1764"/>
                </a:cubicBezTo>
                <a:cubicBezTo>
                  <a:pt x="744" y="1774"/>
                  <a:pt x="755" y="1783"/>
                  <a:pt x="774" y="1779"/>
                </a:cubicBezTo>
                <a:cubicBezTo>
                  <a:pt x="793" y="1775"/>
                  <a:pt x="821" y="1755"/>
                  <a:pt x="832" y="1739"/>
                </a:cubicBezTo>
                <a:cubicBezTo>
                  <a:pt x="843" y="1723"/>
                  <a:pt x="835" y="1697"/>
                  <a:pt x="840" y="1683"/>
                </a:cubicBezTo>
                <a:cubicBezTo>
                  <a:pt x="845" y="1669"/>
                  <a:pt x="859" y="1662"/>
                  <a:pt x="864" y="1655"/>
                </a:cubicBezTo>
                <a:cubicBezTo>
                  <a:pt x="869" y="1648"/>
                  <a:pt x="867" y="1650"/>
                  <a:pt x="871" y="1643"/>
                </a:cubicBezTo>
                <a:cubicBezTo>
                  <a:pt x="875" y="1636"/>
                  <a:pt x="878" y="1615"/>
                  <a:pt x="886" y="1610"/>
                </a:cubicBezTo>
                <a:cubicBezTo>
                  <a:pt x="894" y="1605"/>
                  <a:pt x="910" y="1613"/>
                  <a:pt x="921" y="1611"/>
                </a:cubicBezTo>
                <a:cubicBezTo>
                  <a:pt x="932" y="1609"/>
                  <a:pt x="938" y="1600"/>
                  <a:pt x="954" y="1601"/>
                </a:cubicBezTo>
                <a:cubicBezTo>
                  <a:pt x="970" y="1602"/>
                  <a:pt x="1002" y="1615"/>
                  <a:pt x="1017" y="1616"/>
                </a:cubicBezTo>
                <a:cubicBezTo>
                  <a:pt x="1032" y="1617"/>
                  <a:pt x="1037" y="1607"/>
                  <a:pt x="1047" y="1608"/>
                </a:cubicBezTo>
                <a:cubicBezTo>
                  <a:pt x="1057" y="1609"/>
                  <a:pt x="1065" y="1621"/>
                  <a:pt x="1078" y="1620"/>
                </a:cubicBezTo>
                <a:cubicBezTo>
                  <a:pt x="1091" y="1619"/>
                  <a:pt x="1111" y="1600"/>
                  <a:pt x="1125" y="1604"/>
                </a:cubicBezTo>
                <a:cubicBezTo>
                  <a:pt x="1139" y="1608"/>
                  <a:pt x="1153" y="1635"/>
                  <a:pt x="1163" y="1647"/>
                </a:cubicBezTo>
                <a:cubicBezTo>
                  <a:pt x="1173" y="1659"/>
                  <a:pt x="1171" y="1665"/>
                  <a:pt x="1185" y="1677"/>
                </a:cubicBezTo>
                <a:cubicBezTo>
                  <a:pt x="1199" y="1689"/>
                  <a:pt x="1216" y="1681"/>
                  <a:pt x="1247" y="1721"/>
                </a:cubicBezTo>
                <a:cubicBezTo>
                  <a:pt x="1278" y="1761"/>
                  <a:pt x="1335" y="1861"/>
                  <a:pt x="1371" y="1917"/>
                </a:cubicBezTo>
                <a:cubicBezTo>
                  <a:pt x="1407" y="1973"/>
                  <a:pt x="1439" y="2028"/>
                  <a:pt x="1465" y="2059"/>
                </a:cubicBezTo>
                <a:cubicBezTo>
                  <a:pt x="1491" y="2090"/>
                  <a:pt x="1509" y="2086"/>
                  <a:pt x="1525" y="2101"/>
                </a:cubicBezTo>
                <a:cubicBezTo>
                  <a:pt x="1541" y="2116"/>
                  <a:pt x="1525" y="2103"/>
                  <a:pt x="1559" y="2149"/>
                </a:cubicBezTo>
                <a:cubicBezTo>
                  <a:pt x="1593" y="2195"/>
                  <a:pt x="1683" y="2329"/>
                  <a:pt x="1731" y="2375"/>
                </a:cubicBezTo>
                <a:cubicBezTo>
                  <a:pt x="1779" y="2421"/>
                  <a:pt x="1819" y="2419"/>
                  <a:pt x="1845" y="2426"/>
                </a:cubicBezTo>
                <a:cubicBezTo>
                  <a:pt x="1871" y="2433"/>
                  <a:pt x="1866" y="2419"/>
                  <a:pt x="1890" y="2420"/>
                </a:cubicBezTo>
                <a:cubicBezTo>
                  <a:pt x="1914" y="2421"/>
                  <a:pt x="1967" y="2429"/>
                  <a:pt x="1987" y="2431"/>
                </a:cubicBezTo>
                <a:lnTo>
                  <a:pt x="2013" y="2435"/>
                </a:lnTo>
                <a:close/>
              </a:path>
            </a:pathLst>
          </a:custGeom>
          <a:solidFill>
            <a:srgbClr val="993300">
              <a:alpha val="50000"/>
            </a:srgbClr>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6" name="Rectangle 4"/>
          <p:cNvSpPr>
            <a:spLocks noChangeArrowheads="1"/>
          </p:cNvSpPr>
          <p:nvPr/>
        </p:nvSpPr>
        <p:spPr bwMode="auto">
          <a:xfrm>
            <a:off x="2960688" y="6037263"/>
            <a:ext cx="156845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7" name="Rectangle 5"/>
          <p:cNvSpPr>
            <a:spLocks noChangeArrowheads="1"/>
          </p:cNvSpPr>
          <p:nvPr/>
        </p:nvSpPr>
        <p:spPr bwMode="auto">
          <a:xfrm>
            <a:off x="736600" y="2755900"/>
            <a:ext cx="2082800" cy="3924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8198" name="Text Box 6"/>
          <p:cNvSpPr txBox="1">
            <a:spLocks noChangeArrowheads="1"/>
          </p:cNvSpPr>
          <p:nvPr/>
        </p:nvSpPr>
        <p:spPr bwMode="auto">
          <a:xfrm>
            <a:off x="1546225" y="6396038"/>
            <a:ext cx="7000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Mexico</a:t>
            </a:r>
          </a:p>
        </p:txBody>
      </p:sp>
      <p:sp>
        <p:nvSpPr>
          <p:cNvPr id="8199" name="Text Box 7"/>
          <p:cNvSpPr txBox="1">
            <a:spLocks noChangeArrowheads="1"/>
          </p:cNvSpPr>
          <p:nvPr/>
        </p:nvSpPr>
        <p:spPr bwMode="auto">
          <a:xfrm>
            <a:off x="2282825" y="6396038"/>
            <a:ext cx="481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U.S.</a:t>
            </a:r>
          </a:p>
        </p:txBody>
      </p:sp>
      <p:sp>
        <p:nvSpPr>
          <p:cNvPr id="8200" name="Line 8"/>
          <p:cNvSpPr>
            <a:spLocks noChangeShapeType="1"/>
          </p:cNvSpPr>
          <p:nvPr/>
        </p:nvSpPr>
        <p:spPr bwMode="auto">
          <a:xfrm>
            <a:off x="889000" y="6400800"/>
            <a:ext cx="18669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1" name="Rectangle 9"/>
          <p:cNvSpPr>
            <a:spLocks noChangeArrowheads="1"/>
          </p:cNvSpPr>
          <p:nvPr/>
        </p:nvSpPr>
        <p:spPr bwMode="auto">
          <a:xfrm>
            <a:off x="1676400" y="5127625"/>
            <a:ext cx="330200" cy="1260475"/>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2" name="Line 10"/>
          <p:cNvSpPr>
            <a:spLocks noChangeShapeType="1"/>
          </p:cNvSpPr>
          <p:nvPr/>
        </p:nvSpPr>
        <p:spPr bwMode="auto">
          <a:xfrm>
            <a:off x="1435100" y="3225800"/>
            <a:ext cx="0" cy="314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3" name="Line 11"/>
          <p:cNvSpPr>
            <a:spLocks noChangeShapeType="1"/>
          </p:cNvSpPr>
          <p:nvPr/>
        </p:nvSpPr>
        <p:spPr bwMode="auto">
          <a:xfrm>
            <a:off x="1276350" y="4267200"/>
            <a:ext cx="3048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4" name="Line 12"/>
          <p:cNvSpPr>
            <a:spLocks noChangeShapeType="1"/>
          </p:cNvSpPr>
          <p:nvPr/>
        </p:nvSpPr>
        <p:spPr bwMode="auto">
          <a:xfrm>
            <a:off x="1276350" y="5334000"/>
            <a:ext cx="3048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5" name="Line 13"/>
          <p:cNvSpPr>
            <a:spLocks noChangeShapeType="1"/>
          </p:cNvSpPr>
          <p:nvPr/>
        </p:nvSpPr>
        <p:spPr bwMode="auto">
          <a:xfrm>
            <a:off x="1327150" y="4800600"/>
            <a:ext cx="2032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6" name="Line 14"/>
          <p:cNvSpPr>
            <a:spLocks noChangeShapeType="1"/>
          </p:cNvSpPr>
          <p:nvPr/>
        </p:nvSpPr>
        <p:spPr bwMode="auto">
          <a:xfrm>
            <a:off x="1327150" y="5867400"/>
            <a:ext cx="2032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7" name="Text Box 15"/>
          <p:cNvSpPr txBox="1">
            <a:spLocks noChangeArrowheads="1"/>
          </p:cNvSpPr>
          <p:nvPr/>
        </p:nvSpPr>
        <p:spPr bwMode="auto">
          <a:xfrm>
            <a:off x="682625" y="5202238"/>
            <a:ext cx="6477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10,000</a:t>
            </a:r>
          </a:p>
        </p:txBody>
      </p:sp>
      <p:sp>
        <p:nvSpPr>
          <p:cNvPr id="8208" name="Text Box 16"/>
          <p:cNvSpPr txBox="1">
            <a:spLocks noChangeArrowheads="1"/>
          </p:cNvSpPr>
          <p:nvPr/>
        </p:nvSpPr>
        <p:spPr bwMode="auto">
          <a:xfrm>
            <a:off x="682625" y="4122738"/>
            <a:ext cx="6477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20,000</a:t>
            </a:r>
          </a:p>
        </p:txBody>
      </p:sp>
      <p:sp>
        <p:nvSpPr>
          <p:cNvPr id="8210" name="Text Box 18"/>
          <p:cNvSpPr txBox="1">
            <a:spLocks noChangeArrowheads="1"/>
          </p:cNvSpPr>
          <p:nvPr/>
        </p:nvSpPr>
        <p:spPr bwMode="auto">
          <a:xfrm>
            <a:off x="923925" y="2767013"/>
            <a:ext cx="170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u="sng"/>
              <a:t>Troop Strength</a:t>
            </a:r>
          </a:p>
        </p:txBody>
      </p:sp>
      <p:pic>
        <p:nvPicPr>
          <p:cNvPr id="8211" name="Picture 19" descr="war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8538" y="1520825"/>
            <a:ext cx="398462" cy="220663"/>
          </a:xfrm>
          <a:prstGeom prst="rect">
            <a:avLst/>
          </a:prstGeom>
          <a:noFill/>
          <a:extLst>
            <a:ext uri="{909E8E84-426E-40DD-AFC4-6F175D3DCCD1}">
              <a14:hiddenFill xmlns:a14="http://schemas.microsoft.com/office/drawing/2010/main">
                <a:solidFill>
                  <a:srgbClr val="FFFFFF"/>
                </a:solidFill>
              </a14:hiddenFill>
            </a:ext>
          </a:extLst>
        </p:spPr>
      </p:pic>
      <p:pic>
        <p:nvPicPr>
          <p:cNvPr id="8212" name="Picture 20" descr="war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37000" y="2659063"/>
            <a:ext cx="398463" cy="220662"/>
          </a:xfrm>
          <a:prstGeom prst="rect">
            <a:avLst/>
          </a:prstGeom>
          <a:noFill/>
          <a:extLst>
            <a:ext uri="{909E8E84-426E-40DD-AFC4-6F175D3DCCD1}">
              <a14:hiddenFill xmlns:a14="http://schemas.microsoft.com/office/drawing/2010/main">
                <a:solidFill>
                  <a:srgbClr val="FFFFFF"/>
                </a:solidFill>
              </a14:hiddenFill>
            </a:ext>
          </a:extLst>
        </p:spPr>
      </p:pic>
      <p:pic>
        <p:nvPicPr>
          <p:cNvPr id="8213" name="Picture 21" descr="war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10313" y="6280150"/>
            <a:ext cx="398462" cy="220663"/>
          </a:xfrm>
          <a:prstGeom prst="rect">
            <a:avLst/>
          </a:prstGeom>
          <a:noFill/>
          <a:extLst>
            <a:ext uri="{909E8E84-426E-40DD-AFC4-6F175D3DCCD1}">
              <a14:hiddenFill xmlns:a14="http://schemas.microsoft.com/office/drawing/2010/main">
                <a:solidFill>
                  <a:srgbClr val="FFFFFF"/>
                </a:solidFill>
              </a14:hiddenFill>
            </a:ext>
          </a:extLst>
        </p:spPr>
      </p:pic>
      <p:pic>
        <p:nvPicPr>
          <p:cNvPr id="8214" name="Picture 22" descr="war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4025" y="3835400"/>
            <a:ext cx="398463" cy="220663"/>
          </a:xfrm>
          <a:prstGeom prst="rect">
            <a:avLst/>
          </a:prstGeom>
          <a:noFill/>
          <a:extLst>
            <a:ext uri="{909E8E84-426E-40DD-AFC4-6F175D3DCCD1}">
              <a14:hiddenFill xmlns:a14="http://schemas.microsoft.com/office/drawing/2010/main">
                <a:solidFill>
                  <a:srgbClr val="FFFFFF"/>
                </a:solidFill>
              </a14:hiddenFill>
            </a:ext>
          </a:extLst>
        </p:spPr>
      </p:pic>
      <p:pic>
        <p:nvPicPr>
          <p:cNvPr id="8215" name="Picture 23" descr="war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5675" y="6361113"/>
            <a:ext cx="398463" cy="220662"/>
          </a:xfrm>
          <a:prstGeom prst="rect">
            <a:avLst/>
          </a:prstGeom>
          <a:noFill/>
          <a:extLst>
            <a:ext uri="{909E8E84-426E-40DD-AFC4-6F175D3DCCD1}">
              <a14:hiddenFill xmlns:a14="http://schemas.microsoft.com/office/drawing/2010/main">
                <a:solidFill>
                  <a:srgbClr val="FFFFFF"/>
                </a:solidFill>
              </a14:hiddenFill>
            </a:ext>
          </a:extLst>
        </p:spPr>
      </p:pic>
      <p:pic>
        <p:nvPicPr>
          <p:cNvPr id="8216" name="Picture 24" descr="war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43675" y="5294313"/>
            <a:ext cx="398463" cy="220662"/>
          </a:xfrm>
          <a:prstGeom prst="rect">
            <a:avLst/>
          </a:prstGeom>
          <a:noFill/>
          <a:extLst>
            <a:ext uri="{909E8E84-426E-40DD-AFC4-6F175D3DCCD1}">
              <a14:hiddenFill xmlns:a14="http://schemas.microsoft.com/office/drawing/2010/main">
                <a:solidFill>
                  <a:srgbClr val="FFFFFF"/>
                </a:solidFill>
              </a14:hiddenFill>
            </a:ext>
          </a:extLst>
        </p:spPr>
      </p:pic>
      <p:grpSp>
        <p:nvGrpSpPr>
          <p:cNvPr id="8217" name="Group 25"/>
          <p:cNvGrpSpPr>
            <a:grpSpLocks/>
          </p:cNvGrpSpPr>
          <p:nvPr/>
        </p:nvGrpSpPr>
        <p:grpSpPr bwMode="auto">
          <a:xfrm>
            <a:off x="6973888" y="4467225"/>
            <a:ext cx="361950" cy="269875"/>
            <a:chOff x="5369" y="3038"/>
            <a:chExt cx="228" cy="170"/>
          </a:xfrm>
        </p:grpSpPr>
        <p:sp>
          <p:nvSpPr>
            <p:cNvPr id="8218" name="Freeform 26"/>
            <p:cNvSpPr>
              <a:spLocks/>
            </p:cNvSpPr>
            <p:nvPr/>
          </p:nvSpPr>
          <p:spPr bwMode="auto">
            <a:xfrm>
              <a:off x="5369" y="3171"/>
              <a:ext cx="216" cy="37"/>
            </a:xfrm>
            <a:custGeom>
              <a:avLst/>
              <a:gdLst>
                <a:gd name="T0" fmla="*/ 32 w 216"/>
                <a:gd name="T1" fmla="*/ 37 h 37"/>
                <a:gd name="T2" fmla="*/ 198 w 216"/>
                <a:gd name="T3" fmla="*/ 37 h 37"/>
                <a:gd name="T4" fmla="*/ 216 w 216"/>
                <a:gd name="T5" fmla="*/ 0 h 37"/>
                <a:gd name="T6" fmla="*/ 126 w 216"/>
                <a:gd name="T7" fmla="*/ 1 h 37"/>
                <a:gd name="T8" fmla="*/ 40 w 216"/>
                <a:gd name="T9" fmla="*/ 1 h 37"/>
                <a:gd name="T10" fmla="*/ 0 w 216"/>
                <a:gd name="T11" fmla="*/ 0 h 37"/>
                <a:gd name="T12" fmla="*/ 32 w 216"/>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216" h="37">
                  <a:moveTo>
                    <a:pt x="32" y="37"/>
                  </a:moveTo>
                  <a:lnTo>
                    <a:pt x="198" y="37"/>
                  </a:lnTo>
                  <a:lnTo>
                    <a:pt x="216" y="0"/>
                  </a:lnTo>
                  <a:lnTo>
                    <a:pt x="126" y="1"/>
                  </a:lnTo>
                  <a:lnTo>
                    <a:pt x="40" y="1"/>
                  </a:lnTo>
                  <a:lnTo>
                    <a:pt x="0" y="0"/>
                  </a:lnTo>
                  <a:lnTo>
                    <a:pt x="32" y="3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9" name="Line 27"/>
            <p:cNvSpPr>
              <a:spLocks noChangeShapeType="1"/>
            </p:cNvSpPr>
            <p:nvPr/>
          </p:nvSpPr>
          <p:spPr bwMode="auto">
            <a:xfrm>
              <a:off x="5426" y="3067"/>
              <a:ext cx="3"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0" name="Freeform 28"/>
            <p:cNvSpPr>
              <a:spLocks/>
            </p:cNvSpPr>
            <p:nvPr/>
          </p:nvSpPr>
          <p:spPr bwMode="auto">
            <a:xfrm>
              <a:off x="5490" y="3038"/>
              <a:ext cx="3" cy="129"/>
            </a:xfrm>
            <a:custGeom>
              <a:avLst/>
              <a:gdLst>
                <a:gd name="T0" fmla="*/ 0 w 3"/>
                <a:gd name="T1" fmla="*/ 0 h 129"/>
                <a:gd name="T2" fmla="*/ 3 w 3"/>
                <a:gd name="T3" fmla="*/ 129 h 129"/>
              </a:gdLst>
              <a:ahLst/>
              <a:cxnLst>
                <a:cxn ang="0">
                  <a:pos x="T0" y="T1"/>
                </a:cxn>
                <a:cxn ang="0">
                  <a:pos x="T2" y="T3"/>
                </a:cxn>
              </a:cxnLst>
              <a:rect l="0" t="0" r="r" b="b"/>
              <a:pathLst>
                <a:path w="3" h="129">
                  <a:moveTo>
                    <a:pt x="0" y="0"/>
                  </a:moveTo>
                  <a:lnTo>
                    <a:pt x="3" y="129"/>
                  </a:lnTo>
                </a:path>
              </a:pathLst>
            </a:cu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1" name="Line 29"/>
            <p:cNvSpPr>
              <a:spLocks noChangeShapeType="1"/>
            </p:cNvSpPr>
            <p:nvPr/>
          </p:nvSpPr>
          <p:spPr bwMode="auto">
            <a:xfrm>
              <a:off x="5555" y="3094"/>
              <a:ext cx="3"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2" name="Freeform 30"/>
            <p:cNvSpPr>
              <a:spLocks/>
            </p:cNvSpPr>
            <p:nvPr/>
          </p:nvSpPr>
          <p:spPr bwMode="auto">
            <a:xfrm>
              <a:off x="5451" y="3080"/>
              <a:ext cx="100" cy="91"/>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3" name="Freeform 31"/>
            <p:cNvSpPr>
              <a:spLocks/>
            </p:cNvSpPr>
            <p:nvPr/>
          </p:nvSpPr>
          <p:spPr bwMode="auto">
            <a:xfrm>
              <a:off x="5379" y="3086"/>
              <a:ext cx="78" cy="81"/>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4" name="Freeform 32"/>
            <p:cNvSpPr>
              <a:spLocks/>
            </p:cNvSpPr>
            <p:nvPr/>
          </p:nvSpPr>
          <p:spPr bwMode="auto">
            <a:xfrm>
              <a:off x="5520" y="3105"/>
              <a:ext cx="77" cy="61"/>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5" name="Freeform 33"/>
            <p:cNvSpPr>
              <a:spLocks/>
            </p:cNvSpPr>
            <p:nvPr/>
          </p:nvSpPr>
          <p:spPr bwMode="auto">
            <a:xfrm>
              <a:off x="5461" y="3051"/>
              <a:ext cx="53" cy="41"/>
            </a:xfrm>
            <a:custGeom>
              <a:avLst/>
              <a:gdLst>
                <a:gd name="T0" fmla="*/ 16 w 53"/>
                <a:gd name="T1" fmla="*/ 0 h 41"/>
                <a:gd name="T2" fmla="*/ 1 w 53"/>
                <a:gd name="T3" fmla="*/ 22 h 41"/>
                <a:gd name="T4" fmla="*/ 23 w 53"/>
                <a:gd name="T5" fmla="*/ 41 h 41"/>
                <a:gd name="T6" fmla="*/ 51 w 53"/>
                <a:gd name="T7" fmla="*/ 30 h 41"/>
                <a:gd name="T8" fmla="*/ 38 w 53"/>
                <a:gd name="T9" fmla="*/ 18 h 41"/>
                <a:gd name="T10" fmla="*/ 43 w 53"/>
                <a:gd name="T11" fmla="*/ 0 h 41"/>
                <a:gd name="T12" fmla="*/ 16 w 5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53" h="41">
                  <a:moveTo>
                    <a:pt x="16" y="0"/>
                  </a:moveTo>
                  <a:cubicBezTo>
                    <a:pt x="9" y="8"/>
                    <a:pt x="0" y="15"/>
                    <a:pt x="1" y="22"/>
                  </a:cubicBezTo>
                  <a:cubicBezTo>
                    <a:pt x="2" y="29"/>
                    <a:pt x="15" y="41"/>
                    <a:pt x="23" y="41"/>
                  </a:cubicBezTo>
                  <a:lnTo>
                    <a:pt x="51" y="30"/>
                  </a:lnTo>
                  <a:cubicBezTo>
                    <a:pt x="53" y="26"/>
                    <a:pt x="39" y="23"/>
                    <a:pt x="38" y="18"/>
                  </a:cubicBezTo>
                  <a:cubicBezTo>
                    <a:pt x="37" y="13"/>
                    <a:pt x="47" y="3"/>
                    <a:pt x="43" y="0"/>
                  </a:cubicBezTo>
                  <a:lnTo>
                    <a:pt x="1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226" name="Group 34"/>
          <p:cNvGrpSpPr>
            <a:grpSpLocks/>
          </p:cNvGrpSpPr>
          <p:nvPr/>
        </p:nvGrpSpPr>
        <p:grpSpPr bwMode="auto">
          <a:xfrm>
            <a:off x="7126288" y="5038725"/>
            <a:ext cx="361950" cy="269875"/>
            <a:chOff x="5369" y="3038"/>
            <a:chExt cx="228" cy="170"/>
          </a:xfrm>
        </p:grpSpPr>
        <p:sp>
          <p:nvSpPr>
            <p:cNvPr id="8227" name="Freeform 35"/>
            <p:cNvSpPr>
              <a:spLocks/>
            </p:cNvSpPr>
            <p:nvPr/>
          </p:nvSpPr>
          <p:spPr bwMode="auto">
            <a:xfrm>
              <a:off x="5369" y="3171"/>
              <a:ext cx="216" cy="37"/>
            </a:xfrm>
            <a:custGeom>
              <a:avLst/>
              <a:gdLst>
                <a:gd name="T0" fmla="*/ 32 w 216"/>
                <a:gd name="T1" fmla="*/ 37 h 37"/>
                <a:gd name="T2" fmla="*/ 198 w 216"/>
                <a:gd name="T3" fmla="*/ 37 h 37"/>
                <a:gd name="T4" fmla="*/ 216 w 216"/>
                <a:gd name="T5" fmla="*/ 0 h 37"/>
                <a:gd name="T6" fmla="*/ 126 w 216"/>
                <a:gd name="T7" fmla="*/ 1 h 37"/>
                <a:gd name="T8" fmla="*/ 40 w 216"/>
                <a:gd name="T9" fmla="*/ 1 h 37"/>
                <a:gd name="T10" fmla="*/ 0 w 216"/>
                <a:gd name="T11" fmla="*/ 0 h 37"/>
                <a:gd name="T12" fmla="*/ 32 w 216"/>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216" h="37">
                  <a:moveTo>
                    <a:pt x="32" y="37"/>
                  </a:moveTo>
                  <a:lnTo>
                    <a:pt x="198" y="37"/>
                  </a:lnTo>
                  <a:lnTo>
                    <a:pt x="216" y="0"/>
                  </a:lnTo>
                  <a:lnTo>
                    <a:pt x="126" y="1"/>
                  </a:lnTo>
                  <a:lnTo>
                    <a:pt x="40" y="1"/>
                  </a:lnTo>
                  <a:lnTo>
                    <a:pt x="0" y="0"/>
                  </a:lnTo>
                  <a:lnTo>
                    <a:pt x="32" y="3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8" name="Line 36"/>
            <p:cNvSpPr>
              <a:spLocks noChangeShapeType="1"/>
            </p:cNvSpPr>
            <p:nvPr/>
          </p:nvSpPr>
          <p:spPr bwMode="auto">
            <a:xfrm>
              <a:off x="5426" y="3067"/>
              <a:ext cx="3"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9" name="Freeform 37"/>
            <p:cNvSpPr>
              <a:spLocks/>
            </p:cNvSpPr>
            <p:nvPr/>
          </p:nvSpPr>
          <p:spPr bwMode="auto">
            <a:xfrm>
              <a:off x="5490" y="3038"/>
              <a:ext cx="3" cy="129"/>
            </a:xfrm>
            <a:custGeom>
              <a:avLst/>
              <a:gdLst>
                <a:gd name="T0" fmla="*/ 0 w 3"/>
                <a:gd name="T1" fmla="*/ 0 h 129"/>
                <a:gd name="T2" fmla="*/ 3 w 3"/>
                <a:gd name="T3" fmla="*/ 129 h 129"/>
              </a:gdLst>
              <a:ahLst/>
              <a:cxnLst>
                <a:cxn ang="0">
                  <a:pos x="T0" y="T1"/>
                </a:cxn>
                <a:cxn ang="0">
                  <a:pos x="T2" y="T3"/>
                </a:cxn>
              </a:cxnLst>
              <a:rect l="0" t="0" r="r" b="b"/>
              <a:pathLst>
                <a:path w="3" h="129">
                  <a:moveTo>
                    <a:pt x="0" y="0"/>
                  </a:moveTo>
                  <a:lnTo>
                    <a:pt x="3" y="129"/>
                  </a:lnTo>
                </a:path>
              </a:pathLst>
            </a:cu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30" name="Line 38"/>
            <p:cNvSpPr>
              <a:spLocks noChangeShapeType="1"/>
            </p:cNvSpPr>
            <p:nvPr/>
          </p:nvSpPr>
          <p:spPr bwMode="auto">
            <a:xfrm>
              <a:off x="5555" y="3094"/>
              <a:ext cx="3"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31" name="Freeform 39"/>
            <p:cNvSpPr>
              <a:spLocks/>
            </p:cNvSpPr>
            <p:nvPr/>
          </p:nvSpPr>
          <p:spPr bwMode="auto">
            <a:xfrm>
              <a:off x="5451" y="3080"/>
              <a:ext cx="100" cy="91"/>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32" name="Freeform 40"/>
            <p:cNvSpPr>
              <a:spLocks/>
            </p:cNvSpPr>
            <p:nvPr/>
          </p:nvSpPr>
          <p:spPr bwMode="auto">
            <a:xfrm>
              <a:off x="5379" y="3086"/>
              <a:ext cx="78" cy="81"/>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33" name="Freeform 41"/>
            <p:cNvSpPr>
              <a:spLocks/>
            </p:cNvSpPr>
            <p:nvPr/>
          </p:nvSpPr>
          <p:spPr bwMode="auto">
            <a:xfrm>
              <a:off x="5520" y="3105"/>
              <a:ext cx="77" cy="61"/>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34" name="Freeform 42"/>
            <p:cNvSpPr>
              <a:spLocks/>
            </p:cNvSpPr>
            <p:nvPr/>
          </p:nvSpPr>
          <p:spPr bwMode="auto">
            <a:xfrm>
              <a:off x="5461" y="3051"/>
              <a:ext cx="53" cy="41"/>
            </a:xfrm>
            <a:custGeom>
              <a:avLst/>
              <a:gdLst>
                <a:gd name="T0" fmla="*/ 16 w 53"/>
                <a:gd name="T1" fmla="*/ 0 h 41"/>
                <a:gd name="T2" fmla="*/ 1 w 53"/>
                <a:gd name="T3" fmla="*/ 22 h 41"/>
                <a:gd name="T4" fmla="*/ 23 w 53"/>
                <a:gd name="T5" fmla="*/ 41 h 41"/>
                <a:gd name="T6" fmla="*/ 51 w 53"/>
                <a:gd name="T7" fmla="*/ 30 h 41"/>
                <a:gd name="T8" fmla="*/ 38 w 53"/>
                <a:gd name="T9" fmla="*/ 18 h 41"/>
                <a:gd name="T10" fmla="*/ 43 w 53"/>
                <a:gd name="T11" fmla="*/ 0 h 41"/>
                <a:gd name="T12" fmla="*/ 16 w 5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53" h="41">
                  <a:moveTo>
                    <a:pt x="16" y="0"/>
                  </a:moveTo>
                  <a:cubicBezTo>
                    <a:pt x="9" y="8"/>
                    <a:pt x="0" y="15"/>
                    <a:pt x="1" y="22"/>
                  </a:cubicBezTo>
                  <a:cubicBezTo>
                    <a:pt x="2" y="29"/>
                    <a:pt x="15" y="41"/>
                    <a:pt x="23" y="41"/>
                  </a:cubicBezTo>
                  <a:lnTo>
                    <a:pt x="51" y="30"/>
                  </a:lnTo>
                  <a:cubicBezTo>
                    <a:pt x="53" y="26"/>
                    <a:pt x="39" y="23"/>
                    <a:pt x="38" y="18"/>
                  </a:cubicBezTo>
                  <a:cubicBezTo>
                    <a:pt x="37" y="13"/>
                    <a:pt x="47" y="3"/>
                    <a:pt x="43" y="0"/>
                  </a:cubicBezTo>
                  <a:lnTo>
                    <a:pt x="1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235" name="Group 43"/>
          <p:cNvGrpSpPr>
            <a:grpSpLocks/>
          </p:cNvGrpSpPr>
          <p:nvPr/>
        </p:nvGrpSpPr>
        <p:grpSpPr bwMode="auto">
          <a:xfrm>
            <a:off x="7431088" y="5559425"/>
            <a:ext cx="361950" cy="269875"/>
            <a:chOff x="5369" y="3038"/>
            <a:chExt cx="228" cy="170"/>
          </a:xfrm>
        </p:grpSpPr>
        <p:sp>
          <p:nvSpPr>
            <p:cNvPr id="8236" name="Freeform 44"/>
            <p:cNvSpPr>
              <a:spLocks/>
            </p:cNvSpPr>
            <p:nvPr/>
          </p:nvSpPr>
          <p:spPr bwMode="auto">
            <a:xfrm>
              <a:off x="5369" y="3171"/>
              <a:ext cx="216" cy="37"/>
            </a:xfrm>
            <a:custGeom>
              <a:avLst/>
              <a:gdLst>
                <a:gd name="T0" fmla="*/ 32 w 216"/>
                <a:gd name="T1" fmla="*/ 37 h 37"/>
                <a:gd name="T2" fmla="*/ 198 w 216"/>
                <a:gd name="T3" fmla="*/ 37 h 37"/>
                <a:gd name="T4" fmla="*/ 216 w 216"/>
                <a:gd name="T5" fmla="*/ 0 h 37"/>
                <a:gd name="T6" fmla="*/ 126 w 216"/>
                <a:gd name="T7" fmla="*/ 1 h 37"/>
                <a:gd name="T8" fmla="*/ 40 w 216"/>
                <a:gd name="T9" fmla="*/ 1 h 37"/>
                <a:gd name="T10" fmla="*/ 0 w 216"/>
                <a:gd name="T11" fmla="*/ 0 h 37"/>
                <a:gd name="T12" fmla="*/ 32 w 216"/>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216" h="37">
                  <a:moveTo>
                    <a:pt x="32" y="37"/>
                  </a:moveTo>
                  <a:lnTo>
                    <a:pt x="198" y="37"/>
                  </a:lnTo>
                  <a:lnTo>
                    <a:pt x="216" y="0"/>
                  </a:lnTo>
                  <a:lnTo>
                    <a:pt x="126" y="1"/>
                  </a:lnTo>
                  <a:lnTo>
                    <a:pt x="40" y="1"/>
                  </a:lnTo>
                  <a:lnTo>
                    <a:pt x="0" y="0"/>
                  </a:lnTo>
                  <a:lnTo>
                    <a:pt x="32" y="3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37" name="Line 45"/>
            <p:cNvSpPr>
              <a:spLocks noChangeShapeType="1"/>
            </p:cNvSpPr>
            <p:nvPr/>
          </p:nvSpPr>
          <p:spPr bwMode="auto">
            <a:xfrm>
              <a:off x="5426" y="3067"/>
              <a:ext cx="3"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38" name="Freeform 46"/>
            <p:cNvSpPr>
              <a:spLocks/>
            </p:cNvSpPr>
            <p:nvPr/>
          </p:nvSpPr>
          <p:spPr bwMode="auto">
            <a:xfrm>
              <a:off x="5490" y="3038"/>
              <a:ext cx="3" cy="129"/>
            </a:xfrm>
            <a:custGeom>
              <a:avLst/>
              <a:gdLst>
                <a:gd name="T0" fmla="*/ 0 w 3"/>
                <a:gd name="T1" fmla="*/ 0 h 129"/>
                <a:gd name="T2" fmla="*/ 3 w 3"/>
                <a:gd name="T3" fmla="*/ 129 h 129"/>
              </a:gdLst>
              <a:ahLst/>
              <a:cxnLst>
                <a:cxn ang="0">
                  <a:pos x="T0" y="T1"/>
                </a:cxn>
                <a:cxn ang="0">
                  <a:pos x="T2" y="T3"/>
                </a:cxn>
              </a:cxnLst>
              <a:rect l="0" t="0" r="r" b="b"/>
              <a:pathLst>
                <a:path w="3" h="129">
                  <a:moveTo>
                    <a:pt x="0" y="0"/>
                  </a:moveTo>
                  <a:lnTo>
                    <a:pt x="3" y="129"/>
                  </a:lnTo>
                </a:path>
              </a:pathLst>
            </a:cu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39" name="Line 47"/>
            <p:cNvSpPr>
              <a:spLocks noChangeShapeType="1"/>
            </p:cNvSpPr>
            <p:nvPr/>
          </p:nvSpPr>
          <p:spPr bwMode="auto">
            <a:xfrm>
              <a:off x="5555" y="3094"/>
              <a:ext cx="3"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40" name="Freeform 48"/>
            <p:cNvSpPr>
              <a:spLocks/>
            </p:cNvSpPr>
            <p:nvPr/>
          </p:nvSpPr>
          <p:spPr bwMode="auto">
            <a:xfrm>
              <a:off x="5451" y="3080"/>
              <a:ext cx="100" cy="91"/>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41" name="Freeform 49"/>
            <p:cNvSpPr>
              <a:spLocks/>
            </p:cNvSpPr>
            <p:nvPr/>
          </p:nvSpPr>
          <p:spPr bwMode="auto">
            <a:xfrm>
              <a:off x="5379" y="3086"/>
              <a:ext cx="78" cy="81"/>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42" name="Freeform 50"/>
            <p:cNvSpPr>
              <a:spLocks/>
            </p:cNvSpPr>
            <p:nvPr/>
          </p:nvSpPr>
          <p:spPr bwMode="auto">
            <a:xfrm>
              <a:off x="5520" y="3105"/>
              <a:ext cx="77" cy="61"/>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43" name="Freeform 51"/>
            <p:cNvSpPr>
              <a:spLocks/>
            </p:cNvSpPr>
            <p:nvPr/>
          </p:nvSpPr>
          <p:spPr bwMode="auto">
            <a:xfrm>
              <a:off x="5461" y="3051"/>
              <a:ext cx="53" cy="41"/>
            </a:xfrm>
            <a:custGeom>
              <a:avLst/>
              <a:gdLst>
                <a:gd name="T0" fmla="*/ 16 w 53"/>
                <a:gd name="T1" fmla="*/ 0 h 41"/>
                <a:gd name="T2" fmla="*/ 1 w 53"/>
                <a:gd name="T3" fmla="*/ 22 h 41"/>
                <a:gd name="T4" fmla="*/ 23 w 53"/>
                <a:gd name="T5" fmla="*/ 41 h 41"/>
                <a:gd name="T6" fmla="*/ 51 w 53"/>
                <a:gd name="T7" fmla="*/ 30 h 41"/>
                <a:gd name="T8" fmla="*/ 38 w 53"/>
                <a:gd name="T9" fmla="*/ 18 h 41"/>
                <a:gd name="T10" fmla="*/ 43 w 53"/>
                <a:gd name="T11" fmla="*/ 0 h 41"/>
                <a:gd name="T12" fmla="*/ 16 w 5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53" h="41">
                  <a:moveTo>
                    <a:pt x="16" y="0"/>
                  </a:moveTo>
                  <a:cubicBezTo>
                    <a:pt x="9" y="8"/>
                    <a:pt x="0" y="15"/>
                    <a:pt x="1" y="22"/>
                  </a:cubicBezTo>
                  <a:cubicBezTo>
                    <a:pt x="2" y="29"/>
                    <a:pt x="15" y="41"/>
                    <a:pt x="23" y="41"/>
                  </a:cubicBezTo>
                  <a:lnTo>
                    <a:pt x="51" y="30"/>
                  </a:lnTo>
                  <a:cubicBezTo>
                    <a:pt x="53" y="26"/>
                    <a:pt x="39" y="23"/>
                    <a:pt x="38" y="18"/>
                  </a:cubicBezTo>
                  <a:cubicBezTo>
                    <a:pt x="37" y="13"/>
                    <a:pt x="47" y="3"/>
                    <a:pt x="43" y="0"/>
                  </a:cubicBezTo>
                  <a:lnTo>
                    <a:pt x="1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244" name="Group 52"/>
          <p:cNvGrpSpPr>
            <a:grpSpLocks/>
          </p:cNvGrpSpPr>
          <p:nvPr/>
        </p:nvGrpSpPr>
        <p:grpSpPr bwMode="auto">
          <a:xfrm>
            <a:off x="7951788" y="6016625"/>
            <a:ext cx="361950" cy="269875"/>
            <a:chOff x="5369" y="3038"/>
            <a:chExt cx="228" cy="170"/>
          </a:xfrm>
        </p:grpSpPr>
        <p:sp>
          <p:nvSpPr>
            <p:cNvPr id="8245" name="Freeform 53"/>
            <p:cNvSpPr>
              <a:spLocks/>
            </p:cNvSpPr>
            <p:nvPr/>
          </p:nvSpPr>
          <p:spPr bwMode="auto">
            <a:xfrm>
              <a:off x="5369" y="3171"/>
              <a:ext cx="216" cy="37"/>
            </a:xfrm>
            <a:custGeom>
              <a:avLst/>
              <a:gdLst>
                <a:gd name="T0" fmla="*/ 32 w 216"/>
                <a:gd name="T1" fmla="*/ 37 h 37"/>
                <a:gd name="T2" fmla="*/ 198 w 216"/>
                <a:gd name="T3" fmla="*/ 37 h 37"/>
                <a:gd name="T4" fmla="*/ 216 w 216"/>
                <a:gd name="T5" fmla="*/ 0 h 37"/>
                <a:gd name="T6" fmla="*/ 126 w 216"/>
                <a:gd name="T7" fmla="*/ 1 h 37"/>
                <a:gd name="T8" fmla="*/ 40 w 216"/>
                <a:gd name="T9" fmla="*/ 1 h 37"/>
                <a:gd name="T10" fmla="*/ 0 w 216"/>
                <a:gd name="T11" fmla="*/ 0 h 37"/>
                <a:gd name="T12" fmla="*/ 32 w 216"/>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216" h="37">
                  <a:moveTo>
                    <a:pt x="32" y="37"/>
                  </a:moveTo>
                  <a:lnTo>
                    <a:pt x="198" y="37"/>
                  </a:lnTo>
                  <a:lnTo>
                    <a:pt x="216" y="0"/>
                  </a:lnTo>
                  <a:lnTo>
                    <a:pt x="126" y="1"/>
                  </a:lnTo>
                  <a:lnTo>
                    <a:pt x="40" y="1"/>
                  </a:lnTo>
                  <a:lnTo>
                    <a:pt x="0" y="0"/>
                  </a:lnTo>
                  <a:lnTo>
                    <a:pt x="32" y="3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46" name="Line 54"/>
            <p:cNvSpPr>
              <a:spLocks noChangeShapeType="1"/>
            </p:cNvSpPr>
            <p:nvPr/>
          </p:nvSpPr>
          <p:spPr bwMode="auto">
            <a:xfrm>
              <a:off x="5426" y="3067"/>
              <a:ext cx="3"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47" name="Freeform 55"/>
            <p:cNvSpPr>
              <a:spLocks/>
            </p:cNvSpPr>
            <p:nvPr/>
          </p:nvSpPr>
          <p:spPr bwMode="auto">
            <a:xfrm>
              <a:off x="5490" y="3038"/>
              <a:ext cx="3" cy="129"/>
            </a:xfrm>
            <a:custGeom>
              <a:avLst/>
              <a:gdLst>
                <a:gd name="T0" fmla="*/ 0 w 3"/>
                <a:gd name="T1" fmla="*/ 0 h 129"/>
                <a:gd name="T2" fmla="*/ 3 w 3"/>
                <a:gd name="T3" fmla="*/ 129 h 129"/>
              </a:gdLst>
              <a:ahLst/>
              <a:cxnLst>
                <a:cxn ang="0">
                  <a:pos x="T0" y="T1"/>
                </a:cxn>
                <a:cxn ang="0">
                  <a:pos x="T2" y="T3"/>
                </a:cxn>
              </a:cxnLst>
              <a:rect l="0" t="0" r="r" b="b"/>
              <a:pathLst>
                <a:path w="3" h="129">
                  <a:moveTo>
                    <a:pt x="0" y="0"/>
                  </a:moveTo>
                  <a:lnTo>
                    <a:pt x="3" y="129"/>
                  </a:lnTo>
                </a:path>
              </a:pathLst>
            </a:cu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48" name="Line 56"/>
            <p:cNvSpPr>
              <a:spLocks noChangeShapeType="1"/>
            </p:cNvSpPr>
            <p:nvPr/>
          </p:nvSpPr>
          <p:spPr bwMode="auto">
            <a:xfrm>
              <a:off x="5555" y="3094"/>
              <a:ext cx="3"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49" name="Freeform 57"/>
            <p:cNvSpPr>
              <a:spLocks/>
            </p:cNvSpPr>
            <p:nvPr/>
          </p:nvSpPr>
          <p:spPr bwMode="auto">
            <a:xfrm>
              <a:off x="5451" y="3080"/>
              <a:ext cx="100" cy="91"/>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0" name="Freeform 58"/>
            <p:cNvSpPr>
              <a:spLocks/>
            </p:cNvSpPr>
            <p:nvPr/>
          </p:nvSpPr>
          <p:spPr bwMode="auto">
            <a:xfrm>
              <a:off x="5379" y="3086"/>
              <a:ext cx="78" cy="81"/>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1" name="Freeform 59"/>
            <p:cNvSpPr>
              <a:spLocks/>
            </p:cNvSpPr>
            <p:nvPr/>
          </p:nvSpPr>
          <p:spPr bwMode="auto">
            <a:xfrm>
              <a:off x="5520" y="3105"/>
              <a:ext cx="77" cy="61"/>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2" name="Freeform 60"/>
            <p:cNvSpPr>
              <a:spLocks/>
            </p:cNvSpPr>
            <p:nvPr/>
          </p:nvSpPr>
          <p:spPr bwMode="auto">
            <a:xfrm>
              <a:off x="5461" y="3051"/>
              <a:ext cx="53" cy="41"/>
            </a:xfrm>
            <a:custGeom>
              <a:avLst/>
              <a:gdLst>
                <a:gd name="T0" fmla="*/ 16 w 53"/>
                <a:gd name="T1" fmla="*/ 0 h 41"/>
                <a:gd name="T2" fmla="*/ 1 w 53"/>
                <a:gd name="T3" fmla="*/ 22 h 41"/>
                <a:gd name="T4" fmla="*/ 23 w 53"/>
                <a:gd name="T5" fmla="*/ 41 h 41"/>
                <a:gd name="T6" fmla="*/ 51 w 53"/>
                <a:gd name="T7" fmla="*/ 30 h 41"/>
                <a:gd name="T8" fmla="*/ 38 w 53"/>
                <a:gd name="T9" fmla="*/ 18 h 41"/>
                <a:gd name="T10" fmla="*/ 43 w 53"/>
                <a:gd name="T11" fmla="*/ 0 h 41"/>
                <a:gd name="T12" fmla="*/ 16 w 5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53" h="41">
                  <a:moveTo>
                    <a:pt x="16" y="0"/>
                  </a:moveTo>
                  <a:cubicBezTo>
                    <a:pt x="9" y="8"/>
                    <a:pt x="0" y="15"/>
                    <a:pt x="1" y="22"/>
                  </a:cubicBezTo>
                  <a:cubicBezTo>
                    <a:pt x="2" y="29"/>
                    <a:pt x="15" y="41"/>
                    <a:pt x="23" y="41"/>
                  </a:cubicBezTo>
                  <a:lnTo>
                    <a:pt x="51" y="30"/>
                  </a:lnTo>
                  <a:cubicBezTo>
                    <a:pt x="53" y="26"/>
                    <a:pt x="39" y="23"/>
                    <a:pt x="38" y="18"/>
                  </a:cubicBezTo>
                  <a:cubicBezTo>
                    <a:pt x="37" y="13"/>
                    <a:pt x="47" y="3"/>
                    <a:pt x="43" y="0"/>
                  </a:cubicBezTo>
                  <a:lnTo>
                    <a:pt x="1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253" name="Group 61"/>
          <p:cNvGrpSpPr>
            <a:grpSpLocks/>
          </p:cNvGrpSpPr>
          <p:nvPr/>
        </p:nvGrpSpPr>
        <p:grpSpPr bwMode="auto">
          <a:xfrm>
            <a:off x="369888" y="771525"/>
            <a:ext cx="361950" cy="269875"/>
            <a:chOff x="5369" y="3038"/>
            <a:chExt cx="228" cy="170"/>
          </a:xfrm>
        </p:grpSpPr>
        <p:sp>
          <p:nvSpPr>
            <p:cNvPr id="8254" name="Freeform 62"/>
            <p:cNvSpPr>
              <a:spLocks/>
            </p:cNvSpPr>
            <p:nvPr/>
          </p:nvSpPr>
          <p:spPr bwMode="auto">
            <a:xfrm>
              <a:off x="5369" y="3171"/>
              <a:ext cx="216" cy="37"/>
            </a:xfrm>
            <a:custGeom>
              <a:avLst/>
              <a:gdLst>
                <a:gd name="T0" fmla="*/ 32 w 216"/>
                <a:gd name="T1" fmla="*/ 37 h 37"/>
                <a:gd name="T2" fmla="*/ 198 w 216"/>
                <a:gd name="T3" fmla="*/ 37 h 37"/>
                <a:gd name="T4" fmla="*/ 216 w 216"/>
                <a:gd name="T5" fmla="*/ 0 h 37"/>
                <a:gd name="T6" fmla="*/ 126 w 216"/>
                <a:gd name="T7" fmla="*/ 1 h 37"/>
                <a:gd name="T8" fmla="*/ 40 w 216"/>
                <a:gd name="T9" fmla="*/ 1 h 37"/>
                <a:gd name="T10" fmla="*/ 0 w 216"/>
                <a:gd name="T11" fmla="*/ 0 h 37"/>
                <a:gd name="T12" fmla="*/ 32 w 216"/>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216" h="37">
                  <a:moveTo>
                    <a:pt x="32" y="37"/>
                  </a:moveTo>
                  <a:lnTo>
                    <a:pt x="198" y="37"/>
                  </a:lnTo>
                  <a:lnTo>
                    <a:pt x="216" y="0"/>
                  </a:lnTo>
                  <a:lnTo>
                    <a:pt x="126" y="1"/>
                  </a:lnTo>
                  <a:lnTo>
                    <a:pt x="40" y="1"/>
                  </a:lnTo>
                  <a:lnTo>
                    <a:pt x="0" y="0"/>
                  </a:lnTo>
                  <a:lnTo>
                    <a:pt x="32" y="3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5" name="Line 63"/>
            <p:cNvSpPr>
              <a:spLocks noChangeShapeType="1"/>
            </p:cNvSpPr>
            <p:nvPr/>
          </p:nvSpPr>
          <p:spPr bwMode="auto">
            <a:xfrm>
              <a:off x="5426" y="3067"/>
              <a:ext cx="3"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6" name="Freeform 64"/>
            <p:cNvSpPr>
              <a:spLocks/>
            </p:cNvSpPr>
            <p:nvPr/>
          </p:nvSpPr>
          <p:spPr bwMode="auto">
            <a:xfrm>
              <a:off x="5490" y="3038"/>
              <a:ext cx="3" cy="129"/>
            </a:xfrm>
            <a:custGeom>
              <a:avLst/>
              <a:gdLst>
                <a:gd name="T0" fmla="*/ 0 w 3"/>
                <a:gd name="T1" fmla="*/ 0 h 129"/>
                <a:gd name="T2" fmla="*/ 3 w 3"/>
                <a:gd name="T3" fmla="*/ 129 h 129"/>
              </a:gdLst>
              <a:ahLst/>
              <a:cxnLst>
                <a:cxn ang="0">
                  <a:pos x="T0" y="T1"/>
                </a:cxn>
                <a:cxn ang="0">
                  <a:pos x="T2" y="T3"/>
                </a:cxn>
              </a:cxnLst>
              <a:rect l="0" t="0" r="r" b="b"/>
              <a:pathLst>
                <a:path w="3" h="129">
                  <a:moveTo>
                    <a:pt x="0" y="0"/>
                  </a:moveTo>
                  <a:lnTo>
                    <a:pt x="3" y="129"/>
                  </a:lnTo>
                </a:path>
              </a:pathLst>
            </a:cu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7" name="Line 65"/>
            <p:cNvSpPr>
              <a:spLocks noChangeShapeType="1"/>
            </p:cNvSpPr>
            <p:nvPr/>
          </p:nvSpPr>
          <p:spPr bwMode="auto">
            <a:xfrm>
              <a:off x="5555" y="3094"/>
              <a:ext cx="3"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8" name="Freeform 66"/>
            <p:cNvSpPr>
              <a:spLocks/>
            </p:cNvSpPr>
            <p:nvPr/>
          </p:nvSpPr>
          <p:spPr bwMode="auto">
            <a:xfrm>
              <a:off x="5451" y="3080"/>
              <a:ext cx="100" cy="91"/>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9" name="Freeform 67"/>
            <p:cNvSpPr>
              <a:spLocks/>
            </p:cNvSpPr>
            <p:nvPr/>
          </p:nvSpPr>
          <p:spPr bwMode="auto">
            <a:xfrm>
              <a:off x="5379" y="3086"/>
              <a:ext cx="78" cy="81"/>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60" name="Freeform 68"/>
            <p:cNvSpPr>
              <a:spLocks/>
            </p:cNvSpPr>
            <p:nvPr/>
          </p:nvSpPr>
          <p:spPr bwMode="auto">
            <a:xfrm>
              <a:off x="5520" y="3105"/>
              <a:ext cx="77" cy="61"/>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61" name="Freeform 69"/>
            <p:cNvSpPr>
              <a:spLocks/>
            </p:cNvSpPr>
            <p:nvPr/>
          </p:nvSpPr>
          <p:spPr bwMode="auto">
            <a:xfrm>
              <a:off x="5461" y="3051"/>
              <a:ext cx="53" cy="41"/>
            </a:xfrm>
            <a:custGeom>
              <a:avLst/>
              <a:gdLst>
                <a:gd name="T0" fmla="*/ 16 w 53"/>
                <a:gd name="T1" fmla="*/ 0 h 41"/>
                <a:gd name="T2" fmla="*/ 1 w 53"/>
                <a:gd name="T3" fmla="*/ 22 h 41"/>
                <a:gd name="T4" fmla="*/ 23 w 53"/>
                <a:gd name="T5" fmla="*/ 41 h 41"/>
                <a:gd name="T6" fmla="*/ 51 w 53"/>
                <a:gd name="T7" fmla="*/ 30 h 41"/>
                <a:gd name="T8" fmla="*/ 38 w 53"/>
                <a:gd name="T9" fmla="*/ 18 h 41"/>
                <a:gd name="T10" fmla="*/ 43 w 53"/>
                <a:gd name="T11" fmla="*/ 0 h 41"/>
                <a:gd name="T12" fmla="*/ 16 w 5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53" h="41">
                  <a:moveTo>
                    <a:pt x="16" y="0"/>
                  </a:moveTo>
                  <a:cubicBezTo>
                    <a:pt x="9" y="8"/>
                    <a:pt x="0" y="15"/>
                    <a:pt x="1" y="22"/>
                  </a:cubicBezTo>
                  <a:cubicBezTo>
                    <a:pt x="2" y="29"/>
                    <a:pt x="15" y="41"/>
                    <a:pt x="23" y="41"/>
                  </a:cubicBezTo>
                  <a:lnTo>
                    <a:pt x="51" y="30"/>
                  </a:lnTo>
                  <a:cubicBezTo>
                    <a:pt x="53" y="26"/>
                    <a:pt x="39" y="23"/>
                    <a:pt x="38" y="18"/>
                  </a:cubicBezTo>
                  <a:cubicBezTo>
                    <a:pt x="37" y="13"/>
                    <a:pt x="47" y="3"/>
                    <a:pt x="43" y="0"/>
                  </a:cubicBezTo>
                  <a:lnTo>
                    <a:pt x="1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262" name="Line 70"/>
          <p:cNvSpPr>
            <a:spLocks noChangeShapeType="1"/>
          </p:cNvSpPr>
          <p:nvPr/>
        </p:nvSpPr>
        <p:spPr bwMode="auto">
          <a:xfrm>
            <a:off x="1276350" y="3200400"/>
            <a:ext cx="3048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63" name="Line 71"/>
          <p:cNvSpPr>
            <a:spLocks noChangeShapeType="1"/>
          </p:cNvSpPr>
          <p:nvPr/>
        </p:nvSpPr>
        <p:spPr bwMode="auto">
          <a:xfrm>
            <a:off x="1327150" y="3733800"/>
            <a:ext cx="2032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64" name="Text Box 72"/>
          <p:cNvSpPr txBox="1">
            <a:spLocks noChangeArrowheads="1"/>
          </p:cNvSpPr>
          <p:nvPr/>
        </p:nvSpPr>
        <p:spPr bwMode="auto">
          <a:xfrm>
            <a:off x="657225" y="3068638"/>
            <a:ext cx="6477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30,000</a:t>
            </a:r>
          </a:p>
        </p:txBody>
      </p:sp>
      <p:sp>
        <p:nvSpPr>
          <p:cNvPr id="8265" name="Rectangle 73"/>
          <p:cNvSpPr>
            <a:spLocks noChangeArrowheads="1"/>
          </p:cNvSpPr>
          <p:nvPr/>
        </p:nvSpPr>
        <p:spPr bwMode="auto">
          <a:xfrm>
            <a:off x="5992813" y="3952875"/>
            <a:ext cx="152400" cy="152400"/>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66" name="Rectangle 74"/>
          <p:cNvSpPr>
            <a:spLocks noChangeArrowheads="1"/>
          </p:cNvSpPr>
          <p:nvPr/>
        </p:nvSpPr>
        <p:spPr bwMode="auto">
          <a:xfrm>
            <a:off x="3005138" y="6107113"/>
            <a:ext cx="330200" cy="182562"/>
          </a:xfrm>
          <a:prstGeom prst="rect">
            <a:avLst/>
          </a:prstGeom>
          <a:solidFill>
            <a:srgbClr val="3366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67" name="Rectangle 75"/>
          <p:cNvSpPr>
            <a:spLocks noChangeArrowheads="1"/>
          </p:cNvSpPr>
          <p:nvPr/>
        </p:nvSpPr>
        <p:spPr bwMode="auto">
          <a:xfrm>
            <a:off x="3005138" y="6392863"/>
            <a:ext cx="330200" cy="182562"/>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68" name="Text Box 76"/>
          <p:cNvSpPr txBox="1">
            <a:spLocks noChangeArrowheads="1"/>
          </p:cNvSpPr>
          <p:nvPr/>
        </p:nvSpPr>
        <p:spPr bwMode="auto">
          <a:xfrm>
            <a:off x="3306763" y="6054725"/>
            <a:ext cx="10906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U.S. Regular</a:t>
            </a:r>
          </a:p>
        </p:txBody>
      </p:sp>
      <p:sp>
        <p:nvSpPr>
          <p:cNvPr id="8269" name="Text Box 77"/>
          <p:cNvSpPr txBox="1">
            <a:spLocks noChangeArrowheads="1"/>
          </p:cNvSpPr>
          <p:nvPr/>
        </p:nvSpPr>
        <p:spPr bwMode="auto">
          <a:xfrm>
            <a:off x="3316288" y="6364288"/>
            <a:ext cx="12271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U.S. Volunteer</a:t>
            </a:r>
          </a:p>
        </p:txBody>
      </p:sp>
      <p:sp>
        <p:nvSpPr>
          <p:cNvPr id="8271" name="Rectangle 79"/>
          <p:cNvSpPr>
            <a:spLocks noChangeArrowheads="1"/>
          </p:cNvSpPr>
          <p:nvPr/>
        </p:nvSpPr>
        <p:spPr bwMode="auto">
          <a:xfrm>
            <a:off x="2324100" y="5913438"/>
            <a:ext cx="330200" cy="468312"/>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8272" name="Picture 80" descr="f_184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8675" y="814388"/>
            <a:ext cx="319088" cy="193675"/>
          </a:xfrm>
          <a:prstGeom prst="rect">
            <a:avLst/>
          </a:prstGeom>
          <a:noFill/>
          <a:extLst>
            <a:ext uri="{909E8E84-426E-40DD-AFC4-6F175D3DCCD1}">
              <a14:hiddenFill xmlns:a14="http://schemas.microsoft.com/office/drawing/2010/main">
                <a:solidFill>
                  <a:srgbClr val="FFFFFF"/>
                </a:solidFill>
              </a14:hiddenFill>
            </a:ext>
          </a:extLst>
        </p:spPr>
      </p:pic>
      <p:sp>
        <p:nvSpPr>
          <p:cNvPr id="8273" name="Rectangle 81"/>
          <p:cNvSpPr>
            <a:spLocks noChangeArrowheads="1"/>
          </p:cNvSpPr>
          <p:nvPr/>
        </p:nvSpPr>
        <p:spPr bwMode="auto">
          <a:xfrm>
            <a:off x="4087813" y="114300"/>
            <a:ext cx="152400" cy="152400"/>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8274" name="Picture 82" descr="f_184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19550" y="277813"/>
            <a:ext cx="319088" cy="193675"/>
          </a:xfrm>
          <a:prstGeom prst="rect">
            <a:avLst/>
          </a:prstGeom>
          <a:noFill/>
          <a:extLst>
            <a:ext uri="{909E8E84-426E-40DD-AFC4-6F175D3DCCD1}">
              <a14:hiddenFill xmlns:a14="http://schemas.microsoft.com/office/drawing/2010/main">
                <a:solidFill>
                  <a:srgbClr val="FFFFFF"/>
                </a:solidFill>
              </a14:hiddenFill>
            </a:ext>
          </a:extLst>
        </p:spPr>
      </p:pic>
      <p:sp>
        <p:nvSpPr>
          <p:cNvPr id="8276" name="Rectangle 84"/>
          <p:cNvSpPr>
            <a:spLocks noChangeArrowheads="1"/>
          </p:cNvSpPr>
          <p:nvPr/>
        </p:nvSpPr>
        <p:spPr bwMode="auto">
          <a:xfrm>
            <a:off x="6435725" y="2552700"/>
            <a:ext cx="152400" cy="152400"/>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77" name="Rectangle 85"/>
          <p:cNvSpPr>
            <a:spLocks noChangeArrowheads="1"/>
          </p:cNvSpPr>
          <p:nvPr/>
        </p:nvSpPr>
        <p:spPr bwMode="auto">
          <a:xfrm>
            <a:off x="5753100" y="4062413"/>
            <a:ext cx="152400" cy="152400"/>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78" name="Rectangle 86"/>
          <p:cNvSpPr>
            <a:spLocks noChangeArrowheads="1"/>
          </p:cNvSpPr>
          <p:nvPr/>
        </p:nvSpPr>
        <p:spPr bwMode="auto">
          <a:xfrm>
            <a:off x="3992563" y="485775"/>
            <a:ext cx="152400" cy="152400"/>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79" name="Rectangle 87"/>
          <p:cNvSpPr>
            <a:spLocks noChangeArrowheads="1"/>
          </p:cNvSpPr>
          <p:nvPr/>
        </p:nvSpPr>
        <p:spPr bwMode="auto">
          <a:xfrm>
            <a:off x="4084638" y="492125"/>
            <a:ext cx="152400" cy="152400"/>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80" name="AutoShape 88"/>
          <p:cNvSpPr>
            <a:spLocks noChangeArrowheads="1"/>
          </p:cNvSpPr>
          <p:nvPr/>
        </p:nvSpPr>
        <p:spPr bwMode="auto">
          <a:xfrm>
            <a:off x="3570288" y="13144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8281" name="Picture 89" descr="f_184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63938" y="1504950"/>
            <a:ext cx="319087" cy="193675"/>
          </a:xfrm>
          <a:prstGeom prst="rect">
            <a:avLst/>
          </a:prstGeom>
          <a:noFill/>
          <a:extLst>
            <a:ext uri="{909E8E84-426E-40DD-AFC4-6F175D3DCCD1}">
              <a14:hiddenFill xmlns:a14="http://schemas.microsoft.com/office/drawing/2010/main">
                <a:solidFill>
                  <a:srgbClr val="FFFFFF"/>
                </a:solidFill>
              </a14:hiddenFill>
            </a:ext>
          </a:extLst>
        </p:spPr>
      </p:pic>
      <p:pic>
        <p:nvPicPr>
          <p:cNvPr id="8282" name="Picture 90" descr="f_184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67488" y="5292725"/>
            <a:ext cx="319087" cy="193675"/>
          </a:xfrm>
          <a:prstGeom prst="rect">
            <a:avLst/>
          </a:prstGeom>
          <a:noFill/>
          <a:extLst>
            <a:ext uri="{909E8E84-426E-40DD-AFC4-6F175D3DCCD1}">
              <a14:hiddenFill xmlns:a14="http://schemas.microsoft.com/office/drawing/2010/main">
                <a:solidFill>
                  <a:srgbClr val="FFFFFF"/>
                </a:solidFill>
              </a14:hiddenFill>
            </a:ext>
          </a:extLst>
        </p:spPr>
      </p:pic>
      <p:sp>
        <p:nvSpPr>
          <p:cNvPr id="8283" name="Rectangle 91"/>
          <p:cNvSpPr>
            <a:spLocks noChangeArrowheads="1"/>
          </p:cNvSpPr>
          <p:nvPr/>
        </p:nvSpPr>
        <p:spPr bwMode="auto">
          <a:xfrm>
            <a:off x="5749925" y="5170488"/>
            <a:ext cx="228600" cy="228600"/>
          </a:xfrm>
          <a:prstGeom prst="rect">
            <a:avLst/>
          </a:prstGeom>
          <a:solidFill>
            <a:srgbClr val="FF99CC"/>
          </a:solidFill>
          <a:ln w="254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84" name="AutoShape 92"/>
          <p:cNvSpPr>
            <a:spLocks noChangeArrowheads="1"/>
          </p:cNvSpPr>
          <p:nvPr/>
        </p:nvSpPr>
        <p:spPr bwMode="auto">
          <a:xfrm>
            <a:off x="5688013" y="41751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85" name="AutoShape 93"/>
          <p:cNvSpPr>
            <a:spLocks noChangeArrowheads="1"/>
          </p:cNvSpPr>
          <p:nvPr/>
        </p:nvSpPr>
        <p:spPr bwMode="auto">
          <a:xfrm>
            <a:off x="3967163" y="245586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8286" name="Picture 94" descr="f_184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68750" y="2665413"/>
            <a:ext cx="319088" cy="193675"/>
          </a:xfrm>
          <a:prstGeom prst="rect">
            <a:avLst/>
          </a:prstGeom>
          <a:noFill/>
          <a:extLst>
            <a:ext uri="{909E8E84-426E-40DD-AFC4-6F175D3DCCD1}">
              <a14:hiddenFill xmlns:a14="http://schemas.microsoft.com/office/drawing/2010/main">
                <a:solidFill>
                  <a:srgbClr val="FFFFFF"/>
                </a:solidFill>
              </a14:hiddenFill>
            </a:ext>
          </a:extLst>
        </p:spPr>
      </p:pic>
      <p:sp>
        <p:nvSpPr>
          <p:cNvPr id="8288" name="AutoShape 96"/>
          <p:cNvSpPr>
            <a:spLocks noChangeArrowheads="1"/>
          </p:cNvSpPr>
          <p:nvPr/>
        </p:nvSpPr>
        <p:spPr bwMode="auto">
          <a:xfrm>
            <a:off x="7510463" y="614203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8289" name="Picture 97" descr="f_184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43775" y="6329363"/>
            <a:ext cx="319088" cy="193675"/>
          </a:xfrm>
          <a:prstGeom prst="rect">
            <a:avLst/>
          </a:prstGeom>
          <a:noFill/>
          <a:extLst>
            <a:ext uri="{909E8E84-426E-40DD-AFC4-6F175D3DCCD1}">
              <a14:hiddenFill xmlns:a14="http://schemas.microsoft.com/office/drawing/2010/main">
                <a:solidFill>
                  <a:srgbClr val="FFFFFF"/>
                </a:solidFill>
              </a14:hiddenFill>
            </a:ext>
          </a:extLst>
        </p:spPr>
      </p:pic>
      <p:sp>
        <p:nvSpPr>
          <p:cNvPr id="8290" name="Rectangle 98" descr="Wide downward diagonal"/>
          <p:cNvSpPr>
            <a:spLocks noChangeArrowheads="1"/>
          </p:cNvSpPr>
          <p:nvPr/>
        </p:nvSpPr>
        <p:spPr bwMode="auto">
          <a:xfrm>
            <a:off x="2328863" y="5524500"/>
            <a:ext cx="330200" cy="860425"/>
          </a:xfrm>
          <a:prstGeom prst="rect">
            <a:avLst/>
          </a:prstGeom>
          <a:pattFill prst="wdDnDiag">
            <a:fgClr>
              <a:srgbClr val="99CCFF"/>
            </a:fgClr>
            <a:bgClr>
              <a:srgbClr val="3366FF"/>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1" name="Rectangle 99"/>
          <p:cNvSpPr>
            <a:spLocks noChangeArrowheads="1"/>
          </p:cNvSpPr>
          <p:nvPr/>
        </p:nvSpPr>
        <p:spPr bwMode="auto">
          <a:xfrm>
            <a:off x="7194550" y="6092825"/>
            <a:ext cx="228600" cy="228600"/>
          </a:xfrm>
          <a:prstGeom prst="rect">
            <a:avLst/>
          </a:prstGeom>
          <a:solidFill>
            <a:srgbClr val="FF99CC"/>
          </a:solidFill>
          <a:ln w="254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3" name="Rectangle 101"/>
          <p:cNvSpPr>
            <a:spLocks noChangeArrowheads="1"/>
          </p:cNvSpPr>
          <p:nvPr/>
        </p:nvSpPr>
        <p:spPr bwMode="auto">
          <a:xfrm>
            <a:off x="7239000" y="6129338"/>
            <a:ext cx="152400" cy="152400"/>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4" name="Rectangle 102"/>
          <p:cNvSpPr>
            <a:spLocks noChangeArrowheads="1"/>
          </p:cNvSpPr>
          <p:nvPr/>
        </p:nvSpPr>
        <p:spPr bwMode="auto">
          <a:xfrm>
            <a:off x="6781800" y="6246813"/>
            <a:ext cx="228600" cy="228600"/>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 name="Rectangle 103"/>
          <p:cNvSpPr>
            <a:spLocks noChangeArrowheads="1"/>
          </p:cNvSpPr>
          <p:nvPr/>
        </p:nvSpPr>
        <p:spPr bwMode="auto">
          <a:xfrm>
            <a:off x="6489700" y="6084888"/>
            <a:ext cx="228600" cy="228600"/>
          </a:xfrm>
          <a:prstGeom prst="rect">
            <a:avLst/>
          </a:prstGeom>
          <a:solidFill>
            <a:srgbClr val="FF99CC"/>
          </a:solidFill>
          <a:ln w="254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6" name="Rectangle 104"/>
          <p:cNvSpPr>
            <a:spLocks noChangeArrowheads="1"/>
          </p:cNvSpPr>
          <p:nvPr/>
        </p:nvSpPr>
        <p:spPr bwMode="auto">
          <a:xfrm>
            <a:off x="1674813" y="3205163"/>
            <a:ext cx="330200" cy="3190875"/>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7" name="Rectangle 105" descr="Wide downward diagonal"/>
          <p:cNvSpPr>
            <a:spLocks noChangeArrowheads="1"/>
          </p:cNvSpPr>
          <p:nvPr/>
        </p:nvSpPr>
        <p:spPr bwMode="auto">
          <a:xfrm>
            <a:off x="2324100" y="5351463"/>
            <a:ext cx="330200" cy="1033462"/>
          </a:xfrm>
          <a:prstGeom prst="rect">
            <a:avLst/>
          </a:prstGeom>
          <a:pattFill prst="wdDnDiag">
            <a:fgClr>
              <a:srgbClr val="99CCFF"/>
            </a:fgClr>
            <a:bgClr>
              <a:srgbClr val="3366FF"/>
            </a:bgClr>
          </a:patt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8" name="AutoShape 106"/>
          <p:cNvSpPr>
            <a:spLocks noChangeArrowheads="1"/>
          </p:cNvSpPr>
          <p:nvPr/>
        </p:nvSpPr>
        <p:spPr bwMode="auto">
          <a:xfrm>
            <a:off x="6380163" y="613886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8299" name="Picture 107" descr="f_184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48413" y="6289675"/>
            <a:ext cx="319087" cy="193675"/>
          </a:xfrm>
          <a:prstGeom prst="rect">
            <a:avLst/>
          </a:prstGeom>
          <a:noFill/>
          <a:extLst>
            <a:ext uri="{909E8E84-426E-40DD-AFC4-6F175D3DCCD1}">
              <a14:hiddenFill xmlns:a14="http://schemas.microsoft.com/office/drawing/2010/main">
                <a:solidFill>
                  <a:srgbClr val="FFFFFF"/>
                </a:solidFill>
              </a14:hiddenFill>
            </a:ext>
          </a:extLst>
        </p:spPr>
      </p:pic>
      <p:pic>
        <p:nvPicPr>
          <p:cNvPr id="8300" name="Picture 108" descr="f_184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73713" y="3844925"/>
            <a:ext cx="319087" cy="193675"/>
          </a:xfrm>
          <a:prstGeom prst="rect">
            <a:avLst/>
          </a:prstGeom>
          <a:noFill/>
          <a:extLst>
            <a:ext uri="{909E8E84-426E-40DD-AFC4-6F175D3DCCD1}">
              <a14:hiddenFill xmlns:a14="http://schemas.microsoft.com/office/drawing/2010/main">
                <a:solidFill>
                  <a:srgbClr val="FFFFFF"/>
                </a:solidFill>
              </a14:hiddenFill>
            </a:ext>
          </a:extLst>
        </p:spPr>
      </p:pic>
      <p:sp>
        <p:nvSpPr>
          <p:cNvPr id="8287" name="Rectangle 95"/>
          <p:cNvSpPr>
            <a:spLocks noChangeArrowheads="1"/>
          </p:cNvSpPr>
          <p:nvPr/>
        </p:nvSpPr>
        <p:spPr bwMode="auto">
          <a:xfrm>
            <a:off x="7658100" y="6346825"/>
            <a:ext cx="228600" cy="228600"/>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2" name="AutoShape 100"/>
          <p:cNvSpPr>
            <a:spLocks noChangeArrowheads="1"/>
          </p:cNvSpPr>
          <p:nvPr/>
        </p:nvSpPr>
        <p:spPr bwMode="auto">
          <a:xfrm>
            <a:off x="7329488" y="615156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278"/>
                                        </p:tgtEl>
                                        <p:attrNameLst>
                                          <p:attrName>style.visibility</p:attrName>
                                        </p:attrNameLst>
                                      </p:cBhvr>
                                      <p:to>
                                        <p:strVal val="visible"/>
                                      </p:to>
                                    </p:set>
                                    <p:animEffect transition="in" filter="dissolve">
                                      <p:cBhvr>
                                        <p:cTn id="7" dur="500"/>
                                        <p:tgtEl>
                                          <p:spTgt spid="8278"/>
                                        </p:tgtEl>
                                      </p:cBhvr>
                                    </p:animEffect>
                                  </p:childTnLst>
                                </p:cTn>
                              </p:par>
                            </p:childTnLst>
                          </p:cTn>
                        </p:par>
                        <p:par>
                          <p:cTn id="8" fill="hold" nodeType="afterGroup">
                            <p:stCondLst>
                              <p:cond delay="500"/>
                            </p:stCondLst>
                            <p:childTnLst>
                              <p:par>
                                <p:cTn id="9" presetID="0" presetClass="path" presetSubtype="0" accel="50000" decel="50000" fill="hold" grpId="1" nodeType="afterEffect">
                                  <p:stCondLst>
                                    <p:cond delay="0"/>
                                  </p:stCondLst>
                                  <p:childTnLst>
                                    <p:animMotion origin="layout" path="M 4.72222E-6 2.89017E-7 L -0.22379 0.03168 L -0.34184 0.02173 " pathEditMode="relative" rAng="0" ptsTypes="AAA">
                                      <p:cBhvr>
                                        <p:cTn id="10" dur="2000" fill="hold"/>
                                        <p:tgtEl>
                                          <p:spTgt spid="8278"/>
                                        </p:tgtEl>
                                        <p:attrNameLst>
                                          <p:attrName>ppt_x</p:attrName>
                                          <p:attrName>ppt_y</p:attrName>
                                        </p:attrNameLst>
                                      </p:cBhvr>
                                      <p:rCtr x="-17101" y="1572"/>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8276"/>
                                        </p:tgtEl>
                                        <p:attrNameLst>
                                          <p:attrName>style.visibility</p:attrName>
                                        </p:attrNameLst>
                                      </p:cBhvr>
                                      <p:to>
                                        <p:strVal val="visible"/>
                                      </p:to>
                                    </p:set>
                                    <p:animEffect transition="in" filter="dissolve">
                                      <p:cBhvr>
                                        <p:cTn id="15" dur="500"/>
                                        <p:tgtEl>
                                          <p:spTgt spid="8276"/>
                                        </p:tgtEl>
                                      </p:cBhvr>
                                    </p:animEffect>
                                  </p:childTnLst>
                                </p:cTn>
                              </p:par>
                            </p:childTnLst>
                          </p:cTn>
                        </p:par>
                        <p:par>
                          <p:cTn id="16" fill="hold" nodeType="afterGroup">
                            <p:stCondLst>
                              <p:cond delay="500"/>
                            </p:stCondLst>
                            <p:childTnLst>
                              <p:par>
                                <p:cTn id="17" presetID="0" presetClass="path" presetSubtype="0" accel="50000" decel="50000" fill="hold" grpId="1" nodeType="afterEffect">
                                  <p:stCondLst>
                                    <p:cond delay="0"/>
                                  </p:stCondLst>
                                  <p:childTnLst>
                                    <p:animMotion origin="layout" path="M 0.00052 -0.00023 L -0.07725 0.05249 L -0.11215 0.12023 " pathEditMode="relative" rAng="0" ptsTypes="AAA">
                                      <p:cBhvr>
                                        <p:cTn id="18" dur="2000" fill="hold"/>
                                        <p:tgtEl>
                                          <p:spTgt spid="8276"/>
                                        </p:tgtEl>
                                        <p:attrNameLst>
                                          <p:attrName>ppt_x</p:attrName>
                                          <p:attrName>ppt_y</p:attrName>
                                        </p:attrNameLst>
                                      </p:cBhvr>
                                      <p:rCtr x="-5642" y="6012"/>
                                    </p:animMotion>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8277"/>
                                        </p:tgtEl>
                                        <p:attrNameLst>
                                          <p:attrName>style.visibility</p:attrName>
                                        </p:attrNameLst>
                                      </p:cBhvr>
                                      <p:to>
                                        <p:strVal val="visible"/>
                                      </p:to>
                                    </p:set>
                                    <p:animEffect transition="in" filter="dissolve">
                                      <p:cBhvr>
                                        <p:cTn id="23" dur="500"/>
                                        <p:tgtEl>
                                          <p:spTgt spid="8277"/>
                                        </p:tgtEl>
                                      </p:cBhvr>
                                    </p:animEffect>
                                  </p:childTnLst>
                                </p:cTn>
                              </p:par>
                              <p:par>
                                <p:cTn id="24" presetID="9" presetClass="entr" presetSubtype="0" fill="hold" nodeType="withEffect">
                                  <p:stCondLst>
                                    <p:cond delay="0"/>
                                  </p:stCondLst>
                                  <p:childTnLst>
                                    <p:set>
                                      <p:cBhvr>
                                        <p:cTn id="25" dur="1" fill="hold">
                                          <p:stCondLst>
                                            <p:cond delay="0"/>
                                          </p:stCondLst>
                                        </p:cTn>
                                        <p:tgtEl>
                                          <p:spTgt spid="8300"/>
                                        </p:tgtEl>
                                        <p:attrNameLst>
                                          <p:attrName>style.visibility</p:attrName>
                                        </p:attrNameLst>
                                      </p:cBhvr>
                                      <p:to>
                                        <p:strVal val="visible"/>
                                      </p:to>
                                    </p:set>
                                    <p:animEffect transition="in" filter="dissolve">
                                      <p:cBhvr>
                                        <p:cTn id="26" dur="500"/>
                                        <p:tgtEl>
                                          <p:spTgt spid="8300"/>
                                        </p:tgtEl>
                                      </p:cBhvr>
                                    </p:animEffect>
                                  </p:childTnLst>
                                </p:cTn>
                              </p:par>
                              <p:par>
                                <p:cTn id="27" presetID="9" presetClass="exit" presetSubtype="0" fill="hold" nodeType="withEffect">
                                  <p:stCondLst>
                                    <p:cond delay="0"/>
                                  </p:stCondLst>
                                  <p:childTnLst>
                                    <p:animEffect transition="out" filter="dissolve">
                                      <p:cBhvr>
                                        <p:cTn id="28" dur="500"/>
                                        <p:tgtEl>
                                          <p:spTgt spid="8214"/>
                                        </p:tgtEl>
                                      </p:cBhvr>
                                    </p:animEffect>
                                    <p:set>
                                      <p:cBhvr>
                                        <p:cTn id="29" dur="1" fill="hold">
                                          <p:stCondLst>
                                            <p:cond delay="499"/>
                                          </p:stCondLst>
                                        </p:cTn>
                                        <p:tgtEl>
                                          <p:spTgt spid="8214"/>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0" presetClass="path" presetSubtype="0" accel="50000" decel="50000" fill="hold" nodeType="clickEffect">
                                  <p:stCondLst>
                                    <p:cond delay="0"/>
                                  </p:stCondLst>
                                  <p:childTnLst>
                                    <p:animMotion origin="layout" path="M 4.44444E-6 -7.91908E-6 L -0.02709 0.00207 " pathEditMode="relative" ptsTypes="AA">
                                      <p:cBhvr>
                                        <p:cTn id="33" dur="2000" fill="hold"/>
                                        <p:tgtEl>
                                          <p:spTgt spid="8226"/>
                                        </p:tgtEl>
                                        <p:attrNameLst>
                                          <p:attrName>ppt_x</p:attrName>
                                          <p:attrName>ppt_y</p:attrName>
                                        </p:attrNameLst>
                                      </p:cBhvr>
                                    </p:animMotion>
                                  </p:childTnLst>
                                </p:cTn>
                              </p:par>
                            </p:childTnLst>
                          </p:cTn>
                        </p:par>
                        <p:par>
                          <p:cTn id="34" fill="hold" nodeType="afterGroup">
                            <p:stCondLst>
                              <p:cond delay="2000"/>
                            </p:stCondLst>
                            <p:childTnLst>
                              <p:par>
                                <p:cTn id="35" presetID="9" presetClass="exit" presetSubtype="0" fill="hold" nodeType="afterEffect">
                                  <p:stCondLst>
                                    <p:cond delay="0"/>
                                  </p:stCondLst>
                                  <p:childTnLst>
                                    <p:animEffect transition="out" filter="dissolve">
                                      <p:cBhvr>
                                        <p:cTn id="36" dur="500"/>
                                        <p:tgtEl>
                                          <p:spTgt spid="8216"/>
                                        </p:tgtEl>
                                      </p:cBhvr>
                                    </p:animEffect>
                                    <p:set>
                                      <p:cBhvr>
                                        <p:cTn id="37" dur="1" fill="hold">
                                          <p:stCondLst>
                                            <p:cond delay="499"/>
                                          </p:stCondLst>
                                        </p:cTn>
                                        <p:tgtEl>
                                          <p:spTgt spid="8216"/>
                                        </p:tgtEl>
                                        <p:attrNameLst>
                                          <p:attrName>style.visibility</p:attrName>
                                        </p:attrNameLst>
                                      </p:cBhvr>
                                      <p:to>
                                        <p:strVal val="hidden"/>
                                      </p:to>
                                    </p:set>
                                  </p:childTnLst>
                                </p:cTn>
                              </p:par>
                              <p:par>
                                <p:cTn id="38" presetID="9" presetClass="entr" presetSubtype="0" fill="hold" nodeType="withEffect">
                                  <p:stCondLst>
                                    <p:cond delay="0"/>
                                  </p:stCondLst>
                                  <p:childTnLst>
                                    <p:set>
                                      <p:cBhvr>
                                        <p:cTn id="39" dur="1" fill="hold">
                                          <p:stCondLst>
                                            <p:cond delay="0"/>
                                          </p:stCondLst>
                                        </p:cTn>
                                        <p:tgtEl>
                                          <p:spTgt spid="8282"/>
                                        </p:tgtEl>
                                        <p:attrNameLst>
                                          <p:attrName>style.visibility</p:attrName>
                                        </p:attrNameLst>
                                      </p:cBhvr>
                                      <p:to>
                                        <p:strVal val="visible"/>
                                      </p:to>
                                    </p:set>
                                    <p:animEffect transition="in" filter="dissolve">
                                      <p:cBhvr>
                                        <p:cTn id="40" dur="500"/>
                                        <p:tgtEl>
                                          <p:spTgt spid="828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0" presetClass="path" presetSubtype="0" accel="50000" decel="50000" fill="hold" grpId="2" nodeType="clickEffect">
                                  <p:stCondLst>
                                    <p:cond delay="0"/>
                                  </p:stCondLst>
                                  <p:childTnLst>
                                    <p:animMotion origin="layout" path="M -0.11215 0.12023 L -0.12014 0.2111 L -0.08993 0.21526 " pathEditMode="relative" ptsTypes="AAA">
                                      <p:cBhvr>
                                        <p:cTn id="44" dur="2000" fill="hold"/>
                                        <p:tgtEl>
                                          <p:spTgt spid="8276"/>
                                        </p:tgtEl>
                                        <p:attrNameLst>
                                          <p:attrName>ppt_x</p:attrName>
                                          <p:attrName>ppt_y</p:attrName>
                                        </p:attrNameLst>
                                      </p:cBhvr>
                                    </p:animMotion>
                                  </p:childTnLst>
                                </p:cTn>
                              </p:par>
                            </p:childTnLst>
                          </p:cTn>
                        </p:par>
                        <p:par>
                          <p:cTn id="45" fill="hold" nodeType="afterGroup">
                            <p:stCondLst>
                              <p:cond delay="2000"/>
                            </p:stCondLst>
                            <p:childTnLst>
                              <p:par>
                                <p:cTn id="46" presetID="9" presetClass="exit" presetSubtype="0" fill="hold" grpId="3" nodeType="afterEffect">
                                  <p:stCondLst>
                                    <p:cond delay="0"/>
                                  </p:stCondLst>
                                  <p:childTnLst>
                                    <p:animEffect transition="out" filter="dissolve">
                                      <p:cBhvr>
                                        <p:cTn id="47" dur="500"/>
                                        <p:tgtEl>
                                          <p:spTgt spid="8276"/>
                                        </p:tgtEl>
                                      </p:cBhvr>
                                    </p:animEffect>
                                    <p:set>
                                      <p:cBhvr>
                                        <p:cTn id="48" dur="1" fill="hold">
                                          <p:stCondLst>
                                            <p:cond delay="499"/>
                                          </p:stCondLst>
                                        </p:cTn>
                                        <p:tgtEl>
                                          <p:spTgt spid="8276"/>
                                        </p:tgtEl>
                                        <p:attrNameLst>
                                          <p:attrName>style.visibility</p:attrName>
                                        </p:attrNameLst>
                                      </p:cBhvr>
                                      <p:to>
                                        <p:strVal val="hidden"/>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8279"/>
                                        </p:tgtEl>
                                        <p:attrNameLst>
                                          <p:attrName>style.visibility</p:attrName>
                                        </p:attrNameLst>
                                      </p:cBhvr>
                                      <p:to>
                                        <p:strVal val="visible"/>
                                      </p:to>
                                    </p:set>
                                    <p:animEffect transition="in" filter="dissolve">
                                      <p:cBhvr>
                                        <p:cTn id="53" dur="500"/>
                                        <p:tgtEl>
                                          <p:spTgt spid="8279"/>
                                        </p:tgtEl>
                                      </p:cBhvr>
                                    </p:animEffect>
                                  </p:childTnLst>
                                </p:cTn>
                              </p:par>
                            </p:childTnLst>
                          </p:cTn>
                        </p:par>
                        <p:par>
                          <p:cTn id="54" fill="hold" nodeType="afterGroup">
                            <p:stCondLst>
                              <p:cond delay="500"/>
                            </p:stCondLst>
                            <p:childTnLst>
                              <p:par>
                                <p:cTn id="55" presetID="0" presetClass="path" presetSubtype="0" accel="50000" decel="50000" fill="hold" grpId="1" nodeType="afterEffect">
                                  <p:stCondLst>
                                    <p:cond delay="0"/>
                                  </p:stCondLst>
                                  <p:childTnLst>
                                    <p:animMotion origin="layout" path="M 1.66667E-6 1.21387E-6 L -0.02378 0.05272 L -0.04757 0.12463 " pathEditMode="relative" ptsTypes="AAA">
                                      <p:cBhvr>
                                        <p:cTn id="56" dur="2000" fill="hold"/>
                                        <p:tgtEl>
                                          <p:spTgt spid="8279"/>
                                        </p:tgtEl>
                                        <p:attrNameLst>
                                          <p:attrName>ppt_x</p:attrName>
                                          <p:attrName>ppt_y</p:attrName>
                                        </p:attrNameLst>
                                      </p:cBhvr>
                                    </p:animMotion>
                                  </p:childTnLst>
                                </p:cTn>
                              </p:par>
                            </p:childTnLst>
                          </p:cTn>
                        </p:par>
                        <p:par>
                          <p:cTn id="57" fill="hold" nodeType="afterGroup">
                            <p:stCondLst>
                              <p:cond delay="2500"/>
                            </p:stCondLst>
                            <p:childTnLst>
                              <p:par>
                                <p:cTn id="58" presetID="1" presetClass="entr" presetSubtype="0" fill="hold" grpId="0" nodeType="afterEffect">
                                  <p:stCondLst>
                                    <p:cond delay="0"/>
                                  </p:stCondLst>
                                  <p:childTnLst>
                                    <p:set>
                                      <p:cBhvr>
                                        <p:cTn id="59" dur="1" fill="hold">
                                          <p:stCondLst>
                                            <p:cond delay="0"/>
                                          </p:stCondLst>
                                        </p:cTn>
                                        <p:tgtEl>
                                          <p:spTgt spid="8280"/>
                                        </p:tgtEl>
                                        <p:attrNameLst>
                                          <p:attrName>style.visibility</p:attrName>
                                        </p:attrNameLst>
                                      </p:cBhvr>
                                      <p:to>
                                        <p:strVal val="visible"/>
                                      </p:to>
                                    </p:set>
                                  </p:childTnLst>
                                  <p:subTnLst>
                                    <p:audio>
                                      <p:cMediaNode>
                                        <p:cTn display="0" masterRel="sameClick">
                                          <p:stCondLst>
                                            <p:cond evt="begin" delay="0">
                                              <p:tn val="58"/>
                                            </p:cond>
                                          </p:stCondLst>
                                          <p:endCondLst>
                                            <p:cond evt="onStopAudio" delay="0">
                                              <p:tgtEl>
                                                <p:sldTgt/>
                                              </p:tgtEl>
                                            </p:cond>
                                          </p:endCondLst>
                                        </p:cTn>
                                        <p:tgtEl>
                                          <p:sndTgt r:embed="rId3" name="explode.wav"/>
                                        </p:tgtEl>
                                      </p:cMediaNode>
                                    </p:audio>
                                  </p:subTnLst>
                                </p:cTn>
                              </p:par>
                              <p:par>
                                <p:cTn id="60" presetID="3" presetClass="exit" presetSubtype="10" fill="hold" grpId="1" nodeType="withEffect">
                                  <p:stCondLst>
                                    <p:cond delay="0"/>
                                  </p:stCondLst>
                                  <p:childTnLst>
                                    <p:animEffect transition="out" filter="blinds(horizontal)">
                                      <p:cBhvr>
                                        <p:cTn id="61" dur="500"/>
                                        <p:tgtEl>
                                          <p:spTgt spid="8280"/>
                                        </p:tgtEl>
                                      </p:cBhvr>
                                    </p:animEffect>
                                    <p:set>
                                      <p:cBhvr>
                                        <p:cTn id="62" dur="1" fill="hold">
                                          <p:stCondLst>
                                            <p:cond delay="499"/>
                                          </p:stCondLst>
                                        </p:cTn>
                                        <p:tgtEl>
                                          <p:spTgt spid="8280"/>
                                        </p:tgtEl>
                                        <p:attrNameLst>
                                          <p:attrName>style.visibility</p:attrName>
                                        </p:attrNameLst>
                                      </p:cBhvr>
                                      <p:to>
                                        <p:strVal val="hidden"/>
                                      </p:to>
                                    </p:set>
                                  </p:childTnLst>
                                </p:cTn>
                              </p:par>
                            </p:childTnLst>
                          </p:cTn>
                        </p:par>
                        <p:par>
                          <p:cTn id="63" fill="hold" nodeType="afterGroup">
                            <p:stCondLst>
                              <p:cond delay="3000"/>
                            </p:stCondLst>
                            <p:childTnLst>
                              <p:par>
                                <p:cTn id="64" presetID="9" presetClass="exit" presetSubtype="0" fill="hold" nodeType="afterEffect">
                                  <p:stCondLst>
                                    <p:cond delay="0"/>
                                  </p:stCondLst>
                                  <p:childTnLst>
                                    <p:animEffect transition="out" filter="dissolve">
                                      <p:cBhvr>
                                        <p:cTn id="65" dur="500"/>
                                        <p:tgtEl>
                                          <p:spTgt spid="8211"/>
                                        </p:tgtEl>
                                      </p:cBhvr>
                                    </p:animEffect>
                                    <p:set>
                                      <p:cBhvr>
                                        <p:cTn id="66" dur="1" fill="hold">
                                          <p:stCondLst>
                                            <p:cond delay="499"/>
                                          </p:stCondLst>
                                        </p:cTn>
                                        <p:tgtEl>
                                          <p:spTgt spid="8211"/>
                                        </p:tgtEl>
                                        <p:attrNameLst>
                                          <p:attrName>style.visibility</p:attrName>
                                        </p:attrNameLst>
                                      </p:cBhvr>
                                      <p:to>
                                        <p:strVal val="hidden"/>
                                      </p:to>
                                    </p:set>
                                  </p:childTnLst>
                                </p:cTn>
                              </p:par>
                              <p:par>
                                <p:cTn id="67" presetID="9" presetClass="entr" presetSubtype="0" fill="hold" nodeType="withEffect">
                                  <p:stCondLst>
                                    <p:cond delay="0"/>
                                  </p:stCondLst>
                                  <p:childTnLst>
                                    <p:set>
                                      <p:cBhvr>
                                        <p:cTn id="68" dur="1" fill="hold">
                                          <p:stCondLst>
                                            <p:cond delay="0"/>
                                          </p:stCondLst>
                                        </p:cTn>
                                        <p:tgtEl>
                                          <p:spTgt spid="8281"/>
                                        </p:tgtEl>
                                        <p:attrNameLst>
                                          <p:attrName>style.visibility</p:attrName>
                                        </p:attrNameLst>
                                      </p:cBhvr>
                                      <p:to>
                                        <p:strVal val="visible"/>
                                      </p:to>
                                    </p:set>
                                    <p:animEffect transition="in" filter="dissolve">
                                      <p:cBhvr>
                                        <p:cTn id="69" dur="500"/>
                                        <p:tgtEl>
                                          <p:spTgt spid="8281"/>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0" presetClass="path" presetSubtype="0" accel="50000" decel="50000" fill="hold" grpId="0" nodeType="clickEffect">
                                  <p:stCondLst>
                                    <p:cond delay="0"/>
                                  </p:stCondLst>
                                  <p:childTnLst>
                                    <p:animMotion origin="layout" path="M -3.88889E-6 -1.79191E-6 L 0.04271 0.09942 L 0.08889 0.17341 " pathEditMode="relative" ptsTypes="AAA">
                                      <p:cBhvr>
                                        <p:cTn id="73" dur="2000" fill="hold"/>
                                        <p:tgtEl>
                                          <p:spTgt spid="8265"/>
                                        </p:tgtEl>
                                        <p:attrNameLst>
                                          <p:attrName>ppt_x</p:attrName>
                                          <p:attrName>ppt_y</p:attrName>
                                        </p:attrNameLst>
                                      </p:cBhvr>
                                    </p:animMotion>
                                  </p:childTnLst>
                                </p:cTn>
                              </p:par>
                            </p:childTnLst>
                          </p:cTn>
                        </p:par>
                      </p:childTnLst>
                    </p:cTn>
                  </p:par>
                  <p:par>
                    <p:cTn id="74" fill="hold" nodeType="clickPar">
                      <p:stCondLst>
                        <p:cond delay="indefinite"/>
                      </p:stCondLst>
                      <p:childTnLst>
                        <p:par>
                          <p:cTn id="75" fill="hold" nodeType="withGroup">
                            <p:stCondLst>
                              <p:cond delay="0"/>
                            </p:stCondLst>
                            <p:childTnLst>
                              <p:par>
                                <p:cTn id="76" presetID="9" presetClass="entr" presetSubtype="0" fill="hold" grpId="0" nodeType="clickEffect">
                                  <p:stCondLst>
                                    <p:cond delay="0"/>
                                  </p:stCondLst>
                                  <p:childTnLst>
                                    <p:set>
                                      <p:cBhvr>
                                        <p:cTn id="77" dur="1" fill="hold">
                                          <p:stCondLst>
                                            <p:cond delay="0"/>
                                          </p:stCondLst>
                                        </p:cTn>
                                        <p:tgtEl>
                                          <p:spTgt spid="8283"/>
                                        </p:tgtEl>
                                        <p:attrNameLst>
                                          <p:attrName>style.visibility</p:attrName>
                                        </p:attrNameLst>
                                      </p:cBhvr>
                                      <p:to>
                                        <p:strVal val="visible"/>
                                      </p:to>
                                    </p:set>
                                    <p:animEffect transition="in" filter="dissolve">
                                      <p:cBhvr>
                                        <p:cTn id="78" dur="500"/>
                                        <p:tgtEl>
                                          <p:spTgt spid="8283"/>
                                        </p:tgtEl>
                                      </p:cBhvr>
                                    </p:animEffect>
                                  </p:childTnLst>
                                </p:cTn>
                              </p:par>
                            </p:childTnLst>
                          </p:cTn>
                        </p:par>
                        <p:par>
                          <p:cTn id="79" fill="hold" nodeType="afterGroup">
                            <p:stCondLst>
                              <p:cond delay="500"/>
                            </p:stCondLst>
                            <p:childTnLst>
                              <p:par>
                                <p:cTn id="80" presetID="22" presetClass="entr" presetSubtype="4" fill="hold" grpId="0" nodeType="afterEffect">
                                  <p:stCondLst>
                                    <p:cond delay="0"/>
                                  </p:stCondLst>
                                  <p:childTnLst>
                                    <p:set>
                                      <p:cBhvr>
                                        <p:cTn id="81" dur="1" fill="hold">
                                          <p:stCondLst>
                                            <p:cond delay="0"/>
                                          </p:stCondLst>
                                        </p:cTn>
                                        <p:tgtEl>
                                          <p:spTgt spid="8201"/>
                                        </p:tgtEl>
                                        <p:attrNameLst>
                                          <p:attrName>style.visibility</p:attrName>
                                        </p:attrNameLst>
                                      </p:cBhvr>
                                      <p:to>
                                        <p:strVal val="visible"/>
                                      </p:to>
                                    </p:set>
                                    <p:animEffect transition="in" filter="wipe(down)">
                                      <p:cBhvr>
                                        <p:cTn id="82" dur="500"/>
                                        <p:tgtEl>
                                          <p:spTgt spid="8201"/>
                                        </p:tgtEl>
                                      </p:cBhvr>
                                    </p:animEffect>
                                  </p:childTnLst>
                                </p:cTn>
                              </p:par>
                              <p:par>
                                <p:cTn id="83" presetID="22" presetClass="entr" presetSubtype="4" fill="hold" grpId="0" nodeType="withEffect">
                                  <p:stCondLst>
                                    <p:cond delay="0"/>
                                  </p:stCondLst>
                                  <p:childTnLst>
                                    <p:set>
                                      <p:cBhvr>
                                        <p:cTn id="84" dur="1" fill="hold">
                                          <p:stCondLst>
                                            <p:cond delay="0"/>
                                          </p:stCondLst>
                                        </p:cTn>
                                        <p:tgtEl>
                                          <p:spTgt spid="8271"/>
                                        </p:tgtEl>
                                        <p:attrNameLst>
                                          <p:attrName>style.visibility</p:attrName>
                                        </p:attrNameLst>
                                      </p:cBhvr>
                                      <p:to>
                                        <p:strVal val="visible"/>
                                      </p:to>
                                    </p:set>
                                    <p:animEffect transition="in" filter="wipe(down)">
                                      <p:cBhvr>
                                        <p:cTn id="85" dur="500"/>
                                        <p:tgtEl>
                                          <p:spTgt spid="8271"/>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0" presetClass="path" presetSubtype="0" accel="50000" decel="50000" fill="hold" grpId="1" nodeType="clickEffect">
                                  <p:stCondLst>
                                    <p:cond delay="0"/>
                                  </p:stCondLst>
                                  <p:childTnLst>
                                    <p:animMotion origin="layout" path="M 2.5E-6 1.21387E-6 L 0.00468 -0.08671 L -0.0033 -0.13318 " pathEditMode="relative" ptsTypes="AAA">
                                      <p:cBhvr>
                                        <p:cTn id="89" dur="2000" fill="hold"/>
                                        <p:tgtEl>
                                          <p:spTgt spid="8283"/>
                                        </p:tgtEl>
                                        <p:attrNameLst>
                                          <p:attrName>ppt_x</p:attrName>
                                          <p:attrName>ppt_y</p:attrName>
                                        </p:attrNameLst>
                                      </p:cBhvr>
                                    </p:animMotion>
                                  </p:childTnLst>
                                </p:cTn>
                              </p:par>
                            </p:childTnLst>
                          </p:cTn>
                        </p:par>
                        <p:par>
                          <p:cTn id="90" fill="hold" nodeType="afterGroup">
                            <p:stCondLst>
                              <p:cond delay="2000"/>
                            </p:stCondLst>
                            <p:childTnLst>
                              <p:par>
                                <p:cTn id="91" presetID="1" presetClass="entr" presetSubtype="0" fill="hold" grpId="0" nodeType="afterEffect">
                                  <p:stCondLst>
                                    <p:cond delay="0"/>
                                  </p:stCondLst>
                                  <p:childTnLst>
                                    <p:set>
                                      <p:cBhvr>
                                        <p:cTn id="92" dur="1" fill="hold">
                                          <p:stCondLst>
                                            <p:cond delay="0"/>
                                          </p:stCondLst>
                                        </p:cTn>
                                        <p:tgtEl>
                                          <p:spTgt spid="8284"/>
                                        </p:tgtEl>
                                        <p:attrNameLst>
                                          <p:attrName>style.visibility</p:attrName>
                                        </p:attrNameLst>
                                      </p:cBhvr>
                                      <p:to>
                                        <p:strVal val="visible"/>
                                      </p:to>
                                    </p:set>
                                  </p:childTnLst>
                                  <p:subTnLst>
                                    <p:audio>
                                      <p:cMediaNode>
                                        <p:cTn display="0" masterRel="sameClick">
                                          <p:stCondLst>
                                            <p:cond evt="begin" delay="0">
                                              <p:tn val="91"/>
                                            </p:cond>
                                          </p:stCondLst>
                                          <p:endCondLst>
                                            <p:cond evt="onStopAudio" delay="0">
                                              <p:tgtEl>
                                                <p:sldTgt/>
                                              </p:tgtEl>
                                            </p:cond>
                                          </p:endCondLst>
                                        </p:cTn>
                                        <p:tgtEl>
                                          <p:sndTgt r:embed="rId3" name="explode.wav"/>
                                        </p:tgtEl>
                                      </p:cMediaNode>
                                    </p:audio>
                                  </p:subTnLst>
                                </p:cTn>
                              </p:par>
                              <p:par>
                                <p:cTn id="93" presetID="3" presetClass="exit" presetSubtype="10" fill="hold" grpId="1" nodeType="withEffect">
                                  <p:stCondLst>
                                    <p:cond delay="0"/>
                                  </p:stCondLst>
                                  <p:childTnLst>
                                    <p:animEffect transition="out" filter="blinds(horizontal)">
                                      <p:cBhvr>
                                        <p:cTn id="94" dur="500"/>
                                        <p:tgtEl>
                                          <p:spTgt spid="8284"/>
                                        </p:tgtEl>
                                      </p:cBhvr>
                                    </p:animEffect>
                                    <p:set>
                                      <p:cBhvr>
                                        <p:cTn id="95" dur="1" fill="hold">
                                          <p:stCondLst>
                                            <p:cond delay="499"/>
                                          </p:stCondLst>
                                        </p:cTn>
                                        <p:tgtEl>
                                          <p:spTgt spid="8284"/>
                                        </p:tgtEl>
                                        <p:attrNameLst>
                                          <p:attrName>style.visibility</p:attrName>
                                        </p:attrNameLst>
                                      </p:cBhvr>
                                      <p:to>
                                        <p:strVal val="hidden"/>
                                      </p:to>
                                    </p:set>
                                  </p:childTnLst>
                                </p:cTn>
                              </p:par>
                            </p:childTnLst>
                          </p:cTn>
                        </p:par>
                        <p:par>
                          <p:cTn id="96" fill="hold" nodeType="afterGroup">
                            <p:stCondLst>
                              <p:cond delay="2500"/>
                            </p:stCondLst>
                            <p:childTnLst>
                              <p:par>
                                <p:cTn id="97" presetID="9" presetClass="exit" presetSubtype="0" fill="hold" grpId="2" nodeType="afterEffect">
                                  <p:stCondLst>
                                    <p:cond delay="0"/>
                                  </p:stCondLst>
                                  <p:childTnLst>
                                    <p:animEffect transition="out" filter="dissolve">
                                      <p:cBhvr>
                                        <p:cTn id="98" dur="500"/>
                                        <p:tgtEl>
                                          <p:spTgt spid="8283"/>
                                        </p:tgtEl>
                                      </p:cBhvr>
                                    </p:animEffect>
                                    <p:set>
                                      <p:cBhvr>
                                        <p:cTn id="99" dur="1" fill="hold">
                                          <p:stCondLst>
                                            <p:cond delay="499"/>
                                          </p:stCondLst>
                                        </p:cTn>
                                        <p:tgtEl>
                                          <p:spTgt spid="8283"/>
                                        </p:tgtEl>
                                        <p:attrNameLst>
                                          <p:attrName>style.visibility</p:attrName>
                                        </p:attrNameLst>
                                      </p:cBhvr>
                                      <p:to>
                                        <p:strVal val="hidden"/>
                                      </p:to>
                                    </p:set>
                                  </p:childTnLst>
                                </p:cTn>
                              </p:par>
                              <p:par>
                                <p:cTn id="100" presetID="9" presetClass="exit" presetSubtype="0" fill="hold" grpId="1" nodeType="withEffect">
                                  <p:stCondLst>
                                    <p:cond delay="0"/>
                                  </p:stCondLst>
                                  <p:childTnLst>
                                    <p:animEffect transition="out" filter="dissolve">
                                      <p:cBhvr>
                                        <p:cTn id="101" dur="500"/>
                                        <p:tgtEl>
                                          <p:spTgt spid="8201"/>
                                        </p:tgtEl>
                                      </p:cBhvr>
                                    </p:animEffect>
                                    <p:set>
                                      <p:cBhvr>
                                        <p:cTn id="102" dur="1" fill="hold">
                                          <p:stCondLst>
                                            <p:cond delay="499"/>
                                          </p:stCondLst>
                                        </p:cTn>
                                        <p:tgtEl>
                                          <p:spTgt spid="8201"/>
                                        </p:tgtEl>
                                        <p:attrNameLst>
                                          <p:attrName>style.visibility</p:attrName>
                                        </p:attrNameLst>
                                      </p:cBhvr>
                                      <p:to>
                                        <p:strVal val="hidden"/>
                                      </p:to>
                                    </p:set>
                                  </p:childTnLst>
                                </p:cTn>
                              </p:par>
                              <p:par>
                                <p:cTn id="103" presetID="9" presetClass="exit" presetSubtype="0" fill="hold" grpId="1" nodeType="withEffect">
                                  <p:stCondLst>
                                    <p:cond delay="0"/>
                                  </p:stCondLst>
                                  <p:childTnLst>
                                    <p:animEffect transition="out" filter="dissolve">
                                      <p:cBhvr>
                                        <p:cTn id="104" dur="500"/>
                                        <p:tgtEl>
                                          <p:spTgt spid="8271"/>
                                        </p:tgtEl>
                                      </p:cBhvr>
                                    </p:animEffect>
                                    <p:set>
                                      <p:cBhvr>
                                        <p:cTn id="105" dur="1" fill="hold">
                                          <p:stCondLst>
                                            <p:cond delay="499"/>
                                          </p:stCondLst>
                                        </p:cTn>
                                        <p:tgtEl>
                                          <p:spTgt spid="8271"/>
                                        </p:tgtEl>
                                        <p:attrNameLst>
                                          <p:attrName>style.visibility</p:attrName>
                                        </p:attrNameLst>
                                      </p:cBhvr>
                                      <p:to>
                                        <p:strVal val="hidden"/>
                                      </p:to>
                                    </p:se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0" presetClass="path" presetSubtype="0" accel="50000" decel="50000" fill="hold" grpId="2" nodeType="clickEffect">
                                  <p:stCondLst>
                                    <p:cond delay="0"/>
                                  </p:stCondLst>
                                  <p:childTnLst>
                                    <p:animMotion origin="layout" path="M -0.04756 0.12463 L -0.01267 0.20925 L -0.00798 0.28948 " pathEditMode="relative" ptsTypes="AAA">
                                      <p:cBhvr>
                                        <p:cTn id="109" dur="2000" fill="hold"/>
                                        <p:tgtEl>
                                          <p:spTgt spid="8279"/>
                                        </p:tgtEl>
                                        <p:attrNameLst>
                                          <p:attrName>ppt_x</p:attrName>
                                          <p:attrName>ppt_y</p:attrName>
                                        </p:attrNameLst>
                                      </p:cBhvr>
                                    </p:animMotion>
                                  </p:childTnLst>
                                </p:cTn>
                              </p:par>
                            </p:childTnLst>
                          </p:cTn>
                        </p:par>
                        <p:par>
                          <p:cTn id="110" fill="hold" nodeType="afterGroup">
                            <p:stCondLst>
                              <p:cond delay="2000"/>
                            </p:stCondLst>
                            <p:childTnLst>
                              <p:par>
                                <p:cTn id="111" presetID="1" presetClass="entr" presetSubtype="0" fill="hold" grpId="0" nodeType="afterEffect">
                                  <p:stCondLst>
                                    <p:cond delay="0"/>
                                  </p:stCondLst>
                                  <p:childTnLst>
                                    <p:set>
                                      <p:cBhvr>
                                        <p:cTn id="112" dur="1" fill="hold">
                                          <p:stCondLst>
                                            <p:cond delay="0"/>
                                          </p:stCondLst>
                                        </p:cTn>
                                        <p:tgtEl>
                                          <p:spTgt spid="8285"/>
                                        </p:tgtEl>
                                        <p:attrNameLst>
                                          <p:attrName>style.visibility</p:attrName>
                                        </p:attrNameLst>
                                      </p:cBhvr>
                                      <p:to>
                                        <p:strVal val="visible"/>
                                      </p:to>
                                    </p:set>
                                  </p:childTnLst>
                                  <p:subTnLst>
                                    <p:audio>
                                      <p:cMediaNode>
                                        <p:cTn display="0" masterRel="sameClick">
                                          <p:stCondLst>
                                            <p:cond evt="begin" delay="0">
                                              <p:tn val="111"/>
                                            </p:cond>
                                          </p:stCondLst>
                                          <p:endCondLst>
                                            <p:cond evt="onStopAudio" delay="0">
                                              <p:tgtEl>
                                                <p:sldTgt/>
                                              </p:tgtEl>
                                            </p:cond>
                                          </p:endCondLst>
                                        </p:cTn>
                                        <p:tgtEl>
                                          <p:sndTgt r:embed="rId3" name="explode.wav"/>
                                        </p:tgtEl>
                                      </p:cMediaNode>
                                    </p:audio>
                                  </p:subTnLst>
                                </p:cTn>
                              </p:par>
                              <p:par>
                                <p:cTn id="113" presetID="3" presetClass="exit" presetSubtype="10" fill="hold" grpId="1" nodeType="withEffect">
                                  <p:stCondLst>
                                    <p:cond delay="0"/>
                                  </p:stCondLst>
                                  <p:childTnLst>
                                    <p:animEffect transition="out" filter="blinds(horizontal)">
                                      <p:cBhvr>
                                        <p:cTn id="114" dur="500"/>
                                        <p:tgtEl>
                                          <p:spTgt spid="8285"/>
                                        </p:tgtEl>
                                      </p:cBhvr>
                                    </p:animEffect>
                                    <p:set>
                                      <p:cBhvr>
                                        <p:cTn id="115" dur="1" fill="hold">
                                          <p:stCondLst>
                                            <p:cond delay="499"/>
                                          </p:stCondLst>
                                        </p:cTn>
                                        <p:tgtEl>
                                          <p:spTgt spid="8285"/>
                                        </p:tgtEl>
                                        <p:attrNameLst>
                                          <p:attrName>style.visibility</p:attrName>
                                        </p:attrNameLst>
                                      </p:cBhvr>
                                      <p:to>
                                        <p:strVal val="hidden"/>
                                      </p:to>
                                    </p:set>
                                  </p:childTnLst>
                                </p:cTn>
                              </p:par>
                            </p:childTnLst>
                          </p:cTn>
                        </p:par>
                        <p:par>
                          <p:cTn id="116" fill="hold" nodeType="afterGroup">
                            <p:stCondLst>
                              <p:cond delay="2500"/>
                            </p:stCondLst>
                            <p:childTnLst>
                              <p:par>
                                <p:cTn id="117" presetID="9" presetClass="exit" presetSubtype="0" fill="hold" nodeType="afterEffect">
                                  <p:stCondLst>
                                    <p:cond delay="0"/>
                                  </p:stCondLst>
                                  <p:childTnLst>
                                    <p:animEffect transition="out" filter="dissolve">
                                      <p:cBhvr>
                                        <p:cTn id="118" dur="500"/>
                                        <p:tgtEl>
                                          <p:spTgt spid="8212"/>
                                        </p:tgtEl>
                                      </p:cBhvr>
                                    </p:animEffect>
                                    <p:set>
                                      <p:cBhvr>
                                        <p:cTn id="119" dur="1" fill="hold">
                                          <p:stCondLst>
                                            <p:cond delay="499"/>
                                          </p:stCondLst>
                                        </p:cTn>
                                        <p:tgtEl>
                                          <p:spTgt spid="8212"/>
                                        </p:tgtEl>
                                        <p:attrNameLst>
                                          <p:attrName>style.visibility</p:attrName>
                                        </p:attrNameLst>
                                      </p:cBhvr>
                                      <p:to>
                                        <p:strVal val="hidden"/>
                                      </p:to>
                                    </p:set>
                                  </p:childTnLst>
                                </p:cTn>
                              </p:par>
                              <p:par>
                                <p:cTn id="120" presetID="9" presetClass="entr" presetSubtype="0" fill="hold" nodeType="withEffect">
                                  <p:stCondLst>
                                    <p:cond delay="0"/>
                                  </p:stCondLst>
                                  <p:childTnLst>
                                    <p:set>
                                      <p:cBhvr>
                                        <p:cTn id="121" dur="1" fill="hold">
                                          <p:stCondLst>
                                            <p:cond delay="0"/>
                                          </p:stCondLst>
                                        </p:cTn>
                                        <p:tgtEl>
                                          <p:spTgt spid="8286"/>
                                        </p:tgtEl>
                                        <p:attrNameLst>
                                          <p:attrName>style.visibility</p:attrName>
                                        </p:attrNameLst>
                                      </p:cBhvr>
                                      <p:to>
                                        <p:strVal val="visible"/>
                                      </p:to>
                                    </p:set>
                                    <p:animEffect transition="in" filter="dissolve">
                                      <p:cBhvr>
                                        <p:cTn id="122" dur="500"/>
                                        <p:tgtEl>
                                          <p:spTgt spid="8286"/>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9" presetClass="exit" presetSubtype="0" fill="hold" grpId="1" nodeType="clickEffect">
                                  <p:stCondLst>
                                    <p:cond delay="0"/>
                                  </p:stCondLst>
                                  <p:childTnLst>
                                    <p:animEffect transition="out" filter="dissolve">
                                      <p:cBhvr>
                                        <p:cTn id="126" dur="500"/>
                                        <p:tgtEl>
                                          <p:spTgt spid="8265"/>
                                        </p:tgtEl>
                                      </p:cBhvr>
                                    </p:animEffect>
                                    <p:set>
                                      <p:cBhvr>
                                        <p:cTn id="127" dur="1" fill="hold">
                                          <p:stCondLst>
                                            <p:cond delay="499"/>
                                          </p:stCondLst>
                                        </p:cTn>
                                        <p:tgtEl>
                                          <p:spTgt spid="8265"/>
                                        </p:tgtEl>
                                        <p:attrNameLst>
                                          <p:attrName>style.visibility</p:attrName>
                                        </p:attrNameLst>
                                      </p:cBhvr>
                                      <p:to>
                                        <p:strVal val="hidden"/>
                                      </p:to>
                                    </p:set>
                                  </p:childTnLst>
                                </p:cTn>
                              </p:par>
                            </p:childTnLst>
                          </p:cTn>
                        </p:par>
                        <p:par>
                          <p:cTn id="128" fill="hold" nodeType="afterGroup">
                            <p:stCondLst>
                              <p:cond delay="500"/>
                            </p:stCondLst>
                            <p:childTnLst>
                              <p:par>
                                <p:cTn id="129" presetID="0" presetClass="path" presetSubtype="0" accel="50000" decel="50000" fill="hold" nodeType="afterEffect">
                                  <p:stCondLst>
                                    <p:cond delay="0"/>
                                  </p:stCondLst>
                                  <p:childTnLst>
                                    <p:animMotion origin="layout" path="M -0.02708 0.00208 L 0.08577 0.05625 L 0.05313 0.14005 " pathEditMode="relative" ptsTypes="AAA">
                                      <p:cBhvr>
                                        <p:cTn id="130" dur="2000" fill="hold"/>
                                        <p:tgtEl>
                                          <p:spTgt spid="8226"/>
                                        </p:tgtEl>
                                        <p:attrNameLst>
                                          <p:attrName>ppt_x</p:attrName>
                                          <p:attrName>ppt_y</p:attrName>
                                        </p:attrNameLst>
                                      </p:cBhvr>
                                    </p:animMotion>
                                  </p:childTnLst>
                                </p:cTn>
                              </p:par>
                            </p:childTnLst>
                          </p:cTn>
                        </p:par>
                        <p:par>
                          <p:cTn id="131" fill="hold" nodeType="afterGroup">
                            <p:stCondLst>
                              <p:cond delay="2500"/>
                            </p:stCondLst>
                            <p:childTnLst>
                              <p:par>
                                <p:cTn id="132" presetID="9" presetClass="entr" presetSubtype="0" fill="hold" grpId="0" nodeType="afterEffect">
                                  <p:stCondLst>
                                    <p:cond delay="0"/>
                                  </p:stCondLst>
                                  <p:childTnLst>
                                    <p:set>
                                      <p:cBhvr>
                                        <p:cTn id="133" dur="1" fill="hold">
                                          <p:stCondLst>
                                            <p:cond delay="0"/>
                                          </p:stCondLst>
                                        </p:cTn>
                                        <p:tgtEl>
                                          <p:spTgt spid="8287"/>
                                        </p:tgtEl>
                                        <p:attrNameLst>
                                          <p:attrName>style.visibility</p:attrName>
                                        </p:attrNameLst>
                                      </p:cBhvr>
                                      <p:to>
                                        <p:strVal val="visible"/>
                                      </p:to>
                                    </p:set>
                                    <p:animEffect transition="in" filter="dissolve">
                                      <p:cBhvr>
                                        <p:cTn id="134" dur="500"/>
                                        <p:tgtEl>
                                          <p:spTgt spid="8287"/>
                                        </p:tgtEl>
                                      </p:cBhvr>
                                    </p:animEffect>
                                  </p:childTnLst>
                                </p:cTn>
                              </p:par>
                            </p:childTnLst>
                          </p:cTn>
                        </p:par>
                        <p:par>
                          <p:cTn id="135" fill="hold" nodeType="afterGroup">
                            <p:stCondLst>
                              <p:cond delay="3000"/>
                            </p:stCondLst>
                            <p:childTnLst>
                              <p:par>
                                <p:cTn id="136" presetID="1" presetClass="entr" presetSubtype="0" fill="hold" grpId="0" nodeType="afterEffect">
                                  <p:stCondLst>
                                    <p:cond delay="0"/>
                                  </p:stCondLst>
                                  <p:childTnLst>
                                    <p:set>
                                      <p:cBhvr>
                                        <p:cTn id="137" dur="1" fill="hold">
                                          <p:stCondLst>
                                            <p:cond delay="0"/>
                                          </p:stCondLst>
                                        </p:cTn>
                                        <p:tgtEl>
                                          <p:spTgt spid="8288"/>
                                        </p:tgtEl>
                                        <p:attrNameLst>
                                          <p:attrName>style.visibility</p:attrName>
                                        </p:attrNameLst>
                                      </p:cBhvr>
                                      <p:to>
                                        <p:strVal val="visible"/>
                                      </p:to>
                                    </p:set>
                                  </p:childTnLst>
                                  <p:subTnLst>
                                    <p:audio>
                                      <p:cMediaNode>
                                        <p:cTn display="0" masterRel="sameClick">
                                          <p:stCondLst>
                                            <p:cond evt="begin" delay="0">
                                              <p:tn val="136"/>
                                            </p:cond>
                                          </p:stCondLst>
                                          <p:endCondLst>
                                            <p:cond evt="onStopAudio" delay="0">
                                              <p:tgtEl>
                                                <p:sldTgt/>
                                              </p:tgtEl>
                                            </p:cond>
                                          </p:endCondLst>
                                        </p:cTn>
                                        <p:tgtEl>
                                          <p:sndTgt r:embed="rId3" name="explode.wav"/>
                                        </p:tgtEl>
                                      </p:cMediaNode>
                                    </p:audio>
                                  </p:subTnLst>
                                </p:cTn>
                              </p:par>
                              <p:par>
                                <p:cTn id="138" presetID="3" presetClass="exit" presetSubtype="10" fill="hold" grpId="1" nodeType="withEffect">
                                  <p:stCondLst>
                                    <p:cond delay="0"/>
                                  </p:stCondLst>
                                  <p:childTnLst>
                                    <p:animEffect transition="out" filter="blinds(horizontal)">
                                      <p:cBhvr>
                                        <p:cTn id="139" dur="500"/>
                                        <p:tgtEl>
                                          <p:spTgt spid="8288"/>
                                        </p:tgtEl>
                                      </p:cBhvr>
                                    </p:animEffect>
                                    <p:set>
                                      <p:cBhvr>
                                        <p:cTn id="140" dur="1" fill="hold">
                                          <p:stCondLst>
                                            <p:cond delay="499"/>
                                          </p:stCondLst>
                                        </p:cTn>
                                        <p:tgtEl>
                                          <p:spTgt spid="8288"/>
                                        </p:tgtEl>
                                        <p:attrNameLst>
                                          <p:attrName>style.visibility</p:attrName>
                                        </p:attrNameLst>
                                      </p:cBhvr>
                                      <p:to>
                                        <p:strVal val="hidden"/>
                                      </p:to>
                                    </p:set>
                                  </p:childTnLst>
                                </p:cTn>
                              </p:par>
                            </p:childTnLst>
                          </p:cTn>
                        </p:par>
                        <p:par>
                          <p:cTn id="141" fill="hold" nodeType="afterGroup">
                            <p:stCondLst>
                              <p:cond delay="3500"/>
                            </p:stCondLst>
                            <p:childTnLst>
                              <p:par>
                                <p:cTn id="142" presetID="9" presetClass="exit" presetSubtype="0" fill="hold" nodeType="afterEffect">
                                  <p:stCondLst>
                                    <p:cond delay="0"/>
                                  </p:stCondLst>
                                  <p:childTnLst>
                                    <p:animEffect transition="out" filter="dissolve">
                                      <p:cBhvr>
                                        <p:cTn id="143" dur="500"/>
                                        <p:tgtEl>
                                          <p:spTgt spid="8215"/>
                                        </p:tgtEl>
                                      </p:cBhvr>
                                    </p:animEffect>
                                    <p:set>
                                      <p:cBhvr>
                                        <p:cTn id="144" dur="1" fill="hold">
                                          <p:stCondLst>
                                            <p:cond delay="499"/>
                                          </p:stCondLst>
                                        </p:cTn>
                                        <p:tgtEl>
                                          <p:spTgt spid="8215"/>
                                        </p:tgtEl>
                                        <p:attrNameLst>
                                          <p:attrName>style.visibility</p:attrName>
                                        </p:attrNameLst>
                                      </p:cBhvr>
                                      <p:to>
                                        <p:strVal val="hidden"/>
                                      </p:to>
                                    </p:set>
                                  </p:childTnLst>
                                </p:cTn>
                              </p:par>
                              <p:par>
                                <p:cTn id="145" presetID="9" presetClass="entr" presetSubtype="0" fill="hold" nodeType="withEffect">
                                  <p:stCondLst>
                                    <p:cond delay="0"/>
                                  </p:stCondLst>
                                  <p:childTnLst>
                                    <p:set>
                                      <p:cBhvr>
                                        <p:cTn id="146" dur="1" fill="hold">
                                          <p:stCondLst>
                                            <p:cond delay="0"/>
                                          </p:stCondLst>
                                        </p:cTn>
                                        <p:tgtEl>
                                          <p:spTgt spid="8289"/>
                                        </p:tgtEl>
                                        <p:attrNameLst>
                                          <p:attrName>style.visibility</p:attrName>
                                        </p:attrNameLst>
                                      </p:cBhvr>
                                      <p:to>
                                        <p:strVal val="visible"/>
                                      </p:to>
                                    </p:set>
                                    <p:animEffect transition="in" filter="dissolve">
                                      <p:cBhvr>
                                        <p:cTn id="147" dur="500"/>
                                        <p:tgtEl>
                                          <p:spTgt spid="8289"/>
                                        </p:tgtEl>
                                      </p:cBhvr>
                                    </p:animEffec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9" presetClass="entr" presetSubtype="0" fill="hold" grpId="0" nodeType="clickEffect">
                                  <p:stCondLst>
                                    <p:cond delay="0"/>
                                  </p:stCondLst>
                                  <p:childTnLst>
                                    <p:set>
                                      <p:cBhvr>
                                        <p:cTn id="151" dur="1" fill="hold">
                                          <p:stCondLst>
                                            <p:cond delay="0"/>
                                          </p:stCondLst>
                                        </p:cTn>
                                        <p:tgtEl>
                                          <p:spTgt spid="8291"/>
                                        </p:tgtEl>
                                        <p:attrNameLst>
                                          <p:attrName>style.visibility</p:attrName>
                                        </p:attrNameLst>
                                      </p:cBhvr>
                                      <p:to>
                                        <p:strVal val="visible"/>
                                      </p:to>
                                    </p:set>
                                    <p:animEffect transition="in" filter="dissolve">
                                      <p:cBhvr>
                                        <p:cTn id="152" dur="500"/>
                                        <p:tgtEl>
                                          <p:spTgt spid="8291"/>
                                        </p:tgtEl>
                                      </p:cBhvr>
                                    </p:animEffect>
                                  </p:childTnLst>
                                </p:cTn>
                              </p:par>
                              <p:par>
                                <p:cTn id="153" presetID="22" presetClass="entr" presetSubtype="4" fill="hold" grpId="0" nodeType="withEffect">
                                  <p:stCondLst>
                                    <p:cond delay="0"/>
                                  </p:stCondLst>
                                  <p:childTnLst>
                                    <p:set>
                                      <p:cBhvr>
                                        <p:cTn id="154" dur="1" fill="hold">
                                          <p:stCondLst>
                                            <p:cond delay="0"/>
                                          </p:stCondLst>
                                        </p:cTn>
                                        <p:tgtEl>
                                          <p:spTgt spid="8290"/>
                                        </p:tgtEl>
                                        <p:attrNameLst>
                                          <p:attrName>style.visibility</p:attrName>
                                        </p:attrNameLst>
                                      </p:cBhvr>
                                      <p:to>
                                        <p:strVal val="visible"/>
                                      </p:to>
                                    </p:set>
                                    <p:animEffect transition="in" filter="wipe(down)">
                                      <p:cBhvr>
                                        <p:cTn id="155" dur="500"/>
                                        <p:tgtEl>
                                          <p:spTgt spid="8290"/>
                                        </p:tgtEl>
                                      </p:cBhvr>
                                    </p:animEffect>
                                  </p:childTnLst>
                                </p:cTn>
                              </p:par>
                              <p:par>
                                <p:cTn id="156" presetID="22" presetClass="entr" presetSubtype="4" fill="hold" grpId="2" nodeType="withEffect">
                                  <p:stCondLst>
                                    <p:cond delay="0"/>
                                  </p:stCondLst>
                                  <p:childTnLst>
                                    <p:set>
                                      <p:cBhvr>
                                        <p:cTn id="157" dur="1" fill="hold">
                                          <p:stCondLst>
                                            <p:cond delay="0"/>
                                          </p:stCondLst>
                                        </p:cTn>
                                        <p:tgtEl>
                                          <p:spTgt spid="8201"/>
                                        </p:tgtEl>
                                        <p:attrNameLst>
                                          <p:attrName>style.visibility</p:attrName>
                                        </p:attrNameLst>
                                      </p:cBhvr>
                                      <p:to>
                                        <p:strVal val="visible"/>
                                      </p:to>
                                    </p:set>
                                    <p:animEffect transition="in" filter="wipe(down)">
                                      <p:cBhvr>
                                        <p:cTn id="158" dur="500"/>
                                        <p:tgtEl>
                                          <p:spTgt spid="8201"/>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0" presetClass="path" presetSubtype="0" accel="50000" decel="50000" fill="hold" grpId="1" nodeType="clickEffect">
                                  <p:stCondLst>
                                    <p:cond delay="0"/>
                                  </p:stCondLst>
                                  <p:childTnLst>
                                    <p:animMotion origin="layout" path="M 1.11022E-16 -1.85185E-6 L -0.02778 -0.01944 " pathEditMode="relative" ptsTypes="AA">
                                      <p:cBhvr>
                                        <p:cTn id="162" dur="2000" fill="hold"/>
                                        <p:tgtEl>
                                          <p:spTgt spid="8287"/>
                                        </p:tgtEl>
                                        <p:attrNameLst>
                                          <p:attrName>ppt_x</p:attrName>
                                          <p:attrName>ppt_y</p:attrName>
                                        </p:attrNameLst>
                                      </p:cBhvr>
                                    </p:animMotion>
                                  </p:childTnLst>
                                </p:cTn>
                              </p:par>
                            </p:childTnLst>
                          </p:cTn>
                        </p:par>
                        <p:par>
                          <p:cTn id="163" fill="hold" nodeType="afterGroup">
                            <p:stCondLst>
                              <p:cond delay="2000"/>
                            </p:stCondLst>
                            <p:childTnLst>
                              <p:par>
                                <p:cTn id="164" presetID="1" presetClass="entr" presetSubtype="0" fill="hold" grpId="0" nodeType="afterEffect">
                                  <p:stCondLst>
                                    <p:cond delay="0"/>
                                  </p:stCondLst>
                                  <p:childTnLst>
                                    <p:set>
                                      <p:cBhvr>
                                        <p:cTn id="165" dur="1" fill="hold">
                                          <p:stCondLst>
                                            <p:cond delay="0"/>
                                          </p:stCondLst>
                                        </p:cTn>
                                        <p:tgtEl>
                                          <p:spTgt spid="8292"/>
                                        </p:tgtEl>
                                        <p:attrNameLst>
                                          <p:attrName>style.visibility</p:attrName>
                                        </p:attrNameLst>
                                      </p:cBhvr>
                                      <p:to>
                                        <p:strVal val="visible"/>
                                      </p:to>
                                    </p:set>
                                  </p:childTnLst>
                                  <p:subTnLst>
                                    <p:audio>
                                      <p:cMediaNode>
                                        <p:cTn display="0" masterRel="sameClick">
                                          <p:stCondLst>
                                            <p:cond evt="begin" delay="0">
                                              <p:tn val="164"/>
                                            </p:cond>
                                          </p:stCondLst>
                                          <p:endCondLst>
                                            <p:cond evt="onStopAudio" delay="0">
                                              <p:tgtEl>
                                                <p:sldTgt/>
                                              </p:tgtEl>
                                            </p:cond>
                                          </p:endCondLst>
                                        </p:cTn>
                                        <p:tgtEl>
                                          <p:sndTgt r:embed="rId3" name="explode.wav"/>
                                        </p:tgtEl>
                                      </p:cMediaNode>
                                    </p:audio>
                                  </p:subTnLst>
                                </p:cTn>
                              </p:par>
                              <p:par>
                                <p:cTn id="166" presetID="3" presetClass="exit" presetSubtype="10" fill="hold" grpId="1" nodeType="withEffect">
                                  <p:stCondLst>
                                    <p:cond delay="0"/>
                                  </p:stCondLst>
                                  <p:childTnLst>
                                    <p:animEffect transition="out" filter="blinds(horizontal)">
                                      <p:cBhvr>
                                        <p:cTn id="167" dur="500"/>
                                        <p:tgtEl>
                                          <p:spTgt spid="8292"/>
                                        </p:tgtEl>
                                      </p:cBhvr>
                                    </p:animEffect>
                                    <p:set>
                                      <p:cBhvr>
                                        <p:cTn id="168" dur="1" fill="hold">
                                          <p:stCondLst>
                                            <p:cond delay="499"/>
                                          </p:stCondLst>
                                        </p:cTn>
                                        <p:tgtEl>
                                          <p:spTgt spid="8292"/>
                                        </p:tgtEl>
                                        <p:attrNameLst>
                                          <p:attrName>style.visibility</p:attrName>
                                        </p:attrNameLst>
                                      </p:cBhvr>
                                      <p:to>
                                        <p:strVal val="hidden"/>
                                      </p:to>
                                    </p:set>
                                  </p:childTnLst>
                                </p:cTn>
                              </p:par>
                            </p:childTnLst>
                          </p:cTn>
                        </p:par>
                        <p:par>
                          <p:cTn id="169" fill="hold" nodeType="afterGroup">
                            <p:stCondLst>
                              <p:cond delay="2500"/>
                            </p:stCondLst>
                            <p:childTnLst>
                              <p:par>
                                <p:cTn id="170" presetID="9" presetClass="exit" presetSubtype="0" fill="hold" grpId="1" nodeType="afterEffect">
                                  <p:stCondLst>
                                    <p:cond delay="0"/>
                                  </p:stCondLst>
                                  <p:childTnLst>
                                    <p:animEffect transition="out" filter="dissolve">
                                      <p:cBhvr>
                                        <p:cTn id="171" dur="500"/>
                                        <p:tgtEl>
                                          <p:spTgt spid="8291"/>
                                        </p:tgtEl>
                                      </p:cBhvr>
                                    </p:animEffect>
                                    <p:set>
                                      <p:cBhvr>
                                        <p:cTn id="172" dur="1" fill="hold">
                                          <p:stCondLst>
                                            <p:cond delay="499"/>
                                          </p:stCondLst>
                                        </p:cTn>
                                        <p:tgtEl>
                                          <p:spTgt spid="8291"/>
                                        </p:tgtEl>
                                        <p:attrNameLst>
                                          <p:attrName>style.visibility</p:attrName>
                                        </p:attrNameLst>
                                      </p:cBhvr>
                                      <p:to>
                                        <p:strVal val="hidden"/>
                                      </p:to>
                                    </p:set>
                                  </p:childTnLst>
                                </p:cTn>
                              </p:par>
                            </p:childTnLst>
                          </p:cTn>
                        </p:par>
                        <p:par>
                          <p:cTn id="173" fill="hold" nodeType="afterGroup">
                            <p:stCondLst>
                              <p:cond delay="3000"/>
                            </p:stCondLst>
                            <p:childTnLst>
                              <p:par>
                                <p:cTn id="174" presetID="0" presetClass="path" presetSubtype="0" accel="50000" decel="50000" fill="hold" grpId="2" nodeType="afterEffect">
                                  <p:stCondLst>
                                    <p:cond delay="0"/>
                                  </p:stCondLst>
                                  <p:childTnLst>
                                    <p:animMotion origin="layout" path="M -0.02812 -0.01944 L -0.03681 -0.02778 L -0.05069 -0.0375 " pathEditMode="relative" rAng="0" ptsTypes="AAA">
                                      <p:cBhvr>
                                        <p:cTn id="175" dur="2000" fill="hold"/>
                                        <p:tgtEl>
                                          <p:spTgt spid="8287"/>
                                        </p:tgtEl>
                                        <p:attrNameLst>
                                          <p:attrName>ppt_x</p:attrName>
                                          <p:attrName>ppt_y</p:attrName>
                                        </p:attrNameLst>
                                      </p:cBhvr>
                                      <p:rCtr x="-1128" y="-903"/>
                                    </p:animMotion>
                                  </p:childTnLst>
                                </p:cTn>
                              </p:par>
                              <p:par>
                                <p:cTn id="176" presetID="9" presetClass="exit" presetSubtype="0" fill="hold" grpId="3" nodeType="withEffect">
                                  <p:stCondLst>
                                    <p:cond delay="0"/>
                                  </p:stCondLst>
                                  <p:childTnLst>
                                    <p:animEffect transition="out" filter="dissolve">
                                      <p:cBhvr>
                                        <p:cTn id="177" dur="500"/>
                                        <p:tgtEl>
                                          <p:spTgt spid="8201"/>
                                        </p:tgtEl>
                                      </p:cBhvr>
                                    </p:animEffect>
                                    <p:set>
                                      <p:cBhvr>
                                        <p:cTn id="178" dur="1" fill="hold">
                                          <p:stCondLst>
                                            <p:cond delay="499"/>
                                          </p:stCondLst>
                                        </p:cTn>
                                        <p:tgtEl>
                                          <p:spTgt spid="8201"/>
                                        </p:tgtEl>
                                        <p:attrNameLst>
                                          <p:attrName>style.visibility</p:attrName>
                                        </p:attrNameLst>
                                      </p:cBhvr>
                                      <p:to>
                                        <p:strVal val="hidden"/>
                                      </p:to>
                                    </p:set>
                                  </p:childTnLst>
                                </p:cTn>
                              </p:par>
                              <p:par>
                                <p:cTn id="179" presetID="9" presetClass="exit" presetSubtype="0" fill="hold" grpId="1" nodeType="withEffect">
                                  <p:stCondLst>
                                    <p:cond delay="0"/>
                                  </p:stCondLst>
                                  <p:childTnLst>
                                    <p:animEffect transition="out" filter="dissolve">
                                      <p:cBhvr>
                                        <p:cTn id="180" dur="500"/>
                                        <p:tgtEl>
                                          <p:spTgt spid="8290"/>
                                        </p:tgtEl>
                                      </p:cBhvr>
                                    </p:animEffect>
                                    <p:set>
                                      <p:cBhvr>
                                        <p:cTn id="181" dur="1" fill="hold">
                                          <p:stCondLst>
                                            <p:cond delay="499"/>
                                          </p:stCondLst>
                                        </p:cTn>
                                        <p:tgtEl>
                                          <p:spTgt spid="8290"/>
                                        </p:tgtEl>
                                        <p:attrNameLst>
                                          <p:attrName>style.visibility</p:attrName>
                                        </p:attrNameLst>
                                      </p:cBhvr>
                                      <p:to>
                                        <p:strVal val="hidden"/>
                                      </p:to>
                                    </p:set>
                                  </p:childTnLst>
                                </p:cTn>
                              </p:par>
                            </p:childTnLst>
                          </p:cTn>
                        </p:par>
                      </p:childTnLst>
                    </p:cTn>
                  </p:par>
                  <p:par>
                    <p:cTn id="182" fill="hold" nodeType="clickPar">
                      <p:stCondLst>
                        <p:cond delay="indefinite"/>
                      </p:stCondLst>
                      <p:childTnLst>
                        <p:par>
                          <p:cTn id="183" fill="hold" nodeType="withGroup">
                            <p:stCondLst>
                              <p:cond delay="0"/>
                            </p:stCondLst>
                            <p:childTnLst>
                              <p:par>
                                <p:cTn id="184" presetID="9" presetClass="exit" presetSubtype="0" fill="hold" grpId="3" nodeType="clickEffect">
                                  <p:stCondLst>
                                    <p:cond delay="0"/>
                                  </p:stCondLst>
                                  <p:childTnLst>
                                    <p:animEffect transition="out" filter="dissolve">
                                      <p:cBhvr>
                                        <p:cTn id="185" dur="500"/>
                                        <p:tgtEl>
                                          <p:spTgt spid="8287"/>
                                        </p:tgtEl>
                                      </p:cBhvr>
                                    </p:animEffect>
                                    <p:set>
                                      <p:cBhvr>
                                        <p:cTn id="186" dur="1" fill="hold">
                                          <p:stCondLst>
                                            <p:cond delay="499"/>
                                          </p:stCondLst>
                                        </p:cTn>
                                        <p:tgtEl>
                                          <p:spTgt spid="8287"/>
                                        </p:tgtEl>
                                        <p:attrNameLst>
                                          <p:attrName>style.visibility</p:attrName>
                                        </p:attrNameLst>
                                      </p:cBhvr>
                                      <p:to>
                                        <p:strVal val="hidden"/>
                                      </p:to>
                                    </p:set>
                                  </p:childTnLst>
                                </p:cTn>
                              </p:par>
                            </p:childTnLst>
                          </p:cTn>
                        </p:par>
                        <p:par>
                          <p:cTn id="187" fill="hold" nodeType="afterGroup">
                            <p:stCondLst>
                              <p:cond delay="500"/>
                            </p:stCondLst>
                            <p:childTnLst>
                              <p:par>
                                <p:cTn id="188" presetID="9" presetClass="entr" presetSubtype="0" fill="hold" grpId="0" nodeType="afterEffect">
                                  <p:stCondLst>
                                    <p:cond delay="0"/>
                                  </p:stCondLst>
                                  <p:childTnLst>
                                    <p:set>
                                      <p:cBhvr>
                                        <p:cTn id="189" dur="1" fill="hold">
                                          <p:stCondLst>
                                            <p:cond delay="0"/>
                                          </p:stCondLst>
                                        </p:cTn>
                                        <p:tgtEl>
                                          <p:spTgt spid="8293"/>
                                        </p:tgtEl>
                                        <p:attrNameLst>
                                          <p:attrName>style.visibility</p:attrName>
                                        </p:attrNameLst>
                                      </p:cBhvr>
                                      <p:to>
                                        <p:strVal val="visible"/>
                                      </p:to>
                                    </p:set>
                                    <p:animEffect transition="in" filter="dissolve">
                                      <p:cBhvr>
                                        <p:cTn id="190" dur="500"/>
                                        <p:tgtEl>
                                          <p:spTgt spid="8293"/>
                                        </p:tgtEl>
                                      </p:cBhvr>
                                    </p:animEffect>
                                  </p:childTnLst>
                                </p:cTn>
                              </p:par>
                            </p:childTnLst>
                          </p:cTn>
                        </p:par>
                        <p:par>
                          <p:cTn id="191" fill="hold" nodeType="afterGroup">
                            <p:stCondLst>
                              <p:cond delay="1000"/>
                            </p:stCondLst>
                            <p:childTnLst>
                              <p:par>
                                <p:cTn id="192" presetID="0" presetClass="path" presetSubtype="0" accel="50000" decel="50000" fill="hold" grpId="1" nodeType="afterEffect">
                                  <p:stCondLst>
                                    <p:cond delay="0"/>
                                  </p:stCondLst>
                                  <p:childTnLst>
                                    <p:animMotion origin="layout" path="M 0 -0.00069 L -0.0158 0.02222 L -0.04583 0.02292 " pathEditMode="relative" rAng="0" ptsTypes="AAA">
                                      <p:cBhvr>
                                        <p:cTn id="193" dur="2000" fill="hold"/>
                                        <p:tgtEl>
                                          <p:spTgt spid="8293"/>
                                        </p:tgtEl>
                                        <p:attrNameLst>
                                          <p:attrName>ppt_x</p:attrName>
                                          <p:attrName>ppt_y</p:attrName>
                                        </p:attrNameLst>
                                      </p:cBhvr>
                                      <p:rCtr x="-2292" y="1181"/>
                                    </p:animMotion>
                                  </p:childTnLst>
                                </p:cTn>
                              </p:par>
                            </p:childTnLst>
                          </p:cTn>
                        </p:par>
                      </p:childTnLst>
                    </p:cTn>
                  </p:par>
                  <p:par>
                    <p:cTn id="194" fill="hold" nodeType="clickPar">
                      <p:stCondLst>
                        <p:cond delay="indefinite"/>
                      </p:stCondLst>
                      <p:childTnLst>
                        <p:par>
                          <p:cTn id="195" fill="hold" nodeType="withGroup">
                            <p:stCondLst>
                              <p:cond delay="0"/>
                            </p:stCondLst>
                            <p:childTnLst>
                              <p:par>
                                <p:cTn id="196" presetID="9" presetClass="exit" presetSubtype="0" fill="hold" grpId="2" nodeType="clickEffect">
                                  <p:stCondLst>
                                    <p:cond delay="0"/>
                                  </p:stCondLst>
                                  <p:childTnLst>
                                    <p:animEffect transition="out" filter="dissolve">
                                      <p:cBhvr>
                                        <p:cTn id="197" dur="500"/>
                                        <p:tgtEl>
                                          <p:spTgt spid="8293"/>
                                        </p:tgtEl>
                                      </p:cBhvr>
                                    </p:animEffect>
                                    <p:set>
                                      <p:cBhvr>
                                        <p:cTn id="198" dur="1" fill="hold">
                                          <p:stCondLst>
                                            <p:cond delay="499"/>
                                          </p:stCondLst>
                                        </p:cTn>
                                        <p:tgtEl>
                                          <p:spTgt spid="8293"/>
                                        </p:tgtEl>
                                        <p:attrNameLst>
                                          <p:attrName>style.visibility</p:attrName>
                                        </p:attrNameLst>
                                      </p:cBhvr>
                                      <p:to>
                                        <p:strVal val="hidden"/>
                                      </p:to>
                                    </p:set>
                                  </p:childTnLst>
                                </p:cTn>
                              </p:par>
                              <p:par>
                                <p:cTn id="199" presetID="9" presetClass="entr" presetSubtype="0" fill="hold" grpId="0" nodeType="withEffect">
                                  <p:stCondLst>
                                    <p:cond delay="0"/>
                                  </p:stCondLst>
                                  <p:childTnLst>
                                    <p:set>
                                      <p:cBhvr>
                                        <p:cTn id="200" dur="1" fill="hold">
                                          <p:stCondLst>
                                            <p:cond delay="0"/>
                                          </p:stCondLst>
                                        </p:cTn>
                                        <p:tgtEl>
                                          <p:spTgt spid="8294"/>
                                        </p:tgtEl>
                                        <p:attrNameLst>
                                          <p:attrName>style.visibility</p:attrName>
                                        </p:attrNameLst>
                                      </p:cBhvr>
                                      <p:to>
                                        <p:strVal val="visible"/>
                                      </p:to>
                                    </p:set>
                                    <p:animEffect transition="in" filter="dissolve">
                                      <p:cBhvr>
                                        <p:cTn id="201" dur="500"/>
                                        <p:tgtEl>
                                          <p:spTgt spid="8294"/>
                                        </p:tgtEl>
                                      </p:cBhvr>
                                    </p:animEffect>
                                  </p:childTnLst>
                                </p:cTn>
                              </p:par>
                            </p:childTnLst>
                          </p:cTn>
                        </p:par>
                        <p:par>
                          <p:cTn id="202" fill="hold" nodeType="afterGroup">
                            <p:stCondLst>
                              <p:cond delay="500"/>
                            </p:stCondLst>
                            <p:childTnLst>
                              <p:par>
                                <p:cTn id="203" presetID="9" presetClass="entr" presetSubtype="0" fill="hold" grpId="0" nodeType="afterEffect">
                                  <p:stCondLst>
                                    <p:cond delay="0"/>
                                  </p:stCondLst>
                                  <p:childTnLst>
                                    <p:set>
                                      <p:cBhvr>
                                        <p:cTn id="204" dur="1" fill="hold">
                                          <p:stCondLst>
                                            <p:cond delay="0"/>
                                          </p:stCondLst>
                                        </p:cTn>
                                        <p:tgtEl>
                                          <p:spTgt spid="8295"/>
                                        </p:tgtEl>
                                        <p:attrNameLst>
                                          <p:attrName>style.visibility</p:attrName>
                                        </p:attrNameLst>
                                      </p:cBhvr>
                                      <p:to>
                                        <p:strVal val="visible"/>
                                      </p:to>
                                    </p:set>
                                    <p:animEffect transition="in" filter="dissolve">
                                      <p:cBhvr>
                                        <p:cTn id="205" dur="500"/>
                                        <p:tgtEl>
                                          <p:spTgt spid="8295"/>
                                        </p:tgtEl>
                                      </p:cBhvr>
                                    </p:animEffect>
                                  </p:childTnLst>
                                </p:cTn>
                              </p:par>
                            </p:childTnLst>
                          </p:cTn>
                        </p:par>
                        <p:par>
                          <p:cTn id="206" fill="hold" nodeType="afterGroup">
                            <p:stCondLst>
                              <p:cond delay="1000"/>
                            </p:stCondLst>
                            <p:childTnLst>
                              <p:par>
                                <p:cTn id="207" presetID="22" presetClass="entr" presetSubtype="4" fill="hold" grpId="0" nodeType="afterEffect">
                                  <p:stCondLst>
                                    <p:cond delay="0"/>
                                  </p:stCondLst>
                                  <p:childTnLst>
                                    <p:set>
                                      <p:cBhvr>
                                        <p:cTn id="208" dur="1" fill="hold">
                                          <p:stCondLst>
                                            <p:cond delay="0"/>
                                          </p:stCondLst>
                                        </p:cTn>
                                        <p:tgtEl>
                                          <p:spTgt spid="8296"/>
                                        </p:tgtEl>
                                        <p:attrNameLst>
                                          <p:attrName>style.visibility</p:attrName>
                                        </p:attrNameLst>
                                      </p:cBhvr>
                                      <p:to>
                                        <p:strVal val="visible"/>
                                      </p:to>
                                    </p:set>
                                    <p:animEffect transition="in" filter="wipe(down)">
                                      <p:cBhvr>
                                        <p:cTn id="209" dur="500"/>
                                        <p:tgtEl>
                                          <p:spTgt spid="8296"/>
                                        </p:tgtEl>
                                      </p:cBhvr>
                                    </p:animEffect>
                                  </p:childTnLst>
                                </p:cTn>
                              </p:par>
                              <p:par>
                                <p:cTn id="210" presetID="22" presetClass="entr" presetSubtype="4" fill="hold" grpId="1" nodeType="withEffect">
                                  <p:stCondLst>
                                    <p:cond delay="0"/>
                                  </p:stCondLst>
                                  <p:childTnLst>
                                    <p:set>
                                      <p:cBhvr>
                                        <p:cTn id="211" dur="1" fill="hold">
                                          <p:stCondLst>
                                            <p:cond delay="0"/>
                                          </p:stCondLst>
                                        </p:cTn>
                                        <p:tgtEl>
                                          <p:spTgt spid="8296"/>
                                        </p:tgtEl>
                                        <p:attrNameLst>
                                          <p:attrName>style.visibility</p:attrName>
                                        </p:attrNameLst>
                                      </p:cBhvr>
                                      <p:to>
                                        <p:strVal val="visible"/>
                                      </p:to>
                                    </p:set>
                                    <p:animEffect transition="in" filter="wipe(down)">
                                      <p:cBhvr>
                                        <p:cTn id="212" dur="500"/>
                                        <p:tgtEl>
                                          <p:spTgt spid="8296"/>
                                        </p:tgtEl>
                                      </p:cBhvr>
                                    </p:animEffect>
                                  </p:childTnLst>
                                </p:cTn>
                              </p:par>
                              <p:par>
                                <p:cTn id="213" presetID="22" presetClass="entr" presetSubtype="4" fill="hold" grpId="0" nodeType="withEffect">
                                  <p:stCondLst>
                                    <p:cond delay="0"/>
                                  </p:stCondLst>
                                  <p:childTnLst>
                                    <p:set>
                                      <p:cBhvr>
                                        <p:cTn id="214" dur="1" fill="hold">
                                          <p:stCondLst>
                                            <p:cond delay="0"/>
                                          </p:stCondLst>
                                        </p:cTn>
                                        <p:tgtEl>
                                          <p:spTgt spid="8297"/>
                                        </p:tgtEl>
                                        <p:attrNameLst>
                                          <p:attrName>style.visibility</p:attrName>
                                        </p:attrNameLst>
                                      </p:cBhvr>
                                      <p:to>
                                        <p:strVal val="visible"/>
                                      </p:to>
                                    </p:set>
                                    <p:animEffect transition="in" filter="wipe(down)">
                                      <p:cBhvr>
                                        <p:cTn id="215" dur="500"/>
                                        <p:tgtEl>
                                          <p:spTgt spid="8297"/>
                                        </p:tgtEl>
                                      </p:cBhvr>
                                    </p:animEffect>
                                  </p:childTnLst>
                                </p:cTn>
                              </p:par>
                            </p:childTnLst>
                          </p:cTn>
                        </p:par>
                      </p:childTnLst>
                    </p:cTn>
                  </p:par>
                  <p:par>
                    <p:cTn id="216" fill="hold" nodeType="clickPar">
                      <p:stCondLst>
                        <p:cond delay="indefinite"/>
                      </p:stCondLst>
                      <p:childTnLst>
                        <p:par>
                          <p:cTn id="217" fill="hold" nodeType="withGroup">
                            <p:stCondLst>
                              <p:cond delay="0"/>
                            </p:stCondLst>
                            <p:childTnLst>
                              <p:par>
                                <p:cTn id="218" presetID="0" presetClass="path" presetSubtype="0" accel="50000" decel="50000" fill="hold" grpId="1" nodeType="clickEffect">
                                  <p:stCondLst>
                                    <p:cond delay="0"/>
                                  </p:stCondLst>
                                  <p:childTnLst>
                                    <p:animMotion origin="layout" path="M 3.33333E-6 -7.40741E-6 L -0.0191 0.0361 L -0.04931 0.00786 " pathEditMode="relative" ptsTypes="AAA">
                                      <p:cBhvr>
                                        <p:cTn id="219" dur="2000" fill="hold"/>
                                        <p:tgtEl>
                                          <p:spTgt spid="8294"/>
                                        </p:tgtEl>
                                        <p:attrNameLst>
                                          <p:attrName>ppt_x</p:attrName>
                                          <p:attrName>ppt_y</p:attrName>
                                        </p:attrNameLst>
                                      </p:cBhvr>
                                    </p:animMotion>
                                  </p:childTnLst>
                                </p:cTn>
                              </p:par>
                            </p:childTnLst>
                          </p:cTn>
                        </p:par>
                        <p:par>
                          <p:cTn id="220" fill="hold" nodeType="afterGroup">
                            <p:stCondLst>
                              <p:cond delay="2000"/>
                            </p:stCondLst>
                            <p:childTnLst>
                              <p:par>
                                <p:cTn id="221" presetID="1" presetClass="entr" presetSubtype="0" fill="hold" grpId="0" nodeType="afterEffect">
                                  <p:stCondLst>
                                    <p:cond delay="0"/>
                                  </p:stCondLst>
                                  <p:childTnLst>
                                    <p:set>
                                      <p:cBhvr>
                                        <p:cTn id="222" dur="1" fill="hold">
                                          <p:stCondLst>
                                            <p:cond delay="0"/>
                                          </p:stCondLst>
                                        </p:cTn>
                                        <p:tgtEl>
                                          <p:spTgt spid="8298"/>
                                        </p:tgtEl>
                                        <p:attrNameLst>
                                          <p:attrName>style.visibility</p:attrName>
                                        </p:attrNameLst>
                                      </p:cBhvr>
                                      <p:to>
                                        <p:strVal val="visible"/>
                                      </p:to>
                                    </p:set>
                                  </p:childTnLst>
                                  <p:subTnLst>
                                    <p:audio>
                                      <p:cMediaNode>
                                        <p:cTn display="0" masterRel="sameClick">
                                          <p:stCondLst>
                                            <p:cond evt="begin" delay="0">
                                              <p:tn val="221"/>
                                            </p:cond>
                                          </p:stCondLst>
                                          <p:endCondLst>
                                            <p:cond evt="onStopAudio" delay="0">
                                              <p:tgtEl>
                                                <p:sldTgt/>
                                              </p:tgtEl>
                                            </p:cond>
                                          </p:endCondLst>
                                        </p:cTn>
                                        <p:tgtEl>
                                          <p:sndTgt r:embed="rId3" name="explode.wav"/>
                                        </p:tgtEl>
                                      </p:cMediaNode>
                                    </p:audio>
                                  </p:subTnLst>
                                </p:cTn>
                              </p:par>
                              <p:par>
                                <p:cTn id="223" presetID="3" presetClass="exit" presetSubtype="10" fill="hold" grpId="1" nodeType="withEffect">
                                  <p:stCondLst>
                                    <p:cond delay="0"/>
                                  </p:stCondLst>
                                  <p:childTnLst>
                                    <p:animEffect transition="out" filter="blinds(horizontal)">
                                      <p:cBhvr>
                                        <p:cTn id="224" dur="500"/>
                                        <p:tgtEl>
                                          <p:spTgt spid="8298"/>
                                        </p:tgtEl>
                                      </p:cBhvr>
                                    </p:animEffect>
                                    <p:set>
                                      <p:cBhvr>
                                        <p:cTn id="225" dur="1" fill="hold">
                                          <p:stCondLst>
                                            <p:cond delay="499"/>
                                          </p:stCondLst>
                                        </p:cTn>
                                        <p:tgtEl>
                                          <p:spTgt spid="8298"/>
                                        </p:tgtEl>
                                        <p:attrNameLst>
                                          <p:attrName>style.visibility</p:attrName>
                                        </p:attrNameLst>
                                      </p:cBhvr>
                                      <p:to>
                                        <p:strVal val="hidden"/>
                                      </p:to>
                                    </p:set>
                                  </p:childTnLst>
                                </p:cTn>
                              </p:par>
                            </p:childTnLst>
                          </p:cTn>
                        </p:par>
                        <p:par>
                          <p:cTn id="226" fill="hold" nodeType="afterGroup">
                            <p:stCondLst>
                              <p:cond delay="2500"/>
                            </p:stCondLst>
                            <p:childTnLst>
                              <p:par>
                                <p:cTn id="227" presetID="9" presetClass="exit" presetSubtype="0" fill="hold" grpId="1" nodeType="afterEffect">
                                  <p:stCondLst>
                                    <p:cond delay="0"/>
                                  </p:stCondLst>
                                  <p:childTnLst>
                                    <p:animEffect transition="out" filter="dissolve">
                                      <p:cBhvr>
                                        <p:cTn id="228" dur="500"/>
                                        <p:tgtEl>
                                          <p:spTgt spid="8295"/>
                                        </p:tgtEl>
                                      </p:cBhvr>
                                    </p:animEffect>
                                    <p:set>
                                      <p:cBhvr>
                                        <p:cTn id="229" dur="1" fill="hold">
                                          <p:stCondLst>
                                            <p:cond delay="499"/>
                                          </p:stCondLst>
                                        </p:cTn>
                                        <p:tgtEl>
                                          <p:spTgt spid="8295"/>
                                        </p:tgtEl>
                                        <p:attrNameLst>
                                          <p:attrName>style.visibility</p:attrName>
                                        </p:attrNameLst>
                                      </p:cBhvr>
                                      <p:to>
                                        <p:strVal val="hidden"/>
                                      </p:to>
                                    </p:set>
                                  </p:childTnLst>
                                </p:cTn>
                              </p:par>
                            </p:childTnLst>
                          </p:cTn>
                        </p:par>
                        <p:par>
                          <p:cTn id="230" fill="hold" nodeType="afterGroup">
                            <p:stCondLst>
                              <p:cond delay="3000"/>
                            </p:stCondLst>
                            <p:childTnLst>
                              <p:par>
                                <p:cTn id="231" presetID="0" presetClass="path" presetSubtype="0" accel="50000" decel="50000" fill="hold" grpId="2" nodeType="afterEffect">
                                  <p:stCondLst>
                                    <p:cond delay="0"/>
                                  </p:stCondLst>
                                  <p:childTnLst>
                                    <p:animMotion origin="layout" path="M -0.04931 0.00787 L -0.04306 -0.00278 L -0.03229 -0.02454 " pathEditMode="relative" ptsTypes="AAA">
                                      <p:cBhvr>
                                        <p:cTn id="232" dur="2000" fill="hold"/>
                                        <p:tgtEl>
                                          <p:spTgt spid="8294"/>
                                        </p:tgtEl>
                                        <p:attrNameLst>
                                          <p:attrName>ppt_x</p:attrName>
                                          <p:attrName>ppt_y</p:attrName>
                                        </p:attrNameLst>
                                      </p:cBhvr>
                                    </p:animMotion>
                                  </p:childTnLst>
                                </p:cTn>
                              </p:par>
                              <p:par>
                                <p:cTn id="233" presetID="9" presetClass="entr" presetSubtype="0" fill="hold" nodeType="withEffect">
                                  <p:stCondLst>
                                    <p:cond delay="0"/>
                                  </p:stCondLst>
                                  <p:childTnLst>
                                    <p:set>
                                      <p:cBhvr>
                                        <p:cTn id="234" dur="1" fill="hold">
                                          <p:stCondLst>
                                            <p:cond delay="0"/>
                                          </p:stCondLst>
                                        </p:cTn>
                                        <p:tgtEl>
                                          <p:spTgt spid="8299"/>
                                        </p:tgtEl>
                                        <p:attrNameLst>
                                          <p:attrName>style.visibility</p:attrName>
                                        </p:attrNameLst>
                                      </p:cBhvr>
                                      <p:to>
                                        <p:strVal val="visible"/>
                                      </p:to>
                                    </p:set>
                                    <p:animEffect transition="in" filter="dissolve">
                                      <p:cBhvr>
                                        <p:cTn id="235" dur="500"/>
                                        <p:tgtEl>
                                          <p:spTgt spid="8299"/>
                                        </p:tgtEl>
                                      </p:cBhvr>
                                    </p:animEffect>
                                  </p:childTnLst>
                                </p:cTn>
                              </p:par>
                              <p:par>
                                <p:cTn id="236" presetID="9" presetClass="exit" presetSubtype="0" fill="hold" nodeType="withEffect">
                                  <p:stCondLst>
                                    <p:cond delay="0"/>
                                  </p:stCondLst>
                                  <p:childTnLst>
                                    <p:animEffect transition="out" filter="dissolve">
                                      <p:cBhvr>
                                        <p:cTn id="237" dur="500"/>
                                        <p:tgtEl>
                                          <p:spTgt spid="8213"/>
                                        </p:tgtEl>
                                      </p:cBhvr>
                                    </p:animEffect>
                                    <p:set>
                                      <p:cBhvr>
                                        <p:cTn id="238" dur="1" fill="hold">
                                          <p:stCondLst>
                                            <p:cond delay="499"/>
                                          </p:stCondLst>
                                        </p:cTn>
                                        <p:tgtEl>
                                          <p:spTgt spid="82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1" grpId="0" animBg="1"/>
      <p:bldP spid="8201" grpId="1" animBg="1"/>
      <p:bldP spid="8201" grpId="2" animBg="1"/>
      <p:bldP spid="8201" grpId="3" animBg="1"/>
      <p:bldP spid="8265" grpId="0" animBg="1"/>
      <p:bldP spid="8265" grpId="1" animBg="1"/>
      <p:bldP spid="8271" grpId="0" animBg="1"/>
      <p:bldP spid="8271" grpId="1" animBg="1"/>
      <p:bldP spid="8276" grpId="0" animBg="1"/>
      <p:bldP spid="8276" grpId="1" animBg="1"/>
      <p:bldP spid="8276" grpId="2" animBg="1"/>
      <p:bldP spid="8276" grpId="3" animBg="1"/>
      <p:bldP spid="8277" grpId="0" animBg="1"/>
      <p:bldP spid="8278" grpId="0" animBg="1"/>
      <p:bldP spid="8278" grpId="1" animBg="1"/>
      <p:bldP spid="8279" grpId="0" animBg="1"/>
      <p:bldP spid="8279" grpId="1" animBg="1"/>
      <p:bldP spid="8279" grpId="2" animBg="1"/>
      <p:bldP spid="8280" grpId="0" animBg="1"/>
      <p:bldP spid="8280" grpId="1" animBg="1"/>
      <p:bldP spid="8283" grpId="0" animBg="1"/>
      <p:bldP spid="8283" grpId="1" animBg="1"/>
      <p:bldP spid="8283" grpId="2" animBg="1"/>
      <p:bldP spid="8284" grpId="0" animBg="1"/>
      <p:bldP spid="8284" grpId="1" animBg="1"/>
      <p:bldP spid="8285" grpId="0" animBg="1"/>
      <p:bldP spid="8285" grpId="1" animBg="1"/>
      <p:bldP spid="8288" grpId="0" animBg="1"/>
      <p:bldP spid="8288" grpId="1" animBg="1"/>
      <p:bldP spid="8290" grpId="0" animBg="1"/>
      <p:bldP spid="8290" grpId="1" animBg="1"/>
      <p:bldP spid="8291" grpId="0" animBg="1"/>
      <p:bldP spid="8291" grpId="1" animBg="1"/>
      <p:bldP spid="8293" grpId="0" animBg="1"/>
      <p:bldP spid="8293" grpId="1" animBg="1"/>
      <p:bldP spid="8293" grpId="2" animBg="1"/>
      <p:bldP spid="8294" grpId="0" animBg="1"/>
      <p:bldP spid="8294" grpId="1" animBg="1"/>
      <p:bldP spid="8294" grpId="2" animBg="1"/>
      <p:bldP spid="8295" grpId="0" animBg="1"/>
      <p:bldP spid="8295" grpId="1" animBg="1"/>
      <p:bldP spid="8296" grpId="0" animBg="1"/>
      <p:bldP spid="8296" grpId="1" animBg="1"/>
      <p:bldP spid="8297" grpId="0" animBg="1"/>
      <p:bldP spid="8298" grpId="0" animBg="1"/>
      <p:bldP spid="8298" grpId="1" animBg="1"/>
      <p:bldP spid="8287" grpId="0" animBg="1"/>
      <p:bldP spid="8287" grpId="1" animBg="1"/>
      <p:bldP spid="8287" grpId="2" animBg="1"/>
      <p:bldP spid="8287" grpId="3" animBg="1"/>
      <p:bldP spid="8292" grpId="0" animBg="1"/>
      <p:bldP spid="8292"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1" name="Picture 5" descr="mexican-war-overvie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88" y="0"/>
            <a:ext cx="8910637" cy="8991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1100</TotalTime>
  <Words>786</Words>
  <Application>Microsoft Office PowerPoint</Application>
  <PresentationFormat>On-screen Show (4:3)</PresentationFormat>
  <Paragraphs>65</Paragraphs>
  <Slides>5</Slides>
  <Notes>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Default Design</vt:lpstr>
      <vt:lpstr>PowerPoint Presentation</vt:lpstr>
      <vt:lpstr>PowerPoint Presentation</vt:lpstr>
      <vt:lpstr>PowerPoint Presentation</vt:lpstr>
      <vt:lpstr>PowerPoint Presentation</vt:lpstr>
      <vt:lpstr>PowerPoint Presentation</vt:lpstr>
    </vt:vector>
  </TitlesOfParts>
  <Company>Fort Leavenworth, KS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gary.linhart</dc:creator>
  <cp:lastModifiedBy>Serravo, Michael P CIV USA TRADOC</cp:lastModifiedBy>
  <cp:revision>27</cp:revision>
  <dcterms:created xsi:type="dcterms:W3CDTF">2007-02-18T20:23:36Z</dcterms:created>
  <dcterms:modified xsi:type="dcterms:W3CDTF">2017-01-12T16:33:24Z</dcterms:modified>
</cp:coreProperties>
</file>