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1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94" r:id="rId3"/>
    <p:sldId id="256" r:id="rId4"/>
    <p:sldId id="295" r:id="rId5"/>
    <p:sldId id="272" r:id="rId6"/>
    <p:sldId id="296" r:id="rId7"/>
    <p:sldId id="270" r:id="rId8"/>
    <p:sldId id="309" r:id="rId9"/>
    <p:sldId id="263" r:id="rId10"/>
    <p:sldId id="310" r:id="rId11"/>
    <p:sldId id="290" r:id="rId12"/>
    <p:sldId id="311" r:id="rId13"/>
    <p:sldId id="291" r:id="rId14"/>
    <p:sldId id="312" r:id="rId15"/>
    <p:sldId id="293" r:id="rId16"/>
    <p:sldId id="313" r:id="rId17"/>
    <p:sldId id="258" r:id="rId18"/>
    <p:sldId id="297" r:id="rId19"/>
    <p:sldId id="271" r:id="rId20"/>
    <p:sldId id="298" r:id="rId21"/>
    <p:sldId id="259" r:id="rId22"/>
    <p:sldId id="299" r:id="rId23"/>
    <p:sldId id="262" r:id="rId24"/>
    <p:sldId id="301" r:id="rId25"/>
    <p:sldId id="260" r:id="rId26"/>
    <p:sldId id="300" r:id="rId27"/>
    <p:sldId id="264" r:id="rId28"/>
    <p:sldId id="302" r:id="rId29"/>
    <p:sldId id="261" r:id="rId30"/>
    <p:sldId id="303" r:id="rId31"/>
    <p:sldId id="265" r:id="rId32"/>
    <p:sldId id="304" r:id="rId33"/>
    <p:sldId id="266" r:id="rId34"/>
    <p:sldId id="305" r:id="rId35"/>
    <p:sldId id="267" r:id="rId36"/>
    <p:sldId id="306" r:id="rId37"/>
    <p:sldId id="268" r:id="rId38"/>
    <p:sldId id="307" r:id="rId39"/>
    <p:sldId id="269" r:id="rId40"/>
    <p:sldId id="308"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173" autoAdjust="0"/>
  </p:normalViewPr>
  <p:slideViewPr>
    <p:cSldViewPr snapToGrid="0">
      <p:cViewPr varScale="1">
        <p:scale>
          <a:sx n="73" d="100"/>
          <a:sy n="73" d="100"/>
        </p:scale>
        <p:origin x="618" y="72"/>
      </p:cViewPr>
      <p:guideLst/>
    </p:cSldViewPr>
  </p:slideViewPr>
  <p:outlineViewPr>
    <p:cViewPr>
      <p:scale>
        <a:sx n="33" d="100"/>
        <a:sy n="33" d="100"/>
      </p:scale>
      <p:origin x="0" y="-2574"/>
    </p:cViewPr>
  </p:outlineViewPr>
  <p:notesTextViewPr>
    <p:cViewPr>
      <p:scale>
        <a:sx n="50" d="100"/>
        <a:sy n="50" d="100"/>
      </p:scale>
      <p:origin x="0" y="0"/>
    </p:cViewPr>
  </p:notesTextViewPr>
  <p:sorterViewPr>
    <p:cViewPr>
      <p:scale>
        <a:sx n="100" d="100"/>
        <a:sy n="100" d="100"/>
      </p:scale>
      <p:origin x="0" y="-382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DD740E6-D496-4E79-938F-C47D6DACDDD7}" type="datetimeFigureOut">
              <a:rPr lang="en-US" smtClean="0"/>
              <a:t>7/8/2020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47B1221-5E02-4C24-85A8-98886365DFEC}" type="slidenum">
              <a:rPr lang="en-US" smtClean="0"/>
              <a:t>‹#›</a:t>
            </a:fld>
            <a:endParaRPr lang="en-US"/>
          </a:p>
        </p:txBody>
      </p:sp>
    </p:spTree>
    <p:extLst>
      <p:ext uri="{BB962C8B-B14F-4D97-AF65-F5344CB8AC3E}">
        <p14:creationId xmlns:p14="http://schemas.microsoft.com/office/powerpoint/2010/main" val="292322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5</a:t>
            </a:fld>
            <a:endParaRPr lang="en-US"/>
          </a:p>
        </p:txBody>
      </p:sp>
    </p:spTree>
    <p:extLst>
      <p:ext uri="{BB962C8B-B14F-4D97-AF65-F5344CB8AC3E}">
        <p14:creationId xmlns:p14="http://schemas.microsoft.com/office/powerpoint/2010/main" val="2372166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14</a:t>
            </a:fld>
            <a:endParaRPr lang="en-US"/>
          </a:p>
        </p:txBody>
      </p:sp>
    </p:spTree>
    <p:extLst>
      <p:ext uri="{BB962C8B-B14F-4D97-AF65-F5344CB8AC3E}">
        <p14:creationId xmlns:p14="http://schemas.microsoft.com/office/powerpoint/2010/main" val="428965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15</a:t>
            </a:fld>
            <a:endParaRPr lang="en-US"/>
          </a:p>
        </p:txBody>
      </p:sp>
    </p:spTree>
    <p:extLst>
      <p:ext uri="{BB962C8B-B14F-4D97-AF65-F5344CB8AC3E}">
        <p14:creationId xmlns:p14="http://schemas.microsoft.com/office/powerpoint/2010/main" val="213159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16</a:t>
            </a:fld>
            <a:endParaRPr lang="en-US"/>
          </a:p>
        </p:txBody>
      </p:sp>
    </p:spTree>
    <p:extLst>
      <p:ext uri="{BB962C8B-B14F-4D97-AF65-F5344CB8AC3E}">
        <p14:creationId xmlns:p14="http://schemas.microsoft.com/office/powerpoint/2010/main" val="192908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47B1221-5E02-4C24-85A8-98886365DFEC}" type="slidenum">
              <a:rPr lang="en-US" smtClean="0"/>
              <a:t>23</a:t>
            </a:fld>
            <a:endParaRPr lang="en-US"/>
          </a:p>
        </p:txBody>
      </p:sp>
    </p:spTree>
    <p:extLst>
      <p:ext uri="{BB962C8B-B14F-4D97-AF65-F5344CB8AC3E}">
        <p14:creationId xmlns:p14="http://schemas.microsoft.com/office/powerpoint/2010/main" val="103833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Map 1)</a:t>
            </a:r>
          </a:p>
          <a:p>
            <a:r>
              <a:rPr lang="en-US" sz="2000" b="1" dirty="0"/>
              <a:t>Iraqi forces were elements of the Hammurabi Division, the lead division on the Iraqi northern axis. It attacked with two brigades south along the </a:t>
            </a:r>
            <a:r>
              <a:rPr lang="en-US" sz="2000" b="1" dirty="0" err="1"/>
              <a:t>Abdaly</a:t>
            </a:r>
            <a:r>
              <a:rPr lang="en-US" sz="2000" b="1" dirty="0"/>
              <a:t> Road and one brigade from Umm Qasr down the east coast. The division attacked directly south and east of Jahra along Highway 80 as well as west of Jahra on 6th Ring Road. The elements moving east of Jahra were briefly delayed by three Saladin armored cars from the 80th Brigade before continuing their attack into Kuwait City. Those elements moving down the 6th Ring Road apparently did not expect any opposition. They moved in column on the road and did not recon or secure their flanks. The Chieftains, firing at a range of 1,000 to 1,500 meters, were very effective; the Kuwaitis hit numerous vehicles and caused the column to halt. However, due to confusion at higher echelons, LTC Al Wazan received an order to cease firing and return to garrison. After several minutes, he decided that the order was inappropriate and resumed engaging the Iraqis. While the 7th Battalion engaged the Iraqis from the north side of the Salmi Road, the 8th Battalion arrived on the south side. The 3d Company commander, CPT Ali Abdulkareem, received an order to move his company across the 6th Ring Road and attempt to free the 80th Brigade, trapped in garrison by the Iraqis. The 6th Ring is a six lane divided highway with concrete barriers separating the north and south lanes and not easily crossed. The Iraqis controlled the two northern bridges and there was a long detour to reach the next bridges to the south. CPT Ali moved forward in his tank, covered by his company, to conduct a personal reconnaissance. Due to the difficulties in finding a crossing site and continued Iraqi movement south on the 6th Ring Road, the 8th Battalion was subsequently directed to tie in with the 7th Battalion and stop Iraqi movement along the 6th Ring. When CPT Ali closed on the southern flank of the 7th Battalion, LTC Al Wazan at first did not recognize them.</a:t>
            </a:r>
          </a:p>
          <a:p>
            <a:r>
              <a:rPr lang="en-US" sz="2000" b="1" dirty="0"/>
              <a:t>He thought the Iraqis were attempting to turn his flank from the south and directed a TOW platoon to move to cover his flank. He said later, “You know, I almost killed my friend. I gave the order to prepare to engage and we had our fingers on the trigger. But then, thank God, we saw the Chieftains and stopped.” This was to be a very lucky day for CPT Ali.</a:t>
            </a:r>
          </a:p>
        </p:txBody>
      </p:sp>
      <p:sp>
        <p:nvSpPr>
          <p:cNvPr id="4" name="Slide Number Placeholder 3"/>
          <p:cNvSpPr>
            <a:spLocks noGrp="1"/>
          </p:cNvSpPr>
          <p:nvPr>
            <p:ph type="sldNum" sz="quarter" idx="10"/>
          </p:nvPr>
        </p:nvSpPr>
        <p:spPr/>
        <p:txBody>
          <a:bodyPr/>
          <a:lstStyle/>
          <a:p>
            <a:fld id="{E47B1221-5E02-4C24-85A8-98886365DFEC}" type="slidenum">
              <a:rPr lang="en-US" smtClean="0"/>
              <a:t>29</a:t>
            </a:fld>
            <a:endParaRPr lang="en-US"/>
          </a:p>
        </p:txBody>
      </p:sp>
    </p:spTree>
    <p:extLst>
      <p:ext uri="{BB962C8B-B14F-4D97-AF65-F5344CB8AC3E}">
        <p14:creationId xmlns:p14="http://schemas.microsoft.com/office/powerpoint/2010/main" val="4114869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sz="1800" b="1" dirty="0" smtClean="0"/>
              <a:t>الخريطة1)</a:t>
            </a:r>
          </a:p>
          <a:p>
            <a:pPr marL="0" marR="0" indent="0" algn="r" defTabSz="914400" rtl="0" eaLnBrk="1" fontAlgn="auto" latinLnBrk="0" hangingPunct="1">
              <a:lnSpc>
                <a:spcPct val="100000"/>
              </a:lnSpc>
              <a:spcBef>
                <a:spcPts val="0"/>
              </a:spcBef>
              <a:spcAft>
                <a:spcPts val="0"/>
              </a:spcAft>
              <a:buClrTx/>
              <a:buSzTx/>
              <a:buFontTx/>
              <a:buNone/>
              <a:tabLst/>
              <a:defRPr/>
            </a:pPr>
            <a:r>
              <a:rPr lang="ar-SA" sz="1800" b="1" kern="1200" dirty="0" smtClean="0">
                <a:solidFill>
                  <a:schemeClr val="tx1"/>
                </a:solidFill>
                <a:effectLst/>
                <a:latin typeface="+mn-lt"/>
                <a:ea typeface="+mn-ea"/>
                <a:cs typeface="+mn-cs"/>
              </a:rPr>
              <a:t>كانت القوات العراقية هي عناصر من فرقة حمورابي ، الفرقة التي كانت تقود ومسؤولة على المحور الشمالي العراقي. هاجمت بأستخدام لواءين جنوبًا على طول طريق العبدلي ولواء واحد من أم قصر أسفل الساحل الشرقي. هاجمت الفرقة مباشرة جنوب وشرق الجهراء على طول الطريق السريع 80 وكذلك غرب الجهراء على الطريق الدائري السادس. تم تأخير العناصر التي تتحرك شرق الجهراء لفترة وجيزة من قبل ثلاث عجلات مصفحة صلاح الدين من اللواء 80 قبل مواصلة هجومها على مدينة الكويت</a:t>
            </a:r>
            <a:r>
              <a:rPr lang="ar-IQ" sz="1800" b="1" kern="1200" dirty="0" smtClean="0">
                <a:solidFill>
                  <a:schemeClr val="tx1"/>
                </a:solidFill>
                <a:effectLst/>
                <a:latin typeface="+mn-lt"/>
                <a:ea typeface="+mn-ea"/>
                <a:cs typeface="+mn-cs"/>
              </a:rPr>
              <a:t>.</a:t>
            </a:r>
            <a:r>
              <a:rPr lang="ar-SA" sz="1800" b="1" kern="1200" dirty="0" smtClean="0">
                <a:solidFill>
                  <a:schemeClr val="tx1"/>
                </a:solidFill>
                <a:effectLst/>
                <a:latin typeface="+mn-lt"/>
                <a:ea typeface="+mn-ea"/>
                <a:cs typeface="+mn-cs"/>
              </a:rPr>
              <a:t> يبدو أن تلك العناصر التي تتحرك أسفل الطريق الدائري السادس لم تتوقع أي معارضة. تحركوا في رتل وصف طويل على الطريق ولم يقوموا بتأمين أو حماية أجنحتهم. كانت الدبابات جيفتن تطلق النيران على مسافة تتراوح بين 1000 و 1500 متر وكانت فعالة للغاية ؛ ضرب الكويتيون العديد من العجلات  وتسببت في توقف الرتل العراقي. ومع ذلك ، وبسبب الارتباك</a:t>
            </a:r>
            <a:r>
              <a:rPr lang="ar-IQ" sz="1800" b="1" kern="1200" baseline="0" dirty="0" smtClean="0">
                <a:solidFill>
                  <a:schemeClr val="tx1"/>
                </a:solidFill>
                <a:effectLst/>
                <a:latin typeface="+mn-lt"/>
                <a:ea typeface="+mn-ea"/>
                <a:cs typeface="+mn-cs"/>
              </a:rPr>
              <a:t> والتشويش </a:t>
            </a:r>
            <a:r>
              <a:rPr lang="ar-SA" sz="1800" b="1" kern="1200" dirty="0" smtClean="0">
                <a:solidFill>
                  <a:schemeClr val="tx1"/>
                </a:solidFill>
                <a:effectLst/>
                <a:latin typeface="+mn-lt"/>
                <a:ea typeface="+mn-ea"/>
                <a:cs typeface="+mn-cs"/>
              </a:rPr>
              <a:t>في المستويات والرتب العليا ، تلقى المقدم الوزان أمرًا بوقف إطلاق النار والعودة إلى الحامية. بعد عدة دقائق ، قرر أن الأمر غير مناسب واستأنف الاشتباك </a:t>
            </a:r>
            <a:r>
              <a:rPr lang="ar-IQ" sz="1800" b="1" kern="1200" dirty="0" smtClean="0">
                <a:solidFill>
                  <a:schemeClr val="tx1"/>
                </a:solidFill>
                <a:effectLst/>
                <a:latin typeface="+mn-lt"/>
                <a:ea typeface="+mn-ea"/>
                <a:cs typeface="+mn-cs"/>
              </a:rPr>
              <a:t>مع </a:t>
            </a:r>
            <a:r>
              <a:rPr lang="ar-SA" sz="1800" b="1" kern="1200" dirty="0" smtClean="0">
                <a:solidFill>
                  <a:schemeClr val="tx1"/>
                </a:solidFill>
                <a:effectLst/>
                <a:latin typeface="+mn-lt"/>
                <a:ea typeface="+mn-ea"/>
                <a:cs typeface="+mn-cs"/>
              </a:rPr>
              <a:t>العراقيين. بينما اشتبكت الكتيبة السابعة مع العراقيين من الجانب الشمالي من طريق السالمي ، وصلت الكتيبة الثامنة على الجانب الجنوبي. تلقى آمر السرية الثالثة ،النقيب علي عبدالكريم ، أمرًا  بتحرك سريته عبر الطريق الدائري السادس ومحاولة لتحرير اللواء 80 ، المحاصرين في الحامية من قبل العراقيين. الطريق الدائري السادس عبارة عن طريق سريع مقسم إلى ست ممرات مع حواجز كونكريتية تفصل بين الممرات الشمالية والجنوبية ولا يمكن عبورها بسهولة. سيطر العراقيون على الجسرين الشماليين وكان هناك تحويلة طويلة للوصول إلى الجسور التالية إلى الجنوب</a:t>
            </a:r>
            <a:r>
              <a:rPr lang="ar-IQ" sz="1800" b="1" kern="1200" dirty="0" smtClean="0">
                <a:solidFill>
                  <a:schemeClr val="tx1"/>
                </a:solidFill>
                <a:effectLst/>
                <a:latin typeface="+mn-lt"/>
                <a:ea typeface="+mn-ea"/>
                <a:cs typeface="+mn-cs"/>
              </a:rPr>
              <a:t>.</a:t>
            </a:r>
            <a:r>
              <a:rPr lang="ar-SA" sz="1800" b="1" kern="1200" dirty="0" smtClean="0">
                <a:solidFill>
                  <a:schemeClr val="tx1"/>
                </a:solidFill>
                <a:effectLst/>
                <a:latin typeface="+mn-lt"/>
                <a:ea typeface="+mn-ea"/>
                <a:cs typeface="+mn-cs"/>
              </a:rPr>
              <a:t> . تقدم النقيب علي إلى الأمام في دبابته ،وقامت سريته بتغطيته، لإجراء استطلاع شخصي. بسبب الصعوبات في العثور على موقع عبور واستمرار حركة العراقين جنوبًا على الطريق الدائري السادس ، تم توجيه الكتيبة الثامنة في وقت لاحق للربط مع الكتيبة السابعة وإيقاف حركة العراقين على طول الطريق </a:t>
            </a:r>
            <a:r>
              <a:rPr lang="ar-IQ" sz="1800" b="1" kern="1200" baseline="0" dirty="0" smtClean="0">
                <a:solidFill>
                  <a:schemeClr val="tx1"/>
                </a:solidFill>
                <a:effectLst/>
                <a:latin typeface="+mn-lt"/>
                <a:ea typeface="+mn-ea"/>
                <a:cs typeface="+mn-cs"/>
              </a:rPr>
              <a:t> </a:t>
            </a:r>
            <a:r>
              <a:rPr lang="ar-SA" sz="1800" b="1" kern="1200" dirty="0" smtClean="0">
                <a:solidFill>
                  <a:schemeClr val="tx1"/>
                </a:solidFill>
                <a:effectLst/>
                <a:latin typeface="+mn-lt"/>
                <a:ea typeface="+mn-ea"/>
                <a:cs typeface="+mn-cs"/>
              </a:rPr>
              <a:t>الدائري السادس. عندما أغلق النقيب علي على الجناح الجنوبي من الكتيبة السابعة ، لم يتمكن المقدم الوزان في البداية بتميزهم . لقد ظن بأن العراقيين كانوا يحاولون تحويل جناحه من الجنوب وأمر فصيل عجلات الجر والسحب بالتحرك لتغطية جناحه.</a:t>
            </a:r>
            <a:r>
              <a:rPr lang="ar-IQ" sz="1800" b="1" kern="1200" dirty="0" smtClean="0">
                <a:solidFill>
                  <a:schemeClr val="tx1"/>
                </a:solidFill>
                <a:effectLst/>
                <a:latin typeface="+mn-lt"/>
                <a:ea typeface="+mn-ea"/>
                <a:cs typeface="+mn-cs"/>
              </a:rPr>
              <a:t> قال لاحقًا: "أنت تعرف ، لقد كدت أقتل صديقي. أعطيت الأمر للتحضير للاشتباك وكانت أصابعنا على الزناد. ولكن بعد ذلك ، الحمد لله ، رأينا الدبابات جيفتن وتوقفنا ". كان هذا يومًا محظوظًا جدا للنقيب علي.</a:t>
            </a:r>
            <a:r>
              <a:rPr lang="en-US" sz="1800" b="1" dirty="0" smtClean="0"/>
              <a:t>.</a:t>
            </a:r>
            <a:endParaRPr lang="ar-IQ" sz="1800" b="1" dirty="0" smtClean="0"/>
          </a:p>
          <a:p>
            <a:pPr marL="0" marR="0" indent="0" algn="r" defTabSz="914400" rtl="0" eaLnBrk="1" fontAlgn="auto" latinLnBrk="0" hangingPunct="1">
              <a:lnSpc>
                <a:spcPct val="100000"/>
              </a:lnSpc>
              <a:spcBef>
                <a:spcPts val="0"/>
              </a:spcBef>
              <a:spcAft>
                <a:spcPts val="0"/>
              </a:spcAft>
              <a:buClrTx/>
              <a:buSzTx/>
              <a:buFontTx/>
              <a:buNone/>
              <a:tabLst/>
              <a:defRPr/>
            </a:pPr>
            <a:r>
              <a:rPr lang="en-US" sz="1800" b="1" dirty="0" smtClean="0"/>
              <a:t> </a:t>
            </a:r>
            <a:endParaRPr lang="en-US" sz="1800" b="1" dirty="0"/>
          </a:p>
        </p:txBody>
      </p:sp>
      <p:sp>
        <p:nvSpPr>
          <p:cNvPr id="4" name="Slide Number Placeholder 3"/>
          <p:cNvSpPr>
            <a:spLocks noGrp="1"/>
          </p:cNvSpPr>
          <p:nvPr>
            <p:ph type="sldNum" sz="quarter" idx="10"/>
          </p:nvPr>
        </p:nvSpPr>
        <p:spPr/>
        <p:txBody>
          <a:bodyPr/>
          <a:lstStyle/>
          <a:p>
            <a:fld id="{E47B1221-5E02-4C24-85A8-98886365DFEC}" type="slidenum">
              <a:rPr lang="en-US" smtClean="0"/>
              <a:t>30</a:t>
            </a:fld>
            <a:endParaRPr lang="en-US"/>
          </a:p>
        </p:txBody>
      </p:sp>
    </p:spTree>
    <p:extLst>
      <p:ext uri="{BB962C8B-B14F-4D97-AF65-F5344CB8AC3E}">
        <p14:creationId xmlns:p14="http://schemas.microsoft.com/office/powerpoint/2010/main" val="873578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Map 2) </a:t>
            </a:r>
          </a:p>
          <a:p>
            <a:r>
              <a:rPr lang="en-US" dirty="0">
                <a:latin typeface="Arial" panose="020B0604020202020204" pitchFamily="34" charset="0"/>
                <a:cs typeface="Arial" panose="020B0604020202020204" pitchFamily="34" charset="0"/>
              </a:rPr>
              <a:t>The 7th Tank Battalion led the remainder of the brigade. They moved east along the Salmi Road to the vicinity of the Al </a:t>
            </a:r>
            <a:r>
              <a:rPr lang="en-US" dirty="0" err="1">
                <a:latin typeface="Arial" panose="020B0604020202020204" pitchFamily="34" charset="0"/>
                <a:cs typeface="Arial" panose="020B0604020202020204" pitchFamily="34" charset="0"/>
              </a:rPr>
              <a:t>Ghanim</a:t>
            </a:r>
            <a:r>
              <a:rPr lang="en-US" dirty="0">
                <a:latin typeface="Arial" panose="020B0604020202020204" pitchFamily="34" charset="0"/>
                <a:cs typeface="Arial" panose="020B0604020202020204" pitchFamily="34" charset="0"/>
              </a:rPr>
              <a:t> Oasis and took positions near the graveyard north of the road. </a:t>
            </a:r>
            <a:r>
              <a:rPr lang="en-US" dirty="0"/>
              <a:t>CPT Ali positioned his company south of the Salmi Road to cover the two bridges over 6th Ring. A car pulled up driven by one of the battalion’s gunners who was on leave. This soldier was one of the best tank gunners in the battalion and joined CPT Ali’s crew. CPT Ali scanned the sector and identified an Iraqi command vehicle under the southern bridge that crosses 6</a:t>
            </a:r>
            <a:r>
              <a:rPr lang="en-US" baseline="30000" dirty="0"/>
              <a:t>th</a:t>
            </a:r>
            <a:r>
              <a:rPr lang="en-US" dirty="0"/>
              <a:t> Ring Road. He gave the order to fire, but his company did not respond at first. He gave his gunner the order to fire and destroyed the vehicle under the bridge. (The burn marks are still visible underneath this bridge.) The Iraqis were now trapped on the road. The rest of the company, following CPT Ali’s example, now began engaging the Iraqis (See Map 2). At first, all tanks fired at the same target, CPT Ali quickly directed his crews to distribute their fires across the entire front. The enemy did not respond aggressively, abandoning their vehicles and hiding along the road. A tank platoon attempted to maneuver against the 3</a:t>
            </a:r>
            <a:r>
              <a:rPr lang="en-US" baseline="30000" dirty="0"/>
              <a:t>rd</a:t>
            </a:r>
            <a:r>
              <a:rPr lang="en-US" dirty="0"/>
              <a:t> Company by going around the artillery camp and attacking from the east. The company destroyed them.</a:t>
            </a:r>
          </a:p>
          <a:p>
            <a:r>
              <a:rPr lang="en-US" dirty="0"/>
              <a:t>While CPT Ali’s company engaged the Iraqis on the road, a flight of 30 HIP helicopters flew across his front toward Jahra. Although CPT Ali wanted to engage them he was not able to elevate his gun high enough. He was not concerned until he saw a HIND at the trail of the formation. He recognized the threat but could not bring his gun to bear. The HIND turned and hovered as if it was preparing to engage. Again, CPT Ali’s luck was with him. The HIND hovered for a few minutes, then turned to follow the rest of the formation.</a:t>
            </a:r>
          </a:p>
          <a:p>
            <a:r>
              <a:rPr lang="en-US" dirty="0"/>
              <a:t>Iraqis continued to come down the 6th Ring Road, apparently unaware of the situation. A convoy of cargo trucks loaded with soldiers passed in front of 8th Battalion. The Kuwaitis engaged the trucks, and several hundred troops dismounted. Instead of deploying to fight, most of the soldiers merely sat down on the side of the road to await the outcome of the day’s events. Some Iraqi infantry moved into the ammunition camp on CPT Ali’s right flank. His flank tanks received small arms and RPG fire, but took no losses. Ali also destroyed a 2S1 still mounted on a transport, indicating the Iraqis were still unaware and unable to react to the 35</a:t>
            </a:r>
            <a:r>
              <a:rPr lang="en-US" baseline="30000" dirty="0"/>
              <a:t>th</a:t>
            </a:r>
            <a:r>
              <a:rPr lang="en-US" dirty="0"/>
              <a:t> Brigade’s fires. Events slowed down along the 6</a:t>
            </a:r>
            <a:r>
              <a:rPr lang="en-US" baseline="30000" dirty="0"/>
              <a:t>th</a:t>
            </a:r>
            <a:r>
              <a:rPr lang="en-US" dirty="0"/>
              <a:t> Ring Road. The Kuwaiti artillery continued to engage the Iraqi soldiers sheltering among the wrecks and behind the embankment along 6th Ring Road. Some Iraqi soldiers attempted to surrender, but the Kuwaitis turned them back because they did not have enough soldiers to secure prisoners. The Kuwaitis took advantage of the lull in the fight to send vehicles back to the brigade camp to replenish ammunition. At about 1100 hours, the 35th Brigade received information about a force coming from the west towards Jahra. The Kuwaitis identified an armored force approaching from their rear. The Kuwaitis thought this was a Gulf Cooperation Council force moving up to reinforce them. Some of the vehicles flew green flags that the Kuwaitis first took to be Saudi Arabian. CPT </a:t>
            </a:r>
            <a:r>
              <a:rPr lang="en-US" dirty="0" err="1"/>
              <a:t>Khasan</a:t>
            </a:r>
            <a:r>
              <a:rPr lang="en-US" dirty="0"/>
              <a:t> walked over to question the lead vehicles. As he approached, he realized that this was an Iraqi force because it was equipped with T-72s and BMPs, but he was too committed to turn around. He asked the crew of the lead vehicle their identity and location of their commander. The crew answered, </a:t>
            </a:r>
            <a:r>
              <a:rPr lang="en-US" dirty="0" err="1"/>
              <a:t>Khasan</a:t>
            </a:r>
            <a:r>
              <a:rPr lang="en-US" dirty="0"/>
              <a:t> turned around, walked back, and passed the information to the brigade. The Iraqis continued to drive east along the Salmi Road between the 7th and 8th Battalions. When the lead vehicles turned south on the 6th Ring, Kuwaitis fired into them. The 7th Battalion turned to engage along their right flank and rear while the 8th Battalion engaged a company-sized force to their front on 6th Ring Road. These Iraqis were the lead brigade of the Medina Division. This division attacked from the west along the Salmi Road. Like the Hammurabi, they were still in column on the road and had no idea of the resistance by the 35th Brigade. The Iraqis withdrew towards the west along the Salmi Road, temporarily halting to regroup at a truck weighing station located about three kilometers from the 7th and 8th Battalions positions</a:t>
            </a:r>
          </a:p>
          <a:p>
            <a:endParaRPr lang="en-US" dirty="0"/>
          </a:p>
          <a:p>
            <a:r>
              <a:rPr lang="en-US" dirty="0"/>
              <a:t>Information found after the war indicated there was no direct contact between the Hammurabi and the Medina Divisions. In fact, the Medina drove past the artillery firing positions and reserve tanks of the 35th Brigade who were south of the Salmi Road in the vicinity of the Al Salem Airfield. The fires of the 7th and 8th Battalions caused heavy casualties and attrition in the lead brigade. The Kuwaitis captured six prisoners, The brigade operations officer, LTC Suleiman Al </a:t>
            </a:r>
            <a:r>
              <a:rPr lang="en-US" dirty="0" err="1"/>
              <a:t>Huwail</a:t>
            </a:r>
            <a:r>
              <a:rPr lang="en-US" dirty="0"/>
              <a:t>, questioned them and they identified themselves as members of the Medina Division.</a:t>
            </a:r>
            <a:endParaRPr lang="en-US" dirty="0" smtClean="0"/>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31</a:t>
            </a:fld>
            <a:endParaRPr lang="en-US"/>
          </a:p>
        </p:txBody>
      </p:sp>
    </p:spTree>
    <p:extLst>
      <p:ext uri="{BB962C8B-B14F-4D97-AF65-F5344CB8AC3E}">
        <p14:creationId xmlns:p14="http://schemas.microsoft.com/office/powerpoint/2010/main" val="1868167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sz="2000" b="1" dirty="0" smtClean="0">
                <a:latin typeface="Arial" panose="020B0604020202020204" pitchFamily="34" charset="0"/>
                <a:cs typeface="Arial" panose="020B0604020202020204" pitchFamily="34" charset="0"/>
              </a:rPr>
              <a:t>الخريطة2)</a:t>
            </a:r>
          </a:p>
          <a:p>
            <a:pPr marL="0" marR="0" indent="0" algn="r" defTabSz="914400" rtl="0" eaLnBrk="1" fontAlgn="auto" latinLnBrk="0" hangingPunct="1">
              <a:lnSpc>
                <a:spcPct val="100000"/>
              </a:lnSpc>
              <a:spcBef>
                <a:spcPts val="0"/>
              </a:spcBef>
              <a:spcAft>
                <a:spcPts val="0"/>
              </a:spcAft>
              <a:buClrTx/>
              <a:buSzTx/>
              <a:buFontTx/>
              <a:buNone/>
              <a:tabLst/>
              <a:defRPr/>
            </a:pPr>
            <a:r>
              <a:rPr lang="ar-IQ" sz="2000" b="1" dirty="0" smtClean="0">
                <a:latin typeface="Arial" panose="020B0604020202020204" pitchFamily="34" charset="0"/>
                <a:cs typeface="+mn-cs"/>
              </a:rPr>
              <a:t>قادت كتيبة الدبابات السابعة ما تبقى من اللواء. تحركوا شرقا على طول طريق السالمي بالقرب من واحة الغانم واتخذوا مواقع بالقرب من المقبرة شمال الطريق.</a:t>
            </a:r>
            <a:r>
              <a:rPr lang="ar-SA" sz="2000" b="1" kern="1200" dirty="0" smtClean="0">
                <a:solidFill>
                  <a:schemeClr val="tx1"/>
                </a:solidFill>
                <a:effectLst/>
                <a:latin typeface="+mn-lt"/>
                <a:ea typeface="+mn-ea"/>
                <a:cs typeface="+mn-cs"/>
              </a:rPr>
              <a:t> وضع النقيب علي سريته جنوب طريق السالمي لتغطية الجسرين فوق الطريق الدائري السادس. تم </a:t>
            </a:r>
            <a:r>
              <a:rPr lang="ar-IQ" sz="2000" b="1" kern="1200" dirty="0" smtClean="0">
                <a:solidFill>
                  <a:schemeClr val="tx1"/>
                </a:solidFill>
                <a:effectLst/>
                <a:latin typeface="+mn-lt"/>
                <a:ea typeface="+mn-ea"/>
                <a:cs typeface="+mn-cs"/>
              </a:rPr>
              <a:t>أيقاف</a:t>
            </a:r>
            <a:r>
              <a:rPr lang="ar-SA" sz="2000" b="1" kern="1200" dirty="0" smtClean="0">
                <a:solidFill>
                  <a:schemeClr val="tx1"/>
                </a:solidFill>
                <a:effectLst/>
                <a:latin typeface="+mn-lt"/>
                <a:ea typeface="+mn-ea"/>
                <a:cs typeface="+mn-cs"/>
              </a:rPr>
              <a:t> سيارة يقودها أحد رماة الكتيبة الذي كان في إجازة</a:t>
            </a:r>
            <a:r>
              <a:rPr lang="ar-IQ" sz="2000" b="1" kern="1200" dirty="0" smtClean="0">
                <a:solidFill>
                  <a:schemeClr val="tx1"/>
                </a:solidFill>
                <a:effectLst/>
                <a:latin typeface="+mn-lt"/>
                <a:ea typeface="+mn-ea"/>
                <a:cs typeface="+mn-cs"/>
              </a:rPr>
              <a:t>.</a:t>
            </a:r>
            <a:r>
              <a:rPr lang="ar-SA" sz="2000" b="1" kern="1200" dirty="0" smtClean="0">
                <a:solidFill>
                  <a:schemeClr val="tx1"/>
                </a:solidFill>
                <a:effectLst/>
                <a:latin typeface="+mn-lt"/>
                <a:ea typeface="+mn-ea"/>
                <a:cs typeface="+mn-cs"/>
              </a:rPr>
              <a:t> كان هذا الجندي واحدًا من أفضل رماة الدبابات في الكتيبة وانضم إلى طاقم النقيب علي.قام النقيب علي بمسح القطاع وحدد مركبة قيادة عراقية تحت الجسر الجنوبي الذي يعبر الطريق الدائري السادس</a:t>
            </a:r>
            <a:r>
              <a:rPr lang="ar-IQ" sz="2000" b="1" kern="1200" dirty="0" smtClean="0">
                <a:solidFill>
                  <a:schemeClr val="tx1"/>
                </a:solidFill>
                <a:effectLst/>
                <a:latin typeface="+mn-lt"/>
                <a:ea typeface="+mn-ea"/>
                <a:cs typeface="+mn-cs"/>
              </a:rPr>
              <a:t>.</a:t>
            </a:r>
            <a:r>
              <a:rPr lang="ar-SA" sz="2000" b="1" kern="1200" dirty="0" smtClean="0">
                <a:solidFill>
                  <a:schemeClr val="tx1"/>
                </a:solidFill>
                <a:effectLst/>
                <a:latin typeface="+mn-lt"/>
                <a:ea typeface="+mn-ea"/>
                <a:cs typeface="+mn-cs"/>
              </a:rPr>
              <a:t> أعطى الأمر بإطلاق النار ، لكن سريته لم تستجيب في البداية. أعطى  أمر لرامي الدبابة التابع له على إطلاق النار وتدمير السيارة تحت الجسر. (لا تزال علامات الاحتراق مرئية تحت هذا الجسر). لقد حوصر العراقيون الآن على الطريق</a:t>
            </a:r>
            <a:r>
              <a:rPr lang="ar-IQ" sz="2000" b="1" kern="1200" dirty="0" smtClean="0">
                <a:solidFill>
                  <a:schemeClr val="tx1"/>
                </a:solidFill>
                <a:effectLst/>
                <a:latin typeface="+mn-lt"/>
                <a:ea typeface="+mn-ea"/>
                <a:cs typeface="+mn-cs"/>
              </a:rPr>
              <a:t>.</a:t>
            </a:r>
            <a:r>
              <a:rPr lang="ar-SA" sz="2000" b="1" kern="1200" dirty="0" smtClean="0">
                <a:solidFill>
                  <a:schemeClr val="tx1"/>
                </a:solidFill>
                <a:effectLst/>
                <a:latin typeface="+mn-lt"/>
                <a:ea typeface="+mn-ea"/>
                <a:cs typeface="+mn-cs"/>
              </a:rPr>
              <a:t> بدأت بقية السرية بأتباع النقيب علي ، على سبيل المثال ،الآن بدءو بمشاغلة العراقيين (انظر الخريطة 2). في البداية ، أطلقت جميع الدبابات النار على الهدف نفسه</a:t>
            </a:r>
            <a:r>
              <a:rPr lang="ar-IQ" sz="2000" b="1" kern="1200" dirty="0" smtClean="0">
                <a:solidFill>
                  <a:schemeClr val="tx1"/>
                </a:solidFill>
                <a:effectLst/>
                <a:latin typeface="+mn-lt"/>
                <a:ea typeface="+mn-ea"/>
                <a:cs typeface="+mn-cs"/>
              </a:rPr>
              <a:t>,</a:t>
            </a:r>
            <a:r>
              <a:rPr lang="ar-SA" sz="2000" b="1" kern="1200" dirty="0" smtClean="0">
                <a:solidFill>
                  <a:schemeClr val="tx1"/>
                </a:solidFill>
                <a:effectLst/>
                <a:latin typeface="+mn-lt"/>
                <a:ea typeface="+mn-ea"/>
                <a:cs typeface="+mn-cs"/>
              </a:rPr>
              <a:t> فوجه النقيب علي طواقمه بسرعة لتوزيع نيرانهم على الجبهة بأكملها. العدو لم يرد بقوة ، والتخلي عن مركباتهم والاختباء على طول الطريق. قامت فصيلة دبابة بمحاولة المناورة ضد السرية الثالثة بالتجول حول معسكر المدفعية والهجوم من الشرق. قامت السرية بتدميرهم. وبينما قامت سرية النقيب علي بمشاغلة العراقيين على الطريق ، حلقت  30طائرة هليكوبتر عبر واجهته باتجاه الجهراء. على الرغم من أن النقيب علي أراد مشاغلتهم ، إلا أنه لم يكن قادرًا على رفع بندقيته عالية بما يكفي. لم يكن يشعر بالقلق حتى راى طائرة الهليكوبتر الكبيرة في مسار التكوين. لقد أدرك التهديد لكنه لم يستطع حمل سلاحه. رجعت الطائرة الكبيرة واصبحت تحوم كما لو انه كان يستعد للمشاغلة. مرة أخرى ، كان الحظ مع النقيب علي.اصبحت الطائرة الكبيرة تحوم لبضع دقائق ، ثم تحولت لمتابعة بقية التكوين. واصل العراقيون النزول على الطريق الدائري السادس ، على ما يبدو غير مدركين للوضع. مرت قافلة من شاحنات البضائع المحملة بالجنود من أمام الكتيبة الثامنة. اشتبك الكويتيون مع الشاحنات ، وخرج مئات من الجنود راجلا.         بدلاً من الانتشار للقتال</a:t>
            </a:r>
            <a:r>
              <a:rPr lang="ar-IQ" sz="2000" b="1" kern="1200" dirty="0" smtClean="0">
                <a:solidFill>
                  <a:schemeClr val="tx1"/>
                </a:solidFill>
                <a:effectLst/>
                <a:latin typeface="+mn-lt"/>
                <a:ea typeface="+mn-ea"/>
                <a:cs typeface="+mn-cs"/>
              </a:rPr>
              <a:t>,</a:t>
            </a:r>
            <a:r>
              <a:rPr lang="ar-SA" sz="2000" b="1" kern="1200" dirty="0" smtClean="0">
                <a:solidFill>
                  <a:schemeClr val="tx1"/>
                </a:solidFill>
                <a:effectLst/>
                <a:latin typeface="+mn-lt"/>
                <a:ea typeface="+mn-ea"/>
                <a:cs typeface="+mn-cs"/>
              </a:rPr>
              <a:t> جلس معظم الجنود فقط على جانب الطريق في انتظار نتائج أحداث اليوم. انتقل بعض المشاة العراقيين إلى معسكر الذخيرة على الجناح الايمن من النقيب علي.واجهة دبابات جناح النقيب علي أسلحة خفيفة ونيران آر بي جي ، لكن لم تتكبد أي خسائر</a:t>
            </a:r>
            <a:r>
              <a:rPr lang="ar-IQ" sz="2000" b="1" kern="1200" dirty="0" smtClean="0">
                <a:solidFill>
                  <a:schemeClr val="tx1"/>
                </a:solidFill>
                <a:effectLst/>
                <a:latin typeface="+mn-lt"/>
                <a:ea typeface="+mn-ea"/>
                <a:cs typeface="+mn-cs"/>
              </a:rPr>
              <a:t>,</a:t>
            </a:r>
            <a:r>
              <a:rPr lang="ar-IQ" sz="2000" b="1" kern="1200" baseline="0" dirty="0" smtClean="0">
                <a:solidFill>
                  <a:schemeClr val="tx1"/>
                </a:solidFill>
                <a:effectLst/>
                <a:latin typeface="+mn-lt"/>
                <a:ea typeface="+mn-ea"/>
                <a:cs typeface="+mn-cs"/>
              </a:rPr>
              <a:t> </a:t>
            </a:r>
            <a:r>
              <a:rPr lang="ar-SA" sz="2000" b="1" kern="1200" dirty="0" smtClean="0">
                <a:solidFill>
                  <a:schemeClr val="tx1"/>
                </a:solidFill>
                <a:effectLst/>
                <a:latin typeface="+mn-lt"/>
                <a:ea typeface="+mn-ea"/>
                <a:cs typeface="+mn-cs"/>
              </a:rPr>
              <a:t>قام النقيب علي بتدمير المدفع أس2 والذي كان محمولا على وسائل النقل ، مما يشير إلى أن العراقيين ما زالوا غير مدركين وغير قادرين على الرد على نيران اللواء 35</a:t>
            </a:r>
            <a:r>
              <a:rPr lang="ar-IQ" sz="2000" b="1" kern="1200" dirty="0" smtClean="0">
                <a:solidFill>
                  <a:schemeClr val="tx1"/>
                </a:solidFill>
                <a:effectLst/>
                <a:latin typeface="+mn-lt"/>
                <a:ea typeface="+mn-ea"/>
                <a:cs typeface="+mn-cs"/>
              </a:rPr>
              <a:t>.</a:t>
            </a:r>
            <a:r>
              <a:rPr lang="ar-IQ" sz="2000" b="1" kern="1200" baseline="0" dirty="0" smtClean="0">
                <a:solidFill>
                  <a:schemeClr val="tx1"/>
                </a:solidFill>
                <a:effectLst/>
                <a:latin typeface="+mn-lt"/>
                <a:ea typeface="+mn-ea"/>
                <a:cs typeface="+mn-cs"/>
              </a:rPr>
              <a:t> </a:t>
            </a:r>
            <a:r>
              <a:rPr lang="ar-SA" sz="2000" b="1" kern="1200" dirty="0" smtClean="0">
                <a:solidFill>
                  <a:schemeClr val="tx1"/>
                </a:solidFill>
                <a:effectLst/>
                <a:latin typeface="+mn-lt"/>
                <a:ea typeface="+mn-ea"/>
                <a:cs typeface="+mn-cs"/>
              </a:rPr>
              <a:t>تباطأت الأحداث على طول الطريق الدائري السادس, واصلت المدفعية الكويتية الاشتباك مع الجنود العراقيين الذين كانوا يحتمون بين الحطام وخلف السد على طول الطريق الدائري السادس. حاول بعض الجنود العراقيين الاستسلام, لكن الكويتيين أعادوهم لأنهم لم يكن لديهم عدد كاف من الجنود لتأمين حراسة السجناء. استغل الكويتيون فترة الهدوء في القتال لإعادة المركبات إلى معسكر اللواء لتجديد الذخيرة. في حوالي الساعة 1100 ، تلقى اللواء 35 معلومات حول قوة قادمة من الغرب باتجاه الجهراء. حدد الكويتيون بأنها قوة مدرعة تقترب من خلفهم. اعتقد الكويتيون أن هذه القوة كانت قوة تابعة لمجلس التعاون الخليجي لتعزيز الموقف الكويتي. </a:t>
            </a:r>
            <a:r>
              <a:rPr lang="ar-IQ" sz="2000" b="1" kern="1200" dirty="0" smtClean="0">
                <a:solidFill>
                  <a:schemeClr val="tx1"/>
                </a:solidFill>
                <a:effectLst/>
                <a:latin typeface="+mn-lt"/>
                <a:ea typeface="+mn-ea"/>
                <a:cs typeface="+mn-cs"/>
              </a:rPr>
              <a:t>بعض </a:t>
            </a:r>
            <a:r>
              <a:rPr lang="ar-SA" sz="2000" b="1" kern="1200" dirty="0" smtClean="0">
                <a:solidFill>
                  <a:schemeClr val="tx1"/>
                </a:solidFill>
                <a:effectLst/>
                <a:latin typeface="+mn-lt"/>
                <a:ea typeface="+mn-ea"/>
                <a:cs typeface="+mn-cs"/>
              </a:rPr>
              <a:t>من االمركبات ترفع الأعلام الخضراء التي أعتبرها الكويتيون في </a:t>
            </a:r>
            <a:r>
              <a:rPr lang="ar-IQ" sz="2000" b="1" kern="1200" dirty="0" smtClean="0">
                <a:solidFill>
                  <a:schemeClr val="tx1"/>
                </a:solidFill>
                <a:effectLst/>
                <a:latin typeface="+mn-lt"/>
                <a:ea typeface="+mn-ea"/>
                <a:cs typeface="+mn-cs"/>
              </a:rPr>
              <a:t>البداية بأنها سعودية.</a:t>
            </a:r>
            <a:r>
              <a:rPr lang="ar-SA" sz="2000" b="1" kern="1200" dirty="0" smtClean="0">
                <a:solidFill>
                  <a:schemeClr val="tx1"/>
                </a:solidFill>
                <a:effectLst/>
                <a:latin typeface="+mn-lt"/>
                <a:ea typeface="+mn-ea"/>
                <a:cs typeface="+mn-cs"/>
              </a:rPr>
              <a:t> مشى النقيب غسان لاستجواب المركبات التي كانت في المقدمة. مع اقترابه ، أدرك أن هذه كانت قوة عراقية لكونها مجهزة ب تي-72 وعجلة المشاة القتالية ، لكنه كان ملتزماً للغاية بالتحول. سأل طاقم مركبة الامامية عن هويتهم وموقع قائدهم. أجاب الطاقم ، استدار النقيب غسان ، ومشى ، ونقل المعلومات إلى اللواء. واصل العراقيون بالسياقة شرقًا على طول طريق السالمي بين الكتيبتين السابعة والثامنة. عندما تحولت المركبات الامامية جنوباً على طريق الدائري السادس ، أطلق الكويتيون النار عليها. تحولت الكتيبة السابعة إلى الاشتباك على طول جناحها الايمن والخلف بينما اشتبكت الكتيبة الثامنة مع قوة بحجم السرية من جهتهم الامامية على الطريق الدائري السادس. هؤلاء العراقيون كانوا اللواء الرئيسي والقيادي لفرقة المدينة. هاجمت هذة الفرقة من الغرب على طول طريق السالمي. مثل فرقة حمورابي ، كانوا لا يزالون في طابور على الطريق وليس لديهم فكرة عن المقاومة من قبل اللواء 35. </a:t>
            </a:r>
            <a:r>
              <a:rPr lang="ar-IQ" sz="2000" b="1" kern="1200" dirty="0" smtClean="0">
                <a:solidFill>
                  <a:schemeClr val="tx1"/>
                </a:solidFill>
                <a:effectLst/>
                <a:latin typeface="+mn-lt"/>
                <a:ea typeface="+mn-ea"/>
                <a:cs typeface="+mn-cs"/>
              </a:rPr>
              <a:t>أنسحب العراقيون بأتجاه الغرب على طول طريق السالمي, التوقف مؤقتًا لإعادة التجميع في محطة وزن الشاحنات تقع على بعد حوالي ثلاثة كيلومترات من مواقع الكتائب السابعة والثامنة.</a:t>
            </a:r>
          </a:p>
          <a:p>
            <a:pPr marL="0" marR="0" indent="0" algn="r" defTabSz="914400" rtl="0" eaLnBrk="1" fontAlgn="auto" latinLnBrk="0" hangingPunct="1">
              <a:lnSpc>
                <a:spcPct val="100000"/>
              </a:lnSpc>
              <a:spcBef>
                <a:spcPts val="0"/>
              </a:spcBef>
              <a:spcAft>
                <a:spcPts val="0"/>
              </a:spcAft>
              <a:buClrTx/>
              <a:buSzTx/>
              <a:buFontTx/>
              <a:buNone/>
              <a:tabLst/>
              <a:defRPr/>
            </a:pPr>
            <a:r>
              <a:rPr lang="ar-SA" sz="2000" b="1" kern="1200" dirty="0" smtClean="0">
                <a:solidFill>
                  <a:schemeClr val="tx1"/>
                </a:solidFill>
                <a:effectLst/>
                <a:latin typeface="+mn-lt"/>
                <a:ea typeface="+mn-ea"/>
                <a:cs typeface="+mn-cs"/>
              </a:rPr>
              <a:t>تشير المعلومات التي عثر عليها بعد الحرب إلى عدم وجود اتصال مباشر بين فرقة حمورابي وفرقة المدينة. في الواقع ، تجاوزت فرقة المدينة المنورة مواقع إطلاق المدفعية ودبابات الاحتياط التابعة للواء 35 الذين كانوا جنوب طريق السالمي بالقرب من قاعدة علي السالم الجوية. تسببت نيران الكتيبتين السابعة والثامنة في خسائر فادحة واستنزاف في اللواء القيادي. ألقى الكويتيون القبض على ستة سجناء ، وقام ضابط عمليات اللواء ،المقدم سليمان الحويل ، باستجوابهم وعرفوا على أنفسهم كأعضاء في فرقة المدينة المنورة.                               </a:t>
            </a:r>
            <a:endParaRPr lang="en-GB" sz="2000" b="1" kern="1200" dirty="0" smtClean="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r>
              <a:rPr lang="ar-SA" sz="2000" b="1" kern="1200" dirty="0" smtClean="0">
                <a:solidFill>
                  <a:schemeClr val="tx1"/>
                </a:solidFill>
                <a:effectLst/>
                <a:latin typeface="+mn-lt"/>
                <a:ea typeface="+mn-ea"/>
                <a:cs typeface="+mn-cs"/>
              </a:rPr>
              <a:t>                        </a:t>
            </a:r>
            <a:endParaRPr lang="en-GB" sz="2000" b="1" kern="1200" dirty="0" smtClean="0">
              <a:solidFill>
                <a:schemeClr val="tx1"/>
              </a:solidFill>
              <a:effectLst/>
              <a:latin typeface="+mn-lt"/>
              <a:ea typeface="+mn-ea"/>
              <a:cs typeface="+mn-cs"/>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2000" b="1" kern="1200" dirty="0" smtClean="0">
              <a:solidFill>
                <a:schemeClr val="tx1"/>
              </a:solidFill>
              <a:effectLst/>
              <a:latin typeface="+mn-lt"/>
              <a:ea typeface="+mn-ea"/>
              <a:cs typeface="+mn-cs"/>
            </a:endParaRPr>
          </a:p>
          <a:p>
            <a:endParaRPr lang="en-US" sz="2000" b="1" dirty="0">
              <a:latin typeface="Arial" panose="020B0604020202020204" pitchFamily="34" charset="0"/>
              <a:cs typeface="Arial" panose="020B0604020202020204" pitchFamily="34" charset="0"/>
            </a:endParaRPr>
          </a:p>
          <a:p>
            <a:endParaRPr lang="en-US" sz="2000" b="1" dirty="0"/>
          </a:p>
        </p:txBody>
      </p:sp>
      <p:sp>
        <p:nvSpPr>
          <p:cNvPr id="4" name="Slide Number Placeholder 3"/>
          <p:cNvSpPr>
            <a:spLocks noGrp="1"/>
          </p:cNvSpPr>
          <p:nvPr>
            <p:ph type="sldNum" sz="quarter" idx="10"/>
          </p:nvPr>
        </p:nvSpPr>
        <p:spPr/>
        <p:txBody>
          <a:bodyPr/>
          <a:lstStyle/>
          <a:p>
            <a:fld id="{E47B1221-5E02-4C24-85A8-98886365DFEC}" type="slidenum">
              <a:rPr lang="en-US" smtClean="0"/>
              <a:t>32</a:t>
            </a:fld>
            <a:endParaRPr lang="en-US"/>
          </a:p>
        </p:txBody>
      </p:sp>
    </p:spTree>
    <p:extLst>
      <p:ext uri="{BB962C8B-B14F-4D97-AF65-F5344CB8AC3E}">
        <p14:creationId xmlns:p14="http://schemas.microsoft.com/office/powerpoint/2010/main" val="2712874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3)</a:t>
            </a:r>
          </a:p>
          <a:p>
            <a:r>
              <a:rPr lang="en-US" dirty="0"/>
              <a:t>The Kuwaitis quickly brought effective artillery fires on this point, causing additional casualties and confusion among the Iraqis. LTC Fahad </a:t>
            </a:r>
            <a:r>
              <a:rPr lang="en-US" dirty="0" err="1"/>
              <a:t>Ashush</a:t>
            </a:r>
            <a:r>
              <a:rPr lang="en-US" dirty="0"/>
              <a:t>, the 51st Artillery Battalion commander and CPT </a:t>
            </a:r>
            <a:r>
              <a:rPr lang="en-US" dirty="0" err="1"/>
              <a:t>Khasan</a:t>
            </a:r>
            <a:r>
              <a:rPr lang="en-US" dirty="0"/>
              <a:t> </a:t>
            </a:r>
            <a:r>
              <a:rPr lang="en-US" dirty="0" err="1"/>
              <a:t>Dawud</a:t>
            </a:r>
            <a:r>
              <a:rPr lang="en-US" dirty="0"/>
              <a:t>, the 2d Battery commander were forward acting as observers. The guns were manned by composite crews of all ranks because the battalion had not fully assembled. MAJ Nabil Saleh, the battalion XO, commanded the guns. These fires caused the Iraqis to continue to withdraw to the west over the </a:t>
            </a:r>
            <a:r>
              <a:rPr lang="en-US" dirty="0" err="1"/>
              <a:t>Mutlaa</a:t>
            </a:r>
            <a:r>
              <a:rPr lang="en-US" dirty="0"/>
              <a:t> ridge. Unfortunately, the Iraqis established their own artillery in firing positions just north of the Salmi Road on the west end of the </a:t>
            </a:r>
            <a:r>
              <a:rPr lang="en-US" dirty="0" err="1"/>
              <a:t>Mutlaa</a:t>
            </a:r>
            <a:r>
              <a:rPr lang="en-US" dirty="0"/>
              <a:t> ridge. They placed accurate fires on the Kuwaiti positions. Several rounds hit near the brigade command group, seriously wounding the artillery battalion commander, LTC Fahad. MAJ Nabil, the battalion XO, took command of the battalion. While the 51st Battalion was engaging the Medina Division, a Kuwaiti A- 4 Skyhawk appeared. It flew around the Kuwaiti artillery position twice and attacked the Iraqi columns just to the north along the Salmi Road. The artillerymen were concerned that they might also be targeted because they were close to the Iraqi force. They had good reason to be concerned. LTC </a:t>
            </a:r>
            <a:r>
              <a:rPr lang="en-US" dirty="0" err="1"/>
              <a:t>Majed</a:t>
            </a:r>
            <a:r>
              <a:rPr lang="en-US" dirty="0"/>
              <a:t> Al Ahmad, an A-4 pilot, flew one of the strikes against the Iraqis along both the </a:t>
            </a:r>
            <a:r>
              <a:rPr lang="en-US" dirty="0" err="1"/>
              <a:t>Abdaly</a:t>
            </a:r>
            <a:r>
              <a:rPr lang="en-US" dirty="0"/>
              <a:t> and Salmi Roads. Due to the rapid pace of the invasion, he was not given a clear picture of events on the ground nor was a forward air controller or communications available with the ground forces. Under the control of the Al Salem Airbase controller, he hit both the Hammurabi and the Medina Divisions with a total of five MK-82, 500-pound bombs. He was unaware of the positions of the 35th Brigade and could not identify the Chieftains during his bomb runs. MAJ </a:t>
            </a:r>
            <a:r>
              <a:rPr lang="en-US" dirty="0" err="1"/>
              <a:t>Majed</a:t>
            </a:r>
            <a:r>
              <a:rPr lang="en-US" dirty="0"/>
              <a:t> targeted the Iraqis because he was directed by the controller at Al Salem to hit the columns on the road. He returned to Al </a:t>
            </a:r>
            <a:r>
              <a:rPr lang="en-US" dirty="0" err="1"/>
              <a:t>Jaber</a:t>
            </a:r>
            <a:r>
              <a:rPr lang="en-US" dirty="0"/>
              <a:t> Airfield after being hit by a surface-to-air missile.</a:t>
            </a:r>
          </a:p>
          <a:p>
            <a:r>
              <a:rPr lang="en-US" dirty="0"/>
              <a:t>The Iraqis threatened to attack the artillery with a company of BMPs and fired several rounds of 30mm in their direction. Although several rounds hit the position, the Iraqis were firing armor-piercing instead of high explosive ammunition and did not get a direct hit or cause any casualties. The gunners prepared to engage them with direct fire and the Iraqis did not continue the attack. The artillery moved south and east to new firing positions that were farther away from the Iraqis and less exposed.</a:t>
            </a:r>
          </a:p>
          <a:p>
            <a:r>
              <a:rPr lang="en-US" dirty="0"/>
              <a:t>The Medina regrouped and attacked again, this time with two brigades deployed. The unit commanders informed COL Salem they were running short of ammunition, in particular tank main gun rounds. Most tanks were down to two or three rounds of main gun ammunition. COL Salem requested reinforcements and support from headquarters, but there was no additional support available. To prevent the brigade from being encircled between the Hammurabi and now-deployed Medina Divisions, COL Salem directed a withdrawal to new positions south of the Salmi Road. The 8th Battalion covered the 7th Battalion’s initial move</a:t>
            </a:r>
          </a:p>
        </p:txBody>
      </p:sp>
      <p:sp>
        <p:nvSpPr>
          <p:cNvPr id="4" name="Slide Number Placeholder 3"/>
          <p:cNvSpPr>
            <a:spLocks noGrp="1"/>
          </p:cNvSpPr>
          <p:nvPr>
            <p:ph type="sldNum" sz="quarter" idx="10"/>
          </p:nvPr>
        </p:nvSpPr>
        <p:spPr/>
        <p:txBody>
          <a:bodyPr/>
          <a:lstStyle/>
          <a:p>
            <a:fld id="{E47B1221-5E02-4C24-85A8-98886365DFEC}" type="slidenum">
              <a:rPr lang="en-US" smtClean="0"/>
              <a:t>33</a:t>
            </a:fld>
            <a:endParaRPr lang="en-US"/>
          </a:p>
        </p:txBody>
      </p:sp>
    </p:spTree>
    <p:extLst>
      <p:ext uri="{BB962C8B-B14F-4D97-AF65-F5344CB8AC3E}">
        <p14:creationId xmlns:p14="http://schemas.microsoft.com/office/powerpoint/2010/main" val="1397170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ar-IQ" sz="1400" b="1" dirty="0" smtClean="0"/>
              <a:t>الخريطة</a:t>
            </a:r>
            <a:r>
              <a:rPr lang="ar-IQ" sz="1400" b="1" baseline="0" dirty="0" smtClean="0"/>
              <a:t> 3)</a:t>
            </a:r>
          </a:p>
          <a:p>
            <a:pPr marL="0" marR="0" indent="0" algn="r" defTabSz="914400" rtl="0" eaLnBrk="1" fontAlgn="auto" latinLnBrk="0" hangingPunct="1">
              <a:lnSpc>
                <a:spcPct val="100000"/>
              </a:lnSpc>
              <a:spcBef>
                <a:spcPts val="0"/>
              </a:spcBef>
              <a:spcAft>
                <a:spcPts val="0"/>
              </a:spcAft>
              <a:buClrTx/>
              <a:buSzTx/>
              <a:buFontTx/>
              <a:buNone/>
              <a:tabLst/>
              <a:defRPr/>
            </a:pPr>
            <a:r>
              <a:rPr lang="ar-SA" sz="1200" b="1" kern="1200" dirty="0" smtClean="0">
                <a:solidFill>
                  <a:schemeClr val="tx1"/>
                </a:solidFill>
                <a:effectLst/>
                <a:latin typeface="+mn-lt"/>
                <a:ea typeface="+mn-ea"/>
                <a:cs typeface="+mn-cs"/>
              </a:rPr>
              <a:t>سرعان ما قام الكويتيون بأطلاق نيران المدفعية الفعالة على هذه النقطة ، مما تسبب في خسائر إضافية والارتباك بين العراقيين.كان المقدم</a:t>
            </a:r>
            <a:r>
              <a:rPr lang="ar-SA" sz="1200" kern="120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فهد عشوش ، قائد كتيبة المدفعية الحادية والخمسون والنقيب غسان داوود ،آمر البطارية الثانية ، كانوا في الامام يتصرفون كمراقبين. كانت المدافع مزودة بأطقم  مركبة من جميع الرتب لأن الكتيبة لم يتم تجميها كاملة. قاد الرائد نبيل صالح ،مساعد آمر الكتيبة ، المدافع. تسببت هذه النيران في استمرار العراقيين في الانسحاب إلى الغرب فوق سلسلة تلال المطلاع. لسوء الحظ ، أنشأ العراقيون مدفعيتهم الخاصة في مواقع إطلاق النار شمال طريق السالمي في النهاية الغربية من سلسلة تلال المطلاع. وضعوا نيران دقيقة على المواقع الكويتية. ضربت عدة قذائف قرب مجموعة قيادة اللواء ، مما أسفر عن إصابة قائد كتيبة المدفعية المقدم فهد بجراح خطيرة. تولى الرائد نبيل قيادة</a:t>
            </a:r>
            <a:r>
              <a:rPr lang="ar-IQ" sz="1200" b="1" kern="1200" baseline="0" dirty="0" smtClean="0">
                <a:solidFill>
                  <a:schemeClr val="tx1"/>
                </a:solidFill>
                <a:effectLst/>
                <a:latin typeface="+mn-lt"/>
                <a:ea typeface="+mn-ea"/>
                <a:cs typeface="+mn-cs"/>
              </a:rPr>
              <a:t> الكتيبة.</a:t>
            </a:r>
            <a:r>
              <a:rPr lang="ar-SA" sz="1200" b="1" kern="1200" dirty="0" smtClean="0">
                <a:solidFill>
                  <a:schemeClr val="tx1"/>
                </a:solidFill>
                <a:effectLst/>
                <a:latin typeface="+mn-lt"/>
                <a:ea typeface="+mn-ea"/>
                <a:cs typeface="+mn-cs"/>
              </a:rPr>
              <a:t> بينما كانت الكتيبة 51 تشتبك مع فرقة المدينة ، ظهرت اربع طائرات سكاي هوك كويتية. طارت حول موقع المدفعية الكويتية مرتين وهاجم الصفوف العراقية إلى الشمال على طول طريق السالمي. كان رجال المدفعية قلقين من احتمال استهدافهم أيضًا لأنهم كانوا قريبين من القوة العراقية. كان لديهم سبب وجيه للقلق. طار المقدم ماجد الاحمد، وهو طيار أي-4 ، واحدة من الضربات ضد العراقيين على طول طريقي العبدلي والسالمي. بسبب الوتيرة السريعة للغزو ، هو</a:t>
            </a:r>
            <a:r>
              <a:rPr lang="ar-IQ" sz="1200" b="1" kern="120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لم يعط له صورة واضحة للأحداث على الأرض ولم يكن هناك مراقب جوي</a:t>
            </a:r>
            <a:r>
              <a:rPr lang="ar-IQ" sz="1200" b="1" kern="1200" dirty="0" smtClean="0">
                <a:solidFill>
                  <a:schemeClr val="tx1"/>
                </a:solidFill>
                <a:effectLst/>
                <a:latin typeface="+mn-lt"/>
                <a:ea typeface="+mn-ea"/>
                <a:cs typeface="+mn-cs"/>
              </a:rPr>
              <a:t> منقدم</a:t>
            </a:r>
            <a:r>
              <a:rPr lang="ar-SA" sz="1200" b="1" kern="1200" dirty="0" smtClean="0">
                <a:solidFill>
                  <a:schemeClr val="tx1"/>
                </a:solidFill>
                <a:effectLst/>
                <a:latin typeface="+mn-lt"/>
                <a:ea typeface="+mn-ea"/>
                <a:cs typeface="+mn-cs"/>
              </a:rPr>
              <a:t> أو اتصالات متاحة مع القوات البرية.</a:t>
            </a:r>
            <a:r>
              <a:rPr lang="ar-SA" sz="1200" kern="120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وتحت سيطرة مراقب قاعدة علي السالم الجوية ، أصاب كلاً من فرقتي حمورابي والمدينة المنورة بإجمالي خمس قنابل أم كي -82 ، 500 باوند. لم يكن على علم بمواقع اللواء 35  ولم يستطع تحديد دبابات الجيفتن خلال مهمته  بالقاء القنبلة. استهدف الرائد ماجد العراقيين لأنه كان يوجهه من قبل المراقب الجوي لعلي السالم  وضرب الصفوف على الطريق. عاد إلى قاعدة الجابر بعد إصابته بصاروخ أرض</a:t>
            </a:r>
            <a:r>
              <a:rPr lang="ar-IQ" sz="1200" b="1" kern="1200" dirty="0" smtClean="0">
                <a:solidFill>
                  <a:schemeClr val="tx1"/>
                </a:solidFill>
                <a:effectLst/>
                <a:latin typeface="+mn-lt"/>
                <a:ea typeface="+mn-ea"/>
                <a:cs typeface="+mn-cs"/>
              </a:rPr>
              <a:t>-جو.</a:t>
            </a:r>
            <a:r>
              <a:rPr lang="ar-SA" sz="1200" b="1" kern="1200" dirty="0" smtClean="0">
                <a:solidFill>
                  <a:schemeClr val="tx1"/>
                </a:solidFill>
                <a:effectLst/>
                <a:latin typeface="+mn-lt"/>
                <a:ea typeface="+mn-ea"/>
                <a:cs typeface="+mn-cs"/>
              </a:rPr>
              <a:t> هدد العراقيون بمهاجمة المدفعية بسرية من عجلات المشاة القتالية وأطلقوا عدة طلقات من عيار 30 ملم في اتجاههم. على الرغم من أن عدة طلقات ضربت الموقع ، كان العراقيون يطلقون أطلاقات خارقة للدروع بدلاً من الذخيرة شديدة الانفجار ولم يصابوا مباشرة أو يتسببون في أي إصابات. أعد رماة المدفعية للاشتباك  مع العراقيين بنيران مباشرة ولم يواصل العراقيون الهجوم. انتقلت المدفعية جنوبًا وشرقًا إلى مواقع إطلاق نار جديدة كانت بعيدة عن العراقيين وأقل تعرضًا لها. أعادة فرقة المدينة تجميع صفوفها وهاجمت مرة أخرى ، هذه المرة مع لواءين تم نشرهما. أبلغ قا</a:t>
            </a:r>
            <a:r>
              <a:rPr lang="ar-IQ" sz="1200" b="1" kern="1200" dirty="0" smtClean="0">
                <a:solidFill>
                  <a:schemeClr val="tx1"/>
                </a:solidFill>
                <a:effectLst/>
                <a:latin typeface="+mn-lt"/>
                <a:ea typeface="+mn-ea"/>
                <a:cs typeface="+mn-cs"/>
              </a:rPr>
              <a:t>ئد</a:t>
            </a:r>
            <a:r>
              <a:rPr lang="ar-IQ" sz="1200" b="1" kern="1200" baseline="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الوحدة العقيد سالم بأنهم كانوا ينفذون من الذخيرة ، ولا سيما طلقات المدافع الرئيسية للدبابات. وكانت معظم الدبابات نفذت ذخيرتها واصبحت تملك 2 او 3 اطلقات من الذخيرة الرئيسية للأسلحة النارية. طلب العقيد سالم تعزيزات ودعم من المقر,</a:t>
            </a:r>
            <a:r>
              <a:rPr lang="ar-SA" sz="1200" kern="1200" dirty="0" smtClean="0">
                <a:solidFill>
                  <a:schemeClr val="tx1"/>
                </a:solidFill>
                <a:effectLst/>
                <a:latin typeface="+mn-lt"/>
                <a:ea typeface="+mn-ea"/>
                <a:cs typeface="+mn-cs"/>
              </a:rPr>
              <a:t> </a:t>
            </a:r>
            <a:r>
              <a:rPr lang="ar-SA" sz="1200" b="1" kern="1200" dirty="0" smtClean="0">
                <a:solidFill>
                  <a:schemeClr val="tx1"/>
                </a:solidFill>
                <a:effectLst/>
                <a:latin typeface="+mn-lt"/>
                <a:ea typeface="+mn-ea"/>
                <a:cs typeface="+mn-cs"/>
              </a:rPr>
              <a:t>ولكن لم يكن هناك دعم إضافي متاح. ولمنع تطويق اللواء بين فرقة حمورابي وفرقة المدينة المنتشرة الآن ، وجه العقيد سالم انسحابه إلى مواقع جديدة جنوب طريق السالمي. غطت الكتيبة الثامنة الحركة الأولية للكتيبة السابعة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47B1221-5E02-4C24-85A8-98886365DFEC}" type="slidenum">
              <a:rPr lang="en-US" smtClean="0"/>
              <a:t>34</a:t>
            </a:fld>
            <a:endParaRPr lang="en-US"/>
          </a:p>
        </p:txBody>
      </p:sp>
    </p:spTree>
    <p:extLst>
      <p:ext uri="{BB962C8B-B14F-4D97-AF65-F5344CB8AC3E}">
        <p14:creationId xmlns:p14="http://schemas.microsoft.com/office/powerpoint/2010/main" val="47548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6</a:t>
            </a:fld>
            <a:endParaRPr lang="en-US"/>
          </a:p>
        </p:txBody>
      </p:sp>
    </p:spTree>
    <p:extLst>
      <p:ext uri="{BB962C8B-B14F-4D97-AF65-F5344CB8AC3E}">
        <p14:creationId xmlns:p14="http://schemas.microsoft.com/office/powerpoint/2010/main" val="1938804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(Map 4)</a:t>
            </a:r>
          </a:p>
          <a:p>
            <a:r>
              <a:rPr lang="en-US" dirty="0"/>
              <a:t>The 51st Artillery Battalion set ten kilometers to the south and prepared to fire. They were delayed in firing while observers moved into position and then again by communications difficulties. MAJ Nabil had difficulty contacting the brigade commander to help cover the repositioning. CPT Nasser, XO of the 35th Brigade, took charge of the tanks of the two reserve platoons and prepared to attack the enemy. Communication was re-established and the attack canceled.</a:t>
            </a:r>
          </a:p>
          <a:p>
            <a:r>
              <a:rPr lang="en-US" dirty="0"/>
              <a:t>While his company covered the movement of the 7th Battalion, CPT Ali stood on his turret to gain some relief from the heat. For no apparent reason, his driver moved the tank about ten or twenty meters. The driver had never moved the tank without specific directives before. As soon as the tank moved, an Iraqi main gun round hit the position they just vacated. After the 7</a:t>
            </a:r>
            <a:r>
              <a:rPr lang="en-US" baseline="30000" dirty="0"/>
              <a:t>th</a:t>
            </a:r>
            <a:r>
              <a:rPr lang="en-US" dirty="0"/>
              <a:t> Battalion set, the 8th Battalion began to move and again, CPT Ali was misidentified as Iraqi and almost engaged. The brigade continued moving south to a subsequent position to escape the closing Iraqi pincers. While repositioning, they received a directive from higher headquarters to move toward the 15th Brigade camp to replenish and continue to defend. However, higher headquarters did not have an accurate picture of the battlefield and communication was tenuous at best. Joint headquarters informed COL Salem to take whatever action he considered necessary. He decided to withdraw to position his back against the Saudi border and secure his flanks and rear against envelopment during the night.</a:t>
            </a:r>
          </a:p>
          <a:p>
            <a:r>
              <a:rPr lang="en-US" dirty="0"/>
              <a:t>Thus, the brigade continued to move south and set on the Saudi border, arriving at about 1630. The brigade remained in position through the night. LTC Ahmad Al Wazan, along with a recon element, moved into Saudi Arabia and made contact with the border police and informed them who they were and the brigade situation. The brigade entered Saudi Arabia the following morning. After the last units withdrew into Saudi Arabia, an Iraqi airstrike hit the vacated positions.</a:t>
            </a:r>
          </a:p>
          <a:p>
            <a:r>
              <a:rPr lang="en-US" dirty="0"/>
              <a:t>The Saudis assisted the brigade in reorganizing and resupplying. While some units, such as the 7th Battalion, were relatively well supplied with water during the fight, others were suffering badly from a lack of water and all suffered from fatigue. At one point, both Kuwaitis and Iraqis alternated purchasing water from the same roadside vendor, soldiers from both sides calmly lining up to pay.</a:t>
            </a:r>
          </a:p>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35</a:t>
            </a:fld>
            <a:endParaRPr lang="en-US"/>
          </a:p>
        </p:txBody>
      </p:sp>
    </p:spTree>
    <p:extLst>
      <p:ext uri="{BB962C8B-B14F-4D97-AF65-F5344CB8AC3E}">
        <p14:creationId xmlns:p14="http://schemas.microsoft.com/office/powerpoint/2010/main" val="2050873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lgn="r"/>
            <a:r>
              <a:rPr lang="ar-IQ" sz="2000" b="1" dirty="0" smtClean="0">
                <a:latin typeface="Arial" panose="020B0604020202020204" pitchFamily="34" charset="0"/>
                <a:cs typeface="Arial" panose="020B0604020202020204" pitchFamily="34" charset="0"/>
              </a:rPr>
              <a:t>الخريطة 4)</a:t>
            </a:r>
          </a:p>
          <a:p>
            <a:pPr lvl="3" algn="r"/>
            <a:r>
              <a:rPr lang="ar-SA" sz="2000" b="1" kern="1200" dirty="0" smtClean="0">
                <a:solidFill>
                  <a:schemeClr val="tx1"/>
                </a:solidFill>
                <a:effectLst/>
                <a:latin typeface="Arial" panose="020B0604020202020204" pitchFamily="34" charset="0"/>
                <a:ea typeface="+mn-ea"/>
                <a:cs typeface="Arial" panose="020B0604020202020204" pitchFamily="34" charset="0"/>
              </a:rPr>
              <a:t>وضعت كتيبة المدفعية الحادية والخمسون عشرة كيلومترات إلى الجنوب واستعدت لإطلاق النار. لقد تأخروا في إطلاق النار بينما تحرك المراقبون إلى مواقعهم ثم مرة أخرى بسبب صعوبات الاتصالات. واجه الرائد نبيل صعوبة في الاتصال بقائد اللواء للمساعدة في تغطية عملية إعادة التموضع. تولى النقيب ناصر مركز مساعد أمر اللواء 35 ، قيادة دبابات الفصيلتين الاحتياطيتين واستعد لمهاجمة العدو. تم إعادة تأمين الاتصالات وإلغاء الهجوم. بينما قامت سريته بتغطية حركة الكتيبة السابعة ، وقف النقيب علي على برجه لتخفيف بعض الحرارة. دون سبب واضح ، حركة سائقه الدبابة حوالي عشرة أو عشرين متراً. لم يحرك السائق الدبابة أبدًا دون توجيهات محددة من قبل. حالما تحركت الدبابة ، اصطدمت قذيفة مدفعية عراقية رئيسية بالموقع الذي أخلته للتو. بعد تثبيت الكتيبة السابعة ، بدأت الكتيبة الثامنة في التحرك مرارًا وتكرارًا ،لم يتم التعرف على النقيب علي  على أنه عراقي وشارك بشكل شبه كامل في الاشتباكات. واصل اللواء التحرك جنوبًا إلى موقع لاحق هربًا من ملاقط الإغلاق العراقية. أثناء إعادة تموضعهم ، تلقوا توجيهات من المقر الأعلى للانتقال إلى معسكر اللواء الخامس عشر لتجديد مواردهم ومواصلة الدفاع. ومع ذلك ، لم يكن لدى القيادة العليا صورة دقيقة عن ساحة المعركة وكان التواصل ضعيفًا في أحسن الأحوال. أبلغ المقر الرئيسي المشتركة العقيد سالم باتخاذ أي إجراء يراه ضروريًا. قرر الانسحاب لوضع ظهره على الحدود السعودية</a:t>
            </a:r>
            <a:r>
              <a:rPr lang="ar-IQ" sz="2000" b="1" kern="1200" dirty="0" smtClean="0">
                <a:solidFill>
                  <a:schemeClr val="tx1"/>
                </a:solidFill>
                <a:effectLst/>
                <a:latin typeface="Arial" panose="020B0604020202020204" pitchFamily="34" charset="0"/>
                <a:ea typeface="+mn-ea"/>
                <a:cs typeface="Arial" panose="020B0604020202020204" pitchFamily="34" charset="0"/>
              </a:rPr>
              <a:t>,</a:t>
            </a:r>
            <a:r>
              <a:rPr lang="ar-IQ" sz="2000" b="1" kern="1200" baseline="0" dirty="0" smtClean="0">
                <a:solidFill>
                  <a:schemeClr val="tx1"/>
                </a:solidFill>
                <a:effectLst/>
                <a:latin typeface="Arial" panose="020B0604020202020204" pitchFamily="34" charset="0"/>
                <a:ea typeface="+mn-ea"/>
                <a:cs typeface="Arial" panose="020B0604020202020204" pitchFamily="34" charset="0"/>
              </a:rPr>
              <a:t> </a:t>
            </a:r>
            <a:r>
              <a:rPr lang="ar-SA" sz="2000" b="1" kern="1200" dirty="0" smtClean="0">
                <a:solidFill>
                  <a:schemeClr val="tx1"/>
                </a:solidFill>
                <a:effectLst/>
                <a:latin typeface="Arial" panose="020B0604020202020204" pitchFamily="34" charset="0"/>
                <a:ea typeface="+mn-ea"/>
                <a:cs typeface="Arial" panose="020B0604020202020204" pitchFamily="34" charset="0"/>
              </a:rPr>
              <a:t>وتأمين أجنحته والخلف ضد المغلف أثناء الليل. وهكذا ، استمر اللواء في التحرك جنوبًا ووضعه على الحدود السعودية ،</a:t>
            </a:r>
            <a:endParaRPr lang="en-GB" sz="2000" b="1" kern="1200" dirty="0" smtClean="0">
              <a:solidFill>
                <a:schemeClr val="tx1"/>
              </a:solidFill>
              <a:effectLst/>
              <a:latin typeface="Arial" panose="020B0604020202020204" pitchFamily="34" charset="0"/>
              <a:ea typeface="+mn-ea"/>
              <a:cs typeface="Arial" panose="020B0604020202020204" pitchFamily="34" charset="0"/>
            </a:endParaRPr>
          </a:p>
          <a:p>
            <a:pPr lvl="2" algn="r"/>
            <a:r>
              <a:rPr lang="ar-SA" sz="2000" b="1" kern="1200" dirty="0" smtClean="0">
                <a:solidFill>
                  <a:schemeClr val="tx1"/>
                </a:solidFill>
                <a:effectLst/>
                <a:latin typeface="Arial" panose="020B0604020202020204" pitchFamily="34" charset="0"/>
                <a:ea typeface="+mn-ea"/>
                <a:cs typeface="Arial" panose="020B0604020202020204" pitchFamily="34" charset="0"/>
              </a:rPr>
              <a:t>وصل في حوالي الساعة </a:t>
            </a:r>
            <a:r>
              <a:rPr lang="ar-IQ" sz="2000" b="1" kern="1200" dirty="0" smtClean="0">
                <a:solidFill>
                  <a:schemeClr val="tx1"/>
                </a:solidFill>
                <a:effectLst/>
                <a:latin typeface="Arial" panose="020B0604020202020204" pitchFamily="34" charset="0"/>
                <a:ea typeface="+mn-ea"/>
                <a:cs typeface="Arial" panose="020B0604020202020204" pitchFamily="34" charset="0"/>
              </a:rPr>
              <a:t>1630.</a:t>
            </a:r>
            <a:r>
              <a:rPr lang="ar-SA" sz="2000" b="1" kern="1200" dirty="0" smtClean="0">
                <a:solidFill>
                  <a:schemeClr val="tx1"/>
                </a:solidFill>
                <a:effectLst/>
                <a:latin typeface="Arial" panose="020B0604020202020204" pitchFamily="34" charset="0"/>
                <a:ea typeface="+mn-ea"/>
                <a:cs typeface="Arial" panose="020B0604020202020204" pitchFamily="34" charset="0"/>
              </a:rPr>
              <a:t> وظل اللواء في موقعه طوال الليل. وانتقل المقدم أحمد الوزان إلى المملكة العربية السعودية مع عناصر من الاستطلاع </a:t>
            </a:r>
          </a:p>
          <a:p>
            <a:pPr lvl="2" algn="r"/>
            <a:r>
              <a:rPr lang="ar-SA" sz="2000" b="1" kern="1200" dirty="0" smtClean="0">
                <a:solidFill>
                  <a:schemeClr val="tx1"/>
                </a:solidFill>
                <a:effectLst/>
                <a:latin typeface="Arial" panose="020B0604020202020204" pitchFamily="34" charset="0"/>
                <a:ea typeface="+mn-ea"/>
                <a:cs typeface="Arial" panose="020B0604020202020204" pitchFamily="34" charset="0"/>
              </a:rPr>
              <a:t>وأجرى اتصالات </a:t>
            </a:r>
            <a:r>
              <a:rPr lang="ar-IQ" sz="2000" b="1" kern="1200" baseline="0" dirty="0" smtClean="0">
                <a:solidFill>
                  <a:schemeClr val="tx1"/>
                </a:solidFill>
                <a:effectLst/>
                <a:latin typeface="Arial" panose="020B0604020202020204" pitchFamily="34" charset="0"/>
                <a:ea typeface="+mn-ea"/>
                <a:cs typeface="Arial" panose="020B0604020202020204" pitchFamily="34" charset="0"/>
              </a:rPr>
              <a:t> </a:t>
            </a:r>
            <a:r>
              <a:rPr lang="ar-SA" sz="2000" b="1" kern="1200" dirty="0" smtClean="0">
                <a:solidFill>
                  <a:schemeClr val="tx1"/>
                </a:solidFill>
                <a:effectLst/>
                <a:latin typeface="Arial" panose="020B0604020202020204" pitchFamily="34" charset="0"/>
                <a:ea typeface="+mn-ea"/>
                <a:cs typeface="Arial" panose="020B0604020202020204" pitchFamily="34" charset="0"/>
              </a:rPr>
              <a:t>مع شرطة الحدود وأبلغهم من هم وأوضاع اللواء. دخل اللواء المملكة العربية السعودية في صباح اليوم التالي. </a:t>
            </a:r>
            <a:r>
              <a:rPr lang="ar-SA" sz="2000" b="1" kern="1200" dirty="0" smtClean="0">
                <a:solidFill>
                  <a:schemeClr val="tx1"/>
                </a:solidFill>
                <a:effectLst/>
                <a:latin typeface="Arial" panose="020B0604020202020204" pitchFamily="34" charset="0"/>
                <a:ea typeface="+mn-ea"/>
                <a:cs typeface="+mn-cs"/>
              </a:rPr>
              <a:t>بعد انسحاب الوحدات الأخيرة إلى السعودية ، أصابت غارة جوية عراقية المواقع التي تم إخلاؤها             </a:t>
            </a:r>
          </a:p>
          <a:p>
            <a:pPr lvl="2" algn="r"/>
            <a:r>
              <a:rPr lang="ar-SA" sz="2000" b="1" kern="1200" dirty="0" smtClean="0">
                <a:solidFill>
                  <a:schemeClr val="tx1"/>
                </a:solidFill>
                <a:effectLst/>
                <a:latin typeface="Arial" panose="020B0604020202020204" pitchFamily="34" charset="0"/>
                <a:ea typeface="+mn-ea"/>
                <a:cs typeface="+mn-cs"/>
              </a:rPr>
              <a:t>ساعد السعوديون اللواء في إعادة التنظيم والإمداد. في حين أن بعض الوحدات ، مثل الكتيبة السابعة ، تم تزويدها بالمياه بشكل جيد نسبياً خلال القتال ، بينما عانت وحدات أخرى بشدة من نقص المياه وكلها عانت من التعب. في وقت من الأوقات ، تناوب كل من الكويتيين والعراقيين في شراء المياه من البائع نفسه على جانب الطريق ، الجنود من كلا الجانبين كانوا في صف واحد يصطفون بهدوء للدفع.</a:t>
            </a:r>
          </a:p>
          <a:p>
            <a:pPr lvl="2" algn="r"/>
            <a:r>
              <a:rPr lang="ar-SA" sz="2000" b="1" kern="1200" dirty="0" smtClean="0">
                <a:solidFill>
                  <a:schemeClr val="tx1"/>
                </a:solidFill>
                <a:effectLst/>
                <a:latin typeface="Arial" panose="020B0604020202020204" pitchFamily="34" charset="0"/>
                <a:ea typeface="+mn-ea"/>
                <a:cs typeface="Arial" panose="020B0604020202020204" pitchFamily="34" charset="0"/>
              </a:rPr>
              <a:t>                                  </a:t>
            </a:r>
            <a:endParaRPr lang="ar-IQ" sz="2000" b="1" kern="1200" dirty="0" smtClean="0">
              <a:solidFill>
                <a:schemeClr val="tx1"/>
              </a:solidFill>
              <a:effectLst/>
              <a:latin typeface="Arial" panose="020B0604020202020204" pitchFamily="34" charset="0"/>
              <a:ea typeface="+mn-ea"/>
              <a:cs typeface="Arial" panose="020B0604020202020204" pitchFamily="34" charset="0"/>
            </a:endParaRPr>
          </a:p>
          <a:p>
            <a:pPr marL="914400" marR="0" lvl="2" indent="0" algn="r" defTabSz="914400" rtl="0" eaLnBrk="1" fontAlgn="auto" latinLnBrk="0" hangingPunct="1">
              <a:lnSpc>
                <a:spcPct val="100000"/>
              </a:lnSpc>
              <a:spcBef>
                <a:spcPts val="0"/>
              </a:spcBef>
              <a:spcAft>
                <a:spcPts val="0"/>
              </a:spcAft>
              <a:buClrTx/>
              <a:buSzTx/>
              <a:buFontTx/>
              <a:buNone/>
              <a:tabLst/>
              <a:defRPr/>
            </a:pPr>
            <a:endParaRPr lang="en-US" sz="2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47B1221-5E02-4C24-85A8-98886365DFEC}" type="slidenum">
              <a:rPr lang="en-US" smtClean="0"/>
              <a:t>36</a:t>
            </a:fld>
            <a:endParaRPr lang="en-US"/>
          </a:p>
        </p:txBody>
      </p:sp>
    </p:spTree>
    <p:extLst>
      <p:ext uri="{BB962C8B-B14F-4D97-AF65-F5344CB8AC3E}">
        <p14:creationId xmlns:p14="http://schemas.microsoft.com/office/powerpoint/2010/main" val="1110297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47B1221-5E02-4C24-85A8-98886365DFEC}" type="slidenum">
              <a:rPr lang="en-US" smtClean="0"/>
              <a:t>40</a:t>
            </a:fld>
            <a:endParaRPr lang="en-US"/>
          </a:p>
        </p:txBody>
      </p:sp>
    </p:spTree>
    <p:extLst>
      <p:ext uri="{BB962C8B-B14F-4D97-AF65-F5344CB8AC3E}">
        <p14:creationId xmlns:p14="http://schemas.microsoft.com/office/powerpoint/2010/main" val="2032703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7</a:t>
            </a:fld>
            <a:endParaRPr lang="en-US"/>
          </a:p>
        </p:txBody>
      </p:sp>
    </p:spTree>
    <p:extLst>
      <p:ext uri="{BB962C8B-B14F-4D97-AF65-F5344CB8AC3E}">
        <p14:creationId xmlns:p14="http://schemas.microsoft.com/office/powerpoint/2010/main" val="70912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8</a:t>
            </a:fld>
            <a:endParaRPr lang="en-US"/>
          </a:p>
        </p:txBody>
      </p:sp>
    </p:spTree>
    <p:extLst>
      <p:ext uri="{BB962C8B-B14F-4D97-AF65-F5344CB8AC3E}">
        <p14:creationId xmlns:p14="http://schemas.microsoft.com/office/powerpoint/2010/main" val="380051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9</a:t>
            </a:fld>
            <a:endParaRPr lang="en-US"/>
          </a:p>
        </p:txBody>
      </p:sp>
    </p:spTree>
    <p:extLst>
      <p:ext uri="{BB962C8B-B14F-4D97-AF65-F5344CB8AC3E}">
        <p14:creationId xmlns:p14="http://schemas.microsoft.com/office/powerpoint/2010/main" val="279480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10</a:t>
            </a:fld>
            <a:endParaRPr lang="en-US"/>
          </a:p>
        </p:txBody>
      </p:sp>
    </p:spTree>
    <p:extLst>
      <p:ext uri="{BB962C8B-B14F-4D97-AF65-F5344CB8AC3E}">
        <p14:creationId xmlns:p14="http://schemas.microsoft.com/office/powerpoint/2010/main" val="422152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11</a:t>
            </a:fld>
            <a:endParaRPr lang="en-US"/>
          </a:p>
        </p:txBody>
      </p:sp>
    </p:spTree>
    <p:extLst>
      <p:ext uri="{BB962C8B-B14F-4D97-AF65-F5344CB8AC3E}">
        <p14:creationId xmlns:p14="http://schemas.microsoft.com/office/powerpoint/2010/main" val="280722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12</a:t>
            </a:fld>
            <a:endParaRPr lang="en-US"/>
          </a:p>
        </p:txBody>
      </p:sp>
    </p:spTree>
    <p:extLst>
      <p:ext uri="{BB962C8B-B14F-4D97-AF65-F5344CB8AC3E}">
        <p14:creationId xmlns:p14="http://schemas.microsoft.com/office/powerpoint/2010/main" val="285589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7B1221-5E02-4C24-85A8-98886365DFEC}" type="slidenum">
              <a:rPr lang="en-US" smtClean="0"/>
              <a:t>13</a:t>
            </a:fld>
            <a:endParaRPr lang="en-US"/>
          </a:p>
        </p:txBody>
      </p:sp>
    </p:spTree>
    <p:extLst>
      <p:ext uri="{BB962C8B-B14F-4D97-AF65-F5344CB8AC3E}">
        <p14:creationId xmlns:p14="http://schemas.microsoft.com/office/powerpoint/2010/main" val="249327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D1E78-ABF9-4649-A3D3-B27CEACA8A5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239661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1E78-ABF9-4649-A3D3-B27CEACA8A5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980757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1E78-ABF9-4649-A3D3-B27CEACA8A5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2049302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D1E78-ABF9-4649-A3D3-B27CEACA8A5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1578908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D1E78-ABF9-4649-A3D3-B27CEACA8A53}"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7407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D1E78-ABF9-4649-A3D3-B27CEACA8A5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3884953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D1E78-ABF9-4649-A3D3-B27CEACA8A53}"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120896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D1E78-ABF9-4649-A3D3-B27CEACA8A53}"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1004178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D1E78-ABF9-4649-A3D3-B27CEACA8A53}"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1965668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E78-ABF9-4649-A3D3-B27CEACA8A5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373966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D1E78-ABF9-4649-A3D3-B27CEACA8A53}"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7CAED3-9242-439E-99CD-AF4978A61C63}" type="slidenum">
              <a:rPr lang="en-US" smtClean="0"/>
              <a:t>‹#›</a:t>
            </a:fld>
            <a:endParaRPr lang="en-US"/>
          </a:p>
        </p:txBody>
      </p:sp>
    </p:spTree>
    <p:extLst>
      <p:ext uri="{BB962C8B-B14F-4D97-AF65-F5344CB8AC3E}">
        <p14:creationId xmlns:p14="http://schemas.microsoft.com/office/powerpoint/2010/main" val="2860734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D1E78-ABF9-4649-A3D3-B27CEACA8A53}" type="datetimeFigureOut">
              <a:rPr lang="en-US" smtClean="0"/>
              <a:t>7/8/2020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CAED3-9242-439E-99CD-AF4978A61C63}" type="slidenum">
              <a:rPr lang="en-US" smtClean="0"/>
              <a:t>‹#›</a:t>
            </a:fld>
            <a:endParaRPr lang="en-US"/>
          </a:p>
        </p:txBody>
      </p:sp>
    </p:spTree>
    <p:extLst>
      <p:ext uri="{BB962C8B-B14F-4D97-AF65-F5344CB8AC3E}">
        <p14:creationId xmlns:p14="http://schemas.microsoft.com/office/powerpoint/2010/main" val="956111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8.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4.bin"/><Relationship Id="rId5" Type="http://schemas.openxmlformats.org/officeDocument/2006/relationships/image" Target="../media/image2.jpe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1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jpe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emf"/><Relationship Id="rId5" Type="http://schemas.openxmlformats.org/officeDocument/2006/relationships/image" Target="../media/image21.jpg"/><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5" y="303502"/>
            <a:ext cx="9144000" cy="628217"/>
          </a:xfrm>
        </p:spPr>
        <p:txBody>
          <a:bodyPr>
            <a:normAutofit fontScale="90000"/>
          </a:bodyPr>
          <a:lstStyle/>
          <a:p>
            <a:r>
              <a:rPr lang="en-US" sz="4000" dirty="0" smtClean="0">
                <a:latin typeface="Arial" panose="020B0604020202020204" pitchFamily="34" charset="0"/>
                <a:cs typeface="Arial" panose="020B0604020202020204" pitchFamily="34" charset="0"/>
              </a:rPr>
              <a:t>TFS Staff Ride//Battle of the Bridges </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pic>
        <p:nvPicPr>
          <p:cNvPr id="6" name="Picture 5"/>
          <p:cNvPicPr>
            <a:picLocks noChangeAspect="1"/>
          </p:cNvPicPr>
          <p:nvPr/>
        </p:nvPicPr>
        <p:blipFill>
          <a:blip r:embed="rId4"/>
          <a:stretch>
            <a:fillRect/>
          </a:stretch>
        </p:blipFill>
        <p:spPr>
          <a:xfrm>
            <a:off x="1524000" y="2935929"/>
            <a:ext cx="2610975" cy="1945078"/>
          </a:xfrm>
          <a:prstGeom prst="rect">
            <a:avLst/>
          </a:prstGeom>
        </p:spPr>
      </p:pic>
      <p:pic>
        <p:nvPicPr>
          <p:cNvPr id="7" name="Picture 6"/>
          <p:cNvPicPr>
            <a:picLocks noChangeAspect="1"/>
          </p:cNvPicPr>
          <p:nvPr/>
        </p:nvPicPr>
        <p:blipFill>
          <a:blip r:embed="rId5"/>
          <a:stretch>
            <a:fillRect/>
          </a:stretch>
        </p:blipFill>
        <p:spPr>
          <a:xfrm>
            <a:off x="8246077" y="2935929"/>
            <a:ext cx="2610975" cy="19450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8075" y="3988720"/>
            <a:ext cx="1789501" cy="139930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8574" y="2432047"/>
            <a:ext cx="1789501" cy="1399309"/>
          </a:xfrm>
          <a:prstGeom prst="rect">
            <a:avLst/>
          </a:prstGeom>
        </p:spPr>
      </p:pic>
      <p:sp>
        <p:nvSpPr>
          <p:cNvPr id="10" name="Rectangle 9"/>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1524000" y="1443686"/>
            <a:ext cx="9077235" cy="830997"/>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The bridges referred to are the </a:t>
            </a:r>
            <a:r>
              <a:rPr lang="en-US" sz="1600" dirty="0" smtClean="0">
                <a:latin typeface="Arial" panose="020B0604020202020204" pitchFamily="34" charset="0"/>
                <a:cs typeface="Arial" panose="020B0604020202020204" pitchFamily="34" charset="0"/>
              </a:rPr>
              <a:t>“two bridges” </a:t>
            </a:r>
            <a:r>
              <a:rPr lang="en-US" sz="1600" dirty="0">
                <a:latin typeface="Arial" panose="020B0604020202020204" pitchFamily="34" charset="0"/>
                <a:cs typeface="Arial" panose="020B0604020202020204" pitchFamily="34" charset="0"/>
              </a:rPr>
              <a:t>that cross the Sixth Ring Road at the junction with Highway 70, west of the Kuwaiti town of Al Jahra. Al Jahra, a town to the west of Kuwait </a:t>
            </a:r>
            <a:r>
              <a:rPr lang="en-US" sz="1600" dirty="0" smtClean="0">
                <a:latin typeface="Arial" panose="020B0604020202020204" pitchFamily="34" charset="0"/>
                <a:cs typeface="Arial" panose="020B0604020202020204" pitchFamily="34" charset="0"/>
              </a:rPr>
              <a:t>City, </a:t>
            </a:r>
            <a:r>
              <a:rPr lang="en-US" sz="1600" dirty="0">
                <a:latin typeface="Arial" panose="020B0604020202020204" pitchFamily="34" charset="0"/>
                <a:cs typeface="Arial" panose="020B0604020202020204" pitchFamily="34" charset="0"/>
              </a:rPr>
              <a:t>sits astride the roads from the Iraq border to Kuwait City. Jal al Atraf is a nearby ridge.</a:t>
            </a:r>
          </a:p>
        </p:txBody>
      </p:sp>
    </p:spTree>
    <p:extLst>
      <p:ext uri="{BB962C8B-B14F-4D97-AF65-F5344CB8AC3E}">
        <p14:creationId xmlns:p14="http://schemas.microsoft.com/office/powerpoint/2010/main" val="32835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a:latin typeface="Arial" panose="020B0604020202020204" pitchFamily="34" charset="0"/>
                <a:cs typeface="Arial" panose="020B0604020202020204" pitchFamily="34" charset="0"/>
              </a:rPr>
              <a:t>الجدول الزمني العام</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sp>
        <p:nvSpPr>
          <p:cNvPr id="9" name="TextBox 8"/>
          <p:cNvSpPr txBox="1"/>
          <p:nvPr/>
        </p:nvSpPr>
        <p:spPr>
          <a:xfrm>
            <a:off x="1667262" y="1138237"/>
            <a:ext cx="10234092" cy="6032421"/>
          </a:xfrm>
          <a:prstGeom prst="rect">
            <a:avLst/>
          </a:prstGeom>
          <a:noFill/>
        </p:spPr>
        <p:txBody>
          <a:bodyPr wrap="square" rtlCol="0">
            <a:spAutoFit/>
          </a:bodyPr>
          <a:lstStyle/>
          <a:p>
            <a:pPr lvl="0" algn="r"/>
            <a:r>
              <a:rPr lang="ar-IQ" sz="1400" b="1" u="sng" dirty="0" smtClean="0">
                <a:solidFill>
                  <a:prstClr val="black"/>
                </a:solidFill>
                <a:latin typeface="Arial" panose="020B0604020202020204" pitchFamily="34" charset="0"/>
              </a:rPr>
              <a:t>المرحلة التمهيدية</a:t>
            </a:r>
            <a:r>
              <a:rPr lang="ar-IQ" sz="1400" b="1" dirty="0" smtClean="0">
                <a:solidFill>
                  <a:prstClr val="black"/>
                </a:solidFill>
                <a:latin typeface="Arial" panose="020B0604020202020204" pitchFamily="34" charset="0"/>
              </a:rPr>
              <a:t>: تتكون هذه المرحلة من اختيار ودراسة المراجع التاريخية المخصصة لحدث تاريخي محدد ، ومناقشة جماعية للنقاط الرئيسية ، من أجل إعداد الفرد والوحدة لزيارتها للتضاريس الفعلية للمعركة أو الحملة. الجدول المؤقت:</a:t>
            </a:r>
          </a:p>
          <a:p>
            <a:pPr marL="457200" algn="r"/>
            <a:r>
              <a:rPr lang="ar-IQ" sz="1200" b="1" dirty="0" smtClean="0">
                <a:latin typeface="Arial" panose="020B0604020202020204" pitchFamily="34" charset="0"/>
                <a:cs typeface="Arial" panose="020B0604020202020204" pitchFamily="34" charset="0"/>
              </a:rPr>
              <a:t> سلايدات الفريق جاهزة</a:t>
            </a:r>
            <a:r>
              <a:rPr lang="en-US" sz="1200" b="1" dirty="0" smtClean="0">
                <a:latin typeface="Arial" panose="020B0604020202020204" pitchFamily="34" charset="0"/>
                <a:cs typeface="Arial" panose="020B0604020202020204" pitchFamily="34" charset="0"/>
              </a:rPr>
              <a:t>15SEP20</a:t>
            </a:r>
            <a:r>
              <a:rPr lang="ar-IQ"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a:p>
            <a:pPr marL="457200" algn="r"/>
            <a:r>
              <a:rPr lang="ar-IQ" sz="1200" b="1" dirty="0" smtClean="0">
                <a:latin typeface="Arial" panose="020B0604020202020204" pitchFamily="34" charset="0"/>
                <a:cs typeface="Arial" panose="020B0604020202020204" pitchFamily="34" charset="0"/>
              </a:rPr>
              <a:t> البروفة في قاعة المصلى في معسكر عريفجان   </a:t>
            </a:r>
            <a:r>
              <a:rPr lang="en-US" sz="1200" b="1" dirty="0" smtClean="0">
                <a:latin typeface="Arial" panose="020B0604020202020204" pitchFamily="34" charset="0"/>
                <a:cs typeface="Arial" panose="020B0604020202020204" pitchFamily="34" charset="0"/>
              </a:rPr>
              <a:t>220800-1200CSEP</a:t>
            </a:r>
            <a:r>
              <a:rPr lang="ar-IQ" sz="1200" b="1" dirty="0" smtClean="0">
                <a:latin typeface="Arial" panose="020B0604020202020204" pitchFamily="34" charset="0"/>
                <a:cs typeface="Arial" panose="020B0604020202020204" pitchFamily="34" charset="0"/>
              </a:rPr>
              <a:t>* 20</a:t>
            </a:r>
            <a:endParaRPr lang="en-US" sz="1200" dirty="0" smtClean="0">
              <a:latin typeface="Arial" panose="020B0604020202020204" pitchFamily="34" charset="0"/>
              <a:cs typeface="Arial" panose="020B0604020202020204" pitchFamily="34" charset="0"/>
            </a:endParaRPr>
          </a:p>
          <a:p>
            <a:pPr marL="342900" lvl="0" indent="-342900" algn="r">
              <a:buFont typeface="Arial" panose="020B0604020202020204" pitchFamily="34" charset="0"/>
              <a:buChar char="•"/>
            </a:pPr>
            <a:r>
              <a:rPr lang="ar-IQ" sz="1400" b="1" u="sng" dirty="0" smtClean="0">
                <a:solidFill>
                  <a:prstClr val="black"/>
                </a:solidFill>
                <a:latin typeface="Arial" panose="020B0604020202020204" pitchFamily="34" charset="0"/>
              </a:rPr>
              <a:t>مرحلة الدراسة الميدانية</a:t>
            </a:r>
            <a:r>
              <a:rPr lang="ar-IQ" sz="1400" b="1" dirty="0" smtClean="0">
                <a:solidFill>
                  <a:prstClr val="black"/>
                </a:solidFill>
                <a:latin typeface="Arial" panose="020B0604020202020204" pitchFamily="34" charset="0"/>
              </a:rPr>
              <a:t>: تضم هذه المرحلة وتستمر جهود المرحلة الأولية من الحدث التاريخي من خلال وضع الوحدة على التضاريس الفعلية والتوسع في معرفتها وتحليلها لأهمية الأحداث عبر التضاريس. الجدول المؤقت:</a:t>
            </a:r>
          </a:p>
          <a:p>
            <a:pPr lvl="0" algn="r"/>
            <a:r>
              <a:rPr lang="ar-IQ" sz="1400" b="1" u="sng" dirty="0" smtClean="0">
                <a:solidFill>
                  <a:prstClr val="black"/>
                </a:solidFill>
                <a:latin typeface="Arial" panose="020B0604020202020204" pitchFamily="34" charset="0"/>
              </a:rPr>
              <a:t>اليوم الأول</a:t>
            </a:r>
            <a:r>
              <a:rPr lang="ar-IQ" sz="1400" b="1" dirty="0" smtClean="0">
                <a:solidFill>
                  <a:prstClr val="black"/>
                </a:solidFill>
                <a:latin typeface="Arial" panose="020B0604020202020204" pitchFamily="34" charset="0"/>
              </a:rPr>
              <a:t>:</a:t>
            </a:r>
            <a:endParaRPr lang="en-US" sz="1200" b="1" u="sng" dirty="0" smtClean="0">
              <a:latin typeface="Arial" panose="020B0604020202020204" pitchFamily="34" charset="0"/>
              <a:cs typeface="Arial" panose="020B0604020202020204" pitchFamily="34" charset="0"/>
            </a:endParaRPr>
          </a:p>
          <a:p>
            <a:pPr lvl="1" defTabSz="746125"/>
            <a:r>
              <a:rPr lang="ar-IQ" sz="1200" b="1" dirty="0" smtClean="0">
                <a:latin typeface="Arial" panose="020B0604020202020204" pitchFamily="34" charset="0"/>
                <a:cs typeface="Arial" panose="020B0604020202020204" pitchFamily="34" charset="0"/>
              </a:rPr>
              <a:t> الرحلة من معسكر عريفجان الى وزارة الدفاع الكويتية                                                                                                                            </a:t>
            </a:r>
            <a:r>
              <a:rPr lang="en-US" sz="1200" b="1" dirty="0" smtClean="0">
                <a:latin typeface="Arial" panose="020B0604020202020204" pitchFamily="34" charset="0"/>
                <a:cs typeface="Arial" panose="020B0604020202020204" pitchFamily="34" charset="0"/>
              </a:rPr>
              <a:t>280730-0845CSEP20 </a:t>
            </a:r>
            <a:r>
              <a:rPr lang="ar-IQ" sz="1200" dirty="0" smtClean="0">
                <a:latin typeface="Arial" panose="020B0604020202020204" pitchFamily="34" charset="0"/>
                <a:cs typeface="Arial" panose="020B0604020202020204" pitchFamily="34" charset="0"/>
              </a:rPr>
              <a:t>*</a:t>
            </a:r>
          </a:p>
          <a:p>
            <a:pPr lvl="1" defTabSz="746125"/>
            <a:r>
              <a:rPr lang="ar-IQ" sz="1200" b="1" dirty="0" smtClean="0">
                <a:latin typeface="Arial" panose="020B0604020202020204" pitchFamily="34" charset="0"/>
                <a:cs typeface="Arial" panose="020B0604020202020204" pitchFamily="34" charset="0"/>
              </a:rPr>
              <a:t> تحليل تأريخي – خلفية الأحداث                                                                                                                                                       </a:t>
            </a:r>
            <a:r>
              <a:rPr lang="en-US" sz="1200" b="1" dirty="0" smtClean="0">
                <a:latin typeface="Arial" panose="020B0604020202020204" pitchFamily="34" charset="0"/>
                <a:cs typeface="Arial" panose="020B0604020202020204" pitchFamily="34" charset="0"/>
              </a:rPr>
              <a:t>280900-1115CSEP20</a:t>
            </a:r>
            <a:r>
              <a:rPr lang="ar-IQ"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endParaRPr lang="ar-IQ" sz="1200" dirty="0" smtClean="0">
              <a:latin typeface="Arial" panose="020B0604020202020204" pitchFamily="34" charset="0"/>
              <a:cs typeface="Arial" panose="020B0604020202020204" pitchFamily="34" charset="0"/>
            </a:endParaRPr>
          </a:p>
          <a:p>
            <a:pPr lvl="1" defTabSz="746125"/>
            <a:r>
              <a:rPr lang="ar-IQ" sz="1200" dirty="0" smtClean="0">
                <a:latin typeface="Arial" panose="020B0604020202020204" pitchFamily="34" charset="0"/>
                <a:cs typeface="Arial" panose="020B0604020202020204" pitchFamily="34" charset="0"/>
              </a:rPr>
              <a:t> الغذاء (يحدد فيما بعد)                                                                                                                                                                  </a:t>
            </a:r>
            <a:r>
              <a:rPr lang="en-US" sz="1200" dirty="0" smtClean="0">
                <a:latin typeface="Arial" panose="020B0604020202020204" pitchFamily="34" charset="0"/>
                <a:cs typeface="Arial" panose="020B0604020202020204" pitchFamily="34" charset="0"/>
              </a:rPr>
              <a:t>281115-1300CSEP20</a:t>
            </a:r>
            <a:r>
              <a:rPr lang="ar-IQ" sz="1200" dirty="0" smtClean="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pPr lvl="1"/>
            <a:r>
              <a:rPr lang="ar-IQ" sz="1400" b="1" dirty="0" smtClean="0">
                <a:solidFill>
                  <a:prstClr val="black"/>
                </a:solidFill>
                <a:latin typeface="Arial" panose="020B0604020202020204" pitchFamily="34" charset="0"/>
              </a:rPr>
              <a:t>تحليل أهمية الأحداث عبر التضاريس                                                                                                                        </a:t>
            </a:r>
            <a:r>
              <a:rPr lang="ar-IQ"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281300-1500CSEP20</a:t>
            </a:r>
            <a:r>
              <a:rPr lang="ar-IQ"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t>
            </a:r>
          </a:p>
          <a:p>
            <a:pPr lvl="1" algn="r"/>
            <a:r>
              <a:rPr lang="ar-IQ" sz="1200" dirty="0" smtClean="0">
                <a:latin typeface="Arial" panose="020B0604020202020204" pitchFamily="34" charset="0"/>
                <a:cs typeface="Arial" panose="020B0604020202020204" pitchFamily="34" charset="0"/>
              </a:rPr>
              <a:t> </a:t>
            </a:r>
            <a:r>
              <a:rPr lang="ar-IQ" sz="1200"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الأعداد </a:t>
            </a:r>
            <a:r>
              <a:rPr lang="ar-IQ" sz="1200" b="1" dirty="0">
                <a:latin typeface="Arial" panose="020B0604020202020204" pitchFamily="34" charset="0"/>
                <a:cs typeface="Arial" panose="020B0604020202020204" pitchFamily="34" charset="0"/>
              </a:rPr>
              <a:t>ل</a:t>
            </a:r>
            <a:r>
              <a:rPr lang="ar-IQ" sz="1200" b="1" dirty="0" smtClean="0">
                <a:latin typeface="Arial" panose="020B0604020202020204" pitchFamily="34" charset="0"/>
                <a:cs typeface="Arial" panose="020B0604020202020204" pitchFamily="34" charset="0"/>
              </a:rPr>
              <a:t>جدول </a:t>
            </a:r>
            <a:r>
              <a:rPr lang="ar-IQ" sz="1200" b="1" dirty="0" smtClean="0">
                <a:latin typeface="Arial" panose="020B0604020202020204" pitchFamily="34" charset="0"/>
                <a:cs typeface="Arial" panose="020B0604020202020204" pitchFamily="34" charset="0"/>
              </a:rPr>
              <a:t>الزمني للايام </a:t>
            </a:r>
            <a:r>
              <a:rPr lang="ar-IQ" sz="1200" b="1" dirty="0" smtClean="0">
                <a:latin typeface="Arial" panose="020B0604020202020204" pitchFamily="34" charset="0"/>
                <a:cs typeface="Arial" panose="020B0604020202020204" pitchFamily="34" charset="0"/>
              </a:rPr>
              <a:t>القادمة                                                                                                                                         </a:t>
            </a:r>
            <a:r>
              <a:rPr lang="en-US" sz="1200" dirty="0" smtClean="0">
                <a:latin typeface="Arial" panose="020B0604020202020204" pitchFamily="34" charset="0"/>
                <a:cs typeface="Arial" panose="020B0604020202020204" pitchFamily="34" charset="0"/>
              </a:rPr>
              <a:t>281500-1530CSEP20</a:t>
            </a:r>
            <a:r>
              <a:rPr lang="ar-IQ" sz="1200"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ar-IQ" sz="1200" b="1" u="sng" dirty="0" smtClean="0">
                <a:latin typeface="Arial" panose="020B0604020202020204" pitchFamily="34" charset="0"/>
                <a:cs typeface="Arial" panose="020B0604020202020204" pitchFamily="34" charset="0"/>
              </a:rPr>
              <a:t>اليوم الثاني:</a:t>
            </a:r>
            <a:endParaRPr lang="en-US" sz="1200" dirty="0" smtClean="0">
              <a:latin typeface="Arial" panose="020B0604020202020204" pitchFamily="34" charset="0"/>
              <a:cs typeface="Arial" panose="020B0604020202020204" pitchFamily="34" charset="0"/>
            </a:endParaRPr>
          </a:p>
          <a:p>
            <a:pPr lvl="1" algn="r" defTabSz="746125"/>
            <a:r>
              <a:rPr lang="ar-IQ" sz="1200" b="1" dirty="0" smtClean="0">
                <a:latin typeface="Arial" panose="020B0604020202020204" pitchFamily="34" charset="0"/>
                <a:cs typeface="Arial" panose="020B0604020202020204" pitchFamily="34" charset="0"/>
              </a:rPr>
              <a:t> الرحلة من عريفجان الى الجهرة –موقع معركة الجسور</a:t>
            </a:r>
            <a:r>
              <a:rPr lang="en-US" sz="1200" b="1" dirty="0" smtClean="0">
                <a:latin typeface="Arial" panose="020B0604020202020204" pitchFamily="34" charset="0"/>
                <a:cs typeface="Arial" panose="020B0604020202020204" pitchFamily="34" charset="0"/>
              </a:rPr>
              <a:t>290730-0845CSEP20</a:t>
            </a:r>
            <a:r>
              <a:rPr lang="ar-IQ"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a:p>
            <a:pPr lvl="1" algn="r" defTabSz="746125"/>
            <a:r>
              <a:rPr lang="ar-IQ" sz="1200"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مرحلة الدراسة الميدانية – زيارة التضاريس                             </a:t>
            </a:r>
            <a:r>
              <a:rPr lang="en-US" sz="1200" b="1" dirty="0" smtClean="0">
                <a:latin typeface="Arial" panose="020B0604020202020204" pitchFamily="34" charset="0"/>
                <a:cs typeface="Arial" panose="020B0604020202020204" pitchFamily="34" charset="0"/>
              </a:rPr>
              <a:t>290900-1100CSEP20</a:t>
            </a:r>
            <a:r>
              <a:rPr lang="ar-IQ" sz="1200" b="1" dirty="0" smtClean="0">
                <a:latin typeface="Arial" panose="020B0604020202020204" pitchFamily="34" charset="0"/>
                <a:cs typeface="Arial" panose="020B0604020202020204" pitchFamily="34" charset="0"/>
              </a:rPr>
              <a:t>*</a:t>
            </a:r>
            <a:endParaRPr lang="en-US" sz="1200" b="1" dirty="0" smtClean="0">
              <a:latin typeface="Arial" panose="020B0604020202020204" pitchFamily="34" charset="0"/>
              <a:cs typeface="Arial" panose="020B0604020202020204" pitchFamily="34" charset="0"/>
            </a:endParaRPr>
          </a:p>
          <a:p>
            <a:pPr lvl="1" algn="r"/>
            <a:r>
              <a:rPr lang="ar-IQ" sz="1200" b="1" dirty="0" smtClean="0">
                <a:latin typeface="Arial" panose="020B0604020202020204" pitchFamily="34" charset="0"/>
                <a:cs typeface="Arial" panose="020B0604020202020204" pitchFamily="34" charset="0"/>
              </a:rPr>
              <a:t> الغذاء (يحدد فيما بعد)</a:t>
            </a:r>
            <a:r>
              <a:rPr lang="en-US" sz="1200" b="1" dirty="0" smtClean="0">
                <a:latin typeface="Arial" panose="020B0604020202020204" pitchFamily="34" charset="0"/>
                <a:cs typeface="Arial" panose="020B0604020202020204" pitchFamily="34" charset="0"/>
              </a:rPr>
              <a:t>291100-1200CSEP20</a:t>
            </a:r>
            <a:r>
              <a:rPr lang="ar-IQ"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a:p>
            <a:pPr lvl="1" algn="r"/>
            <a:r>
              <a:rPr lang="ar-IQ" sz="1200" b="1" dirty="0" smtClean="0">
                <a:latin typeface="Arial" panose="020B0604020202020204" pitchFamily="34" charset="0"/>
                <a:cs typeface="Arial" panose="020B0604020202020204" pitchFamily="34" charset="0"/>
              </a:rPr>
              <a:t> الأنتقال الى متحف الشهيد</a:t>
            </a:r>
            <a:r>
              <a:rPr lang="en-US" sz="1200" b="1" dirty="0" smtClean="0">
                <a:latin typeface="Arial" panose="020B0604020202020204" pitchFamily="34" charset="0"/>
                <a:cs typeface="Arial" panose="020B0604020202020204" pitchFamily="34" charset="0"/>
              </a:rPr>
              <a:t>291200-1300CSEP20</a:t>
            </a:r>
            <a:r>
              <a:rPr lang="ar-IQ" sz="1200" b="1" dirty="0" smtClean="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pPr lvl="1" algn="r"/>
            <a:r>
              <a:rPr lang="ar-IQ" sz="1200"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جولة في متحف الشهيد</a:t>
            </a:r>
            <a:r>
              <a:rPr lang="en-US" sz="1200" b="1" dirty="0" smtClean="0">
                <a:latin typeface="Arial" panose="020B0604020202020204" pitchFamily="34" charset="0"/>
                <a:cs typeface="Arial" panose="020B0604020202020204" pitchFamily="34" charset="0"/>
              </a:rPr>
              <a:t>291300-1530CSEP20</a:t>
            </a:r>
            <a:r>
              <a:rPr lang="ar-IQ"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a:p>
            <a:pPr lvl="1" algn="r"/>
            <a:r>
              <a:rPr lang="ar-IQ" sz="1200" b="1" dirty="0" smtClean="0">
                <a:latin typeface="Arial" panose="020B0604020202020204" pitchFamily="34" charset="0"/>
              </a:rPr>
              <a:t> التعليقات الختامية للقادة / تقديم الهدايا </a:t>
            </a:r>
            <a:r>
              <a:rPr lang="en-US" sz="1200" b="1" dirty="0" smtClean="0">
                <a:latin typeface="Arial" panose="020B0604020202020204" pitchFamily="34" charset="0"/>
                <a:cs typeface="Arial" panose="020B0604020202020204" pitchFamily="34" charset="0"/>
              </a:rPr>
              <a:t>291530-1600CSEP20</a:t>
            </a:r>
            <a:r>
              <a:rPr lang="ar-IQ" sz="1200" b="1" dirty="0" smtClean="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pPr marL="0" lvl="1" algn="r"/>
            <a:r>
              <a:rPr lang="ar-IQ" sz="1400" b="1" u="sng" dirty="0" smtClean="0">
                <a:solidFill>
                  <a:prstClr val="black"/>
                </a:solidFill>
                <a:latin typeface="Arial" panose="020B0604020202020204" pitchFamily="34" charset="0"/>
              </a:rPr>
              <a:t>مرحلة التكامل // التركيز على قابلية العمل المشترك </a:t>
            </a:r>
            <a:r>
              <a:rPr lang="ar-IQ" sz="1400" dirty="0" smtClean="0">
                <a:solidFill>
                  <a:prstClr val="black"/>
                </a:solidFill>
                <a:latin typeface="Arial" panose="020B0604020202020204" pitchFamily="34" charset="0"/>
              </a:rPr>
              <a:t>: </a:t>
            </a:r>
            <a:r>
              <a:rPr lang="ar-IQ" sz="1400" b="1" dirty="0" smtClean="0">
                <a:solidFill>
                  <a:prstClr val="black"/>
                </a:solidFill>
                <a:latin typeface="Arial" panose="020B0604020202020204" pitchFamily="34" charset="0"/>
              </a:rPr>
              <a:t>تتكون هذه المرحلة من فرصة رسمية أو غير رسمية للأفراد والوحدة للتفكير في تجربة جولتهم الجماعية، والجمع بين تجربة الدراسة الأولية والميدانية ، في محاولة لتحليل تأثيرات التضاريس والقدرة على التحمل الدروس التي يمكن استخلاصها من الحدث في سياق معاصر</a:t>
            </a:r>
            <a:r>
              <a:rPr lang="en-US" sz="1400" b="1" dirty="0" smtClean="0">
                <a:solidFill>
                  <a:prstClr val="black"/>
                </a:solidFill>
                <a:latin typeface="Arial" panose="020B0604020202020204" pitchFamily="34" charset="0"/>
                <a:cs typeface="Arial" panose="020B0604020202020204" pitchFamily="34" charset="0"/>
              </a:rPr>
              <a:t>.</a:t>
            </a:r>
            <a:endParaRPr lang="ar-IQ" sz="1400" b="1" dirty="0" smtClean="0">
              <a:solidFill>
                <a:prstClr val="black"/>
              </a:solidFill>
              <a:latin typeface="Arial" panose="020B0604020202020204" pitchFamily="34" charset="0"/>
            </a:endParaRPr>
          </a:p>
          <a:p>
            <a:pPr marL="0" lvl="1" algn="r"/>
            <a:r>
              <a:rPr lang="en-US" sz="1400" b="1" dirty="0" smtClean="0">
                <a:solidFill>
                  <a:prstClr val="black"/>
                </a:solidFill>
                <a:latin typeface="Arial" panose="020B0604020202020204" pitchFamily="34" charset="0"/>
                <a:cs typeface="Arial" panose="020B0604020202020204" pitchFamily="34" charset="0"/>
              </a:rPr>
              <a:t> 29</a:t>
            </a:r>
            <a:r>
              <a:rPr lang="ar-IQ" sz="1400" b="1" dirty="0" smtClean="0">
                <a:solidFill>
                  <a:prstClr val="black"/>
                </a:solidFill>
                <a:latin typeface="Arial" panose="020B0604020202020204" pitchFamily="34" charset="0"/>
                <a:cs typeface="Arial" panose="020B0604020202020204" pitchFamily="34" charset="0"/>
              </a:rPr>
              <a:t>1300</a:t>
            </a:r>
            <a:r>
              <a:rPr lang="en-US" sz="1400" b="1" dirty="0" smtClean="0">
                <a:solidFill>
                  <a:prstClr val="black"/>
                </a:solidFill>
                <a:latin typeface="Arial" panose="020B0604020202020204" pitchFamily="34" charset="0"/>
                <a:cs typeface="Arial" panose="020B0604020202020204" pitchFamily="34" charset="0"/>
              </a:rPr>
              <a:t>-</a:t>
            </a:r>
            <a:r>
              <a:rPr lang="ar-IQ" sz="1400" b="1" dirty="0" smtClean="0">
                <a:solidFill>
                  <a:prstClr val="black"/>
                </a:solidFill>
                <a:latin typeface="Arial" panose="020B0604020202020204" pitchFamily="34" charset="0"/>
                <a:cs typeface="Arial" panose="020B0604020202020204" pitchFamily="34" charset="0"/>
              </a:rPr>
              <a:t> حتى الأنتهاء  </a:t>
            </a:r>
            <a:r>
              <a:rPr lang="en-GB" sz="1400" b="1" dirty="0" smtClean="0">
                <a:solidFill>
                  <a:prstClr val="black"/>
                </a:solidFill>
                <a:latin typeface="Arial" panose="020B0604020202020204" pitchFamily="34" charset="0"/>
                <a:cs typeface="Arial" panose="020B0604020202020204" pitchFamily="34" charset="0"/>
              </a:rPr>
              <a:t>SEP</a:t>
            </a:r>
            <a:r>
              <a:rPr lang="en-US" sz="1400" b="1" dirty="0" smtClean="0">
                <a:solidFill>
                  <a:prstClr val="black"/>
                </a:solidFill>
                <a:latin typeface="Arial" panose="020B0604020202020204" pitchFamily="34" charset="0"/>
                <a:cs typeface="Arial" panose="020B0604020202020204" pitchFamily="34" charset="0"/>
              </a:rPr>
              <a:t>20 </a:t>
            </a:r>
            <a:r>
              <a:rPr lang="ar-IQ" sz="1400" b="1" dirty="0" smtClean="0">
                <a:solidFill>
                  <a:prstClr val="black"/>
                </a:solidFill>
                <a:latin typeface="Arial" panose="020B0604020202020204" pitchFamily="34" charset="0"/>
              </a:rPr>
              <a:t> مناقشة جماعية حول الدروس الدائمة وذلك في قاعة المصلى في معسكر الكويت.</a:t>
            </a:r>
            <a:r>
              <a:rPr lang="en-US" sz="1400" b="1" dirty="0" smtClean="0">
                <a:solidFill>
                  <a:prstClr val="black"/>
                </a:solidFill>
                <a:latin typeface="Arial" panose="020B0604020202020204" pitchFamily="34" charset="0"/>
                <a:cs typeface="Arial" panose="020B0604020202020204" pitchFamily="34" charset="0"/>
              </a:rPr>
              <a:t>. </a:t>
            </a:r>
            <a:endParaRPr lang="ar-IQ" sz="1400" b="1" dirty="0" smtClean="0">
              <a:solidFill>
                <a:prstClr val="black"/>
              </a:solidFill>
              <a:latin typeface="Arial" panose="020B0604020202020204" pitchFamily="34" charset="0"/>
            </a:endParaRPr>
          </a:p>
          <a:p>
            <a:pPr marL="0" lvl="1" algn="r"/>
            <a:r>
              <a:rPr lang="ar-IQ" sz="1400" b="1" dirty="0" smtClean="0">
                <a:solidFill>
                  <a:prstClr val="black"/>
                </a:solidFill>
                <a:latin typeface="Arial" panose="020B0604020202020204" pitchFamily="34" charset="0"/>
              </a:rPr>
              <a:t>يسمح بدمج التصورات من المراحل السابقة ، ويوفر فرصة لبلورة التصورات وتنظيمها. يولد رؤى إضافية من خلال المناقشة الجماعية - "ماذا بعد؟"</a:t>
            </a:r>
            <a:endParaRPr lang="ar-IQ" sz="1400" b="1" dirty="0" smtClean="0">
              <a:solidFill>
                <a:prstClr val="black"/>
              </a:solidFill>
              <a:latin typeface="Arial" panose="020B0604020202020204" pitchFamily="34" charset="0"/>
              <a:cs typeface="Arial" panose="020B0604020202020204" pitchFamily="34" charset="0"/>
            </a:endParaRPr>
          </a:p>
          <a:p>
            <a:pPr marL="806450" lvl="2" indent="-349250" algn="r">
              <a:buFont typeface="Arial" panose="020B0604020202020204" pitchFamily="34" charset="0"/>
              <a:buChar char="•"/>
            </a:pPr>
            <a:r>
              <a:rPr lang="en-US" sz="1200" b="1" u="sng" dirty="0" smtClean="0">
                <a:solidFill>
                  <a:prstClr val="black"/>
                </a:solidFill>
                <a:latin typeface="Arial" panose="020B0604020202020204" pitchFamily="34" charset="0"/>
                <a:cs typeface="Arial" panose="020B0604020202020204" pitchFamily="34" charset="0"/>
              </a:rPr>
              <a:t>020900-1100COCT20 </a:t>
            </a:r>
            <a:r>
              <a:rPr lang="ar-IQ" sz="1200" b="1" u="sng" dirty="0" smtClean="0">
                <a:solidFill>
                  <a:prstClr val="black"/>
                </a:solidFill>
                <a:latin typeface="Arial" panose="020B0604020202020204" pitchFamily="34" charset="0"/>
                <a:cs typeface="Arial" panose="020B0604020202020204" pitchFamily="34" charset="0"/>
              </a:rPr>
              <a:t> و</a:t>
            </a:r>
            <a:r>
              <a:rPr lang="ar-IQ" sz="1400" b="1" u="sng" dirty="0" smtClean="0">
                <a:solidFill>
                  <a:prstClr val="black"/>
                </a:solidFill>
                <a:latin typeface="Arial" panose="020B0604020202020204" pitchFamily="34" charset="0"/>
              </a:rPr>
              <a:t>التركيز على سؤالين للمعلم وهما:</a:t>
            </a:r>
            <a:r>
              <a:rPr lang="en-GB" sz="1400" b="1" u="sng" dirty="0" smtClean="0">
                <a:solidFill>
                  <a:prstClr val="black"/>
                </a:solidFill>
                <a:latin typeface="Arial" panose="020B0604020202020204" pitchFamily="34" charset="0"/>
              </a:rPr>
              <a:t>/</a:t>
            </a:r>
            <a:r>
              <a:rPr lang="ar-IQ" sz="1400" b="1" u="sng" dirty="0" smtClean="0">
                <a:solidFill>
                  <a:prstClr val="black"/>
                </a:solidFill>
                <a:latin typeface="Arial" panose="020B0604020202020204" pitchFamily="34" charset="0"/>
              </a:rPr>
              <a:t>الأجراء بعد المراجعة </a:t>
            </a:r>
          </a:p>
          <a:p>
            <a:pPr marL="806450" lvl="2" indent="-349250" algn="r">
              <a:buFont typeface="Arial" panose="020B0604020202020204" pitchFamily="34" charset="0"/>
              <a:buChar char="•"/>
            </a:pPr>
            <a:r>
              <a:rPr lang="en-US" sz="1400" b="1" dirty="0" smtClean="0">
                <a:solidFill>
                  <a:prstClr val="black"/>
                </a:solidFill>
                <a:latin typeface="Arial" panose="020B0604020202020204" pitchFamily="34" charset="0"/>
                <a:cs typeface="Arial" panose="020B0604020202020204" pitchFamily="34" charset="0"/>
              </a:rPr>
              <a:t>– </a:t>
            </a:r>
            <a:r>
              <a:rPr lang="ar-IQ" sz="1400" b="1" dirty="0" smtClean="0">
                <a:solidFill>
                  <a:prstClr val="black"/>
                </a:solidFill>
                <a:latin typeface="Arial" panose="020B0604020202020204" pitchFamily="34" charset="0"/>
              </a:rPr>
              <a:t>كيف تعزز رؤية التضاريس فهمك السابق للمعركة / الحملة؟ </a:t>
            </a:r>
            <a:endParaRPr lang="en-US" sz="1400" b="1" dirty="0" smtClean="0">
              <a:solidFill>
                <a:prstClr val="black"/>
              </a:solidFill>
              <a:latin typeface="Arial" panose="020B0604020202020204" pitchFamily="34" charset="0"/>
              <a:cs typeface="Arial" panose="020B0604020202020204" pitchFamily="34" charset="0"/>
            </a:endParaRPr>
          </a:p>
          <a:p>
            <a:pPr lvl="0" indent="685800" algn="r"/>
            <a:r>
              <a:rPr lang="en-US" sz="1400" b="1" dirty="0" smtClean="0">
                <a:solidFill>
                  <a:prstClr val="black"/>
                </a:solidFill>
                <a:latin typeface="Arial" panose="020B0604020202020204" pitchFamily="34" charset="0"/>
                <a:cs typeface="Arial" panose="020B0604020202020204" pitchFamily="34" charset="0"/>
              </a:rPr>
              <a:t>– </a:t>
            </a:r>
            <a:r>
              <a:rPr lang="ar-IQ" sz="1400" b="1" dirty="0" smtClean="0">
                <a:solidFill>
                  <a:prstClr val="black"/>
                </a:solidFill>
                <a:latin typeface="Arial" panose="020B0604020202020204" pitchFamily="34" charset="0"/>
              </a:rPr>
              <a:t>ما هي الرؤى المستمرة التي يمكن اكتسابها من المعركة / الحملة التي لا تزال مفيدة اليوم؟</a:t>
            </a:r>
            <a:endParaRPr lang="en-US" sz="1400" b="1" dirty="0" smtClean="0">
              <a:solidFill>
                <a:prstClr val="black"/>
              </a:solidFill>
              <a:latin typeface="Arial" panose="020B0604020202020204" pitchFamily="34" charset="0"/>
              <a:cs typeface="Arial" panose="020B0604020202020204" pitchFamily="34" charset="0"/>
            </a:endParaRPr>
          </a:p>
          <a:p>
            <a:pPr marL="0" lvl="1" algn="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82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Timeline: Rehearsal</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271726369"/>
              </p:ext>
            </p:extLst>
          </p:nvPr>
        </p:nvGraphicFramePr>
        <p:xfrm>
          <a:off x="577850" y="1190625"/>
          <a:ext cx="10902950" cy="5176838"/>
        </p:xfrm>
        <a:graphic>
          <a:graphicData uri="http://schemas.openxmlformats.org/presentationml/2006/ole">
            <mc:AlternateContent xmlns:mc="http://schemas.openxmlformats.org/markup-compatibility/2006">
              <mc:Choice xmlns:v="urn:schemas-microsoft-com:vml" Requires="v">
                <p:oleObj spid="_x0000_s1051" name="Worksheet" r:id="rId6" imgW="6991224" imgH="2876428" progId="Excel.Sheet.12">
                  <p:embed/>
                </p:oleObj>
              </mc:Choice>
              <mc:Fallback>
                <p:oleObj name="Worksheet" r:id="rId6" imgW="6991224" imgH="2876428" progId="Excel.Sheet.12">
                  <p:embed/>
                  <p:pic>
                    <p:nvPicPr>
                      <p:cNvPr id="0" name=""/>
                      <p:cNvPicPr/>
                      <p:nvPr/>
                    </p:nvPicPr>
                    <p:blipFill>
                      <a:blip r:embed="rId7"/>
                      <a:stretch>
                        <a:fillRect/>
                      </a:stretch>
                    </p:blipFill>
                    <p:spPr>
                      <a:xfrm>
                        <a:off x="577850" y="1190625"/>
                        <a:ext cx="10902950" cy="5176838"/>
                      </a:xfrm>
                      <a:prstGeom prst="rect">
                        <a:avLst/>
                      </a:prstGeom>
                    </p:spPr>
                  </p:pic>
                </p:oleObj>
              </mc:Fallback>
            </mc:AlternateContent>
          </a:graphicData>
        </a:graphic>
      </p:graphicFrame>
    </p:spTree>
    <p:extLst>
      <p:ext uri="{BB962C8B-B14F-4D97-AF65-F5344CB8AC3E}">
        <p14:creationId xmlns:p14="http://schemas.microsoft.com/office/powerpoint/2010/main" val="29827906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200" b="1" dirty="0" smtClean="0">
                <a:latin typeface="Arial" panose="020B0604020202020204" pitchFamily="34" charset="0"/>
                <a:cs typeface="Arial" panose="020B0604020202020204" pitchFamily="34" charset="0"/>
              </a:rPr>
              <a:t>الجدول الزمني للبروفات</a:t>
            </a:r>
            <a:endParaRPr lang="en-US"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196961839"/>
              </p:ext>
            </p:extLst>
          </p:nvPr>
        </p:nvGraphicFramePr>
        <p:xfrm>
          <a:off x="741218" y="1071481"/>
          <a:ext cx="10902950" cy="5176838"/>
        </p:xfrm>
        <a:graphic>
          <a:graphicData uri="http://schemas.openxmlformats.org/presentationml/2006/ole">
            <mc:AlternateContent xmlns:mc="http://schemas.openxmlformats.org/markup-compatibility/2006">
              <mc:Choice xmlns:v="urn:schemas-microsoft-com:vml" Requires="v">
                <p:oleObj spid="_x0000_s5138" name="Worksheet" r:id="rId6" imgW="6991460" imgH="2876804" progId="Excel.Sheet.12">
                  <p:embed/>
                </p:oleObj>
              </mc:Choice>
              <mc:Fallback>
                <p:oleObj name="Worksheet" r:id="rId6" imgW="6991460" imgH="2876804" progId="Excel.Sheet.12">
                  <p:embed/>
                  <p:pic>
                    <p:nvPicPr>
                      <p:cNvPr id="11" name="Object 10"/>
                      <p:cNvPicPr/>
                      <p:nvPr/>
                    </p:nvPicPr>
                    <p:blipFill>
                      <a:blip r:embed="rId7"/>
                      <a:stretch>
                        <a:fillRect/>
                      </a:stretch>
                    </p:blipFill>
                    <p:spPr>
                      <a:xfrm>
                        <a:off x="741218" y="1071481"/>
                        <a:ext cx="10902950" cy="5176838"/>
                      </a:xfrm>
                      <a:prstGeom prst="rect">
                        <a:avLst/>
                      </a:prstGeom>
                    </p:spPr>
                  </p:pic>
                </p:oleObj>
              </mc:Fallback>
            </mc:AlternateContent>
          </a:graphicData>
        </a:graphic>
      </p:graphicFrame>
      <p:sp>
        <p:nvSpPr>
          <p:cNvPr id="3" name="Rectangle 2"/>
          <p:cNvSpPr/>
          <p:nvPr/>
        </p:nvSpPr>
        <p:spPr>
          <a:xfrm>
            <a:off x="936361" y="1107952"/>
            <a:ext cx="1188720" cy="2693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smtClean="0">
                <a:solidFill>
                  <a:schemeClr val="tx1"/>
                </a:solidFill>
              </a:rPr>
              <a:t>التأريخ</a:t>
            </a:r>
            <a:endParaRPr lang="en-GB" sz="1600" b="1" dirty="0">
              <a:solidFill>
                <a:schemeClr val="tx1"/>
              </a:solidFill>
            </a:endParaRPr>
          </a:p>
        </p:txBody>
      </p:sp>
      <p:sp>
        <p:nvSpPr>
          <p:cNvPr id="8" name="Rectangle 7"/>
          <p:cNvSpPr/>
          <p:nvPr/>
        </p:nvSpPr>
        <p:spPr>
          <a:xfrm>
            <a:off x="2672335" y="1082130"/>
            <a:ext cx="914400" cy="3210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smtClean="0">
                <a:solidFill>
                  <a:schemeClr val="tx1"/>
                </a:solidFill>
              </a:rPr>
              <a:t>الوقت</a:t>
            </a:r>
            <a:endParaRPr lang="en-GB" sz="1600" b="1" dirty="0">
              <a:solidFill>
                <a:schemeClr val="tx1"/>
              </a:solidFill>
            </a:endParaRPr>
          </a:p>
        </p:txBody>
      </p:sp>
      <p:sp>
        <p:nvSpPr>
          <p:cNvPr id="9" name="Rectangle 8"/>
          <p:cNvSpPr/>
          <p:nvPr/>
        </p:nvSpPr>
        <p:spPr>
          <a:xfrm>
            <a:off x="5869908" y="1150399"/>
            <a:ext cx="914400" cy="204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smtClean="0">
                <a:solidFill>
                  <a:schemeClr val="tx1"/>
                </a:solidFill>
              </a:rPr>
              <a:t>الحدث</a:t>
            </a:r>
            <a:endParaRPr lang="en-GB" sz="1600" b="1" dirty="0">
              <a:solidFill>
                <a:schemeClr val="tx1"/>
              </a:solidFill>
            </a:endParaRPr>
          </a:p>
        </p:txBody>
      </p:sp>
      <p:sp>
        <p:nvSpPr>
          <p:cNvPr id="10" name="Rectangle 9"/>
          <p:cNvSpPr/>
          <p:nvPr/>
        </p:nvSpPr>
        <p:spPr>
          <a:xfrm>
            <a:off x="9686836" y="1080703"/>
            <a:ext cx="914400" cy="322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600" b="1" dirty="0" smtClean="0">
                <a:solidFill>
                  <a:schemeClr val="tx1"/>
                </a:solidFill>
              </a:rPr>
              <a:t>الموقع</a:t>
            </a:r>
            <a:endParaRPr lang="en-GB" sz="1600" b="1" dirty="0">
              <a:solidFill>
                <a:schemeClr val="tx1"/>
              </a:solidFill>
            </a:endParaRPr>
          </a:p>
        </p:txBody>
      </p:sp>
      <p:sp>
        <p:nvSpPr>
          <p:cNvPr id="12" name="Rectangle 11"/>
          <p:cNvSpPr/>
          <p:nvPr/>
        </p:nvSpPr>
        <p:spPr>
          <a:xfrm>
            <a:off x="4164970" y="1449798"/>
            <a:ext cx="4204330" cy="31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سلايدات الفريق جاهزة ومقدمة الى الوكيل لويس</a:t>
            </a:r>
            <a:endParaRPr lang="en-GB" sz="1400" b="1" dirty="0">
              <a:solidFill>
                <a:schemeClr val="tx1"/>
              </a:solidFill>
            </a:endParaRPr>
          </a:p>
        </p:txBody>
      </p:sp>
      <p:sp>
        <p:nvSpPr>
          <p:cNvPr id="13" name="Rectangle 12"/>
          <p:cNvSpPr/>
          <p:nvPr/>
        </p:nvSpPr>
        <p:spPr>
          <a:xfrm>
            <a:off x="8830491" y="1434214"/>
            <a:ext cx="2662385" cy="316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مقر قوة مهمة سبارتن بناية رقم 506 عريفجان</a:t>
            </a:r>
            <a:endParaRPr lang="en-GB" sz="1200" b="1" dirty="0">
              <a:solidFill>
                <a:schemeClr val="tx1"/>
              </a:solidFill>
            </a:endParaRPr>
          </a:p>
        </p:txBody>
      </p:sp>
      <p:sp>
        <p:nvSpPr>
          <p:cNvPr id="15" name="Rectangle 14"/>
          <p:cNvSpPr/>
          <p:nvPr/>
        </p:nvSpPr>
        <p:spPr>
          <a:xfrm>
            <a:off x="8830491" y="1804489"/>
            <a:ext cx="2662385" cy="308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قاعة المصلى عريفجان</a:t>
            </a:r>
            <a:endParaRPr lang="en-GB" sz="1200" b="1" dirty="0">
              <a:solidFill>
                <a:schemeClr val="tx1"/>
              </a:solidFill>
            </a:endParaRPr>
          </a:p>
        </p:txBody>
      </p:sp>
      <p:sp>
        <p:nvSpPr>
          <p:cNvPr id="16" name="Rectangle 15"/>
          <p:cNvSpPr/>
          <p:nvPr/>
        </p:nvSpPr>
        <p:spPr>
          <a:xfrm>
            <a:off x="8934994" y="2166803"/>
            <a:ext cx="2557882" cy="264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قاعة المصلى عريفجان</a:t>
            </a:r>
            <a:endParaRPr lang="en-GB" sz="1200" b="1" dirty="0">
              <a:solidFill>
                <a:schemeClr val="tx1"/>
              </a:solidFill>
            </a:endParaRPr>
          </a:p>
        </p:txBody>
      </p:sp>
      <p:sp>
        <p:nvSpPr>
          <p:cNvPr id="17" name="Rectangle 16"/>
          <p:cNvSpPr/>
          <p:nvPr/>
        </p:nvSpPr>
        <p:spPr>
          <a:xfrm>
            <a:off x="8979329" y="2485796"/>
            <a:ext cx="2397761" cy="265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قاعة المصلى عريفجان</a:t>
            </a:r>
            <a:endParaRPr lang="en-GB" sz="1200" b="1" dirty="0">
              <a:solidFill>
                <a:schemeClr val="tx1"/>
              </a:solidFill>
            </a:endParaRPr>
          </a:p>
        </p:txBody>
      </p:sp>
      <p:sp>
        <p:nvSpPr>
          <p:cNvPr id="18" name="Rectangle 17"/>
          <p:cNvSpPr/>
          <p:nvPr/>
        </p:nvSpPr>
        <p:spPr>
          <a:xfrm>
            <a:off x="8979329" y="2827706"/>
            <a:ext cx="2397761" cy="322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قاعة المصلى عريفجان</a:t>
            </a:r>
            <a:endParaRPr lang="en-GB" sz="1200" b="1" dirty="0">
              <a:solidFill>
                <a:schemeClr val="tx1"/>
              </a:solidFill>
            </a:endParaRPr>
          </a:p>
        </p:txBody>
      </p:sp>
      <p:sp>
        <p:nvSpPr>
          <p:cNvPr id="19" name="Rectangle 18"/>
          <p:cNvSpPr/>
          <p:nvPr/>
        </p:nvSpPr>
        <p:spPr>
          <a:xfrm>
            <a:off x="8979328" y="3165332"/>
            <a:ext cx="2397761" cy="311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dirty="0">
                <a:solidFill>
                  <a:prstClr val="black"/>
                </a:solidFill>
              </a:rPr>
              <a:t>قاعة المصلى عريفجان</a:t>
            </a:r>
            <a:endParaRPr lang="en-GB" sz="1200" b="1" dirty="0">
              <a:solidFill>
                <a:prstClr val="black"/>
              </a:solidFill>
            </a:endParaRPr>
          </a:p>
        </p:txBody>
      </p:sp>
      <p:sp>
        <p:nvSpPr>
          <p:cNvPr id="20" name="Rectangle 19"/>
          <p:cNvSpPr/>
          <p:nvPr/>
        </p:nvSpPr>
        <p:spPr>
          <a:xfrm>
            <a:off x="8957160" y="3564169"/>
            <a:ext cx="2442095" cy="24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dirty="0">
                <a:solidFill>
                  <a:prstClr val="black"/>
                </a:solidFill>
              </a:rPr>
              <a:t>قاعة المصلى عريفجان</a:t>
            </a:r>
            <a:endParaRPr lang="en-GB" sz="1200" b="1" dirty="0">
              <a:solidFill>
                <a:prstClr val="black"/>
              </a:solidFill>
            </a:endParaRPr>
          </a:p>
        </p:txBody>
      </p:sp>
      <p:sp>
        <p:nvSpPr>
          <p:cNvPr id="21" name="Rectangle 20"/>
          <p:cNvSpPr/>
          <p:nvPr/>
        </p:nvSpPr>
        <p:spPr>
          <a:xfrm>
            <a:off x="8957160" y="3842333"/>
            <a:ext cx="2535716" cy="308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a:solidFill>
                  <a:prstClr val="black"/>
                </a:solidFill>
              </a:rPr>
              <a:t>قاعة المصلى عريفجان</a:t>
            </a:r>
            <a:endParaRPr lang="en-GB" sz="1200" b="1" dirty="0">
              <a:solidFill>
                <a:prstClr val="black"/>
              </a:solidFill>
            </a:endParaRPr>
          </a:p>
        </p:txBody>
      </p:sp>
      <p:sp>
        <p:nvSpPr>
          <p:cNvPr id="22" name="Rectangle 21"/>
          <p:cNvSpPr/>
          <p:nvPr/>
        </p:nvSpPr>
        <p:spPr>
          <a:xfrm>
            <a:off x="8934994" y="4173808"/>
            <a:ext cx="2464261" cy="314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a:solidFill>
                  <a:prstClr val="black"/>
                </a:solidFill>
              </a:rPr>
              <a:t>قاعة المصلى عريفجان</a:t>
            </a:r>
            <a:endParaRPr lang="en-GB" sz="1200" b="1" dirty="0">
              <a:solidFill>
                <a:prstClr val="black"/>
              </a:solidFill>
            </a:endParaRPr>
          </a:p>
        </p:txBody>
      </p:sp>
      <p:sp>
        <p:nvSpPr>
          <p:cNvPr id="23" name="Rectangle 22"/>
          <p:cNvSpPr/>
          <p:nvPr/>
        </p:nvSpPr>
        <p:spPr>
          <a:xfrm>
            <a:off x="8830491" y="4520880"/>
            <a:ext cx="2568764" cy="331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a:solidFill>
                  <a:prstClr val="black"/>
                </a:solidFill>
              </a:rPr>
              <a:t>قاعة المصلى عريفجان</a:t>
            </a:r>
            <a:endParaRPr lang="en-GB" sz="1200" b="1" dirty="0">
              <a:solidFill>
                <a:prstClr val="black"/>
              </a:solidFill>
            </a:endParaRPr>
          </a:p>
        </p:txBody>
      </p:sp>
      <p:sp>
        <p:nvSpPr>
          <p:cNvPr id="24" name="Rectangle 23"/>
          <p:cNvSpPr/>
          <p:nvPr/>
        </p:nvSpPr>
        <p:spPr>
          <a:xfrm>
            <a:off x="8830491" y="4883795"/>
            <a:ext cx="2662385" cy="268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a:solidFill>
                  <a:prstClr val="black"/>
                </a:solidFill>
              </a:rPr>
              <a:t>قاعة المصلى عريفجان</a:t>
            </a:r>
            <a:endParaRPr lang="en-GB" sz="1200" b="1" dirty="0">
              <a:solidFill>
                <a:prstClr val="black"/>
              </a:solidFill>
            </a:endParaRPr>
          </a:p>
        </p:txBody>
      </p:sp>
      <p:sp>
        <p:nvSpPr>
          <p:cNvPr id="25" name="Rectangle 24"/>
          <p:cNvSpPr/>
          <p:nvPr/>
        </p:nvSpPr>
        <p:spPr>
          <a:xfrm>
            <a:off x="8934994" y="5239360"/>
            <a:ext cx="2464261" cy="250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dirty="0">
                <a:solidFill>
                  <a:prstClr val="black"/>
                </a:solidFill>
              </a:rPr>
              <a:t>قاعة المصلى عريفجان</a:t>
            </a:r>
            <a:endParaRPr lang="en-GB" sz="1200" b="1" dirty="0">
              <a:solidFill>
                <a:prstClr val="black"/>
              </a:solidFill>
            </a:endParaRPr>
          </a:p>
        </p:txBody>
      </p:sp>
      <p:sp>
        <p:nvSpPr>
          <p:cNvPr id="26" name="Rectangle 25"/>
          <p:cNvSpPr/>
          <p:nvPr/>
        </p:nvSpPr>
        <p:spPr>
          <a:xfrm>
            <a:off x="8934994" y="5547130"/>
            <a:ext cx="2468880" cy="27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200" b="1">
                <a:solidFill>
                  <a:prstClr val="black"/>
                </a:solidFill>
              </a:rPr>
              <a:t>قاعة المصلى عريفجان</a:t>
            </a:r>
            <a:endParaRPr lang="en-GB" sz="1200" b="1" dirty="0">
              <a:solidFill>
                <a:prstClr val="black"/>
              </a:solidFill>
            </a:endParaRPr>
          </a:p>
        </p:txBody>
      </p:sp>
      <p:sp>
        <p:nvSpPr>
          <p:cNvPr id="27" name="Rectangle 26"/>
          <p:cNvSpPr/>
          <p:nvPr/>
        </p:nvSpPr>
        <p:spPr>
          <a:xfrm>
            <a:off x="4693893" y="1750423"/>
            <a:ext cx="3307834" cy="35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ملاحظات أفتتاحية القادة</a:t>
            </a:r>
            <a:endParaRPr lang="en-GB" sz="1200" b="1" dirty="0">
              <a:solidFill>
                <a:schemeClr val="tx1"/>
              </a:solidFill>
            </a:endParaRPr>
          </a:p>
        </p:txBody>
      </p:sp>
      <p:sp>
        <p:nvSpPr>
          <p:cNvPr id="28" name="Rectangle 27"/>
          <p:cNvSpPr/>
          <p:nvPr/>
        </p:nvSpPr>
        <p:spPr>
          <a:xfrm>
            <a:off x="4127862" y="2169330"/>
            <a:ext cx="4467118" cy="262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أيجاز الفريق الأول (15دقيقة أيجاز-15 دقيقة مناقشة)</a:t>
            </a:r>
            <a:endParaRPr lang="en-GB" sz="1400" b="1" dirty="0">
              <a:solidFill>
                <a:schemeClr val="tx1"/>
              </a:solidFill>
            </a:endParaRPr>
          </a:p>
        </p:txBody>
      </p:sp>
      <p:sp>
        <p:nvSpPr>
          <p:cNvPr id="29" name="Rectangle 28"/>
          <p:cNvSpPr/>
          <p:nvPr/>
        </p:nvSpPr>
        <p:spPr>
          <a:xfrm>
            <a:off x="4127862" y="2474211"/>
            <a:ext cx="4511453" cy="3032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الثاني </a:t>
            </a:r>
            <a:r>
              <a:rPr lang="ar-IQ" sz="1400" b="1" dirty="0">
                <a:solidFill>
                  <a:prstClr val="black"/>
                </a:solidFill>
              </a:rPr>
              <a:t>(15دقيقة أيجاز-15 دقيقة مناقشة)</a:t>
            </a:r>
            <a:endParaRPr lang="en-GB" sz="1400" b="1" dirty="0">
              <a:solidFill>
                <a:prstClr val="black"/>
              </a:solidFill>
            </a:endParaRPr>
          </a:p>
        </p:txBody>
      </p:sp>
      <p:sp>
        <p:nvSpPr>
          <p:cNvPr id="30" name="Rectangle 29"/>
          <p:cNvSpPr/>
          <p:nvPr/>
        </p:nvSpPr>
        <p:spPr>
          <a:xfrm>
            <a:off x="4693893" y="2827706"/>
            <a:ext cx="3062514" cy="2923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أستراحة - مرطبات</a:t>
            </a:r>
            <a:endParaRPr lang="en-GB" sz="1400" b="1" dirty="0">
              <a:solidFill>
                <a:schemeClr val="tx1"/>
              </a:solidFill>
            </a:endParaRPr>
          </a:p>
        </p:txBody>
      </p:sp>
      <p:sp>
        <p:nvSpPr>
          <p:cNvPr id="14" name="Rectangle 13"/>
          <p:cNvSpPr/>
          <p:nvPr/>
        </p:nvSpPr>
        <p:spPr>
          <a:xfrm>
            <a:off x="4127862" y="3188633"/>
            <a:ext cx="4511452" cy="244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الثالث </a:t>
            </a:r>
            <a:r>
              <a:rPr lang="ar-IQ" sz="1400" b="1" dirty="0">
                <a:solidFill>
                  <a:prstClr val="black"/>
                </a:solidFill>
              </a:rPr>
              <a:t>(15دقيقة أيجاز-15 دقيقة مناقشة)</a:t>
            </a:r>
            <a:endParaRPr lang="en-GB" sz="1400" b="1" dirty="0">
              <a:solidFill>
                <a:prstClr val="black"/>
              </a:solidFill>
            </a:endParaRPr>
          </a:p>
        </p:txBody>
      </p:sp>
      <p:sp>
        <p:nvSpPr>
          <p:cNvPr id="31" name="Rectangle 30"/>
          <p:cNvSpPr/>
          <p:nvPr/>
        </p:nvSpPr>
        <p:spPr>
          <a:xfrm>
            <a:off x="4127862" y="3564169"/>
            <a:ext cx="4551337" cy="2422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الرابع </a:t>
            </a:r>
            <a:r>
              <a:rPr lang="ar-IQ" sz="1400" b="1" dirty="0">
                <a:solidFill>
                  <a:prstClr val="black"/>
                </a:solidFill>
              </a:rPr>
              <a:t>(15دقيقة أيجاز-15 دقيقة مناقشة)</a:t>
            </a:r>
            <a:endParaRPr lang="en-GB" sz="1400" b="1" dirty="0">
              <a:solidFill>
                <a:prstClr val="black"/>
              </a:solidFill>
            </a:endParaRPr>
          </a:p>
        </p:txBody>
      </p:sp>
      <p:sp>
        <p:nvSpPr>
          <p:cNvPr id="33" name="Rectangle 32"/>
          <p:cNvSpPr/>
          <p:nvPr/>
        </p:nvSpPr>
        <p:spPr>
          <a:xfrm>
            <a:off x="4164969" y="4240464"/>
            <a:ext cx="4514230" cy="2454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الخامس </a:t>
            </a:r>
            <a:r>
              <a:rPr lang="ar-IQ" sz="1400" b="1" dirty="0">
                <a:solidFill>
                  <a:prstClr val="black"/>
                </a:solidFill>
              </a:rPr>
              <a:t>(15دقيقة أيجاز-15 دقيقة مناقشة)</a:t>
            </a:r>
            <a:endParaRPr lang="en-GB" sz="1400" b="1" dirty="0">
              <a:solidFill>
                <a:prstClr val="black"/>
              </a:solidFill>
            </a:endParaRPr>
          </a:p>
        </p:txBody>
      </p:sp>
      <p:sp>
        <p:nvSpPr>
          <p:cNvPr id="34" name="Rectangle 33"/>
          <p:cNvSpPr/>
          <p:nvPr/>
        </p:nvSpPr>
        <p:spPr>
          <a:xfrm>
            <a:off x="4164969" y="4520485"/>
            <a:ext cx="4514230" cy="321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السادس </a:t>
            </a:r>
            <a:r>
              <a:rPr lang="ar-IQ" sz="1400" b="1" dirty="0">
                <a:solidFill>
                  <a:prstClr val="black"/>
                </a:solidFill>
              </a:rPr>
              <a:t>(15دقيقة أيجاز-15 دقيقة مناقشة)</a:t>
            </a:r>
            <a:endParaRPr lang="en-GB" sz="1400" b="1" dirty="0">
              <a:solidFill>
                <a:prstClr val="black"/>
              </a:solidFill>
            </a:endParaRPr>
          </a:p>
        </p:txBody>
      </p:sp>
      <p:sp>
        <p:nvSpPr>
          <p:cNvPr id="35" name="Rectangle 34"/>
          <p:cNvSpPr/>
          <p:nvPr/>
        </p:nvSpPr>
        <p:spPr>
          <a:xfrm>
            <a:off x="4127862" y="5239360"/>
            <a:ext cx="4562219" cy="291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السابع </a:t>
            </a:r>
            <a:r>
              <a:rPr lang="ar-IQ" sz="1400" b="1" dirty="0">
                <a:solidFill>
                  <a:prstClr val="black"/>
                </a:solidFill>
              </a:rPr>
              <a:t>(15دقيقة أيجاز-15 دقيقة مناقشة)</a:t>
            </a:r>
            <a:endParaRPr lang="en-GB" sz="1400" b="1" dirty="0">
              <a:solidFill>
                <a:prstClr val="black"/>
              </a:solidFill>
            </a:endParaRPr>
          </a:p>
        </p:txBody>
      </p:sp>
      <p:sp>
        <p:nvSpPr>
          <p:cNvPr id="36" name="Rectangle 35"/>
          <p:cNvSpPr/>
          <p:nvPr/>
        </p:nvSpPr>
        <p:spPr>
          <a:xfrm>
            <a:off x="4662143" y="5565729"/>
            <a:ext cx="3339584" cy="277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200" b="1" dirty="0" smtClean="0">
                <a:solidFill>
                  <a:schemeClr val="tx1"/>
                </a:solidFill>
              </a:rPr>
              <a:t>الملاحظات الختامية للقادة</a:t>
            </a:r>
            <a:endParaRPr lang="en-GB" sz="1200" b="1" dirty="0">
              <a:solidFill>
                <a:schemeClr val="tx1"/>
              </a:solidFill>
            </a:endParaRPr>
          </a:p>
        </p:txBody>
      </p:sp>
      <p:sp>
        <p:nvSpPr>
          <p:cNvPr id="37" name="Rectangle 36"/>
          <p:cNvSpPr/>
          <p:nvPr/>
        </p:nvSpPr>
        <p:spPr>
          <a:xfrm>
            <a:off x="4864428" y="3900827"/>
            <a:ext cx="3137299" cy="224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الغذاء في صالات الطعام</a:t>
            </a:r>
            <a:endParaRPr lang="en-GB" sz="1400" b="1" dirty="0">
              <a:solidFill>
                <a:schemeClr val="tx1"/>
              </a:solidFill>
            </a:endParaRPr>
          </a:p>
        </p:txBody>
      </p:sp>
      <p:sp>
        <p:nvSpPr>
          <p:cNvPr id="38" name="Rectangle 37"/>
          <p:cNvSpPr/>
          <p:nvPr/>
        </p:nvSpPr>
        <p:spPr>
          <a:xfrm>
            <a:off x="5005950" y="4918038"/>
            <a:ext cx="2438400" cy="242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أستراحة - مرطبات</a:t>
            </a:r>
            <a:endParaRPr lang="en-GB" sz="1400" b="1" dirty="0">
              <a:solidFill>
                <a:prstClr val="black"/>
              </a:solidFill>
            </a:endParaRPr>
          </a:p>
        </p:txBody>
      </p:sp>
      <p:sp>
        <p:nvSpPr>
          <p:cNvPr id="40" name="Rectangle 39"/>
          <p:cNvSpPr/>
          <p:nvPr/>
        </p:nvSpPr>
        <p:spPr>
          <a:xfrm>
            <a:off x="4820312" y="1790589"/>
            <a:ext cx="3013592" cy="30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ملاحظات أفتتاحية القادة</a:t>
            </a:r>
            <a:endParaRPr lang="en-GB" sz="1400" b="1" dirty="0">
              <a:solidFill>
                <a:prstClr val="black"/>
              </a:solidFill>
            </a:endParaRPr>
          </a:p>
        </p:txBody>
      </p:sp>
      <p:cxnSp>
        <p:nvCxnSpPr>
          <p:cNvPr id="49" name="Straight Connector 48"/>
          <p:cNvCxnSpPr/>
          <p:nvPr/>
        </p:nvCxnSpPr>
        <p:spPr>
          <a:xfrm>
            <a:off x="4232367" y="1775712"/>
            <a:ext cx="37693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8957160" y="3148144"/>
            <a:ext cx="241992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834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Timeline: Day 1</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707544252"/>
              </p:ext>
            </p:extLst>
          </p:nvPr>
        </p:nvGraphicFramePr>
        <p:xfrm>
          <a:off x="577850" y="1138237"/>
          <a:ext cx="10902950" cy="5159375"/>
        </p:xfrm>
        <a:graphic>
          <a:graphicData uri="http://schemas.openxmlformats.org/presentationml/2006/ole">
            <mc:AlternateContent xmlns:mc="http://schemas.openxmlformats.org/markup-compatibility/2006">
              <mc:Choice xmlns:v="urn:schemas-microsoft-com:vml" Requires="v">
                <p:oleObj spid="_x0000_s2075" name="Worksheet" r:id="rId6" imgW="6991224" imgH="2866952" progId="Excel.Sheet.12">
                  <p:embed/>
                </p:oleObj>
              </mc:Choice>
              <mc:Fallback>
                <p:oleObj name="Worksheet" r:id="rId6" imgW="6991224" imgH="2866952" progId="Excel.Sheet.12">
                  <p:embed/>
                  <p:pic>
                    <p:nvPicPr>
                      <p:cNvPr id="0" name=""/>
                      <p:cNvPicPr/>
                      <p:nvPr/>
                    </p:nvPicPr>
                    <p:blipFill>
                      <a:blip r:embed="rId7"/>
                      <a:stretch>
                        <a:fillRect/>
                      </a:stretch>
                    </p:blipFill>
                    <p:spPr>
                      <a:xfrm>
                        <a:off x="577850" y="1138237"/>
                        <a:ext cx="10902950" cy="5159375"/>
                      </a:xfrm>
                      <a:prstGeom prst="rect">
                        <a:avLst/>
                      </a:prstGeom>
                    </p:spPr>
                  </p:pic>
                </p:oleObj>
              </mc:Fallback>
            </mc:AlternateContent>
          </a:graphicData>
        </a:graphic>
      </p:graphicFrame>
    </p:spTree>
    <p:extLst>
      <p:ext uri="{BB962C8B-B14F-4D97-AF65-F5344CB8AC3E}">
        <p14:creationId xmlns:p14="http://schemas.microsoft.com/office/powerpoint/2010/main" val="536406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78351"/>
            <a:ext cx="9185364" cy="660296"/>
          </a:xfrm>
        </p:spPr>
        <p:txBody>
          <a:bodyPr>
            <a:normAutofit/>
          </a:bodyPr>
          <a:lstStyle/>
          <a:p>
            <a:r>
              <a:rPr lang="ar-IQ" sz="3200" b="1" dirty="0" smtClean="0">
                <a:latin typeface="Arial" panose="020B0604020202020204" pitchFamily="34" charset="0"/>
                <a:cs typeface="Arial" panose="020B0604020202020204" pitchFamily="34" charset="0"/>
              </a:rPr>
              <a:t>الجدول الزمني:اليوم الأول</a:t>
            </a:r>
            <a:endParaRPr lang="en-US" sz="3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707544252"/>
              </p:ext>
            </p:extLst>
          </p:nvPr>
        </p:nvGraphicFramePr>
        <p:xfrm>
          <a:off x="577850" y="1138237"/>
          <a:ext cx="10902950" cy="5159375"/>
        </p:xfrm>
        <a:graphic>
          <a:graphicData uri="http://schemas.openxmlformats.org/presentationml/2006/ole">
            <mc:AlternateContent xmlns:mc="http://schemas.openxmlformats.org/markup-compatibility/2006">
              <mc:Choice xmlns:v="urn:schemas-microsoft-com:vml" Requires="v">
                <p:oleObj spid="_x0000_s6156" name="Worksheet" r:id="rId6" imgW="6991224" imgH="2866952" progId="Excel.Sheet.12">
                  <p:embed/>
                </p:oleObj>
              </mc:Choice>
              <mc:Fallback>
                <p:oleObj name="Worksheet" r:id="rId6" imgW="6991224" imgH="2866952" progId="Excel.Sheet.12">
                  <p:embed/>
                  <p:pic>
                    <p:nvPicPr>
                      <p:cNvPr id="11" name="Object 10"/>
                      <p:cNvPicPr/>
                      <p:nvPr/>
                    </p:nvPicPr>
                    <p:blipFill>
                      <a:blip r:embed="rId7"/>
                      <a:stretch>
                        <a:fillRect/>
                      </a:stretch>
                    </p:blipFill>
                    <p:spPr>
                      <a:xfrm>
                        <a:off x="577850" y="1138237"/>
                        <a:ext cx="10902950" cy="5159375"/>
                      </a:xfrm>
                      <a:prstGeom prst="rect">
                        <a:avLst/>
                      </a:prstGeom>
                    </p:spPr>
                  </p:pic>
                </p:oleObj>
              </mc:Fallback>
            </mc:AlternateContent>
          </a:graphicData>
        </a:graphic>
      </p:graphicFrame>
      <p:sp>
        <p:nvSpPr>
          <p:cNvPr id="3" name="Rectangle 2"/>
          <p:cNvSpPr/>
          <p:nvPr/>
        </p:nvSpPr>
        <p:spPr>
          <a:xfrm>
            <a:off x="831273" y="1217178"/>
            <a:ext cx="914400"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التأريخ</a:t>
            </a:r>
            <a:endParaRPr lang="en-GB" sz="1400" b="1" dirty="0">
              <a:solidFill>
                <a:schemeClr val="tx1"/>
              </a:solidFill>
            </a:endParaRPr>
          </a:p>
        </p:txBody>
      </p:sp>
      <p:sp>
        <p:nvSpPr>
          <p:cNvPr id="8" name="Rectangle 7"/>
          <p:cNvSpPr/>
          <p:nvPr/>
        </p:nvSpPr>
        <p:spPr>
          <a:xfrm>
            <a:off x="2552700" y="1204478"/>
            <a:ext cx="914400" cy="25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الوقت</a:t>
            </a:r>
            <a:endParaRPr lang="en-GB" sz="1400" b="1" dirty="0">
              <a:solidFill>
                <a:schemeClr val="tx1"/>
              </a:solidFill>
            </a:endParaRPr>
          </a:p>
        </p:txBody>
      </p:sp>
      <p:sp>
        <p:nvSpPr>
          <p:cNvPr id="9" name="Rectangle 8"/>
          <p:cNvSpPr/>
          <p:nvPr/>
        </p:nvSpPr>
        <p:spPr>
          <a:xfrm>
            <a:off x="5274163" y="1186254"/>
            <a:ext cx="2019300" cy="26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الحدث</a:t>
            </a:r>
            <a:endParaRPr lang="en-GB" sz="1400" b="1" dirty="0">
              <a:solidFill>
                <a:schemeClr val="tx1"/>
              </a:solidFill>
            </a:endParaRPr>
          </a:p>
        </p:txBody>
      </p:sp>
      <p:sp>
        <p:nvSpPr>
          <p:cNvPr id="10" name="Rectangle 9"/>
          <p:cNvSpPr/>
          <p:nvPr/>
        </p:nvSpPr>
        <p:spPr>
          <a:xfrm>
            <a:off x="8707682" y="1173554"/>
            <a:ext cx="2451100" cy="292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الموقع</a:t>
            </a:r>
            <a:endParaRPr lang="en-GB" sz="1400" b="1" dirty="0">
              <a:solidFill>
                <a:schemeClr val="tx1"/>
              </a:solidFill>
            </a:endParaRPr>
          </a:p>
        </p:txBody>
      </p:sp>
      <p:sp>
        <p:nvSpPr>
          <p:cNvPr id="12" name="Rectangle 11"/>
          <p:cNvSpPr/>
          <p:nvPr/>
        </p:nvSpPr>
        <p:spPr>
          <a:xfrm>
            <a:off x="8662554" y="1544595"/>
            <a:ext cx="2714536" cy="241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صالة طعام الواحة - المنطقة الأولى</a:t>
            </a:r>
            <a:endParaRPr lang="en-GB" sz="1400" b="1" dirty="0">
              <a:solidFill>
                <a:schemeClr val="tx1"/>
              </a:solidFill>
            </a:endParaRPr>
          </a:p>
        </p:txBody>
      </p:sp>
      <p:sp>
        <p:nvSpPr>
          <p:cNvPr id="13" name="Rectangle 12"/>
          <p:cNvSpPr/>
          <p:nvPr/>
        </p:nvSpPr>
        <p:spPr>
          <a:xfrm>
            <a:off x="8662554" y="1836988"/>
            <a:ext cx="2714536" cy="338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من عريفجان الى وزارة الدفاع الكويتية</a:t>
            </a:r>
            <a:endParaRPr lang="en-GB" sz="1400" b="1" dirty="0">
              <a:solidFill>
                <a:schemeClr val="tx1"/>
              </a:solidFill>
            </a:endParaRPr>
          </a:p>
        </p:txBody>
      </p:sp>
      <p:sp>
        <p:nvSpPr>
          <p:cNvPr id="14" name="Rectangle 13"/>
          <p:cNvSpPr/>
          <p:nvPr/>
        </p:nvSpPr>
        <p:spPr>
          <a:xfrm>
            <a:off x="8771182" y="2226807"/>
            <a:ext cx="23876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وزارة الدفاع الكويتية</a:t>
            </a:r>
            <a:endParaRPr lang="en-GB" sz="1400" b="1" dirty="0">
              <a:solidFill>
                <a:schemeClr val="tx1"/>
              </a:solidFill>
            </a:endParaRPr>
          </a:p>
        </p:txBody>
      </p:sp>
      <p:sp>
        <p:nvSpPr>
          <p:cNvPr id="15" name="Rectangle 14"/>
          <p:cNvSpPr/>
          <p:nvPr/>
        </p:nvSpPr>
        <p:spPr>
          <a:xfrm>
            <a:off x="8849214" y="2543706"/>
            <a:ext cx="2273300" cy="287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16" name="Rectangle 15"/>
          <p:cNvSpPr/>
          <p:nvPr/>
        </p:nvSpPr>
        <p:spPr>
          <a:xfrm>
            <a:off x="8762522" y="2891222"/>
            <a:ext cx="25146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17" name="Rectangle 16"/>
          <p:cNvSpPr/>
          <p:nvPr/>
        </p:nvSpPr>
        <p:spPr>
          <a:xfrm>
            <a:off x="8849214" y="3210087"/>
            <a:ext cx="2501900" cy="313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18" name="Rectangle 17"/>
          <p:cNvSpPr/>
          <p:nvPr/>
        </p:nvSpPr>
        <p:spPr>
          <a:xfrm>
            <a:off x="8921272" y="3540943"/>
            <a:ext cx="2197100" cy="318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وزارة الدفاع الكويتية</a:t>
            </a:r>
            <a:endParaRPr lang="en-GB" sz="1400" b="1" dirty="0">
              <a:solidFill>
                <a:prstClr val="black"/>
              </a:solidFill>
            </a:endParaRPr>
          </a:p>
        </p:txBody>
      </p:sp>
      <p:sp>
        <p:nvSpPr>
          <p:cNvPr id="19" name="Rectangle 18"/>
          <p:cNvSpPr/>
          <p:nvPr/>
        </p:nvSpPr>
        <p:spPr>
          <a:xfrm>
            <a:off x="8914922" y="3952349"/>
            <a:ext cx="2362200" cy="21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0" name="Rectangle 19"/>
          <p:cNvSpPr/>
          <p:nvPr/>
        </p:nvSpPr>
        <p:spPr>
          <a:xfrm>
            <a:off x="8722214" y="4245359"/>
            <a:ext cx="2527300" cy="295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1" name="Rectangle 20"/>
          <p:cNvSpPr/>
          <p:nvPr/>
        </p:nvSpPr>
        <p:spPr>
          <a:xfrm>
            <a:off x="8629172" y="4633494"/>
            <a:ext cx="2781300" cy="21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2" name="Rectangle 21"/>
          <p:cNvSpPr/>
          <p:nvPr/>
        </p:nvSpPr>
        <p:spPr>
          <a:xfrm>
            <a:off x="8771182" y="4993603"/>
            <a:ext cx="2514600" cy="21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3" name="Rectangle 22"/>
          <p:cNvSpPr/>
          <p:nvPr/>
        </p:nvSpPr>
        <p:spPr>
          <a:xfrm>
            <a:off x="8662554" y="5289111"/>
            <a:ext cx="2614568" cy="292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4" name="Rectangle 23"/>
          <p:cNvSpPr/>
          <p:nvPr/>
        </p:nvSpPr>
        <p:spPr>
          <a:xfrm>
            <a:off x="8819672" y="5666952"/>
            <a:ext cx="2590800" cy="21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وزارة الدفاع الكويتية</a:t>
            </a:r>
            <a:endParaRPr lang="en-GB" sz="1400" b="1" dirty="0">
              <a:solidFill>
                <a:prstClr val="black"/>
              </a:solidFill>
            </a:endParaRPr>
          </a:p>
        </p:txBody>
      </p:sp>
      <p:sp>
        <p:nvSpPr>
          <p:cNvPr id="25" name="Rectangle 24"/>
          <p:cNvSpPr/>
          <p:nvPr/>
        </p:nvSpPr>
        <p:spPr>
          <a:xfrm>
            <a:off x="8849214" y="5966452"/>
            <a:ext cx="2438400" cy="28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26" name="Rectangle 25"/>
          <p:cNvSpPr/>
          <p:nvPr/>
        </p:nvSpPr>
        <p:spPr>
          <a:xfrm>
            <a:off x="5060661" y="1554023"/>
            <a:ext cx="2273300" cy="231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التجمع والأيجاز</a:t>
            </a:r>
            <a:endParaRPr lang="en-GB" sz="1400" b="1" dirty="0">
              <a:solidFill>
                <a:schemeClr val="tx1"/>
              </a:solidFill>
            </a:endParaRPr>
          </a:p>
        </p:txBody>
      </p:sp>
      <p:sp>
        <p:nvSpPr>
          <p:cNvPr id="27" name="Rectangle 26"/>
          <p:cNvSpPr/>
          <p:nvPr/>
        </p:nvSpPr>
        <p:spPr>
          <a:xfrm>
            <a:off x="4943963" y="1865630"/>
            <a:ext cx="2349500" cy="282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الرحلة</a:t>
            </a:r>
            <a:endParaRPr lang="en-GB" sz="1400" b="1" dirty="0">
              <a:solidFill>
                <a:schemeClr val="tx1"/>
              </a:solidFill>
            </a:endParaRPr>
          </a:p>
        </p:txBody>
      </p:sp>
      <p:sp>
        <p:nvSpPr>
          <p:cNvPr id="28" name="Rectangle 27"/>
          <p:cNvSpPr/>
          <p:nvPr/>
        </p:nvSpPr>
        <p:spPr>
          <a:xfrm>
            <a:off x="4581091" y="2226808"/>
            <a:ext cx="3232439" cy="261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ملاحظات أفتتاحية القادة</a:t>
            </a:r>
            <a:endParaRPr lang="en-GB" sz="1400" b="1" dirty="0">
              <a:solidFill>
                <a:prstClr val="black"/>
              </a:solidFill>
            </a:endParaRPr>
          </a:p>
        </p:txBody>
      </p:sp>
      <p:sp>
        <p:nvSpPr>
          <p:cNvPr id="29" name="Rectangle 28"/>
          <p:cNvSpPr/>
          <p:nvPr/>
        </p:nvSpPr>
        <p:spPr>
          <a:xfrm>
            <a:off x="3984002" y="2588594"/>
            <a:ext cx="4506926" cy="233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الأول (15دقيقة أيجاز-15 دقيقة </a:t>
            </a:r>
            <a:r>
              <a:rPr lang="ar-IQ" sz="1400" b="1" dirty="0" smtClean="0">
                <a:solidFill>
                  <a:prstClr val="black"/>
                </a:solidFill>
              </a:rPr>
              <a:t>مناقشة)</a:t>
            </a:r>
            <a:endParaRPr lang="en-GB" sz="1400" b="1" dirty="0">
              <a:solidFill>
                <a:prstClr val="black"/>
              </a:solidFill>
            </a:endParaRPr>
          </a:p>
        </p:txBody>
      </p:sp>
      <p:sp>
        <p:nvSpPr>
          <p:cNvPr id="30" name="Rectangle 29"/>
          <p:cNvSpPr/>
          <p:nvPr/>
        </p:nvSpPr>
        <p:spPr>
          <a:xfrm>
            <a:off x="3984002" y="2924098"/>
            <a:ext cx="4506926" cy="246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الثاني (15دقيقة </a:t>
            </a:r>
            <a:r>
              <a:rPr lang="ar-IQ" sz="1400" b="1" dirty="0">
                <a:solidFill>
                  <a:prstClr val="black"/>
                </a:solidFill>
              </a:rPr>
              <a:t>أيجاز-15 دقيقة مناقشة)</a:t>
            </a:r>
            <a:endParaRPr lang="en-GB" sz="1400" b="1" dirty="0">
              <a:solidFill>
                <a:prstClr val="black"/>
              </a:solidFill>
            </a:endParaRPr>
          </a:p>
        </p:txBody>
      </p:sp>
      <p:sp>
        <p:nvSpPr>
          <p:cNvPr id="31" name="Rectangle 30"/>
          <p:cNvSpPr/>
          <p:nvPr/>
        </p:nvSpPr>
        <p:spPr>
          <a:xfrm>
            <a:off x="3984002" y="3567835"/>
            <a:ext cx="4506926" cy="291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الثالث </a:t>
            </a:r>
            <a:r>
              <a:rPr lang="ar-IQ" sz="1400" b="1" dirty="0">
                <a:solidFill>
                  <a:prstClr val="black"/>
                </a:solidFill>
              </a:rPr>
              <a:t>(15دقيقة أيجاز-15 دقيقة مناقشة)</a:t>
            </a:r>
            <a:endParaRPr lang="en-GB" sz="1400" b="1" dirty="0">
              <a:solidFill>
                <a:prstClr val="black"/>
              </a:solidFill>
            </a:endParaRPr>
          </a:p>
        </p:txBody>
      </p:sp>
      <p:sp>
        <p:nvSpPr>
          <p:cNvPr id="32" name="Rectangle 31"/>
          <p:cNvSpPr/>
          <p:nvPr/>
        </p:nvSpPr>
        <p:spPr>
          <a:xfrm>
            <a:off x="3984002" y="3952229"/>
            <a:ext cx="4506926" cy="226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الرابع </a:t>
            </a:r>
            <a:r>
              <a:rPr lang="ar-IQ" sz="1400" b="1" dirty="0">
                <a:solidFill>
                  <a:prstClr val="black"/>
                </a:solidFill>
              </a:rPr>
              <a:t>(15دقيقة أيجاز-15 دقيقة مناقشة)</a:t>
            </a:r>
            <a:endParaRPr lang="en-GB" sz="1400" b="1" dirty="0">
              <a:solidFill>
                <a:prstClr val="black"/>
              </a:solidFill>
            </a:endParaRPr>
          </a:p>
        </p:txBody>
      </p:sp>
      <p:sp>
        <p:nvSpPr>
          <p:cNvPr id="33" name="Rectangle 32"/>
          <p:cNvSpPr/>
          <p:nvPr/>
        </p:nvSpPr>
        <p:spPr>
          <a:xfrm>
            <a:off x="3984002" y="4633495"/>
            <a:ext cx="4506926" cy="213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الخامس </a:t>
            </a:r>
            <a:r>
              <a:rPr lang="ar-IQ" sz="1400" b="1" dirty="0">
                <a:solidFill>
                  <a:prstClr val="black"/>
                </a:solidFill>
              </a:rPr>
              <a:t>(15دقيقة أيجاز-15 دقيقة مناقشة)</a:t>
            </a:r>
            <a:endParaRPr lang="en-GB" sz="1400" b="1" dirty="0">
              <a:solidFill>
                <a:prstClr val="black"/>
              </a:solidFill>
            </a:endParaRPr>
          </a:p>
        </p:txBody>
      </p:sp>
      <p:sp>
        <p:nvSpPr>
          <p:cNvPr id="34" name="Rectangle 33"/>
          <p:cNvSpPr/>
          <p:nvPr/>
        </p:nvSpPr>
        <p:spPr>
          <a:xfrm>
            <a:off x="3984002" y="4993603"/>
            <a:ext cx="4506926" cy="21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السادس </a:t>
            </a:r>
            <a:r>
              <a:rPr lang="ar-IQ" sz="1400" b="1" dirty="0">
                <a:solidFill>
                  <a:prstClr val="black"/>
                </a:solidFill>
              </a:rPr>
              <a:t>(15دقيقة أيجاز-15 دقيقة مناقشة)</a:t>
            </a:r>
            <a:endParaRPr lang="en-GB" sz="1400" b="1" dirty="0">
              <a:solidFill>
                <a:prstClr val="black"/>
              </a:solidFill>
            </a:endParaRPr>
          </a:p>
        </p:txBody>
      </p:sp>
      <p:sp>
        <p:nvSpPr>
          <p:cNvPr id="35" name="Rectangle 34"/>
          <p:cNvSpPr/>
          <p:nvPr/>
        </p:nvSpPr>
        <p:spPr>
          <a:xfrm>
            <a:off x="3984002" y="5612099"/>
            <a:ext cx="4506926" cy="31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أيجاز الفريق </a:t>
            </a:r>
            <a:r>
              <a:rPr lang="ar-IQ" sz="1400" b="1" dirty="0" smtClean="0">
                <a:solidFill>
                  <a:prstClr val="black"/>
                </a:solidFill>
              </a:rPr>
              <a:t>السابع </a:t>
            </a:r>
            <a:r>
              <a:rPr lang="ar-IQ" sz="1400" b="1" dirty="0">
                <a:solidFill>
                  <a:prstClr val="black"/>
                </a:solidFill>
              </a:rPr>
              <a:t>(15دقيقة أيجاز-15 دقيقة مناقشة)</a:t>
            </a:r>
            <a:endParaRPr lang="en-GB" sz="1400" b="1" dirty="0">
              <a:solidFill>
                <a:prstClr val="black"/>
              </a:solidFill>
            </a:endParaRPr>
          </a:p>
        </p:txBody>
      </p:sp>
      <p:sp>
        <p:nvSpPr>
          <p:cNvPr id="36" name="Rectangle 35"/>
          <p:cNvSpPr/>
          <p:nvPr/>
        </p:nvSpPr>
        <p:spPr>
          <a:xfrm>
            <a:off x="5060661" y="3226123"/>
            <a:ext cx="2628900" cy="278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أستراحة - مرطبات</a:t>
            </a:r>
            <a:endParaRPr lang="en-GB" sz="1400" b="1" dirty="0">
              <a:solidFill>
                <a:prstClr val="black"/>
              </a:solidFill>
            </a:endParaRPr>
          </a:p>
        </p:txBody>
      </p:sp>
      <p:sp>
        <p:nvSpPr>
          <p:cNvPr id="37" name="Rectangle 36"/>
          <p:cNvSpPr/>
          <p:nvPr/>
        </p:nvSpPr>
        <p:spPr>
          <a:xfrm>
            <a:off x="5060661" y="5281928"/>
            <a:ext cx="2536970" cy="2643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أستراحة - مرطبات</a:t>
            </a:r>
            <a:endParaRPr lang="en-GB" sz="1400" b="1" dirty="0">
              <a:solidFill>
                <a:prstClr val="black"/>
              </a:solidFill>
            </a:endParaRPr>
          </a:p>
        </p:txBody>
      </p:sp>
      <p:sp>
        <p:nvSpPr>
          <p:cNvPr id="38" name="Rectangle 37"/>
          <p:cNvSpPr/>
          <p:nvPr/>
        </p:nvSpPr>
        <p:spPr>
          <a:xfrm>
            <a:off x="4581090" y="5956259"/>
            <a:ext cx="3232439" cy="2922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الملاحظات الختامية للقادة</a:t>
            </a:r>
            <a:endParaRPr lang="en-GB" sz="1400" b="1" dirty="0">
              <a:solidFill>
                <a:prstClr val="black"/>
              </a:solidFill>
            </a:endParaRPr>
          </a:p>
        </p:txBody>
      </p:sp>
      <p:sp>
        <p:nvSpPr>
          <p:cNvPr id="39" name="Rectangle 38"/>
          <p:cNvSpPr/>
          <p:nvPr/>
        </p:nvSpPr>
        <p:spPr>
          <a:xfrm>
            <a:off x="5060660" y="4269676"/>
            <a:ext cx="2368839" cy="2710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الغذاء في صالات الطعام</a:t>
            </a:r>
            <a:endParaRPr lang="en-GB" sz="1400" b="1" dirty="0">
              <a:solidFill>
                <a:prstClr val="black"/>
              </a:solidFill>
            </a:endParaRPr>
          </a:p>
        </p:txBody>
      </p:sp>
    </p:spTree>
    <p:extLst>
      <p:ext uri="{BB962C8B-B14F-4D97-AF65-F5344CB8AC3E}">
        <p14:creationId xmlns:p14="http://schemas.microsoft.com/office/powerpoint/2010/main" val="3014108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Timeline: Day 2</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981664947"/>
              </p:ext>
            </p:extLst>
          </p:nvPr>
        </p:nvGraphicFramePr>
        <p:xfrm>
          <a:off x="577850" y="1190625"/>
          <a:ext cx="10902950" cy="5159375"/>
        </p:xfrm>
        <a:graphic>
          <a:graphicData uri="http://schemas.openxmlformats.org/presentationml/2006/ole">
            <mc:AlternateContent xmlns:mc="http://schemas.openxmlformats.org/markup-compatibility/2006">
              <mc:Choice xmlns:v="urn:schemas-microsoft-com:vml" Requires="v">
                <p:oleObj spid="_x0000_s4115" name="Worksheet" r:id="rId6" imgW="6991224" imgH="2866952" progId="Excel.Sheet.12">
                  <p:embed/>
                </p:oleObj>
              </mc:Choice>
              <mc:Fallback>
                <p:oleObj name="Worksheet" r:id="rId6" imgW="6991224" imgH="2866952" progId="Excel.Sheet.12">
                  <p:embed/>
                  <p:pic>
                    <p:nvPicPr>
                      <p:cNvPr id="11" name="Object 10"/>
                      <p:cNvPicPr/>
                      <p:nvPr/>
                    </p:nvPicPr>
                    <p:blipFill>
                      <a:blip r:embed="rId7"/>
                      <a:stretch>
                        <a:fillRect/>
                      </a:stretch>
                    </p:blipFill>
                    <p:spPr>
                      <a:xfrm>
                        <a:off x="577850" y="1190625"/>
                        <a:ext cx="10902950" cy="5159375"/>
                      </a:xfrm>
                      <a:prstGeom prst="rect">
                        <a:avLst/>
                      </a:prstGeom>
                    </p:spPr>
                  </p:pic>
                </p:oleObj>
              </mc:Fallback>
            </mc:AlternateContent>
          </a:graphicData>
        </a:graphic>
      </p:graphicFrame>
    </p:spTree>
    <p:extLst>
      <p:ext uri="{BB962C8B-B14F-4D97-AF65-F5344CB8AC3E}">
        <p14:creationId xmlns:p14="http://schemas.microsoft.com/office/powerpoint/2010/main" val="1752352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200" b="1" dirty="0">
                <a:solidFill>
                  <a:prstClr val="black"/>
                </a:solidFill>
                <a:latin typeface="Arial" panose="020B0604020202020204" pitchFamily="34" charset="0"/>
                <a:cs typeface="Arial" panose="020B0604020202020204" pitchFamily="34" charset="0"/>
              </a:rPr>
              <a:t>الجدول الزمني:اليوم </a:t>
            </a:r>
            <a:r>
              <a:rPr lang="ar-IQ" sz="3200" b="1" dirty="0" smtClean="0">
                <a:solidFill>
                  <a:prstClr val="black"/>
                </a:solidFill>
                <a:latin typeface="Arial" panose="020B0604020202020204" pitchFamily="34" charset="0"/>
                <a:cs typeface="Arial" panose="020B0604020202020204" pitchFamily="34" charset="0"/>
              </a:rPr>
              <a:t>الثاني</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latin typeface="Arial" panose="020B0604020202020204" pitchFamily="34" charset="0"/>
                <a:cs typeface="Arial" panose="020B0604020202020204" pitchFamily="34" charset="0"/>
              </a:rPr>
              <a:t>غير مصنف</a:t>
            </a:r>
            <a:endParaRPr lang="en-US" sz="1400" b="1"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981664947"/>
              </p:ext>
            </p:extLst>
          </p:nvPr>
        </p:nvGraphicFramePr>
        <p:xfrm>
          <a:off x="577850" y="1190625"/>
          <a:ext cx="10902950" cy="5159375"/>
        </p:xfrm>
        <a:graphic>
          <a:graphicData uri="http://schemas.openxmlformats.org/presentationml/2006/ole">
            <mc:AlternateContent xmlns:mc="http://schemas.openxmlformats.org/markup-compatibility/2006">
              <mc:Choice xmlns:v="urn:schemas-microsoft-com:vml" Requires="v">
                <p:oleObj spid="_x0000_s7176" name="Worksheet" r:id="rId6" imgW="6991224" imgH="2866952" progId="Excel.Sheet.12">
                  <p:embed/>
                </p:oleObj>
              </mc:Choice>
              <mc:Fallback>
                <p:oleObj name="Worksheet" r:id="rId6" imgW="6991224" imgH="2866952" progId="Excel.Sheet.12">
                  <p:embed/>
                  <p:pic>
                    <p:nvPicPr>
                      <p:cNvPr id="11" name="Object 10"/>
                      <p:cNvPicPr/>
                      <p:nvPr/>
                    </p:nvPicPr>
                    <p:blipFill>
                      <a:blip r:embed="rId7"/>
                      <a:stretch>
                        <a:fillRect/>
                      </a:stretch>
                    </p:blipFill>
                    <p:spPr>
                      <a:xfrm>
                        <a:off x="577850" y="1190625"/>
                        <a:ext cx="10902950" cy="5159375"/>
                      </a:xfrm>
                      <a:prstGeom prst="rect">
                        <a:avLst/>
                      </a:prstGeom>
                    </p:spPr>
                  </p:pic>
                </p:oleObj>
              </mc:Fallback>
            </mc:AlternateContent>
          </a:graphicData>
        </a:graphic>
      </p:graphicFrame>
      <p:sp>
        <p:nvSpPr>
          <p:cNvPr id="3" name="Rectangle 2"/>
          <p:cNvSpPr/>
          <p:nvPr/>
        </p:nvSpPr>
        <p:spPr>
          <a:xfrm>
            <a:off x="1000036" y="1275916"/>
            <a:ext cx="91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التأريخ</a:t>
            </a:r>
            <a:endParaRPr lang="en-GB" sz="1400" b="1" dirty="0">
              <a:solidFill>
                <a:schemeClr val="tx1"/>
              </a:solidFill>
            </a:endParaRPr>
          </a:p>
        </p:txBody>
      </p:sp>
      <p:sp>
        <p:nvSpPr>
          <p:cNvPr id="8" name="Rectangle 7"/>
          <p:cNvSpPr/>
          <p:nvPr/>
        </p:nvSpPr>
        <p:spPr>
          <a:xfrm>
            <a:off x="2550695" y="1227789"/>
            <a:ext cx="914400" cy="276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الوقت</a:t>
            </a:r>
            <a:endParaRPr lang="en-GB" sz="1400" b="1" dirty="0">
              <a:solidFill>
                <a:schemeClr val="tx1"/>
              </a:solidFill>
            </a:endParaRPr>
          </a:p>
        </p:txBody>
      </p:sp>
      <p:sp>
        <p:nvSpPr>
          <p:cNvPr id="9" name="Rectangle 8"/>
          <p:cNvSpPr/>
          <p:nvPr/>
        </p:nvSpPr>
        <p:spPr>
          <a:xfrm>
            <a:off x="5605213" y="1256434"/>
            <a:ext cx="1179095" cy="219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الحدث</a:t>
            </a:r>
            <a:endParaRPr lang="en-GB" sz="1400" b="1" dirty="0">
              <a:solidFill>
                <a:schemeClr val="tx1"/>
              </a:solidFill>
            </a:endParaRPr>
          </a:p>
        </p:txBody>
      </p:sp>
      <p:sp>
        <p:nvSpPr>
          <p:cNvPr id="10" name="Rectangle 9"/>
          <p:cNvSpPr/>
          <p:nvPr/>
        </p:nvSpPr>
        <p:spPr>
          <a:xfrm>
            <a:off x="9529010" y="1256434"/>
            <a:ext cx="914400" cy="2207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الموقع</a:t>
            </a:r>
            <a:endParaRPr lang="en-GB" sz="1400" b="1" dirty="0">
              <a:solidFill>
                <a:schemeClr val="tx1"/>
              </a:solidFill>
            </a:endParaRPr>
          </a:p>
        </p:txBody>
      </p:sp>
      <p:sp>
        <p:nvSpPr>
          <p:cNvPr id="12" name="Rectangle 11"/>
          <p:cNvSpPr/>
          <p:nvPr/>
        </p:nvSpPr>
        <p:spPr>
          <a:xfrm>
            <a:off x="8674769" y="1543026"/>
            <a:ext cx="2430378" cy="276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صالة طعام الواحة - المنطقة الأولى</a:t>
            </a:r>
            <a:endParaRPr lang="en-GB" sz="1400" b="1" dirty="0">
              <a:solidFill>
                <a:prstClr val="black"/>
              </a:solidFill>
            </a:endParaRPr>
          </a:p>
        </p:txBody>
      </p:sp>
      <p:sp>
        <p:nvSpPr>
          <p:cNvPr id="13" name="Rectangle 12"/>
          <p:cNvSpPr/>
          <p:nvPr/>
        </p:nvSpPr>
        <p:spPr>
          <a:xfrm>
            <a:off x="8752791" y="1946358"/>
            <a:ext cx="2624299" cy="225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من عريفجان الى وزارة الدفاع الكويتية</a:t>
            </a:r>
            <a:endParaRPr lang="en-GB" sz="1400" b="1" dirty="0">
              <a:solidFill>
                <a:prstClr val="black"/>
              </a:solidFill>
            </a:endParaRPr>
          </a:p>
        </p:txBody>
      </p:sp>
      <p:sp>
        <p:nvSpPr>
          <p:cNvPr id="14" name="Rectangle 13"/>
          <p:cNvSpPr/>
          <p:nvPr/>
        </p:nvSpPr>
        <p:spPr>
          <a:xfrm>
            <a:off x="8981573" y="2246418"/>
            <a:ext cx="2009273" cy="2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15" name="Rectangle 14"/>
          <p:cNvSpPr/>
          <p:nvPr/>
        </p:nvSpPr>
        <p:spPr>
          <a:xfrm>
            <a:off x="8981572" y="3276345"/>
            <a:ext cx="2033337" cy="252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وزارة الدفاع الكويتية</a:t>
            </a:r>
            <a:endParaRPr lang="en-GB" sz="1400" b="1" dirty="0">
              <a:solidFill>
                <a:prstClr val="black"/>
              </a:solidFill>
            </a:endParaRPr>
          </a:p>
        </p:txBody>
      </p:sp>
      <p:sp>
        <p:nvSpPr>
          <p:cNvPr id="16" name="Rectangle 15"/>
          <p:cNvSpPr/>
          <p:nvPr/>
        </p:nvSpPr>
        <p:spPr>
          <a:xfrm>
            <a:off x="8891861" y="3660671"/>
            <a:ext cx="2346158" cy="2406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صالة الطعام </a:t>
            </a:r>
            <a:endParaRPr lang="en-GB" sz="1400" b="1" dirty="0">
              <a:solidFill>
                <a:schemeClr val="tx1"/>
              </a:solidFill>
            </a:endParaRPr>
          </a:p>
        </p:txBody>
      </p:sp>
      <p:sp>
        <p:nvSpPr>
          <p:cNvPr id="17" name="Rectangle 16"/>
          <p:cNvSpPr/>
          <p:nvPr/>
        </p:nvSpPr>
        <p:spPr>
          <a:xfrm>
            <a:off x="9077828" y="3987599"/>
            <a:ext cx="2027319" cy="22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smtClean="0">
                <a:solidFill>
                  <a:prstClr val="black"/>
                </a:solidFill>
              </a:rPr>
              <a:t>صالة </a:t>
            </a:r>
            <a:r>
              <a:rPr lang="ar-IQ" sz="1400" b="1" dirty="0">
                <a:solidFill>
                  <a:prstClr val="black"/>
                </a:solidFill>
              </a:rPr>
              <a:t>الطعام </a:t>
            </a:r>
            <a:endParaRPr lang="en-GB" sz="1400" b="1" dirty="0">
              <a:solidFill>
                <a:prstClr val="black"/>
              </a:solidFill>
            </a:endParaRPr>
          </a:p>
        </p:txBody>
      </p:sp>
      <p:sp>
        <p:nvSpPr>
          <p:cNvPr id="18" name="Rectangle 17"/>
          <p:cNvSpPr/>
          <p:nvPr/>
        </p:nvSpPr>
        <p:spPr>
          <a:xfrm>
            <a:off x="9114183" y="4690598"/>
            <a:ext cx="1774396" cy="240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متحف الشهداء</a:t>
            </a:r>
            <a:endParaRPr lang="en-GB" sz="1400" b="1" dirty="0">
              <a:solidFill>
                <a:schemeClr val="tx1"/>
              </a:solidFill>
            </a:endParaRPr>
          </a:p>
        </p:txBody>
      </p:sp>
      <p:sp>
        <p:nvSpPr>
          <p:cNvPr id="19" name="Rectangle 18"/>
          <p:cNvSpPr/>
          <p:nvPr/>
        </p:nvSpPr>
        <p:spPr>
          <a:xfrm>
            <a:off x="9174077" y="4983162"/>
            <a:ext cx="1648325" cy="28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متحف الشهداء</a:t>
            </a:r>
            <a:endParaRPr lang="en-GB" sz="1400" b="1" dirty="0">
              <a:solidFill>
                <a:prstClr val="black"/>
              </a:solidFill>
            </a:endParaRPr>
          </a:p>
        </p:txBody>
      </p:sp>
      <p:sp>
        <p:nvSpPr>
          <p:cNvPr id="20" name="Rectangle 19"/>
          <p:cNvSpPr/>
          <p:nvPr/>
        </p:nvSpPr>
        <p:spPr>
          <a:xfrm>
            <a:off x="8704844" y="4309206"/>
            <a:ext cx="2672246" cy="3112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smtClean="0">
                <a:solidFill>
                  <a:prstClr val="black"/>
                </a:solidFill>
              </a:rPr>
              <a:t>من صالة الطعام الى متحف </a:t>
            </a:r>
            <a:r>
              <a:rPr lang="ar-IQ" sz="1400" b="1" dirty="0">
                <a:solidFill>
                  <a:prstClr val="black"/>
                </a:solidFill>
              </a:rPr>
              <a:t>الشهداء</a:t>
            </a:r>
            <a:endParaRPr lang="en-GB" sz="1400" b="1" dirty="0">
              <a:solidFill>
                <a:prstClr val="black"/>
              </a:solidFill>
            </a:endParaRPr>
          </a:p>
        </p:txBody>
      </p:sp>
      <p:sp>
        <p:nvSpPr>
          <p:cNvPr id="21" name="Rectangle 20"/>
          <p:cNvSpPr/>
          <p:nvPr/>
        </p:nvSpPr>
        <p:spPr>
          <a:xfrm>
            <a:off x="8674769" y="5361717"/>
            <a:ext cx="2658978" cy="231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smtClean="0">
                <a:solidFill>
                  <a:prstClr val="black"/>
                </a:solidFill>
              </a:rPr>
              <a:t>من متحف الشهداء الى عريفجان</a:t>
            </a:r>
            <a:endParaRPr lang="en-GB" sz="1400" b="1" dirty="0">
              <a:solidFill>
                <a:prstClr val="black"/>
              </a:solidFill>
            </a:endParaRPr>
          </a:p>
        </p:txBody>
      </p:sp>
      <p:sp>
        <p:nvSpPr>
          <p:cNvPr id="22" name="Rectangle 21"/>
          <p:cNvSpPr/>
          <p:nvPr/>
        </p:nvSpPr>
        <p:spPr>
          <a:xfrm>
            <a:off x="8674769" y="2637407"/>
            <a:ext cx="2744436" cy="265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الطريق الدائري السادس - السالمي</a:t>
            </a:r>
            <a:endParaRPr lang="en-GB" sz="1400" b="1" dirty="0">
              <a:solidFill>
                <a:schemeClr val="tx1"/>
              </a:solidFill>
            </a:endParaRPr>
          </a:p>
        </p:txBody>
      </p:sp>
      <p:sp>
        <p:nvSpPr>
          <p:cNvPr id="23" name="Rectangle 22"/>
          <p:cNvSpPr/>
          <p:nvPr/>
        </p:nvSpPr>
        <p:spPr>
          <a:xfrm>
            <a:off x="8652103" y="2932074"/>
            <a:ext cx="2767102" cy="274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الطريق الدائري السادس </a:t>
            </a:r>
            <a:r>
              <a:rPr lang="ar-IQ" sz="1400" b="1" dirty="0" smtClean="0">
                <a:solidFill>
                  <a:prstClr val="black"/>
                </a:solidFill>
              </a:rPr>
              <a:t>– موقع المدفعية</a:t>
            </a:r>
            <a:endParaRPr lang="en-GB" sz="1400" b="1" dirty="0">
              <a:solidFill>
                <a:prstClr val="black"/>
              </a:solidFill>
            </a:endParaRPr>
          </a:p>
        </p:txBody>
      </p:sp>
      <p:sp>
        <p:nvSpPr>
          <p:cNvPr id="24" name="Rectangle 23"/>
          <p:cNvSpPr/>
          <p:nvPr/>
        </p:nvSpPr>
        <p:spPr>
          <a:xfrm>
            <a:off x="5089620" y="1602268"/>
            <a:ext cx="2586789" cy="2511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التجمع والأيجاز</a:t>
            </a:r>
            <a:endParaRPr lang="en-GB" sz="1400" b="1" dirty="0">
              <a:solidFill>
                <a:prstClr val="black"/>
              </a:solidFill>
            </a:endParaRPr>
          </a:p>
        </p:txBody>
      </p:sp>
      <p:sp>
        <p:nvSpPr>
          <p:cNvPr id="25" name="Rectangle 24"/>
          <p:cNvSpPr/>
          <p:nvPr/>
        </p:nvSpPr>
        <p:spPr>
          <a:xfrm>
            <a:off x="5869908" y="1928557"/>
            <a:ext cx="914400" cy="256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الرحلة</a:t>
            </a:r>
            <a:endParaRPr lang="en-GB" sz="1400" b="1" dirty="0">
              <a:solidFill>
                <a:prstClr val="black"/>
              </a:solidFill>
            </a:endParaRPr>
          </a:p>
        </p:txBody>
      </p:sp>
      <p:sp>
        <p:nvSpPr>
          <p:cNvPr id="26" name="Rectangle 25"/>
          <p:cNvSpPr/>
          <p:nvPr/>
        </p:nvSpPr>
        <p:spPr>
          <a:xfrm>
            <a:off x="5605213" y="2938281"/>
            <a:ext cx="1619664" cy="29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الرحلة</a:t>
            </a:r>
            <a:endParaRPr lang="en-GB" sz="1400" b="1" dirty="0">
              <a:solidFill>
                <a:prstClr val="black"/>
              </a:solidFill>
            </a:endParaRPr>
          </a:p>
        </p:txBody>
      </p:sp>
      <p:sp>
        <p:nvSpPr>
          <p:cNvPr id="27" name="Rectangle 26"/>
          <p:cNvSpPr/>
          <p:nvPr/>
        </p:nvSpPr>
        <p:spPr>
          <a:xfrm>
            <a:off x="5869908" y="3651884"/>
            <a:ext cx="914400" cy="23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الرحلة</a:t>
            </a:r>
            <a:endParaRPr lang="en-GB" sz="1400" b="1" dirty="0">
              <a:solidFill>
                <a:prstClr val="black"/>
              </a:solidFill>
            </a:endParaRPr>
          </a:p>
        </p:txBody>
      </p:sp>
      <p:sp>
        <p:nvSpPr>
          <p:cNvPr id="28" name="Rectangle 27"/>
          <p:cNvSpPr/>
          <p:nvPr/>
        </p:nvSpPr>
        <p:spPr>
          <a:xfrm>
            <a:off x="5869908" y="4354355"/>
            <a:ext cx="914400" cy="220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الرحلة</a:t>
            </a:r>
            <a:endParaRPr lang="en-GB" sz="1400" b="1" dirty="0">
              <a:solidFill>
                <a:prstClr val="black"/>
              </a:solidFill>
            </a:endParaRPr>
          </a:p>
        </p:txBody>
      </p:sp>
      <p:sp>
        <p:nvSpPr>
          <p:cNvPr id="29" name="Rectangle 28"/>
          <p:cNvSpPr/>
          <p:nvPr/>
        </p:nvSpPr>
        <p:spPr>
          <a:xfrm>
            <a:off x="5869908" y="5355873"/>
            <a:ext cx="914400" cy="2368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الرحلة</a:t>
            </a:r>
            <a:endParaRPr lang="en-GB" sz="1400" b="1" dirty="0">
              <a:solidFill>
                <a:prstClr val="black"/>
              </a:solidFill>
            </a:endParaRPr>
          </a:p>
        </p:txBody>
      </p:sp>
      <p:sp>
        <p:nvSpPr>
          <p:cNvPr id="30" name="Rectangle 29"/>
          <p:cNvSpPr/>
          <p:nvPr/>
        </p:nvSpPr>
        <p:spPr>
          <a:xfrm>
            <a:off x="4565899" y="2274796"/>
            <a:ext cx="3278690" cy="24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a:solidFill>
                  <a:prstClr val="black"/>
                </a:solidFill>
              </a:rPr>
              <a:t>ملاحظات أفتتاحية القادة</a:t>
            </a:r>
            <a:endParaRPr lang="en-GB" sz="1400" b="1" dirty="0">
              <a:solidFill>
                <a:prstClr val="black"/>
              </a:solidFill>
            </a:endParaRPr>
          </a:p>
        </p:txBody>
      </p:sp>
      <p:sp>
        <p:nvSpPr>
          <p:cNvPr id="31" name="Rectangle 30"/>
          <p:cNvSpPr/>
          <p:nvPr/>
        </p:nvSpPr>
        <p:spPr>
          <a:xfrm>
            <a:off x="4185487" y="5040953"/>
            <a:ext cx="4008018" cy="231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 الملاحظات الختامية للقادة</a:t>
            </a:r>
            <a:r>
              <a:rPr lang="en-GB" sz="1400" b="1" dirty="0" smtClean="0">
                <a:solidFill>
                  <a:schemeClr val="tx1"/>
                </a:solidFill>
              </a:rPr>
              <a:t>/</a:t>
            </a:r>
            <a:r>
              <a:rPr lang="ar-IQ" sz="1400" b="1" dirty="0" smtClean="0">
                <a:solidFill>
                  <a:schemeClr val="tx1"/>
                </a:solidFill>
              </a:rPr>
              <a:t>العرض</a:t>
            </a:r>
            <a:endParaRPr lang="en-GB" sz="1400" b="1" dirty="0">
              <a:solidFill>
                <a:schemeClr val="tx1"/>
              </a:solidFill>
            </a:endParaRPr>
          </a:p>
        </p:txBody>
      </p:sp>
      <p:sp>
        <p:nvSpPr>
          <p:cNvPr id="32" name="Rectangle 31"/>
          <p:cNvSpPr/>
          <p:nvPr/>
        </p:nvSpPr>
        <p:spPr>
          <a:xfrm>
            <a:off x="5244082" y="4679658"/>
            <a:ext cx="2051386" cy="218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زيارة المتحف</a:t>
            </a:r>
            <a:endParaRPr lang="en-GB" sz="1400" b="1" dirty="0">
              <a:solidFill>
                <a:schemeClr val="tx1"/>
              </a:solidFill>
            </a:endParaRPr>
          </a:p>
        </p:txBody>
      </p:sp>
      <p:sp>
        <p:nvSpPr>
          <p:cNvPr id="33" name="Rectangle 32"/>
          <p:cNvSpPr/>
          <p:nvPr/>
        </p:nvSpPr>
        <p:spPr>
          <a:xfrm>
            <a:off x="4390023" y="2584933"/>
            <a:ext cx="3647071" cy="303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جولة التضاريس (مناقشة المناورة)</a:t>
            </a:r>
            <a:endParaRPr lang="en-GB" sz="1400" b="1" dirty="0">
              <a:solidFill>
                <a:schemeClr val="tx1"/>
              </a:solidFill>
            </a:endParaRPr>
          </a:p>
        </p:txBody>
      </p:sp>
      <p:sp>
        <p:nvSpPr>
          <p:cNvPr id="34" name="Rectangle 33"/>
          <p:cNvSpPr/>
          <p:nvPr/>
        </p:nvSpPr>
        <p:spPr>
          <a:xfrm>
            <a:off x="4565899" y="3334835"/>
            <a:ext cx="3278690" cy="2168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IQ" sz="1400" b="1" dirty="0">
                <a:solidFill>
                  <a:prstClr val="black"/>
                </a:solidFill>
              </a:rPr>
              <a:t>جولة التضاريس (مناقشة </a:t>
            </a:r>
            <a:r>
              <a:rPr lang="ar-IQ" sz="1400" b="1" dirty="0" smtClean="0">
                <a:solidFill>
                  <a:prstClr val="black"/>
                </a:solidFill>
              </a:rPr>
              <a:t>المدفعية)</a:t>
            </a:r>
            <a:endParaRPr lang="en-GB" sz="1400" b="1" dirty="0">
              <a:solidFill>
                <a:prstClr val="black"/>
              </a:solidFill>
            </a:endParaRPr>
          </a:p>
        </p:txBody>
      </p:sp>
      <p:sp>
        <p:nvSpPr>
          <p:cNvPr id="35" name="Rectangle 34"/>
          <p:cNvSpPr/>
          <p:nvPr/>
        </p:nvSpPr>
        <p:spPr>
          <a:xfrm>
            <a:off x="5925814" y="4006513"/>
            <a:ext cx="914400" cy="192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schemeClr val="tx1"/>
                </a:solidFill>
              </a:rPr>
              <a:t>الغذاء</a:t>
            </a:r>
            <a:endParaRPr lang="en-GB" sz="1400" b="1" dirty="0">
              <a:solidFill>
                <a:schemeClr val="tx1"/>
              </a:solidFill>
            </a:endParaRPr>
          </a:p>
        </p:txBody>
      </p:sp>
    </p:spTree>
    <p:extLst>
      <p:ext uri="{BB962C8B-B14F-4D97-AF65-F5344CB8AC3E}">
        <p14:creationId xmlns:p14="http://schemas.microsoft.com/office/powerpoint/2010/main" val="37014531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Introduction</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1368589"/>
            <a:ext cx="10986655" cy="954107"/>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	On </a:t>
            </a:r>
            <a:r>
              <a:rPr lang="en-US" sz="1400" dirty="0">
                <a:latin typeface="Arial" panose="020B0604020202020204" pitchFamily="34" charset="0"/>
                <a:cs typeface="Arial" panose="020B0604020202020204" pitchFamily="34" charset="0"/>
              </a:rPr>
              <a:t>2 August 1990, Iraqi forces </a:t>
            </a:r>
            <a:r>
              <a:rPr lang="en-US" sz="1400" dirty="0" smtClean="0">
                <a:latin typeface="Arial" panose="020B0604020202020204" pitchFamily="34" charset="0"/>
                <a:cs typeface="Arial" panose="020B0604020202020204" pitchFamily="34" charset="0"/>
              </a:rPr>
              <a:t>invaded and </a:t>
            </a:r>
            <a:r>
              <a:rPr lang="en-US" sz="1400" dirty="0">
                <a:latin typeface="Arial" panose="020B0604020202020204" pitchFamily="34" charset="0"/>
                <a:cs typeface="Arial" panose="020B0604020202020204" pitchFamily="34" charset="0"/>
              </a:rPr>
              <a:t>seized the State of </a:t>
            </a:r>
            <a:r>
              <a:rPr lang="en-US" sz="1400" dirty="0" smtClean="0">
                <a:latin typeface="Arial" panose="020B0604020202020204" pitchFamily="34" charset="0"/>
                <a:cs typeface="Arial" panose="020B0604020202020204" pitchFamily="34" charset="0"/>
              </a:rPr>
              <a:t>Kuwait. The </a:t>
            </a:r>
            <a:r>
              <a:rPr lang="en-US" sz="1400" dirty="0">
                <a:latin typeface="Arial" panose="020B0604020202020204" pitchFamily="34" charset="0"/>
                <a:cs typeface="Arial" panose="020B0604020202020204" pitchFamily="34" charset="0"/>
              </a:rPr>
              <a:t>Kuwaitis were not prepared </a:t>
            </a:r>
            <a:r>
              <a:rPr lang="en-US" sz="1400" dirty="0" smtClean="0">
                <a:latin typeface="Arial" panose="020B0604020202020204" pitchFamily="34" charset="0"/>
                <a:cs typeface="Arial" panose="020B0604020202020204" pitchFamily="34" charset="0"/>
              </a:rPr>
              <a:t>for this </a:t>
            </a:r>
            <a:r>
              <a:rPr lang="en-US" sz="1400" dirty="0">
                <a:latin typeface="Arial" panose="020B0604020202020204" pitchFamily="34" charset="0"/>
                <a:cs typeface="Arial" panose="020B0604020202020204" pitchFamily="34" charset="0"/>
              </a:rPr>
              <a:t>onslaught and were unable to </a:t>
            </a:r>
            <a:r>
              <a:rPr lang="en-US" sz="1400" dirty="0" smtClean="0">
                <a:latin typeface="Arial" panose="020B0604020202020204" pitchFamily="34" charset="0"/>
                <a:cs typeface="Arial" panose="020B0604020202020204" pitchFamily="34" charset="0"/>
              </a:rPr>
              <a:t>mobilize and </a:t>
            </a:r>
            <a:r>
              <a:rPr lang="en-US" sz="1400" dirty="0">
                <a:latin typeface="Arial" panose="020B0604020202020204" pitchFamily="34" charset="0"/>
                <a:cs typeface="Arial" panose="020B0604020202020204" pitchFamily="34" charset="0"/>
              </a:rPr>
              <a:t>mass their forces in time </a:t>
            </a:r>
            <a:r>
              <a:rPr lang="en-US" sz="1400" dirty="0" smtClean="0">
                <a:latin typeface="Arial" panose="020B0604020202020204" pitchFamily="34" charset="0"/>
                <a:cs typeface="Arial" panose="020B0604020202020204" pitchFamily="34" charset="0"/>
              </a:rPr>
              <a:t>to prevent </a:t>
            </a:r>
            <a:r>
              <a:rPr lang="en-US" sz="1400" dirty="0">
                <a:latin typeface="Arial" panose="020B0604020202020204" pitchFamily="34" charset="0"/>
                <a:cs typeface="Arial" panose="020B0604020202020204" pitchFamily="34" charset="0"/>
              </a:rPr>
              <a:t>or delay the Iraqi forces </a:t>
            </a:r>
            <a:r>
              <a:rPr lang="en-US" sz="1400" dirty="0" smtClean="0">
                <a:latin typeface="Arial" panose="020B0604020202020204" pitchFamily="34" charset="0"/>
                <a:cs typeface="Arial" panose="020B0604020202020204" pitchFamily="34" charset="0"/>
              </a:rPr>
              <a:t>from achieving </a:t>
            </a:r>
            <a:r>
              <a:rPr lang="en-US" sz="1400" dirty="0">
                <a:latin typeface="Arial" panose="020B0604020202020204" pitchFamily="34" charset="0"/>
                <a:cs typeface="Arial" panose="020B0604020202020204" pitchFamily="34" charset="0"/>
              </a:rPr>
              <a:t>their objectives. One </a:t>
            </a:r>
            <a:r>
              <a:rPr lang="en-US" sz="1400" dirty="0" smtClean="0">
                <a:latin typeface="Arial" panose="020B0604020202020204" pitchFamily="34" charset="0"/>
                <a:cs typeface="Arial" panose="020B0604020202020204" pitchFamily="34" charset="0"/>
              </a:rPr>
              <a:t>brigade, the </a:t>
            </a:r>
            <a:r>
              <a:rPr lang="en-US" sz="1400" dirty="0">
                <a:latin typeface="Arial" panose="020B0604020202020204" pitchFamily="34" charset="0"/>
                <a:cs typeface="Arial" panose="020B0604020202020204" pitchFamily="34" charset="0"/>
              </a:rPr>
              <a:t>35th “Shaheed” Brigade, was </a:t>
            </a:r>
            <a:r>
              <a:rPr lang="en-US" sz="1400" dirty="0" smtClean="0">
                <a:latin typeface="Arial" panose="020B0604020202020204" pitchFamily="34" charset="0"/>
                <a:cs typeface="Arial" panose="020B0604020202020204" pitchFamily="34" charset="0"/>
              </a:rPr>
              <a:t>able to </a:t>
            </a:r>
            <a:r>
              <a:rPr lang="en-US" sz="1400" dirty="0">
                <a:latin typeface="Arial" panose="020B0604020202020204" pitchFamily="34" charset="0"/>
                <a:cs typeface="Arial" panose="020B0604020202020204" pitchFamily="34" charset="0"/>
              </a:rPr>
              <a:t>deploy and, for several hours, </a:t>
            </a:r>
            <a:r>
              <a:rPr lang="en-US" sz="1400" dirty="0" smtClean="0">
                <a:latin typeface="Arial" panose="020B0604020202020204" pitchFamily="34" charset="0"/>
                <a:cs typeface="Arial" panose="020B0604020202020204" pitchFamily="34" charset="0"/>
              </a:rPr>
              <a:t>delay significant </a:t>
            </a:r>
            <a:r>
              <a:rPr lang="en-US" sz="1400" dirty="0">
                <a:latin typeface="Arial" panose="020B0604020202020204" pitchFamily="34" charset="0"/>
                <a:cs typeface="Arial" panose="020B0604020202020204" pitchFamily="34" charset="0"/>
              </a:rPr>
              <a:t>Iraqi forces. This is the </a:t>
            </a:r>
            <a:r>
              <a:rPr lang="en-US" sz="1400" dirty="0" smtClean="0">
                <a:latin typeface="Arial" panose="020B0604020202020204" pitchFamily="34" charset="0"/>
                <a:cs typeface="Arial" panose="020B0604020202020204" pitchFamily="34" charset="0"/>
              </a:rPr>
              <a:t>story of </a:t>
            </a:r>
            <a:r>
              <a:rPr lang="en-US" sz="1400" dirty="0">
                <a:latin typeface="Arial" panose="020B0604020202020204" pitchFamily="34" charset="0"/>
                <a:cs typeface="Arial" panose="020B0604020202020204" pitchFamily="34" charset="0"/>
              </a:rPr>
              <a:t>the 35th Brigade’s efforts to </a:t>
            </a:r>
            <a:r>
              <a:rPr lang="en-US" sz="1400" dirty="0" smtClean="0">
                <a:latin typeface="Arial" panose="020B0604020202020204" pitchFamily="34" charset="0"/>
                <a:cs typeface="Arial" panose="020B0604020202020204" pitchFamily="34" charset="0"/>
              </a:rPr>
              <a:t>defend Kuwait</a:t>
            </a:r>
            <a:r>
              <a:rPr lang="en-US" sz="1400" dirty="0">
                <a:latin typeface="Arial" panose="020B0604020202020204" pitchFamily="34"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07" y="2336590"/>
            <a:ext cx="2664493" cy="18337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471" y="4317750"/>
            <a:ext cx="2664493" cy="183379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717" y="2343190"/>
            <a:ext cx="2664493" cy="18271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4163" y="4317750"/>
            <a:ext cx="2664493" cy="182719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1527" y="2343189"/>
            <a:ext cx="2664493" cy="182059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6855" y="4317749"/>
            <a:ext cx="2664493" cy="1827199"/>
          </a:xfrm>
          <a:prstGeom prst="rect">
            <a:avLst/>
          </a:prstGeom>
        </p:spPr>
      </p:pic>
    </p:spTree>
    <p:extLst>
      <p:ext uri="{BB962C8B-B14F-4D97-AF65-F5344CB8AC3E}">
        <p14:creationId xmlns:p14="http://schemas.microsoft.com/office/powerpoint/2010/main" val="25630887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المقدمة</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1211961"/>
            <a:ext cx="10986655" cy="1077218"/>
          </a:xfrm>
          <a:prstGeom prst="rect">
            <a:avLst/>
          </a:prstGeom>
          <a:noFill/>
        </p:spPr>
        <p:txBody>
          <a:bodyPr wrap="square" rtlCol="0">
            <a:spAutoFit/>
          </a:bodyPr>
          <a:lstStyle/>
          <a:p>
            <a:pPr algn="r"/>
            <a:r>
              <a:rPr lang="ar-IQ" sz="1600" b="1" dirty="0">
                <a:latin typeface="Arial" panose="020B0604020202020204" pitchFamily="34" charset="0"/>
                <a:cs typeface="Arial" panose="020B0604020202020204" pitchFamily="34" charset="0"/>
              </a:rPr>
              <a:t> </a:t>
            </a:r>
            <a:endParaRPr lang="ar-IQ" sz="1600" b="1" dirty="0" smtClean="0">
              <a:latin typeface="Arial" panose="020B0604020202020204" pitchFamily="34" charset="0"/>
              <a:cs typeface="Arial" panose="020B0604020202020204" pitchFamily="34" charset="0"/>
            </a:endParaRPr>
          </a:p>
          <a:p>
            <a:pPr algn="r"/>
            <a:r>
              <a:rPr lang="ar-IQ" sz="1600" b="1" dirty="0">
                <a:latin typeface="Arial" panose="020B0604020202020204" pitchFamily="34" charset="0"/>
              </a:rPr>
              <a:t>في 2 أغسطس 1990 ، غ</a:t>
            </a:r>
            <a:r>
              <a:rPr lang="ar-IQ" sz="1600" b="1" dirty="0" smtClean="0">
                <a:latin typeface="Arial" panose="020B0604020202020204" pitchFamily="34" charset="0"/>
              </a:rPr>
              <a:t>زت </a:t>
            </a:r>
            <a:r>
              <a:rPr lang="ar-IQ" sz="1600" b="1" dirty="0">
                <a:latin typeface="Arial" panose="020B0604020202020204" pitchFamily="34" charset="0"/>
              </a:rPr>
              <a:t>القوات العراقية دولة الكويت واستولت عليها. لم يكن الكويتيون مستعدين لهذا الهجوم ولم يكونوا قادرين على تعبئة </a:t>
            </a:r>
            <a:r>
              <a:rPr lang="ar-IQ" sz="1600" b="1" dirty="0" smtClean="0">
                <a:latin typeface="Arial" panose="020B0604020202020204" pitchFamily="34" charset="0"/>
              </a:rPr>
              <a:t>وحشد </a:t>
            </a:r>
            <a:r>
              <a:rPr lang="ar-IQ" sz="1600" b="1" dirty="0">
                <a:latin typeface="Arial" panose="020B0604020202020204" pitchFamily="34" charset="0"/>
              </a:rPr>
              <a:t>قواتهم في الوقت المناسب لمنع أو تأخير القوات العراقية من تحقيق أهدافهم. وتمكن لواء واحد ، وهو لواء "الشهيد" الخامس والثلاثين ، من الانتشار </a:t>
            </a:r>
            <a:r>
              <a:rPr lang="ar-IQ" sz="1600" b="1" dirty="0" smtClean="0">
                <a:latin typeface="Arial" panose="020B0604020202020204" pitchFamily="34" charset="0"/>
              </a:rPr>
              <a:t>وتأخير تقدم </a:t>
            </a:r>
            <a:r>
              <a:rPr lang="ar-IQ" sz="1600" b="1" dirty="0">
                <a:latin typeface="Arial" panose="020B0604020202020204" pitchFamily="34" charset="0"/>
              </a:rPr>
              <a:t>القوات </a:t>
            </a:r>
            <a:r>
              <a:rPr lang="ar-IQ" sz="1600" b="1" dirty="0" smtClean="0">
                <a:latin typeface="Arial" panose="020B0604020202020204" pitchFamily="34" charset="0"/>
              </a:rPr>
              <a:t>العراقية </a:t>
            </a:r>
            <a:r>
              <a:rPr lang="ar-IQ" sz="1600" b="1" dirty="0">
                <a:latin typeface="Arial" panose="020B0604020202020204" pitchFamily="34" charset="0"/>
              </a:rPr>
              <a:t>لعدة ساعات. هذه قصة جهود اللواء 35 للدفاع عن الكويت.</a:t>
            </a:r>
            <a:endParaRPr lang="en-US" sz="16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907" y="2336590"/>
            <a:ext cx="2664493" cy="183379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1471" y="4317750"/>
            <a:ext cx="2664493" cy="183379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717" y="2343190"/>
            <a:ext cx="2664493" cy="1827198"/>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74163" y="4317750"/>
            <a:ext cx="2664493" cy="1827199"/>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1527" y="2343189"/>
            <a:ext cx="2664493" cy="182059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6855" y="4317749"/>
            <a:ext cx="2664493" cy="1827199"/>
          </a:xfrm>
          <a:prstGeom prst="rect">
            <a:avLst/>
          </a:prstGeom>
        </p:spPr>
      </p:pic>
    </p:spTree>
    <p:extLst>
      <p:ext uri="{BB962C8B-B14F-4D97-AF65-F5344CB8AC3E}">
        <p14:creationId xmlns:p14="http://schemas.microsoft.com/office/powerpoint/2010/main" val="1339105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en-US" sz="3600" dirty="0" smtClean="0">
                <a:latin typeface="Arial" panose="020B0604020202020204" pitchFamily="34" charset="0"/>
                <a:cs typeface="Arial" panose="020B0604020202020204" pitchFamily="34" charset="0"/>
              </a:rPr>
              <a:t>Integration Phase/Interoperability Focus</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536819" y="1422210"/>
            <a:ext cx="10984831" cy="2554545"/>
          </a:xfrm>
          <a:prstGeom prst="rect">
            <a:avLst/>
          </a:prstGeom>
        </p:spPr>
        <p:txBody>
          <a:bodyPr wrap="square">
            <a:spAutoFit/>
          </a:bodyPr>
          <a:lstStyle/>
          <a:p>
            <a:r>
              <a:rPr lang="en-US" sz="1600" dirty="0" smtClean="0">
                <a:latin typeface="Arial" panose="020B0604020202020204" pitchFamily="34" charset="0"/>
                <a:cs typeface="Arial" panose="020B0604020202020204" pitchFamily="34" charset="0"/>
              </a:rPr>
              <a:t>• </a:t>
            </a:r>
            <a:r>
              <a:rPr lang="en-US" sz="1600" b="1" u="sng" dirty="0">
                <a:latin typeface="Arial" panose="020B0604020202020204" pitchFamily="34" charset="0"/>
                <a:cs typeface="Arial" panose="020B0604020202020204" pitchFamily="34" charset="0"/>
              </a:rPr>
              <a:t>Focuses on </a:t>
            </a:r>
            <a:r>
              <a:rPr lang="en-US" sz="1600" b="1" u="sng" dirty="0" smtClean="0">
                <a:latin typeface="Arial" panose="020B0604020202020204" pitchFamily="34" charset="0"/>
                <a:cs typeface="Arial" panose="020B0604020202020204" pitchFamily="34" charset="0"/>
              </a:rPr>
              <a:t>two </a:t>
            </a:r>
            <a:r>
              <a:rPr lang="en-US" sz="1600" b="1" u="sng" dirty="0">
                <a:latin typeface="Arial" panose="020B0604020202020204" pitchFamily="34" charset="0"/>
                <a:cs typeface="Arial" panose="020B0604020202020204" pitchFamily="34" charset="0"/>
              </a:rPr>
              <a:t>questions</a:t>
            </a:r>
            <a:r>
              <a:rPr lang="en-US" sz="1600" b="1" u="sng"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How does seeing the terrain enhance your previous understanding of the</a:t>
            </a:r>
          </a:p>
          <a:p>
            <a:r>
              <a:rPr lang="en-US" sz="1600" dirty="0">
                <a:latin typeface="Arial" panose="020B0604020202020204" pitchFamily="34" charset="0"/>
                <a:cs typeface="Arial" panose="020B0604020202020204" pitchFamily="34" charset="0"/>
              </a:rPr>
              <a:t>battle/campaign</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What enduring insights can be gained from the battle/campaign can still be of use</a:t>
            </a:r>
          </a:p>
          <a:p>
            <a:r>
              <a:rPr lang="en-US" sz="1600" dirty="0">
                <a:latin typeface="Arial" panose="020B0604020202020204" pitchFamily="34" charset="0"/>
                <a:cs typeface="Arial" panose="020B0604020202020204" pitchFamily="34" charset="0"/>
              </a:rPr>
              <a:t>today</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pPr marL="112713" indent="-112713">
              <a:buFont typeface="Arial" panose="020B0604020202020204" pitchFamily="34" charset="0"/>
              <a:buChar char="•"/>
            </a:pPr>
            <a:r>
              <a:rPr lang="en-US" sz="1600" b="1" u="sng" dirty="0" smtClean="0">
                <a:latin typeface="Arial" panose="020B0604020202020204" pitchFamily="34" charset="0"/>
                <a:cs typeface="Arial" panose="020B0604020202020204" pitchFamily="34" charset="0"/>
              </a:rPr>
              <a:t>Generates</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additional insights through group discussion—the “so what?”</a:t>
            </a: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02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5" y="303502"/>
            <a:ext cx="9144000" cy="628217"/>
          </a:xfrm>
        </p:spPr>
        <p:txBody>
          <a:bodyPr>
            <a:normAutofit fontScale="90000"/>
          </a:bodyPr>
          <a:lstStyle/>
          <a:p>
            <a:r>
              <a:rPr lang="ar-IQ" sz="4000" b="1" dirty="0" smtClean="0">
                <a:latin typeface="Arial" panose="020B0604020202020204" pitchFamily="34" charset="0"/>
                <a:cs typeface="Arial" panose="020B0604020202020204" pitchFamily="34" charset="0"/>
              </a:rPr>
              <a:t>جولة ضباط قوة مهمة سبارتن </a:t>
            </a:r>
            <a:r>
              <a:rPr lang="ar-IQ" sz="4000" b="1" dirty="0">
                <a:latin typeface="Arial" panose="020B0604020202020204" pitchFamily="34" charset="0"/>
                <a:cs typeface="Arial" panose="020B0604020202020204" pitchFamily="34" charset="0"/>
              </a:rPr>
              <a:t>// معركة الجسور</a:t>
            </a:r>
            <a:endParaRPr lang="en-US" sz="40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pic>
        <p:nvPicPr>
          <p:cNvPr id="6" name="Picture 5"/>
          <p:cNvPicPr>
            <a:picLocks noChangeAspect="1"/>
          </p:cNvPicPr>
          <p:nvPr/>
        </p:nvPicPr>
        <p:blipFill>
          <a:blip r:embed="rId4"/>
          <a:stretch>
            <a:fillRect/>
          </a:stretch>
        </p:blipFill>
        <p:spPr>
          <a:xfrm>
            <a:off x="1524000" y="2935929"/>
            <a:ext cx="2610975" cy="1945078"/>
          </a:xfrm>
          <a:prstGeom prst="rect">
            <a:avLst/>
          </a:prstGeom>
        </p:spPr>
      </p:pic>
      <p:pic>
        <p:nvPicPr>
          <p:cNvPr id="7" name="Picture 6"/>
          <p:cNvPicPr>
            <a:picLocks noChangeAspect="1"/>
          </p:cNvPicPr>
          <p:nvPr/>
        </p:nvPicPr>
        <p:blipFill>
          <a:blip r:embed="rId5"/>
          <a:stretch>
            <a:fillRect/>
          </a:stretch>
        </p:blipFill>
        <p:spPr>
          <a:xfrm>
            <a:off x="8246077" y="2935929"/>
            <a:ext cx="2610975" cy="194507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8075" y="3988720"/>
            <a:ext cx="1789501" cy="139930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68574" y="2432047"/>
            <a:ext cx="1789501" cy="1399309"/>
          </a:xfrm>
          <a:prstGeom prst="rect">
            <a:avLst/>
          </a:prstGeom>
        </p:spPr>
      </p:pic>
      <p:sp>
        <p:nvSpPr>
          <p:cNvPr id="10" name="Rectangle 9"/>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11" name="Rectangle 10"/>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13" name="Rectangle 12"/>
          <p:cNvSpPr/>
          <p:nvPr/>
        </p:nvSpPr>
        <p:spPr>
          <a:xfrm>
            <a:off x="1841864" y="1101020"/>
            <a:ext cx="8373290" cy="923330"/>
          </a:xfrm>
          <a:prstGeom prst="rect">
            <a:avLst/>
          </a:prstGeom>
        </p:spPr>
        <p:txBody>
          <a:bodyPr wrap="square">
            <a:spAutoFit/>
          </a:bodyPr>
          <a:lstStyle/>
          <a:p>
            <a:pPr algn="r"/>
            <a:r>
              <a:rPr lang="ar-IQ" b="1" dirty="0"/>
              <a:t>الجسور المشار إليها هي "الجسرين" اللذين يعبران الطريق الدائري السادس عند تقاطع الطريق السريع 70 غرب مدينة الجهراء الكويتية. تقع مدينة الجهراء ، غرب مدينة الكويت ، على جانبي الطرق من الحدود العراقية إلى مدينة الكويت. جال الأطراف سلسلة من التلال القريبة.</a:t>
            </a:r>
            <a:endParaRPr lang="en-GB" b="1" dirty="0"/>
          </a:p>
        </p:txBody>
      </p:sp>
    </p:spTree>
    <p:extLst>
      <p:ext uri="{BB962C8B-B14F-4D97-AF65-F5344CB8AC3E}">
        <p14:creationId xmlns:p14="http://schemas.microsoft.com/office/powerpoint/2010/main" val="3637091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ar-IQ" sz="3600" b="1" dirty="0">
                <a:latin typeface="Arial" panose="020B0604020202020204" pitchFamily="34" charset="0"/>
                <a:cs typeface="Arial" panose="020B0604020202020204" pitchFamily="34" charset="0"/>
              </a:rPr>
              <a:t> </a:t>
            </a:r>
            <a:r>
              <a:rPr lang="ar-IQ" sz="3600" b="1" dirty="0" smtClean="0">
                <a:latin typeface="Arial" panose="020B0604020202020204" pitchFamily="34" charset="0"/>
                <a:cs typeface="Arial" panose="020B0604020202020204" pitchFamily="34" charset="0"/>
              </a:rPr>
              <a:t>التركيز على قابلية العمل المشترك</a:t>
            </a:r>
            <a:r>
              <a:rPr lang="en-US" sz="3600" b="1" dirty="0" smtClean="0">
                <a:latin typeface="Arial" panose="020B0604020202020204" pitchFamily="34" charset="0"/>
                <a:cs typeface="Arial" panose="020B0604020202020204" pitchFamily="34" charset="0"/>
              </a:rPr>
              <a:t>/</a:t>
            </a:r>
            <a:r>
              <a:rPr lang="ar-IQ" sz="3600" b="1" dirty="0" smtClean="0">
                <a:latin typeface="Arial" panose="020B0604020202020204" pitchFamily="34" charset="0"/>
                <a:cs typeface="Arial" panose="020B0604020202020204" pitchFamily="34" charset="0"/>
              </a:rPr>
              <a:t>مرحلة التكامل</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536819" y="1422210"/>
            <a:ext cx="10984831" cy="2308324"/>
          </a:xfrm>
          <a:prstGeom prst="rect">
            <a:avLst/>
          </a:prstGeom>
        </p:spPr>
        <p:txBody>
          <a:bodyPr wrap="square">
            <a:spAutoFit/>
          </a:bodyPr>
          <a:lstStyle/>
          <a:p>
            <a:pPr algn="r"/>
            <a:r>
              <a:rPr lang="en-US" sz="1600" dirty="0" smtClean="0">
                <a:latin typeface="Arial" panose="020B0604020202020204" pitchFamily="34" charset="0"/>
                <a:cs typeface="Arial" panose="020B0604020202020204" pitchFamily="34" charset="0"/>
              </a:rPr>
              <a:t>• </a:t>
            </a:r>
            <a:r>
              <a:rPr lang="ar-IQ" sz="1600" b="1" u="sng" dirty="0" smtClean="0">
                <a:latin typeface="Arial" panose="020B0604020202020204" pitchFamily="34" charset="0"/>
                <a:cs typeface="Arial" panose="020B0604020202020204" pitchFamily="34" charset="0"/>
              </a:rPr>
              <a:t>التركيز على سؤالين:</a:t>
            </a:r>
            <a:endParaRPr lang="en-US" sz="1600" b="1" u="sng" dirty="0" smtClean="0">
              <a:latin typeface="Arial" panose="020B0604020202020204" pitchFamily="34" charset="0"/>
              <a:cs typeface="Arial" panose="020B0604020202020204" pitchFamily="34" charset="0"/>
            </a:endParaRPr>
          </a:p>
          <a:p>
            <a:pPr algn="r"/>
            <a:endParaRPr lang="en-US" sz="1600" b="1" dirty="0">
              <a:latin typeface="Arial" panose="020B0604020202020204" pitchFamily="34" charset="0"/>
              <a:cs typeface="Arial" panose="020B0604020202020204" pitchFamily="34" charset="0"/>
            </a:endParaRPr>
          </a:p>
          <a:p>
            <a:pPr algn="r"/>
            <a:r>
              <a:rPr lang="en-US" sz="1600" b="1" dirty="0">
                <a:latin typeface="Arial" panose="020B0604020202020204" pitchFamily="34" charset="0"/>
                <a:cs typeface="Arial" panose="020B0604020202020204" pitchFamily="34" charset="0"/>
              </a:rPr>
              <a:t>– </a:t>
            </a:r>
            <a:r>
              <a:rPr lang="ar-IQ" sz="1600" b="1" dirty="0">
                <a:latin typeface="Arial" panose="020B0604020202020204" pitchFamily="34" charset="0"/>
              </a:rPr>
              <a:t>كيف تعزز رؤية التضاريس فهمك السابق للمعركة / الحملة؟ </a:t>
            </a:r>
            <a:endParaRPr lang="en-US" sz="1600" b="1" dirty="0" smtClean="0">
              <a:latin typeface="Arial" panose="020B0604020202020204" pitchFamily="34" charset="0"/>
              <a:cs typeface="Arial" panose="020B0604020202020204" pitchFamily="34" charset="0"/>
            </a:endParaRPr>
          </a:p>
          <a:p>
            <a:pPr algn="r"/>
            <a:endParaRPr lang="en-US" sz="1600" b="1" dirty="0">
              <a:latin typeface="Arial" panose="020B0604020202020204" pitchFamily="34" charset="0"/>
              <a:cs typeface="Arial" panose="020B0604020202020204" pitchFamily="34" charset="0"/>
            </a:endParaRPr>
          </a:p>
          <a:p>
            <a:pPr algn="r"/>
            <a:r>
              <a:rPr lang="en-US" sz="1600" b="1" dirty="0">
                <a:latin typeface="Arial" panose="020B0604020202020204" pitchFamily="34" charset="0"/>
                <a:cs typeface="Arial" panose="020B0604020202020204" pitchFamily="34" charset="0"/>
              </a:rPr>
              <a:t>– </a:t>
            </a:r>
            <a:r>
              <a:rPr lang="ar-IQ" sz="1600" b="1" dirty="0">
                <a:latin typeface="Arial" panose="020B0604020202020204" pitchFamily="34" charset="0"/>
              </a:rPr>
              <a:t>ما هي الرؤى المستمرة التي يمكن اكتسابها من المعركة / الحملة </a:t>
            </a:r>
            <a:r>
              <a:rPr lang="ar-IQ" sz="1600" b="1" dirty="0" smtClean="0">
                <a:latin typeface="Arial" panose="020B0604020202020204" pitchFamily="34" charset="0"/>
              </a:rPr>
              <a:t>  التي </a:t>
            </a:r>
            <a:r>
              <a:rPr lang="ar-IQ" sz="1600" b="1" dirty="0">
                <a:latin typeface="Arial" panose="020B0604020202020204" pitchFamily="34" charset="0"/>
              </a:rPr>
              <a:t>لا تزال مفيدة اليوم؟</a:t>
            </a:r>
            <a:endParaRPr lang="en-US" sz="1600" b="1" dirty="0">
              <a:latin typeface="Arial" panose="020B0604020202020204" pitchFamily="34" charset="0"/>
              <a:cs typeface="Arial" panose="020B0604020202020204" pitchFamily="34" charset="0"/>
            </a:endParaRPr>
          </a:p>
          <a:p>
            <a:pPr algn="r"/>
            <a:endParaRPr lang="en-US" sz="1600" b="1" dirty="0" smtClean="0">
              <a:latin typeface="Arial" panose="020B0604020202020204" pitchFamily="34" charset="0"/>
              <a:cs typeface="Arial" panose="020B0604020202020204" pitchFamily="34" charset="0"/>
            </a:endParaRPr>
          </a:p>
          <a:p>
            <a:pPr algn="r"/>
            <a:endParaRPr lang="en-US" sz="1600" b="1" dirty="0">
              <a:latin typeface="Arial" panose="020B0604020202020204" pitchFamily="34" charset="0"/>
              <a:cs typeface="Arial" panose="020B0604020202020204" pitchFamily="34" charset="0"/>
            </a:endParaRPr>
          </a:p>
          <a:p>
            <a:pPr marL="112713" indent="-112713" algn="r">
              <a:buFont typeface="Arial" panose="020B0604020202020204" pitchFamily="34" charset="0"/>
              <a:buChar char="•"/>
            </a:pPr>
            <a:r>
              <a:rPr lang="ar-IQ" sz="1600" b="1" u="sng" dirty="0" smtClean="0">
                <a:latin typeface="Arial" panose="020B0604020202020204" pitchFamily="34" charset="0"/>
              </a:rPr>
              <a:t>يولد أو ينتج</a:t>
            </a:r>
            <a:r>
              <a:rPr lang="ar-IQ" sz="1600" b="1" dirty="0" smtClean="0">
                <a:latin typeface="Arial" panose="020B0604020202020204" pitchFamily="34" charset="0"/>
              </a:rPr>
              <a:t> </a:t>
            </a:r>
            <a:r>
              <a:rPr lang="ar-IQ" sz="1600" b="1" dirty="0">
                <a:latin typeface="Arial" panose="020B0604020202020204" pitchFamily="34" charset="0"/>
              </a:rPr>
              <a:t>رؤى إضافية من خلال المناقشة الجماعية - "ماذا بعد؟"</a:t>
            </a:r>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21045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Background</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1222155"/>
            <a:ext cx="10986655" cy="4832092"/>
          </a:xfrm>
          <a:prstGeom prst="rect">
            <a:avLst/>
          </a:prstGeom>
          <a:noFill/>
        </p:spPr>
        <p:txBody>
          <a:bodyPr wrap="square" rtlCol="0">
            <a:spAutoFit/>
          </a:bodyPr>
          <a:lstStyle/>
          <a:p>
            <a:r>
              <a:rPr lang="en-US" sz="1400" dirty="0" smtClean="0">
                <a:latin typeface="Arial" panose="020B0604020202020204" pitchFamily="34" charset="0"/>
                <a:cs typeface="Arial" panose="020B0604020202020204" pitchFamily="34" charset="0"/>
              </a:rPr>
              <a:t>	Iraqi </a:t>
            </a:r>
            <a:r>
              <a:rPr lang="en-US" sz="1400" dirty="0">
                <a:latin typeface="Arial" panose="020B0604020202020204" pitchFamily="34" charset="0"/>
                <a:cs typeface="Arial" panose="020B0604020202020204" pitchFamily="34" charset="0"/>
              </a:rPr>
              <a:t>claims to territory in Kuwait </a:t>
            </a:r>
            <a:r>
              <a:rPr lang="en-US" sz="1400" dirty="0" smtClean="0">
                <a:latin typeface="Arial" panose="020B0604020202020204" pitchFamily="34" charset="0"/>
                <a:cs typeface="Arial" panose="020B0604020202020204" pitchFamily="34" charset="0"/>
              </a:rPr>
              <a:t>are older </a:t>
            </a:r>
            <a:r>
              <a:rPr lang="en-US" sz="1400" dirty="0">
                <a:latin typeface="Arial" panose="020B0604020202020204" pitchFamily="34" charset="0"/>
                <a:cs typeface="Arial" panose="020B0604020202020204" pitchFamily="34" charset="0"/>
              </a:rPr>
              <a:t>than the modern state of </a:t>
            </a:r>
            <a:r>
              <a:rPr lang="en-US" sz="1400" dirty="0" smtClean="0">
                <a:latin typeface="Arial" panose="020B0604020202020204" pitchFamily="34" charset="0"/>
                <a:cs typeface="Arial" panose="020B0604020202020204" pitchFamily="34" charset="0"/>
              </a:rPr>
              <a:t>Kuwait and </a:t>
            </a:r>
            <a:r>
              <a:rPr lang="en-US" sz="1400" dirty="0">
                <a:latin typeface="Arial" panose="020B0604020202020204" pitchFamily="34" charset="0"/>
                <a:cs typeface="Arial" panose="020B0604020202020204" pitchFamily="34" charset="0"/>
              </a:rPr>
              <a:t>are primarily based on </a:t>
            </a:r>
            <a:r>
              <a:rPr lang="en-US" sz="1400" dirty="0" smtClean="0">
                <a:latin typeface="Arial" panose="020B0604020202020204" pitchFamily="34" charset="0"/>
                <a:cs typeface="Arial" panose="020B0604020202020204" pitchFamily="34" charset="0"/>
              </a:rPr>
              <a:t>territory held </a:t>
            </a:r>
            <a:r>
              <a:rPr lang="en-US" sz="1400" dirty="0">
                <a:latin typeface="Arial" panose="020B0604020202020204" pitchFamily="34" charset="0"/>
                <a:cs typeface="Arial" panose="020B0604020202020204" pitchFamily="34" charset="0"/>
              </a:rPr>
              <a:t>by the old Ottoman Empire. </a:t>
            </a:r>
            <a:r>
              <a:rPr lang="en-US" sz="1400" dirty="0" smtClean="0">
                <a:latin typeface="Arial" panose="020B0604020202020204" pitchFamily="34" charset="0"/>
                <a:cs typeface="Arial" panose="020B0604020202020204" pitchFamily="34" charset="0"/>
              </a:rPr>
              <a:t>After Kuwait </a:t>
            </a:r>
            <a:r>
              <a:rPr lang="en-US" sz="1400" dirty="0">
                <a:latin typeface="Arial" panose="020B0604020202020204" pitchFamily="34" charset="0"/>
                <a:cs typeface="Arial" panose="020B0604020202020204" pitchFamily="34" charset="0"/>
              </a:rPr>
              <a:t>gained </a:t>
            </a:r>
            <a:r>
              <a:rPr lang="en-US" sz="1400" dirty="0" smtClean="0">
                <a:latin typeface="Arial" panose="020B0604020202020204" pitchFamily="34" charset="0"/>
                <a:cs typeface="Arial" panose="020B0604020202020204" pitchFamily="34" charset="0"/>
              </a:rPr>
              <a:t>its independence from Britain </a:t>
            </a:r>
            <a:r>
              <a:rPr lang="en-US" sz="1400" dirty="0">
                <a:latin typeface="Arial" panose="020B0604020202020204" pitchFamily="34" charset="0"/>
                <a:cs typeface="Arial" panose="020B0604020202020204" pitchFamily="34" charset="0"/>
              </a:rPr>
              <a:t>in 1961, this dispute </a:t>
            </a:r>
            <a:r>
              <a:rPr lang="en-US" sz="1400" dirty="0" smtClean="0">
                <a:latin typeface="Arial" panose="020B0604020202020204" pitchFamily="34" charset="0"/>
                <a:cs typeface="Arial" panose="020B0604020202020204" pitchFamily="34" charset="0"/>
              </a:rPr>
              <a:t>threatened to </a:t>
            </a:r>
            <a:r>
              <a:rPr lang="en-US" sz="1400" dirty="0">
                <a:latin typeface="Arial" panose="020B0604020202020204" pitchFamily="34" charset="0"/>
                <a:cs typeface="Arial" panose="020B0604020202020204" pitchFamily="34" charset="0"/>
              </a:rPr>
              <a:t>cause war on several </a:t>
            </a:r>
            <a:r>
              <a:rPr lang="en-US" sz="1400" dirty="0" smtClean="0">
                <a:latin typeface="Arial" panose="020B0604020202020204" pitchFamily="34" charset="0"/>
                <a:cs typeface="Arial" panose="020B0604020202020204" pitchFamily="34" charset="0"/>
              </a:rPr>
              <a:t>occasions. Shortly </a:t>
            </a:r>
            <a:r>
              <a:rPr lang="en-US" sz="1400" dirty="0">
                <a:latin typeface="Arial" panose="020B0604020202020204" pitchFamily="34" charset="0"/>
                <a:cs typeface="Arial" panose="020B0604020202020204" pitchFamily="34" charset="0"/>
              </a:rPr>
              <a:t>after Kuwait gained </a:t>
            </a:r>
            <a:r>
              <a:rPr lang="en-US" sz="1400" dirty="0" smtClean="0">
                <a:latin typeface="Arial" panose="020B0604020202020204" pitchFamily="34" charset="0"/>
                <a:cs typeface="Arial" panose="020B0604020202020204" pitchFamily="34" charset="0"/>
              </a:rPr>
              <a:t>independence from </a:t>
            </a:r>
            <a:r>
              <a:rPr lang="en-US" sz="1400" dirty="0">
                <a:latin typeface="Arial" panose="020B0604020202020204" pitchFamily="34" charset="0"/>
                <a:cs typeface="Arial" panose="020B0604020202020204" pitchFamily="34" charset="0"/>
              </a:rPr>
              <a:t>Britain on 19 </a:t>
            </a:r>
            <a:r>
              <a:rPr lang="en-US" sz="1400" dirty="0" smtClean="0">
                <a:latin typeface="Arial" panose="020B0604020202020204" pitchFamily="34" charset="0"/>
                <a:cs typeface="Arial" panose="020B0604020202020204" pitchFamily="34" charset="0"/>
              </a:rPr>
              <a:t>June 1961</a:t>
            </a:r>
            <a:r>
              <a:rPr lang="en-US" sz="1400" dirty="0">
                <a:latin typeface="Arial" panose="020B0604020202020204" pitchFamily="34" charset="0"/>
                <a:cs typeface="Arial" panose="020B0604020202020204" pitchFamily="34" charset="0"/>
              </a:rPr>
              <a:t>, Iraq threatened to invade </a:t>
            </a:r>
            <a:r>
              <a:rPr lang="en-US" sz="1400" dirty="0" smtClean="0">
                <a:latin typeface="Arial" panose="020B0604020202020204" pitchFamily="34" charset="0"/>
                <a:cs typeface="Arial" panose="020B0604020202020204" pitchFamily="34" charset="0"/>
              </a:rPr>
              <a:t>Kuwait, claiming </a:t>
            </a:r>
            <a:r>
              <a:rPr lang="en-US" sz="1400" dirty="0">
                <a:latin typeface="Arial" panose="020B0604020202020204" pitchFamily="34" charset="0"/>
                <a:cs typeface="Arial" panose="020B0604020202020204" pitchFamily="34" charset="0"/>
              </a:rPr>
              <a:t>that Kuwait was an </a:t>
            </a:r>
            <a:r>
              <a:rPr lang="en-US" sz="1400" dirty="0" smtClean="0">
                <a:latin typeface="Arial" panose="020B0604020202020204" pitchFamily="34" charset="0"/>
                <a:cs typeface="Arial" panose="020B0604020202020204" pitchFamily="34" charset="0"/>
              </a:rPr>
              <a:t>integral part </a:t>
            </a:r>
            <a:r>
              <a:rPr lang="en-US" sz="1400" dirty="0">
                <a:latin typeface="Arial" panose="020B0604020202020204" pitchFamily="34" charset="0"/>
                <a:cs typeface="Arial" panose="020B0604020202020204" pitchFamily="34" charset="0"/>
              </a:rPr>
              <a:t>of Iraq. British troops went to </a:t>
            </a:r>
            <a:r>
              <a:rPr lang="en-US" sz="1400" dirty="0" smtClean="0">
                <a:latin typeface="Arial" panose="020B0604020202020204" pitchFamily="34" charset="0"/>
                <a:cs typeface="Arial" panose="020B0604020202020204" pitchFamily="34" charset="0"/>
              </a:rPr>
              <a:t>the area </a:t>
            </a:r>
            <a:r>
              <a:rPr lang="en-US" sz="1400" dirty="0">
                <a:latin typeface="Arial" panose="020B0604020202020204" pitchFamily="34" charset="0"/>
                <a:cs typeface="Arial" panose="020B0604020202020204" pitchFamily="34" charset="0"/>
              </a:rPr>
              <a:t>and took position on the </a:t>
            </a:r>
            <a:r>
              <a:rPr lang="en-US" sz="1400" dirty="0" err="1" smtClean="0">
                <a:latin typeface="Arial" panose="020B0604020202020204" pitchFamily="34" charset="0"/>
                <a:cs typeface="Arial" panose="020B0604020202020204" pitchFamily="34" charset="0"/>
              </a:rPr>
              <a:t>Mutlaa</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Ridge </a:t>
            </a:r>
            <a:r>
              <a:rPr lang="en-US" sz="1400" dirty="0">
                <a:latin typeface="Arial" panose="020B0604020202020204" pitchFamily="34" charset="0"/>
                <a:cs typeface="Arial" panose="020B0604020202020204" pitchFamily="34" charset="0"/>
              </a:rPr>
              <a:t>until the Arab </a:t>
            </a:r>
            <a:r>
              <a:rPr lang="en-US" sz="1400" dirty="0" smtClean="0">
                <a:latin typeface="Arial" panose="020B0604020202020204" pitchFamily="34" charset="0"/>
                <a:cs typeface="Arial" panose="020B0604020202020204" pitchFamily="34" charset="0"/>
              </a:rPr>
              <a:t>League could mobilize forces </a:t>
            </a:r>
            <a:r>
              <a:rPr lang="en-US" sz="1400" dirty="0">
                <a:latin typeface="Arial" panose="020B0604020202020204" pitchFamily="34" charset="0"/>
                <a:cs typeface="Arial" panose="020B0604020202020204" pitchFamily="34" charset="0"/>
              </a:rPr>
              <a:t>to assist Kuwait. The </a:t>
            </a:r>
            <a:r>
              <a:rPr lang="en-US" sz="1400" dirty="0" smtClean="0">
                <a:latin typeface="Arial" panose="020B0604020202020204" pitchFamily="34" charset="0"/>
                <a:cs typeface="Arial" panose="020B0604020202020204" pitchFamily="34" charset="0"/>
              </a:rPr>
              <a:t>Arab League </a:t>
            </a:r>
            <a:r>
              <a:rPr lang="en-US" sz="1400" dirty="0">
                <a:latin typeface="Arial" panose="020B0604020202020204" pitchFamily="34" charset="0"/>
                <a:cs typeface="Arial" panose="020B0604020202020204" pitchFamily="34" charset="0"/>
              </a:rPr>
              <a:t>nations maintained their </a:t>
            </a:r>
            <a:r>
              <a:rPr lang="en-US" sz="1400" dirty="0" smtClean="0">
                <a:latin typeface="Arial" panose="020B0604020202020204" pitchFamily="34" charset="0"/>
                <a:cs typeface="Arial" panose="020B0604020202020204" pitchFamily="34" charset="0"/>
              </a:rPr>
              <a:t>forces in </a:t>
            </a:r>
            <a:r>
              <a:rPr lang="en-US" sz="1400" dirty="0">
                <a:latin typeface="Arial" panose="020B0604020202020204" pitchFamily="34" charset="0"/>
                <a:cs typeface="Arial" panose="020B0604020202020204" pitchFamily="34" charset="0"/>
              </a:rPr>
              <a:t>Kuwait until February 1963, when </a:t>
            </a:r>
            <a:r>
              <a:rPr lang="en-US" sz="1400" dirty="0" smtClean="0">
                <a:latin typeface="Arial" panose="020B0604020202020204" pitchFamily="34" charset="0"/>
                <a:cs typeface="Arial" panose="020B0604020202020204" pitchFamily="34" charset="0"/>
              </a:rPr>
              <a:t>a revolution </a:t>
            </a:r>
            <a:r>
              <a:rPr lang="en-US" sz="1400" dirty="0">
                <a:latin typeface="Arial" panose="020B0604020202020204" pitchFamily="34" charset="0"/>
                <a:cs typeface="Arial" panose="020B0604020202020204" pitchFamily="34" charset="0"/>
              </a:rPr>
              <a:t>in Iraq toppled the </a:t>
            </a:r>
            <a:r>
              <a:rPr lang="en-US" sz="1400" dirty="0" smtClean="0">
                <a:latin typeface="Arial" panose="020B0604020202020204" pitchFamily="34" charset="0"/>
                <a:cs typeface="Arial" panose="020B0604020202020204" pitchFamily="34" charset="0"/>
              </a:rPr>
              <a:t>government. The </a:t>
            </a:r>
            <a:r>
              <a:rPr lang="en-US" sz="1400" dirty="0">
                <a:latin typeface="Arial" panose="020B0604020202020204" pitchFamily="34" charset="0"/>
                <a:cs typeface="Arial" panose="020B0604020202020204" pitchFamily="34" charset="0"/>
              </a:rPr>
              <a:t>new government issued </a:t>
            </a:r>
            <a:r>
              <a:rPr lang="en-US" sz="1400" dirty="0" smtClean="0">
                <a:latin typeface="Arial" panose="020B0604020202020204" pitchFamily="34" charset="0"/>
                <a:cs typeface="Arial" panose="020B0604020202020204" pitchFamily="34" charset="0"/>
              </a:rPr>
              <a:t>conciliatory statements </a:t>
            </a:r>
            <a:r>
              <a:rPr lang="en-US" sz="1400" dirty="0">
                <a:latin typeface="Arial" panose="020B0604020202020204" pitchFamily="34" charset="0"/>
                <a:cs typeface="Arial" panose="020B0604020202020204" pitchFamily="34" charset="0"/>
              </a:rPr>
              <a:t>and the </a:t>
            </a:r>
            <a:r>
              <a:rPr lang="en-US" sz="1400" dirty="0" smtClean="0">
                <a:latin typeface="Arial" panose="020B0604020202020204" pitchFamily="34" charset="0"/>
                <a:cs typeface="Arial" panose="020B0604020202020204" pitchFamily="34" charset="0"/>
              </a:rPr>
              <a:t>Arab League </a:t>
            </a:r>
            <a:r>
              <a:rPr lang="en-US" sz="1400" dirty="0">
                <a:latin typeface="Arial" panose="020B0604020202020204" pitchFamily="34" charset="0"/>
                <a:cs typeface="Arial" panose="020B0604020202020204" pitchFamily="34" charset="0"/>
              </a:rPr>
              <a:t>forces </a:t>
            </a:r>
            <a:r>
              <a:rPr lang="en-US" sz="1400" dirty="0" smtClean="0">
                <a:latin typeface="Arial" panose="020B0604020202020204" pitchFamily="34" charset="0"/>
                <a:cs typeface="Arial" panose="020B0604020202020204" pitchFamily="34" charset="0"/>
              </a:rPr>
              <a:t>withdrew. In </a:t>
            </a:r>
            <a:r>
              <a:rPr lang="en-US" sz="1400" dirty="0">
                <a:latin typeface="Arial" panose="020B0604020202020204" pitchFamily="34" charset="0"/>
                <a:cs typeface="Arial" panose="020B0604020202020204" pitchFamily="34" charset="0"/>
              </a:rPr>
              <a:t>the following years, Iraq </a:t>
            </a:r>
            <a:r>
              <a:rPr lang="en-US" sz="1400" dirty="0" smtClean="0">
                <a:latin typeface="Arial" panose="020B0604020202020204" pitchFamily="34" charset="0"/>
                <a:cs typeface="Arial" panose="020B0604020202020204" pitchFamily="34" charset="0"/>
              </a:rPr>
              <a:t>repeatedly demanded </a:t>
            </a:r>
            <a:r>
              <a:rPr lang="en-US" sz="1400" dirty="0">
                <a:latin typeface="Arial" panose="020B0604020202020204" pitchFamily="34" charset="0"/>
                <a:cs typeface="Arial" panose="020B0604020202020204" pitchFamily="34" charset="0"/>
              </a:rPr>
              <a:t>that Kuwait relinquish </a:t>
            </a:r>
            <a:r>
              <a:rPr lang="en-US" sz="1400" dirty="0" smtClean="0">
                <a:latin typeface="Arial" panose="020B0604020202020204" pitchFamily="34" charset="0"/>
                <a:cs typeface="Arial" panose="020B0604020202020204" pitchFamily="34" charset="0"/>
              </a:rPr>
              <a:t>control of </a:t>
            </a:r>
            <a:r>
              <a:rPr lang="en-US" sz="1400" dirty="0">
                <a:latin typeface="Arial" panose="020B0604020202020204" pitchFamily="34" charset="0"/>
                <a:cs typeface="Arial" panose="020B0604020202020204" pitchFamily="34" charset="0"/>
              </a:rPr>
              <a:t>Bubiyan and </a:t>
            </a:r>
            <a:r>
              <a:rPr lang="en-US" sz="1400" dirty="0" err="1">
                <a:latin typeface="Arial" panose="020B0604020202020204" pitchFamily="34" charset="0"/>
                <a:cs typeface="Arial" panose="020B0604020202020204" pitchFamily="34" charset="0"/>
              </a:rPr>
              <a:t>Warbah</a:t>
            </a:r>
            <a:r>
              <a:rPr lang="en-US" sz="1400" dirty="0">
                <a:latin typeface="Arial" panose="020B0604020202020204" pitchFamily="34" charset="0"/>
                <a:cs typeface="Arial" panose="020B0604020202020204" pitchFamily="34" charset="0"/>
              </a:rPr>
              <a:t> Islands, </a:t>
            </a:r>
            <a:r>
              <a:rPr lang="en-US" sz="1400" dirty="0" smtClean="0">
                <a:latin typeface="Arial" panose="020B0604020202020204" pitchFamily="34" charset="0"/>
                <a:cs typeface="Arial" panose="020B0604020202020204" pitchFamily="34" charset="0"/>
              </a:rPr>
              <a:t>arguing that </a:t>
            </a:r>
            <a:r>
              <a:rPr lang="en-US" sz="1400" dirty="0">
                <a:latin typeface="Arial" panose="020B0604020202020204" pitchFamily="34" charset="0"/>
                <a:cs typeface="Arial" panose="020B0604020202020204" pitchFamily="34" charset="0"/>
              </a:rPr>
              <a:t>forces positioned on </a:t>
            </a:r>
            <a:r>
              <a:rPr lang="en-US" sz="1400" dirty="0" smtClean="0">
                <a:latin typeface="Arial" panose="020B0604020202020204" pitchFamily="34" charset="0"/>
                <a:cs typeface="Arial" panose="020B0604020202020204" pitchFamily="34" charset="0"/>
              </a:rPr>
              <a:t>these islands </a:t>
            </a:r>
            <a:r>
              <a:rPr lang="en-US" sz="1400" dirty="0">
                <a:latin typeface="Arial" panose="020B0604020202020204" pitchFamily="34" charset="0"/>
                <a:cs typeface="Arial" panose="020B0604020202020204" pitchFamily="34" charset="0"/>
              </a:rPr>
              <a:t>could control access to </a:t>
            </a:r>
            <a:r>
              <a:rPr lang="en-US" sz="1400" dirty="0" smtClean="0">
                <a:latin typeface="Arial" panose="020B0604020202020204" pitchFamily="34" charset="0"/>
                <a:cs typeface="Arial" panose="020B0604020202020204" pitchFamily="34" charset="0"/>
              </a:rPr>
              <a:t>the Shatt </a:t>
            </a:r>
            <a:r>
              <a:rPr lang="en-US" sz="1400" dirty="0">
                <a:latin typeface="Arial" panose="020B0604020202020204" pitchFamily="34" charset="0"/>
                <a:cs typeface="Arial" panose="020B0604020202020204" pitchFamily="34" charset="0"/>
              </a:rPr>
              <a:t>al Arab and Shatt al </a:t>
            </a:r>
            <a:r>
              <a:rPr lang="en-US" sz="1400" dirty="0" err="1">
                <a:latin typeface="Arial" panose="020B0604020202020204" pitchFamily="34" charset="0"/>
                <a:cs typeface="Arial" panose="020B0604020202020204" pitchFamily="34" charset="0"/>
              </a:rPr>
              <a:t>Basrah</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canals. Yet </a:t>
            </a:r>
            <a:r>
              <a:rPr lang="en-US" sz="1400" dirty="0">
                <a:latin typeface="Arial" panose="020B0604020202020204" pitchFamily="34" charset="0"/>
                <a:cs typeface="Arial" panose="020B0604020202020204" pitchFamily="34" charset="0"/>
              </a:rPr>
              <a:t>the Kuwaitis had never </a:t>
            </a:r>
            <a:r>
              <a:rPr lang="en-US" sz="1400" dirty="0" smtClean="0">
                <a:latin typeface="Arial" panose="020B0604020202020204" pitchFamily="34" charset="0"/>
                <a:cs typeface="Arial" panose="020B0604020202020204" pitchFamily="34" charset="0"/>
              </a:rPr>
              <a:t>attempted to </a:t>
            </a:r>
            <a:r>
              <a:rPr lang="en-US" sz="1400" dirty="0">
                <a:latin typeface="Arial" panose="020B0604020202020204" pitchFamily="34" charset="0"/>
                <a:cs typeface="Arial" panose="020B0604020202020204" pitchFamily="34" charset="0"/>
              </a:rPr>
              <a:t>control or </a:t>
            </a:r>
            <a:r>
              <a:rPr lang="en-US" sz="1400" dirty="0" smtClean="0">
                <a:latin typeface="Arial" panose="020B0604020202020204" pitchFamily="34" charset="0"/>
                <a:cs typeface="Arial" panose="020B0604020202020204" pitchFamily="34" charset="0"/>
              </a:rPr>
              <a:t>restrict commerce</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through </a:t>
            </a:r>
            <a:r>
              <a:rPr lang="en-US" sz="1400" dirty="0">
                <a:latin typeface="Arial" panose="020B0604020202020204" pitchFamily="34" charset="0"/>
                <a:cs typeface="Arial" panose="020B0604020202020204" pitchFamily="34" charset="0"/>
              </a:rPr>
              <a:t>the area.</a:t>
            </a:r>
          </a:p>
          <a:p>
            <a:r>
              <a:rPr lang="en-US" sz="1400" dirty="0" smtClean="0">
                <a:latin typeface="Arial" panose="020B0604020202020204" pitchFamily="34" charset="0"/>
                <a:cs typeface="Arial" panose="020B0604020202020204" pitchFamily="34" charset="0"/>
              </a:rPr>
              <a:t>	In </a:t>
            </a:r>
            <a:r>
              <a:rPr lang="en-US" sz="1400" dirty="0">
                <a:latin typeface="Arial" panose="020B0604020202020204" pitchFamily="34" charset="0"/>
                <a:cs typeface="Arial" panose="020B0604020202020204" pitchFamily="34" charset="0"/>
              </a:rPr>
              <a:t>March 1973, Iraq invaded </a:t>
            </a:r>
            <a:r>
              <a:rPr lang="en-US" sz="1400" dirty="0" smtClean="0">
                <a:latin typeface="Arial" panose="020B0604020202020204" pitchFamily="34" charset="0"/>
                <a:cs typeface="Arial" panose="020B0604020202020204" pitchFamily="34" charset="0"/>
              </a:rPr>
              <a:t>Kuwait and </a:t>
            </a:r>
            <a:r>
              <a:rPr lang="en-US" sz="1400" dirty="0">
                <a:latin typeface="Arial" panose="020B0604020202020204" pitchFamily="34" charset="0"/>
                <a:cs typeface="Arial" panose="020B0604020202020204" pitchFamily="34" charset="0"/>
              </a:rPr>
              <a:t>seized a border post and </a:t>
            </a:r>
            <a:r>
              <a:rPr lang="en-US" sz="1400" dirty="0" smtClean="0">
                <a:latin typeface="Arial" panose="020B0604020202020204" pitchFamily="34" charset="0"/>
                <a:cs typeface="Arial" panose="020B0604020202020204" pitchFamily="34" charset="0"/>
              </a:rPr>
              <a:t>territory three </a:t>
            </a:r>
            <a:r>
              <a:rPr lang="en-US" sz="1400" dirty="0">
                <a:latin typeface="Arial" panose="020B0604020202020204" pitchFamily="34" charset="0"/>
                <a:cs typeface="Arial" panose="020B0604020202020204" pitchFamily="34" charset="0"/>
              </a:rPr>
              <a:t>kilometers in depth in the </a:t>
            </a:r>
            <a:r>
              <a:rPr lang="en-US" sz="1400" dirty="0" smtClean="0">
                <a:latin typeface="Arial" panose="020B0604020202020204" pitchFamily="34" charset="0"/>
                <a:cs typeface="Arial" panose="020B0604020202020204" pitchFamily="34" charset="0"/>
              </a:rPr>
              <a:t>vicinity of </a:t>
            </a:r>
            <a:r>
              <a:rPr lang="en-US" sz="1400" dirty="0">
                <a:latin typeface="Arial" panose="020B0604020202020204" pitchFamily="34" charset="0"/>
                <a:cs typeface="Arial" panose="020B0604020202020204" pitchFamily="34" charset="0"/>
              </a:rPr>
              <a:t>Umm Qasr, along the </a:t>
            </a:r>
            <a:r>
              <a:rPr lang="en-US" sz="1400" dirty="0" smtClean="0">
                <a:latin typeface="Arial" panose="020B0604020202020204" pitchFamily="34" charset="0"/>
                <a:cs typeface="Arial" panose="020B0604020202020204" pitchFamily="34" charset="0"/>
              </a:rPr>
              <a:t>northeast coast</a:t>
            </a:r>
            <a:r>
              <a:rPr lang="en-US" sz="1400" dirty="0">
                <a:latin typeface="Arial" panose="020B0604020202020204" pitchFamily="34" charset="0"/>
                <a:cs typeface="Arial" panose="020B0604020202020204" pitchFamily="34" charset="0"/>
              </a:rPr>
              <a:t>. Iraq withdrew under </a:t>
            </a:r>
            <a:r>
              <a:rPr lang="en-US" sz="1400" dirty="0" smtClean="0">
                <a:latin typeface="Arial" panose="020B0604020202020204" pitchFamily="34" charset="0"/>
                <a:cs typeface="Arial" panose="020B0604020202020204" pitchFamily="34" charset="0"/>
              </a:rPr>
              <a:t>pressure from </a:t>
            </a:r>
            <a:r>
              <a:rPr lang="en-US" sz="1400" dirty="0">
                <a:latin typeface="Arial" panose="020B0604020202020204" pitchFamily="34" charset="0"/>
                <a:cs typeface="Arial" panose="020B0604020202020204" pitchFamily="34" charset="0"/>
              </a:rPr>
              <a:t>the Arab League after </a:t>
            </a:r>
            <a:r>
              <a:rPr lang="en-US" sz="1400" dirty="0" smtClean="0">
                <a:latin typeface="Arial" panose="020B0604020202020204" pitchFamily="34" charset="0"/>
                <a:cs typeface="Arial" panose="020B0604020202020204" pitchFamily="34" charset="0"/>
              </a:rPr>
              <a:t>securing low-cost </a:t>
            </a:r>
            <a:r>
              <a:rPr lang="en-US" sz="1400" dirty="0">
                <a:latin typeface="Arial" panose="020B0604020202020204" pitchFamily="34" charset="0"/>
                <a:cs typeface="Arial" panose="020B0604020202020204" pitchFamily="34" charset="0"/>
              </a:rPr>
              <a:t>loans from Kuwait. A </a:t>
            </a:r>
            <a:r>
              <a:rPr lang="en-US" sz="1400" dirty="0" smtClean="0">
                <a:latin typeface="Arial" panose="020B0604020202020204" pitchFamily="34" charset="0"/>
                <a:cs typeface="Arial" panose="020B0604020202020204" pitchFamily="34" charset="0"/>
              </a:rPr>
              <a:t>subsequent border </a:t>
            </a:r>
            <a:r>
              <a:rPr lang="en-US" sz="1400" dirty="0">
                <a:latin typeface="Arial" panose="020B0604020202020204" pitchFamily="34" charset="0"/>
                <a:cs typeface="Arial" panose="020B0604020202020204" pitchFamily="34" charset="0"/>
              </a:rPr>
              <a:t>dispute was shelved </a:t>
            </a:r>
            <a:r>
              <a:rPr lang="en-US" sz="1400" dirty="0" smtClean="0">
                <a:latin typeface="Arial" panose="020B0604020202020204" pitchFamily="34" charset="0"/>
                <a:cs typeface="Arial" panose="020B0604020202020204" pitchFamily="34" charset="0"/>
              </a:rPr>
              <a:t>in 1983 </a:t>
            </a:r>
            <a:r>
              <a:rPr lang="en-US" sz="1400" dirty="0">
                <a:latin typeface="Arial" panose="020B0604020202020204" pitchFamily="34" charset="0"/>
                <a:cs typeface="Arial" panose="020B0604020202020204" pitchFamily="34" charset="0"/>
              </a:rPr>
              <a:t>due to Iraq’s involvement in </a:t>
            </a:r>
            <a:r>
              <a:rPr lang="en-US" sz="1400" dirty="0" smtClean="0">
                <a:latin typeface="Arial" panose="020B0604020202020204" pitchFamily="34" charset="0"/>
                <a:cs typeface="Arial" panose="020B0604020202020204" pitchFamily="34" charset="0"/>
              </a:rPr>
              <a:t>the Iran-Iraq </a:t>
            </a:r>
            <a:r>
              <a:rPr lang="en-US" sz="1400" dirty="0">
                <a:latin typeface="Arial" panose="020B0604020202020204" pitchFamily="34" charset="0"/>
                <a:cs typeface="Arial" panose="020B0604020202020204" pitchFamily="34" charset="0"/>
              </a:rPr>
              <a:t>war. Kuwait supported Iraq </a:t>
            </a:r>
            <a:r>
              <a:rPr lang="en-US" sz="1400" dirty="0" smtClean="0">
                <a:latin typeface="Arial" panose="020B0604020202020204" pitchFamily="34" charset="0"/>
                <a:cs typeface="Arial" panose="020B0604020202020204" pitchFamily="34" charset="0"/>
              </a:rPr>
              <a:t>in that </a:t>
            </a:r>
            <a:r>
              <a:rPr lang="en-US" sz="1400" dirty="0">
                <a:latin typeface="Arial" panose="020B0604020202020204" pitchFamily="34" charset="0"/>
                <a:cs typeface="Arial" panose="020B0604020202020204" pitchFamily="34" charset="0"/>
              </a:rPr>
              <a:t>war through low-cost loans </a:t>
            </a:r>
            <a:r>
              <a:rPr lang="en-US" sz="1400" dirty="0" smtClean="0">
                <a:latin typeface="Arial" panose="020B0604020202020204" pitchFamily="34" charset="0"/>
                <a:cs typeface="Arial" panose="020B0604020202020204" pitchFamily="34" charset="0"/>
              </a:rPr>
              <a:t>and use </a:t>
            </a:r>
            <a:r>
              <a:rPr lang="en-US" sz="1400" dirty="0">
                <a:latin typeface="Arial" panose="020B0604020202020204" pitchFamily="34" charset="0"/>
                <a:cs typeface="Arial" panose="020B0604020202020204" pitchFamily="34" charset="0"/>
              </a:rPr>
              <a:t>of Kuwaiti port </a:t>
            </a:r>
            <a:r>
              <a:rPr lang="en-US" sz="1400" dirty="0" smtClean="0">
                <a:latin typeface="Arial" panose="020B0604020202020204" pitchFamily="34" charset="0"/>
                <a:cs typeface="Arial" panose="020B0604020202020204" pitchFamily="34" charset="0"/>
              </a:rPr>
              <a:t>facilities. At </a:t>
            </a:r>
            <a:r>
              <a:rPr lang="en-US" sz="1400" dirty="0">
                <a:latin typeface="Arial" panose="020B0604020202020204" pitchFamily="34" charset="0"/>
                <a:cs typeface="Arial" panose="020B0604020202020204" pitchFamily="34" charset="0"/>
              </a:rPr>
              <a:t>the end of the Iran-Iraq war, </a:t>
            </a:r>
            <a:r>
              <a:rPr lang="en-US" sz="1400" dirty="0" smtClean="0">
                <a:latin typeface="Arial" panose="020B0604020202020204" pitchFamily="34" charset="0"/>
                <a:cs typeface="Arial" panose="020B0604020202020204" pitchFamily="34" charset="0"/>
              </a:rPr>
              <a:t>Iraq had </a:t>
            </a:r>
            <a:r>
              <a:rPr lang="en-US" sz="1400" dirty="0">
                <a:latin typeface="Arial" panose="020B0604020202020204" pitchFamily="34" charset="0"/>
                <a:cs typeface="Arial" panose="020B0604020202020204" pitchFamily="34" charset="0"/>
              </a:rPr>
              <a:t>a large debt. Iraq also possessed </a:t>
            </a:r>
            <a:r>
              <a:rPr lang="en-US" sz="1400" dirty="0" smtClean="0">
                <a:latin typeface="Arial" panose="020B0604020202020204" pitchFamily="34" charset="0"/>
                <a:cs typeface="Arial" panose="020B0604020202020204" pitchFamily="34" charset="0"/>
              </a:rPr>
              <a:t>a large </a:t>
            </a:r>
            <a:r>
              <a:rPr lang="en-US" sz="1400" dirty="0">
                <a:latin typeface="Arial" panose="020B0604020202020204" pitchFamily="34" charset="0"/>
                <a:cs typeface="Arial" panose="020B0604020202020204" pitchFamily="34" charset="0"/>
              </a:rPr>
              <a:t>and experienced army. The </a:t>
            </a:r>
            <a:r>
              <a:rPr lang="en-US" sz="1400" dirty="0" smtClean="0">
                <a:latin typeface="Arial" panose="020B0604020202020204" pitchFamily="34" charset="0"/>
                <a:cs typeface="Arial" panose="020B0604020202020204" pitchFamily="34" charset="0"/>
              </a:rPr>
              <a:t>crisis leading </a:t>
            </a:r>
            <a:r>
              <a:rPr lang="en-US" sz="1400" dirty="0">
                <a:latin typeface="Arial" panose="020B0604020202020204" pitchFamily="34" charset="0"/>
                <a:cs typeface="Arial" panose="020B0604020202020204" pitchFamily="34" charset="0"/>
              </a:rPr>
              <a:t>to the 1990 invasion began </a:t>
            </a:r>
            <a:r>
              <a:rPr lang="en-US" sz="1400" dirty="0" smtClean="0">
                <a:latin typeface="Arial" panose="020B0604020202020204" pitchFamily="34" charset="0"/>
                <a:cs typeface="Arial" panose="020B0604020202020204" pitchFamily="34" charset="0"/>
              </a:rPr>
              <a:t>to build </a:t>
            </a:r>
            <a:r>
              <a:rPr lang="en-US" sz="1400" dirty="0">
                <a:latin typeface="Arial" panose="020B0604020202020204" pitchFamily="34" charset="0"/>
                <a:cs typeface="Arial" panose="020B0604020202020204" pitchFamily="34" charset="0"/>
              </a:rPr>
              <a:t>in the aftermath of the war. </a:t>
            </a:r>
            <a:r>
              <a:rPr lang="en-US" sz="1400" dirty="0" smtClean="0">
                <a:latin typeface="Arial" panose="020B0604020202020204" pitchFamily="34" charset="0"/>
                <a:cs typeface="Arial" panose="020B0604020202020204" pitchFamily="34" charset="0"/>
              </a:rPr>
              <a:t>On 30 </a:t>
            </a:r>
            <a:r>
              <a:rPr lang="en-US" sz="1400" dirty="0">
                <a:latin typeface="Arial" panose="020B0604020202020204" pitchFamily="34" charset="0"/>
                <a:cs typeface="Arial" panose="020B0604020202020204" pitchFamily="34" charset="0"/>
              </a:rPr>
              <a:t>May 1990, Saddam Hussein </a:t>
            </a:r>
            <a:r>
              <a:rPr lang="en-US" sz="1400" dirty="0" smtClean="0">
                <a:latin typeface="Arial" panose="020B0604020202020204" pitchFamily="34" charset="0"/>
                <a:cs typeface="Arial" panose="020B0604020202020204" pitchFamily="34" charset="0"/>
              </a:rPr>
              <a:t>began to </a:t>
            </a:r>
            <a:r>
              <a:rPr lang="en-US" sz="1400" dirty="0">
                <a:latin typeface="Arial" panose="020B0604020202020204" pitchFamily="34" charset="0"/>
                <a:cs typeface="Arial" panose="020B0604020202020204" pitchFamily="34" charset="0"/>
              </a:rPr>
              <a:t>complain of noncompliance on </a:t>
            </a:r>
            <a:r>
              <a:rPr lang="en-US" sz="1400" dirty="0" smtClean="0">
                <a:latin typeface="Arial" panose="020B0604020202020204" pitchFamily="34" charset="0"/>
                <a:cs typeface="Arial" panose="020B0604020202020204" pitchFamily="34" charset="0"/>
              </a:rPr>
              <a:t>production quotas </a:t>
            </a:r>
            <a:r>
              <a:rPr lang="en-US" sz="1400" dirty="0">
                <a:latin typeface="Arial" panose="020B0604020202020204" pitchFamily="34" charset="0"/>
                <a:cs typeface="Arial" panose="020B0604020202020204" pitchFamily="34" charset="0"/>
              </a:rPr>
              <a:t>and oil prices by </a:t>
            </a:r>
            <a:r>
              <a:rPr lang="en-US" sz="1400" dirty="0" smtClean="0">
                <a:latin typeface="Arial" panose="020B0604020202020204" pitchFamily="34" charset="0"/>
                <a:cs typeface="Arial" panose="020B0604020202020204" pitchFamily="34" charset="0"/>
              </a:rPr>
              <a:t>members of </a:t>
            </a:r>
            <a:r>
              <a:rPr lang="en-US" sz="1400" dirty="0">
                <a:latin typeface="Arial" panose="020B0604020202020204" pitchFamily="34" charset="0"/>
                <a:cs typeface="Arial" panose="020B0604020202020204" pitchFamily="34" charset="0"/>
              </a:rPr>
              <a:t>OPEC. A few weeks later, </a:t>
            </a:r>
            <a:r>
              <a:rPr lang="en-US" sz="1400" dirty="0" smtClean="0">
                <a:latin typeface="Arial" panose="020B0604020202020204" pitchFamily="34" charset="0"/>
                <a:cs typeface="Arial" panose="020B0604020202020204" pitchFamily="34" charset="0"/>
              </a:rPr>
              <a:t>on 15 </a:t>
            </a:r>
            <a:r>
              <a:rPr lang="en-US" sz="1400" dirty="0">
                <a:latin typeface="Arial" panose="020B0604020202020204" pitchFamily="34" charset="0"/>
                <a:cs typeface="Arial" panose="020B0604020202020204" pitchFamily="34" charset="0"/>
              </a:rPr>
              <a:t>July, Iraq named Kuwait and </a:t>
            </a:r>
            <a:r>
              <a:rPr lang="en-US" sz="1400" dirty="0" smtClean="0">
                <a:latin typeface="Arial" panose="020B0604020202020204" pitchFamily="34" charset="0"/>
                <a:cs typeface="Arial" panose="020B0604020202020204" pitchFamily="34" charset="0"/>
              </a:rPr>
              <a:t>the United </a:t>
            </a:r>
            <a:r>
              <a:rPr lang="en-US" sz="1400" dirty="0">
                <a:latin typeface="Arial" panose="020B0604020202020204" pitchFamily="34" charset="0"/>
                <a:cs typeface="Arial" panose="020B0604020202020204" pitchFamily="34" charset="0"/>
              </a:rPr>
              <a:t>Arab Emirates as the </a:t>
            </a:r>
            <a:r>
              <a:rPr lang="en-US" sz="1400" dirty="0" smtClean="0">
                <a:latin typeface="Arial" panose="020B0604020202020204" pitchFamily="34" charset="0"/>
                <a:cs typeface="Arial" panose="020B0604020202020204" pitchFamily="34" charset="0"/>
              </a:rPr>
              <a:t>culprits. Kuwait </a:t>
            </a:r>
            <a:r>
              <a:rPr lang="en-US" sz="1400" dirty="0">
                <a:latin typeface="Arial" panose="020B0604020202020204" pitchFamily="34" charset="0"/>
                <a:cs typeface="Arial" panose="020B0604020202020204" pitchFamily="34" charset="0"/>
              </a:rPr>
              <a:t>was also accused of </a:t>
            </a:r>
            <a:r>
              <a:rPr lang="en-US" sz="1400" dirty="0" smtClean="0">
                <a:latin typeface="Arial" panose="020B0604020202020204" pitchFamily="34" charset="0"/>
                <a:cs typeface="Arial" panose="020B0604020202020204" pitchFamily="34" charset="0"/>
              </a:rPr>
              <a:t>establishing installations </a:t>
            </a:r>
            <a:r>
              <a:rPr lang="en-US" sz="1400" dirty="0">
                <a:latin typeface="Arial" panose="020B0604020202020204" pitchFamily="34" charset="0"/>
                <a:cs typeface="Arial" panose="020B0604020202020204" pitchFamily="34" charset="0"/>
              </a:rPr>
              <a:t>to pump oil </a:t>
            </a:r>
            <a:r>
              <a:rPr lang="en-US" sz="1400" dirty="0" smtClean="0">
                <a:latin typeface="Arial" panose="020B0604020202020204" pitchFamily="34" charset="0"/>
                <a:cs typeface="Arial" panose="020B0604020202020204" pitchFamily="34" charset="0"/>
              </a:rPr>
              <a:t>from the </a:t>
            </a:r>
            <a:r>
              <a:rPr lang="en-US" sz="1400" dirty="0">
                <a:latin typeface="Arial" panose="020B0604020202020204" pitchFamily="34" charset="0"/>
                <a:cs typeface="Arial" panose="020B0604020202020204" pitchFamily="34" charset="0"/>
              </a:rPr>
              <a:t>Iraqi side of the </a:t>
            </a:r>
            <a:r>
              <a:rPr lang="en-US" sz="1400" dirty="0" err="1">
                <a:latin typeface="Arial" panose="020B0604020202020204" pitchFamily="34" charset="0"/>
                <a:cs typeface="Arial" panose="020B0604020202020204" pitchFamily="34" charset="0"/>
              </a:rPr>
              <a:t>Ar</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Rumaila</a:t>
            </a:r>
            <a:r>
              <a:rPr lang="en-US" sz="1400" dirty="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oil field </a:t>
            </a:r>
            <a:r>
              <a:rPr lang="en-US" sz="1400" dirty="0">
                <a:latin typeface="Arial" panose="020B0604020202020204" pitchFamily="34" charset="0"/>
                <a:cs typeface="Arial" panose="020B0604020202020204" pitchFamily="34" charset="0"/>
              </a:rPr>
              <a:t>and, thus, of stealing Iraqi </a:t>
            </a:r>
            <a:r>
              <a:rPr lang="en-US" sz="1400" dirty="0" smtClean="0">
                <a:latin typeface="Arial" panose="020B0604020202020204" pitchFamily="34" charset="0"/>
                <a:cs typeface="Arial" panose="020B0604020202020204" pitchFamily="34" charset="0"/>
              </a:rPr>
              <a:t>revenues. Further </a:t>
            </a:r>
            <a:r>
              <a:rPr lang="en-US" sz="1400" dirty="0">
                <a:latin typeface="Arial" panose="020B0604020202020204" pitchFamily="34" charset="0"/>
                <a:cs typeface="Arial" panose="020B0604020202020204" pitchFamily="34" charset="0"/>
              </a:rPr>
              <a:t>accusations came on </a:t>
            </a:r>
            <a:r>
              <a:rPr lang="en-US" sz="1400" dirty="0" smtClean="0">
                <a:latin typeface="Arial" panose="020B0604020202020204" pitchFamily="34" charset="0"/>
                <a:cs typeface="Arial" panose="020B0604020202020204" pitchFamily="34" charset="0"/>
              </a:rPr>
              <a:t>the 21st </a:t>
            </a:r>
            <a:r>
              <a:rPr lang="en-US" sz="1400" dirty="0">
                <a:latin typeface="Arial" panose="020B0604020202020204" pitchFamily="34" charset="0"/>
                <a:cs typeface="Arial" panose="020B0604020202020204" pitchFamily="34" charset="0"/>
              </a:rPr>
              <a:t>of July when Iraq accused </a:t>
            </a:r>
            <a:r>
              <a:rPr lang="en-US" sz="1400" dirty="0" smtClean="0">
                <a:latin typeface="Arial" panose="020B0604020202020204" pitchFamily="34" charset="0"/>
                <a:cs typeface="Arial" panose="020B0604020202020204" pitchFamily="34" charset="0"/>
              </a:rPr>
              <a:t>Kuwait of </a:t>
            </a:r>
            <a:r>
              <a:rPr lang="en-US" sz="1400" dirty="0">
                <a:latin typeface="Arial" panose="020B0604020202020204" pitchFamily="34" charset="0"/>
                <a:cs typeface="Arial" panose="020B0604020202020204" pitchFamily="34" charset="0"/>
              </a:rPr>
              <a:t>not supporting Iraqi projects </a:t>
            </a:r>
            <a:r>
              <a:rPr lang="en-US" sz="1400" dirty="0" smtClean="0">
                <a:latin typeface="Arial" panose="020B0604020202020204" pitchFamily="34" charset="0"/>
                <a:cs typeface="Arial" panose="020B0604020202020204" pitchFamily="34" charset="0"/>
              </a:rPr>
              <a:t>concerning commerce </a:t>
            </a:r>
            <a:r>
              <a:rPr lang="en-US" sz="1400" dirty="0">
                <a:latin typeface="Arial" panose="020B0604020202020204" pitchFamily="34" charset="0"/>
                <a:cs typeface="Arial" panose="020B0604020202020204" pitchFamily="34" charset="0"/>
              </a:rPr>
              <a:t>and </a:t>
            </a:r>
            <a:r>
              <a:rPr lang="en-US" sz="1400" dirty="0" smtClean="0">
                <a:latin typeface="Arial" panose="020B0604020202020204" pitchFamily="34" charset="0"/>
                <a:cs typeface="Arial" panose="020B0604020202020204" pitchFamily="34" charset="0"/>
              </a:rPr>
              <a:t>transportation. Kuwait </a:t>
            </a:r>
            <a:r>
              <a:rPr lang="en-US" sz="1400" dirty="0">
                <a:latin typeface="Arial" panose="020B0604020202020204" pitchFamily="34" charset="0"/>
                <a:cs typeface="Arial" panose="020B0604020202020204" pitchFamily="34" charset="0"/>
              </a:rPr>
              <a:t>announced on 28 July that </a:t>
            </a:r>
            <a:r>
              <a:rPr lang="en-US" sz="1400" dirty="0" smtClean="0">
                <a:latin typeface="Arial" panose="020B0604020202020204" pitchFamily="34" charset="0"/>
                <a:cs typeface="Arial" panose="020B0604020202020204" pitchFamily="34" charset="0"/>
              </a:rPr>
              <a:t>it would </a:t>
            </a:r>
            <a:r>
              <a:rPr lang="en-US" sz="1400" dirty="0">
                <a:latin typeface="Arial" panose="020B0604020202020204" pitchFamily="34" charset="0"/>
                <a:cs typeface="Arial" panose="020B0604020202020204" pitchFamily="34" charset="0"/>
              </a:rPr>
              <a:t>reduce its oil production. At </a:t>
            </a:r>
            <a:r>
              <a:rPr lang="en-US" sz="1400" dirty="0" smtClean="0">
                <a:latin typeface="Arial" panose="020B0604020202020204" pitchFamily="34" charset="0"/>
                <a:cs typeface="Arial" panose="020B0604020202020204" pitchFamily="34" charset="0"/>
              </a:rPr>
              <a:t>a further </a:t>
            </a:r>
            <a:r>
              <a:rPr lang="en-US" sz="1400" dirty="0">
                <a:latin typeface="Arial" panose="020B0604020202020204" pitchFamily="34" charset="0"/>
                <a:cs typeface="Arial" panose="020B0604020202020204" pitchFamily="34" charset="0"/>
              </a:rPr>
              <a:t>meeting held in Jeddah, </a:t>
            </a:r>
            <a:r>
              <a:rPr lang="en-US" sz="1400" dirty="0" smtClean="0">
                <a:latin typeface="Arial" panose="020B0604020202020204" pitchFamily="34" charset="0"/>
                <a:cs typeface="Arial" panose="020B0604020202020204" pitchFamily="34" charset="0"/>
              </a:rPr>
              <a:t>Saudi Arabia</a:t>
            </a:r>
            <a:r>
              <a:rPr lang="en-US" sz="1400" dirty="0">
                <a:latin typeface="Arial" panose="020B0604020202020204" pitchFamily="34" charset="0"/>
                <a:cs typeface="Arial" panose="020B0604020202020204" pitchFamily="34" charset="0"/>
              </a:rPr>
              <a:t>, Kuwait tried to settle the </a:t>
            </a:r>
            <a:r>
              <a:rPr lang="en-US" sz="1400" dirty="0" smtClean="0">
                <a:latin typeface="Arial" panose="020B0604020202020204" pitchFamily="34" charset="0"/>
                <a:cs typeface="Arial" panose="020B0604020202020204" pitchFamily="34" charset="0"/>
              </a:rPr>
              <a:t>crisis. The </a:t>
            </a:r>
            <a:r>
              <a:rPr lang="en-US" sz="1400" dirty="0">
                <a:latin typeface="Arial" panose="020B0604020202020204" pitchFamily="34" charset="0"/>
                <a:cs typeface="Arial" panose="020B0604020202020204" pitchFamily="34" charset="0"/>
              </a:rPr>
              <a:t>meeting on the 1st of </a:t>
            </a:r>
            <a:r>
              <a:rPr lang="en-US" sz="1400" dirty="0" smtClean="0">
                <a:latin typeface="Arial" panose="020B0604020202020204" pitchFamily="34" charset="0"/>
                <a:cs typeface="Arial" panose="020B0604020202020204" pitchFamily="34" charset="0"/>
              </a:rPr>
              <a:t>August quickly </a:t>
            </a:r>
            <a:r>
              <a:rPr lang="en-US" sz="1400" dirty="0">
                <a:latin typeface="Arial" panose="020B0604020202020204" pitchFamily="34" charset="0"/>
                <a:cs typeface="Arial" panose="020B0604020202020204" pitchFamily="34" charset="0"/>
              </a:rPr>
              <a:t>broke down in the face of </a:t>
            </a:r>
            <a:r>
              <a:rPr lang="en-US" sz="1400" dirty="0" smtClean="0">
                <a:latin typeface="Arial" panose="020B0604020202020204" pitchFamily="34" charset="0"/>
                <a:cs typeface="Arial" panose="020B0604020202020204" pitchFamily="34" charset="0"/>
              </a:rPr>
              <a:t>Iraqi demands </a:t>
            </a:r>
            <a:r>
              <a:rPr lang="en-US" sz="1400" dirty="0">
                <a:latin typeface="Arial" panose="020B0604020202020204" pitchFamily="34" charset="0"/>
                <a:cs typeface="Arial" panose="020B0604020202020204" pitchFamily="34" charset="0"/>
              </a:rPr>
              <a:t>for oil, loans, and </a:t>
            </a:r>
            <a:r>
              <a:rPr lang="en-US" sz="1400" dirty="0" smtClean="0">
                <a:latin typeface="Arial" panose="020B0604020202020204" pitchFamily="34" charset="0"/>
                <a:cs typeface="Arial" panose="020B0604020202020204" pitchFamily="34" charset="0"/>
              </a:rPr>
              <a:t>territorial concessions</a:t>
            </a:r>
            <a:r>
              <a:rPr lang="en-US" sz="1400" dirty="0">
                <a:latin typeface="Arial" panose="020B0604020202020204" pitchFamily="34" charset="0"/>
                <a:cs typeface="Arial" panose="020B0604020202020204" pitchFamily="34" charset="0"/>
              </a:rPr>
              <a:t>. </a:t>
            </a:r>
            <a:r>
              <a:rPr lang="en-US" sz="1400" b="1" i="1" u="sng" dirty="0">
                <a:latin typeface="Arial" panose="020B0604020202020204" pitchFamily="34" charset="0"/>
                <a:cs typeface="Arial" panose="020B0604020202020204" pitchFamily="34" charset="0"/>
              </a:rPr>
              <a:t>The Iraqis probably </a:t>
            </a:r>
            <a:r>
              <a:rPr lang="en-US" sz="1400" b="1" i="1" u="sng" dirty="0" smtClean="0">
                <a:latin typeface="Arial" panose="020B0604020202020204" pitchFamily="34" charset="0"/>
                <a:cs typeface="Arial" panose="020B0604020202020204" pitchFamily="34" charset="0"/>
              </a:rPr>
              <a:t>never intended </a:t>
            </a:r>
            <a:r>
              <a:rPr lang="en-US" sz="1400" b="1" i="1" u="sng" dirty="0">
                <a:latin typeface="Arial" panose="020B0604020202020204" pitchFamily="34" charset="0"/>
                <a:cs typeface="Arial" panose="020B0604020202020204" pitchFamily="34" charset="0"/>
              </a:rPr>
              <a:t>for diplomacy to succeed.</a:t>
            </a:r>
          </a:p>
          <a:p>
            <a:r>
              <a:rPr lang="en-US" sz="1400" dirty="0" smtClean="0">
                <a:latin typeface="Arial" panose="020B0604020202020204" pitchFamily="34" charset="0"/>
                <a:cs typeface="Arial" panose="020B0604020202020204" pitchFamily="34" charset="0"/>
              </a:rPr>
              <a:t>	Their </a:t>
            </a:r>
            <a:r>
              <a:rPr lang="en-US" sz="1400" dirty="0">
                <a:latin typeface="Arial" panose="020B0604020202020204" pitchFamily="34" charset="0"/>
                <a:cs typeface="Arial" panose="020B0604020202020204" pitchFamily="34" charset="0"/>
              </a:rPr>
              <a:t>forces began moving on the </a:t>
            </a:r>
            <a:r>
              <a:rPr lang="en-US" sz="1400" dirty="0" smtClean="0">
                <a:latin typeface="Arial" panose="020B0604020202020204" pitchFamily="34" charset="0"/>
                <a:cs typeface="Arial" panose="020B0604020202020204" pitchFamily="34" charset="0"/>
              </a:rPr>
              <a:t>17</a:t>
            </a:r>
            <a:r>
              <a:rPr lang="en-US" sz="1400" baseline="30000" dirty="0" smtClean="0">
                <a:latin typeface="Arial" panose="020B0604020202020204" pitchFamily="34" charset="0"/>
                <a:cs typeface="Arial" panose="020B0604020202020204" pitchFamily="34" charset="0"/>
              </a:rPr>
              <a:t>th</a:t>
            </a:r>
            <a:r>
              <a:rPr lang="en-US" sz="1400" dirty="0" smtClean="0">
                <a:latin typeface="Arial" panose="020B0604020202020204" pitchFamily="34" charset="0"/>
                <a:cs typeface="Arial" panose="020B0604020202020204" pitchFamily="34" charset="0"/>
              </a:rPr>
              <a:t> of </a:t>
            </a:r>
            <a:r>
              <a:rPr lang="en-US" sz="1400" dirty="0">
                <a:latin typeface="Arial" panose="020B0604020202020204" pitchFamily="34" charset="0"/>
                <a:cs typeface="Arial" panose="020B0604020202020204" pitchFamily="34" charset="0"/>
              </a:rPr>
              <a:t>July and were set in their attack </a:t>
            </a:r>
            <a:r>
              <a:rPr lang="en-US" sz="1400" dirty="0" smtClean="0">
                <a:latin typeface="Arial" panose="020B0604020202020204" pitchFamily="34" charset="0"/>
                <a:cs typeface="Arial" panose="020B0604020202020204" pitchFamily="34" charset="0"/>
              </a:rPr>
              <a:t>positions by </a:t>
            </a:r>
            <a:r>
              <a:rPr lang="en-US" sz="1400" dirty="0">
                <a:latin typeface="Arial" panose="020B0604020202020204" pitchFamily="34" charset="0"/>
                <a:cs typeface="Arial" panose="020B0604020202020204" pitchFamily="34" charset="0"/>
              </a:rPr>
              <a:t>the 1st of August.</a:t>
            </a:r>
          </a:p>
        </p:txBody>
      </p:sp>
    </p:spTree>
    <p:extLst>
      <p:ext uri="{BB962C8B-B14F-4D97-AF65-F5344CB8AC3E}">
        <p14:creationId xmlns:p14="http://schemas.microsoft.com/office/powerpoint/2010/main" val="19906128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خلفية الحدث</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1222155"/>
            <a:ext cx="10986655" cy="4955203"/>
          </a:xfrm>
          <a:prstGeom prst="rect">
            <a:avLst/>
          </a:prstGeom>
          <a:noFill/>
        </p:spPr>
        <p:txBody>
          <a:bodyPr wrap="square" rtlCol="0">
            <a:spAutoFit/>
          </a:bodyPr>
          <a:lstStyle/>
          <a:p>
            <a:pPr algn="r"/>
            <a:r>
              <a:rPr lang="ar-IQ" sz="1600" b="1" dirty="0" smtClean="0"/>
              <a:t>دعى </a:t>
            </a:r>
            <a:r>
              <a:rPr lang="ar-IQ" sz="1600" b="1" dirty="0"/>
              <a:t>العراق بأن المطالبات العراقية </a:t>
            </a:r>
            <a:r>
              <a:rPr lang="ar-IQ" sz="1600" b="1" dirty="0" smtClean="0"/>
              <a:t>المتعلقة </a:t>
            </a:r>
            <a:r>
              <a:rPr lang="ar-IQ" sz="1600" b="1" dirty="0"/>
              <a:t>بالأراضي في الكويت أقدم من دولة الكويت الحديثة ، وهي تستند أساسًا إلى الأراضي التي كانت تحت سيطرة الإمبراطورية العثمانية القديمة. بعد استقلال الكويت عن بريطانيا في عام 1961 ، هدد هذا النزاع بإحداث الحرب في عدة مناسبات.</a:t>
            </a:r>
            <a:endParaRPr lang="en-GB" sz="1600" b="1" dirty="0"/>
          </a:p>
          <a:p>
            <a:pPr algn="r"/>
            <a:r>
              <a:rPr lang="en-US" sz="1600" b="1" dirty="0"/>
              <a:t> </a:t>
            </a:r>
            <a:r>
              <a:rPr lang="ar-SA" sz="1600" b="1" dirty="0" smtClean="0"/>
              <a:t>بعد </a:t>
            </a:r>
            <a:r>
              <a:rPr lang="ar-SA" sz="1600" b="1" dirty="0"/>
              <a:t>فترة وجيزة من استقلال الكويت عن بريطانيا في 19 يونيو 1961 ، هدد العراق بغزو الكويت ، مدعيا أن الكويت كانت جزءا لا يتجزأ من العراق. توجهت القوات البريطانية إلى المنطقة وأخذت مواقعها على مرتفعات وتلول المطلاع حتى تتمكن جامعة الدول العربية من تعبئة القوات لمساعدة الكويت. حافظت دول الجامعة العربية على قواتها في الكويت حتى فبراير 1963 ، عندما أطاحت الثورة في العراق بالحكم. أصدرت الحكومة الجديدة بيانات أسترضائية وأستعطافية وانسحبت قوات الجامعة </a:t>
            </a:r>
            <a:r>
              <a:rPr lang="ar-SA" sz="1600" b="1" dirty="0" smtClean="0"/>
              <a:t>العربية.</a:t>
            </a:r>
            <a:r>
              <a:rPr lang="ar-IQ" sz="1600" b="1" dirty="0"/>
              <a:t> </a:t>
            </a:r>
            <a:r>
              <a:rPr lang="ar-SA" sz="1600" b="1" dirty="0" smtClean="0"/>
              <a:t>في </a:t>
            </a:r>
            <a:r>
              <a:rPr lang="ar-SA" sz="1600" b="1" dirty="0"/>
              <a:t>السنوات التالية ، طالب العراق مرارًا وتكرارًا بأن تتخلى الكويت عن سيطرتها على جزر بوبيان ووربة ، بحجة أن القوات المتمركزة على هذه الجزر يمكن أن تسيطر على الوصول إلى قناتي شط العرب وقناة شط البصرة. ومع ذلك  لم يحاول الكويتيون أبدًا السيطرة على التجارة أو تقييدها عبر </a:t>
            </a:r>
            <a:r>
              <a:rPr lang="ar-SA" sz="1600" b="1" dirty="0" smtClean="0"/>
              <a:t>المنطقة</a:t>
            </a:r>
            <a:r>
              <a:rPr lang="ar-IQ" sz="1600" b="1" dirty="0" smtClean="0"/>
              <a:t>.</a:t>
            </a:r>
            <a:endParaRPr lang="en-US" sz="1600" b="1" dirty="0">
              <a:latin typeface="Arial" panose="020B0604020202020204" pitchFamily="34" charset="0"/>
              <a:cs typeface="Arial" panose="020B0604020202020204" pitchFamily="34" charset="0"/>
            </a:endParaRPr>
          </a:p>
          <a:p>
            <a:pPr algn="r"/>
            <a:r>
              <a:rPr lang="ar-IQ" sz="1600" b="1" dirty="0" smtClean="0"/>
              <a:t>         </a:t>
            </a:r>
            <a:r>
              <a:rPr lang="ar-SA" sz="1600" b="1" dirty="0" smtClean="0"/>
              <a:t>في </a:t>
            </a:r>
            <a:r>
              <a:rPr lang="ar-SA" sz="1600" b="1" dirty="0"/>
              <a:t>مارس 1973 ، غزا العراق الكويت وأستولى على موقعًا حدوديا وعلى أراضي بعمق ثلاثة كيلومترات بالقرب من أم قصر ، على طول الساحل الشمالي الشرقي. انسحب العراق تحت ضغط من الجامعة العربية بعد تأمينه وحصوله على قروض منخفضة التكلفة من الكويت</a:t>
            </a:r>
            <a:r>
              <a:rPr lang="ar-SA" sz="1600" b="1" dirty="0" smtClean="0"/>
              <a:t>.</a:t>
            </a:r>
            <a:r>
              <a:rPr lang="ar-IQ" sz="1600" b="1" dirty="0" smtClean="0"/>
              <a:t> </a:t>
            </a:r>
            <a:r>
              <a:rPr lang="ar-SA" sz="1600" b="1" dirty="0"/>
              <a:t>تم تأجيل النزاع الحدودي التالي في عام 1983 بسبب تورط العراق في الحرب العراقية الإيرانية. دعمت الكويت العراق في تلك الحرب من خلال قروض منخفضة </a:t>
            </a:r>
            <a:r>
              <a:rPr lang="ar-SA" sz="1600" b="1" dirty="0" smtClean="0"/>
              <a:t>التكلفة</a:t>
            </a:r>
            <a:r>
              <a:rPr lang="ar-IQ" sz="1600" b="1" dirty="0" smtClean="0"/>
              <a:t> </a:t>
            </a:r>
            <a:r>
              <a:rPr lang="ar-SA" sz="1600" b="1" dirty="0"/>
              <a:t>واستخدام مرافق الموانئ الكويتية</a:t>
            </a:r>
            <a:r>
              <a:rPr lang="ar-IQ" sz="1600" b="1" dirty="0" smtClean="0"/>
              <a:t>.</a:t>
            </a:r>
            <a:r>
              <a:rPr lang="ar-SA" sz="1600" b="1" dirty="0" smtClean="0"/>
              <a:t>في </a:t>
            </a:r>
            <a:r>
              <a:rPr lang="ar-SA" sz="1600" b="1" dirty="0"/>
              <a:t>نهاية الحرب العراقية الإيرانية ، كان للعراق ديون كبيرة. يمتلك العراق أيضا جيشا كبيرا وذو خبرة. بدأت الأزمة التي أدت إلى غزو عام 1990 في التصاعد بعد آثار وأعقاب الحرب</a:t>
            </a:r>
            <a:r>
              <a:rPr lang="ar-SA" sz="1600" b="1" dirty="0" smtClean="0"/>
              <a:t>.</a:t>
            </a:r>
            <a:r>
              <a:rPr lang="ar-IQ" sz="1600" b="1" dirty="0" smtClean="0"/>
              <a:t> </a:t>
            </a:r>
            <a:r>
              <a:rPr lang="ar-SA" sz="1600" b="1" dirty="0"/>
              <a:t>في 30 مايو 1990 ، بدأ صدام حسين يشكو من عدم الامتثال لحصص أنتاج النفط وأسعار النفط من قبل أعضاء منظمة أوبك.</a:t>
            </a:r>
            <a:r>
              <a:rPr lang="ar-SA" sz="1600" dirty="0"/>
              <a:t> </a:t>
            </a:r>
            <a:r>
              <a:rPr lang="ar-SA" sz="1600" b="1" dirty="0"/>
              <a:t>بعد بضعة أسابيع ، في 15 يوليو ، سمى العراق كل من الكويت والإمارات العربية المتحدة بالمذنبين والمجرمين. كما اتهمت الكويت بتركيب منشآت لضخ النفط من الجانب العراقي من حقل الرميلة النفطي ، وبالتالي سرقة العائدات العراقية. . وجاءت اتهامات أخرى في 21 يوليو عندما اتهم العراق الكويت بعدم دعم المشاريع العراقية المتعلقة بالتجارة والنقل</a:t>
            </a:r>
            <a:r>
              <a:rPr lang="ar-SA" sz="1600" b="1" dirty="0" smtClean="0"/>
              <a:t>.</a:t>
            </a:r>
            <a:r>
              <a:rPr lang="ar-SA" sz="1600" b="1" dirty="0"/>
              <a:t> أعلنت الكويت في 28 يوليو أنها ستخفض إنتاجها من النفط. في اجتماع آخر عقد في جدة ، المملكة العربية السعودية ، حاولت الكويت حل الأزمة. سرعان ما انهار الاجتماع في الأول من أغسطس في مواجهة مطالب العراق المتعلقة بالنفط والقروض والتنازلات الإقليمية. </a:t>
            </a:r>
            <a:r>
              <a:rPr lang="ar-SA" sz="1600" b="1" u="sng" dirty="0"/>
              <a:t>ربما لم يكن العراقيون يقصدون قط أن تنجح الدبلوماسية</a:t>
            </a:r>
            <a:r>
              <a:rPr lang="ar-SA" sz="1600" b="1" dirty="0"/>
              <a:t>. </a:t>
            </a:r>
            <a:endParaRPr lang="ar-IQ" sz="1600" b="1" dirty="0" smtClean="0"/>
          </a:p>
          <a:p>
            <a:pPr algn="r"/>
            <a:r>
              <a:rPr lang="ar-IQ" sz="1600" b="1" dirty="0"/>
              <a:t> </a:t>
            </a:r>
            <a:r>
              <a:rPr lang="ar-IQ" sz="1600" b="1" dirty="0" smtClean="0"/>
              <a:t>                </a:t>
            </a:r>
            <a:r>
              <a:rPr lang="ar-SA" sz="1600" b="1" dirty="0" smtClean="0"/>
              <a:t>بدأت </a:t>
            </a:r>
            <a:r>
              <a:rPr lang="ar-SA" sz="1600" b="1" dirty="0"/>
              <a:t>قواتهم تتحرك في 17 يوليو وتم وضعها في مواقع الهجوم بحلول الأول من أغسطس.</a:t>
            </a:r>
            <a:endParaRPr lang="en-GB" sz="1600" b="1" dirty="0"/>
          </a:p>
          <a:p>
            <a:r>
              <a:rPr lang="en-US" sz="1400" b="1" dirty="0"/>
              <a:t> </a:t>
            </a:r>
            <a:endParaRPr lang="en-GB" sz="1400" b="1" dirty="0"/>
          </a:p>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7055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Enemy Forces </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02674" y="1391432"/>
            <a:ext cx="3567544" cy="507831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Elements of the </a:t>
            </a:r>
            <a:r>
              <a:rPr lang="en-US" sz="1200" b="1" dirty="0">
                <a:latin typeface="Arial" panose="020B0604020202020204" pitchFamily="34" charset="0"/>
                <a:cs typeface="Arial" panose="020B0604020202020204" pitchFamily="34" charset="0"/>
              </a:rPr>
              <a:t>1st Republican Guard Corps</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Elements of the 1st "Hammurabi" Armored </a:t>
            </a:r>
            <a:r>
              <a:rPr lang="en-US" sz="1200" dirty="0" smtClean="0">
                <a:latin typeface="Arial" panose="020B0604020202020204" pitchFamily="34" charset="0"/>
                <a:cs typeface="Arial" panose="020B0604020202020204" pitchFamily="34" charset="0"/>
              </a:rPr>
              <a:t>Division </a:t>
            </a:r>
          </a:p>
          <a:p>
            <a:r>
              <a:rPr lang="en-US" sz="1200" dirty="0" smtClean="0">
                <a:latin typeface="Arial" panose="020B0604020202020204" pitchFamily="34" charset="0"/>
                <a:cs typeface="Arial" panose="020B0604020202020204" pitchFamily="34" charset="0"/>
              </a:rPr>
              <a:t>Elements </a:t>
            </a:r>
            <a:r>
              <a:rPr lang="en-US" sz="1200" dirty="0">
                <a:latin typeface="Arial" panose="020B0604020202020204" pitchFamily="34" charset="0"/>
                <a:cs typeface="Arial" panose="020B0604020202020204" pitchFamily="34" charset="0"/>
              </a:rPr>
              <a:t>of the 2nd "al-Medinah </a:t>
            </a:r>
            <a:r>
              <a:rPr lang="en-US" sz="1200" dirty="0" smtClean="0">
                <a:latin typeface="Arial" panose="020B0604020202020204" pitchFamily="34" charset="0"/>
                <a:cs typeface="Arial" panose="020B0604020202020204" pitchFamily="34" charset="0"/>
              </a:rPr>
              <a:t>al-</a:t>
            </a:r>
            <a:r>
              <a:rPr lang="en-US" sz="1200" dirty="0" err="1" smtClean="0">
                <a:latin typeface="Arial" panose="020B0604020202020204" pitchFamily="34" charset="0"/>
                <a:cs typeface="Arial" panose="020B0604020202020204" pitchFamily="34" charset="0"/>
              </a:rPr>
              <a:t>Munawera</a:t>
            </a:r>
            <a:r>
              <a:rPr lang="en-US" sz="1200" dirty="0" smtClean="0">
                <a:latin typeface="Arial" panose="020B0604020202020204" pitchFamily="34" charset="0"/>
                <a:cs typeface="Arial" panose="020B0604020202020204" pitchFamily="34" charset="0"/>
              </a:rPr>
              <a:t>” Armored Division</a:t>
            </a:r>
          </a:p>
          <a:p>
            <a:r>
              <a:rPr lang="en-US" sz="1200" dirty="0">
                <a:latin typeface="Arial" panose="020B0604020202020204" pitchFamily="34" charset="0"/>
                <a:cs typeface="Arial" panose="020B0604020202020204" pitchFamily="34" charset="0"/>
              </a:rPr>
              <a:t>The 1st "Hammurabi" </a:t>
            </a:r>
            <a:r>
              <a:rPr lang="en-US" sz="1200" dirty="0" smtClean="0">
                <a:latin typeface="Arial" panose="020B0604020202020204" pitchFamily="34" charset="0"/>
                <a:cs typeface="Arial" panose="020B0604020202020204" pitchFamily="34" charset="0"/>
              </a:rPr>
              <a:t>Armored </a:t>
            </a:r>
            <a:r>
              <a:rPr lang="en-US" sz="1200" dirty="0">
                <a:latin typeface="Arial" panose="020B0604020202020204" pitchFamily="34" charset="0"/>
                <a:cs typeface="Arial" panose="020B0604020202020204" pitchFamily="34" charset="0"/>
              </a:rPr>
              <a:t>Division consisted of two </a:t>
            </a:r>
            <a:r>
              <a:rPr lang="en-US" sz="1200" dirty="0" smtClean="0">
                <a:latin typeface="Arial" panose="020B0604020202020204" pitchFamily="34" charset="0"/>
                <a:cs typeface="Arial" panose="020B0604020202020204" pitchFamily="34" charset="0"/>
              </a:rPr>
              <a:t>mechanized </a:t>
            </a:r>
            <a:r>
              <a:rPr lang="en-US" sz="1200" dirty="0">
                <a:latin typeface="Arial" panose="020B0604020202020204" pitchFamily="34" charset="0"/>
                <a:cs typeface="Arial" panose="020B0604020202020204" pitchFamily="34" charset="0"/>
              </a:rPr>
              <a:t>brigades and one </a:t>
            </a:r>
            <a:r>
              <a:rPr lang="en-US" sz="1200" dirty="0" smtClean="0">
                <a:latin typeface="Arial" panose="020B0604020202020204" pitchFamily="34" charset="0"/>
                <a:cs typeface="Arial" panose="020B0604020202020204" pitchFamily="34" charset="0"/>
              </a:rPr>
              <a:t>armored, </a:t>
            </a:r>
            <a:r>
              <a:rPr lang="en-US" sz="1200" dirty="0">
                <a:latin typeface="Arial" panose="020B0604020202020204" pitchFamily="34" charset="0"/>
                <a:cs typeface="Arial" panose="020B0604020202020204" pitchFamily="34" charset="0"/>
              </a:rPr>
              <a:t>whereas the </a:t>
            </a:r>
            <a:r>
              <a:rPr lang="en-US" sz="1200" i="1" dirty="0" smtClean="0">
                <a:latin typeface="Arial" panose="020B0604020202020204" pitchFamily="34" charset="0"/>
                <a:cs typeface="Arial" panose="020B0604020202020204" pitchFamily="34" charset="0"/>
              </a:rPr>
              <a:t>Medinah </a:t>
            </a:r>
            <a:r>
              <a:rPr lang="en-US" sz="1200" dirty="0" smtClean="0">
                <a:latin typeface="Arial" panose="020B0604020202020204" pitchFamily="34" charset="0"/>
                <a:cs typeface="Arial" panose="020B0604020202020204" pitchFamily="34" charset="0"/>
              </a:rPr>
              <a:t>Armored </a:t>
            </a:r>
            <a:r>
              <a:rPr lang="en-US" sz="1200" dirty="0">
                <a:latin typeface="Arial" panose="020B0604020202020204" pitchFamily="34" charset="0"/>
                <a:cs typeface="Arial" panose="020B0604020202020204" pitchFamily="34" charset="0"/>
              </a:rPr>
              <a:t>Division consisted </a:t>
            </a:r>
            <a:r>
              <a:rPr lang="en-US" sz="1200" b="1" dirty="0">
                <a:latin typeface="Arial" panose="020B0604020202020204" pitchFamily="34" charset="0"/>
                <a:cs typeface="Arial" panose="020B0604020202020204" pitchFamily="34" charset="0"/>
              </a:rPr>
              <a:t>of two </a:t>
            </a:r>
            <a:r>
              <a:rPr lang="en-US" sz="1200" b="1" dirty="0" smtClean="0">
                <a:latin typeface="Arial" panose="020B0604020202020204" pitchFamily="34" charset="0"/>
                <a:cs typeface="Arial" panose="020B0604020202020204" pitchFamily="34" charset="0"/>
              </a:rPr>
              <a:t>armored </a:t>
            </a:r>
            <a:r>
              <a:rPr lang="en-US" sz="1200" b="1" dirty="0">
                <a:latin typeface="Arial" panose="020B0604020202020204" pitchFamily="34" charset="0"/>
                <a:cs typeface="Arial" panose="020B0604020202020204" pitchFamily="34" charset="0"/>
              </a:rPr>
              <a:t>brigades and one </a:t>
            </a:r>
            <a:r>
              <a:rPr lang="en-US" sz="1200" b="1" dirty="0" smtClean="0">
                <a:latin typeface="Arial" panose="020B0604020202020204" pitchFamily="34" charset="0"/>
                <a:cs typeface="Arial" panose="020B0604020202020204" pitchFamily="34" charset="0"/>
              </a:rPr>
              <a:t>mechanized. </a:t>
            </a:r>
            <a:r>
              <a:rPr lang="en-US" sz="1200" b="1" dirty="0">
                <a:latin typeface="Arial" panose="020B0604020202020204" pitchFamily="34" charset="0"/>
                <a:cs typeface="Arial" panose="020B0604020202020204" pitchFamily="34" charset="0"/>
              </a:rPr>
              <a:t>These were equipped with </a:t>
            </a:r>
            <a:r>
              <a:rPr lang="en-US" sz="1200" b="1" dirty="0" smtClean="0">
                <a:latin typeface="Arial" panose="020B0604020202020204" pitchFamily="34" charset="0"/>
                <a:cs typeface="Arial" panose="020B0604020202020204" pitchFamily="34" charset="0"/>
              </a:rPr>
              <a:t>T-72s,  </a:t>
            </a:r>
            <a:r>
              <a:rPr lang="en-US" sz="1200" b="1" dirty="0">
                <a:latin typeface="Arial" panose="020B0604020202020204" pitchFamily="34" charset="0"/>
                <a:cs typeface="Arial" panose="020B0604020202020204" pitchFamily="34" charset="0"/>
              </a:rPr>
              <a:t>BMP-1s and BMP-2s</a:t>
            </a:r>
            <a:r>
              <a:rPr lang="en-US" sz="1200" dirty="0">
                <a:latin typeface="Arial" panose="020B0604020202020204" pitchFamily="34" charset="0"/>
                <a:cs typeface="Arial" panose="020B0604020202020204" pitchFamily="34" charset="0"/>
              </a:rPr>
              <a:t>, as well as having attached artillery. It is important to note that the various engagements were against elements of these rather than against the fully deployed divisions</a:t>
            </a:r>
            <a:r>
              <a:rPr lang="en-US" sz="1200" dirty="0" smtClean="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specifically the 17th Brigade of the "Hammurabi", commanded by Brigadier General Ra'ad Hamdani, and the 14th Brigade and 10th </a:t>
            </a:r>
            <a:r>
              <a:rPr lang="en-US" sz="1200" dirty="0" smtClean="0">
                <a:latin typeface="Arial" panose="020B0604020202020204" pitchFamily="34" charset="0"/>
                <a:cs typeface="Arial" panose="020B0604020202020204" pitchFamily="34" charset="0"/>
              </a:rPr>
              <a:t>Armored </a:t>
            </a:r>
            <a:r>
              <a:rPr lang="en-US" sz="1200" dirty="0">
                <a:latin typeface="Arial" panose="020B0604020202020204" pitchFamily="34" charset="0"/>
                <a:cs typeface="Arial" panose="020B0604020202020204" pitchFamily="34" charset="0"/>
              </a:rPr>
              <a:t>Brigade of the </a:t>
            </a:r>
            <a:r>
              <a:rPr lang="en-US" sz="1200" i="1" dirty="0" smtClean="0">
                <a:latin typeface="Arial" panose="020B0604020202020204" pitchFamily="34" charset="0"/>
                <a:cs typeface="Arial" panose="020B0604020202020204" pitchFamily="34" charset="0"/>
              </a:rPr>
              <a:t>Medinah</a:t>
            </a:r>
            <a:r>
              <a:rPr lang="en-US" sz="1200" dirty="0" smtClean="0">
                <a:latin typeface="Arial" panose="020B0604020202020204" pitchFamily="34" charset="0"/>
                <a:cs typeface="Arial" panose="020B0604020202020204" pitchFamily="34" charset="0"/>
              </a:rPr>
              <a:t>.</a:t>
            </a:r>
            <a:r>
              <a:rPr lang="en-US" sz="1200" baseline="300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Another </a:t>
            </a:r>
            <a:r>
              <a:rPr lang="en-US" sz="1200" dirty="0">
                <a:latin typeface="Arial" panose="020B0604020202020204" pitchFamily="34" charset="0"/>
                <a:cs typeface="Arial" panose="020B0604020202020204" pitchFamily="34" charset="0"/>
              </a:rPr>
              <a:t>challenge resulted from the fact that neither Hamdani nor his troops held any enmity for the Kuwaitis and therefore planned to </a:t>
            </a:r>
            <a:r>
              <a:rPr lang="en-US" sz="1200" dirty="0" smtClean="0">
                <a:latin typeface="Arial" panose="020B0604020202020204" pitchFamily="34" charset="0"/>
                <a:cs typeface="Arial" panose="020B0604020202020204" pitchFamily="34" charset="0"/>
              </a:rPr>
              <a:t>minimize </a:t>
            </a:r>
            <a:r>
              <a:rPr lang="en-US" sz="1200" dirty="0">
                <a:latin typeface="Arial" panose="020B0604020202020204" pitchFamily="34" charset="0"/>
                <a:cs typeface="Arial" panose="020B0604020202020204" pitchFamily="34" charset="0"/>
              </a:rPr>
              <a:t>casualties, military and civilian. </a:t>
            </a:r>
            <a:r>
              <a:rPr lang="en-US" sz="1200" dirty="0" smtClean="0">
                <a:latin typeface="Arial" panose="020B0604020202020204" pitchFamily="34" charset="0"/>
                <a:cs typeface="Arial" panose="020B0604020202020204" pitchFamily="34" charset="0"/>
              </a:rPr>
              <a:t>In </a:t>
            </a:r>
            <a:r>
              <a:rPr lang="en-US" sz="1200" dirty="0">
                <a:latin typeface="Arial" panose="020B0604020202020204" pitchFamily="34" charset="0"/>
                <a:cs typeface="Arial" panose="020B0604020202020204" pitchFamily="34" charset="0"/>
              </a:rPr>
              <a:t>his plan, there would be no preliminary shelling or “protective (artillery) fire." Hamdani </a:t>
            </a:r>
            <a:r>
              <a:rPr lang="en-US" sz="1200" dirty="0" smtClean="0">
                <a:latin typeface="Arial" panose="020B0604020202020204" pitchFamily="34" charset="0"/>
                <a:cs typeface="Arial" panose="020B0604020202020204" pitchFamily="34" charset="0"/>
              </a:rPr>
              <a:t>require </a:t>
            </a:r>
            <a:r>
              <a:rPr lang="en-US" sz="1200" dirty="0">
                <a:latin typeface="Arial" panose="020B0604020202020204" pitchFamily="34" charset="0"/>
                <a:cs typeface="Arial" panose="020B0604020202020204" pitchFamily="34" charset="0"/>
              </a:rPr>
              <a:t>his tanks to fire only high-explosive shells, instead of SABOT </a:t>
            </a:r>
            <a:r>
              <a:rPr lang="en-US" sz="1200" dirty="0" smtClean="0">
                <a:latin typeface="Arial" panose="020B0604020202020204" pitchFamily="34" charset="0"/>
                <a:cs typeface="Arial" panose="020B0604020202020204" pitchFamily="34" charset="0"/>
              </a:rPr>
              <a:t>(Armor </a:t>
            </a:r>
            <a:r>
              <a:rPr lang="en-US" sz="1200" dirty="0">
                <a:latin typeface="Arial" panose="020B0604020202020204" pitchFamily="34" charset="0"/>
                <a:cs typeface="Arial" panose="020B0604020202020204" pitchFamily="34" charset="0"/>
              </a:rPr>
              <a:t>Piercing) in an attempt to “frighten the occupants, but not destroy the vehicle.”</a:t>
            </a:r>
            <a:endParaRPr lang="en-US" sz="1200"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2924" y="3136407"/>
            <a:ext cx="2478901" cy="16105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1141" y="1330141"/>
            <a:ext cx="2513167" cy="161052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22375" y="1330139"/>
            <a:ext cx="2482357" cy="1610521"/>
          </a:xfrm>
          <a:prstGeom prst="rect">
            <a:avLst/>
          </a:prstGeom>
        </p:spPr>
      </p:pic>
      <p:sp>
        <p:nvSpPr>
          <p:cNvPr id="17" name="Rectangle 16"/>
          <p:cNvSpPr/>
          <p:nvPr/>
        </p:nvSpPr>
        <p:spPr>
          <a:xfrm>
            <a:off x="4271141" y="4798872"/>
            <a:ext cx="7311259" cy="1754326"/>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tank is fitted with a 125mm D-81 smoothbore gun, a 7.62mm co-axial machine gun and a 12.7mm air </a:t>
            </a:r>
            <a:r>
              <a:rPr lang="en-US" sz="1200" dirty="0" smtClean="0">
                <a:latin typeface="Arial" panose="020B0604020202020204" pitchFamily="34" charset="0"/>
                <a:cs typeface="Arial" panose="020B0604020202020204" pitchFamily="34" charset="0"/>
              </a:rPr>
              <a:t>defense </a:t>
            </a:r>
            <a:r>
              <a:rPr lang="en-US" sz="1200" dirty="0">
                <a:latin typeface="Arial" panose="020B0604020202020204" pitchFamily="34" charset="0"/>
                <a:cs typeface="Arial" panose="020B0604020202020204" pitchFamily="34" charset="0"/>
              </a:rPr>
              <a:t>machine gun mounted on the commander’s cupola. The T-72S carries 45 rounds of 125mm ammunition, 22 rounds of which are carried on an automatic loading carousel</a:t>
            </a:r>
            <a:r>
              <a:rPr lang="en-US" sz="1200" dirty="0" smtClean="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The tank is equipped with a V-84 liquid-cooled four-stroke multi-fuel diesel engine which develops 618kW (840hp), providing a power-to-weight ratio of 13.8kW/t, planetary transmission with hydraulic servo-control system, running gear with RMSH track and torsion bar suspension with hydraulic shock </a:t>
            </a:r>
            <a:r>
              <a:rPr lang="en-US" sz="1200" dirty="0" smtClean="0">
                <a:latin typeface="Arial" panose="020B0604020202020204" pitchFamily="34" charset="0"/>
                <a:cs typeface="Arial" panose="020B0604020202020204" pitchFamily="34" charset="0"/>
              </a:rPr>
              <a:t>absorbers. The </a:t>
            </a:r>
            <a:r>
              <a:rPr lang="en-US" sz="1200" dirty="0">
                <a:latin typeface="Arial" panose="020B0604020202020204" pitchFamily="34" charset="0"/>
                <a:cs typeface="Arial" panose="020B0604020202020204" pitchFamily="34" charset="0"/>
              </a:rPr>
              <a:t>tank has a road speed of 60km/h and 35km/h on dry earth roads. The range on roads with main fuel tanks is 500km</a:t>
            </a:r>
            <a:r>
              <a:rPr lang="en-US" sz="1200" dirty="0" smtClean="0">
                <a:latin typeface="Arial" panose="020B0604020202020204" pitchFamily="34" charset="0"/>
                <a:cs typeface="Arial" panose="020B0604020202020204" pitchFamily="34" charset="0"/>
              </a:rPr>
              <a:t>. </a:t>
            </a:r>
            <a:r>
              <a:rPr lang="en-US" sz="1200" b="1" i="1" dirty="0">
                <a:latin typeface="Arial" panose="020B0604020202020204" pitchFamily="34" charset="0"/>
                <a:cs typeface="Arial" panose="020B0604020202020204" pitchFamily="34" charset="0"/>
              </a:rPr>
              <a:t>Hamdani </a:t>
            </a:r>
            <a:r>
              <a:rPr lang="en-US" sz="1200" b="1" i="1" dirty="0" smtClean="0">
                <a:latin typeface="Arial" panose="020B0604020202020204" pitchFamily="34" charset="0"/>
                <a:cs typeface="Arial" panose="020B0604020202020204" pitchFamily="34" charset="0"/>
              </a:rPr>
              <a:t>required </a:t>
            </a:r>
            <a:r>
              <a:rPr lang="en-US" sz="1200" b="1" i="1" dirty="0">
                <a:latin typeface="Arial" panose="020B0604020202020204" pitchFamily="34" charset="0"/>
                <a:cs typeface="Arial" panose="020B0604020202020204" pitchFamily="34" charset="0"/>
              </a:rPr>
              <a:t>his tanks to fire only high-explosive shells, instead of SABOT (Armor Piercing) in an attempt to “frighten the occupants, but not destroy the vehicle.”</a:t>
            </a:r>
          </a:p>
        </p:txBody>
      </p:sp>
    </p:spTree>
    <p:extLst>
      <p:ext uri="{BB962C8B-B14F-4D97-AF65-F5344CB8AC3E}">
        <p14:creationId xmlns:p14="http://schemas.microsoft.com/office/powerpoint/2010/main" val="810371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قوات العدو</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02674" y="1391432"/>
            <a:ext cx="3567544" cy="5755422"/>
          </a:xfrm>
          <a:prstGeom prst="rect">
            <a:avLst/>
          </a:prstGeom>
          <a:noFill/>
        </p:spPr>
        <p:txBody>
          <a:bodyPr wrap="square" rtlCol="0">
            <a:spAutoFit/>
          </a:bodyPr>
          <a:lstStyle/>
          <a:p>
            <a:pPr algn="r"/>
            <a:r>
              <a:rPr lang="ar-IQ" sz="1600" b="1" dirty="0" smtClean="0">
                <a:latin typeface="Arial" panose="020B0604020202020204" pitchFamily="34" charset="0"/>
                <a:cs typeface="Arial" panose="020B0604020202020204" pitchFamily="34" charset="0"/>
              </a:rPr>
              <a:t>عناصر من الفيلق الاول للحرس الجمهوري</a:t>
            </a:r>
            <a:r>
              <a:rPr lang="en-US" sz="1600" b="1" dirty="0" smtClean="0">
                <a:latin typeface="Arial" panose="020B0604020202020204" pitchFamily="34" charset="0"/>
                <a:cs typeface="Arial" panose="020B0604020202020204" pitchFamily="34" charset="0"/>
              </a:rPr>
              <a:t/>
            </a:r>
            <a:br>
              <a:rPr lang="en-US" sz="1600" b="1" dirty="0" smtClean="0">
                <a:latin typeface="Arial" panose="020B0604020202020204" pitchFamily="34" charset="0"/>
                <a:cs typeface="Arial" panose="020B0604020202020204" pitchFamily="34" charset="0"/>
              </a:rPr>
            </a:br>
            <a:r>
              <a:rPr lang="en-US" sz="1600" b="1" dirty="0" smtClean="0">
                <a:latin typeface="Arial" panose="020B0604020202020204" pitchFamily="34" charset="0"/>
                <a:cs typeface="Arial" panose="020B0604020202020204" pitchFamily="34" charset="0"/>
              </a:rPr>
              <a:t> </a:t>
            </a:r>
            <a:r>
              <a:rPr lang="ar-IQ" sz="1600" b="1" dirty="0" smtClean="0">
                <a:latin typeface="Arial" panose="020B0604020202020204" pitchFamily="34" charset="0"/>
                <a:cs typeface="Arial" panose="020B0604020202020204" pitchFamily="34" charset="0"/>
              </a:rPr>
              <a:t>عناصر من فرقة حمورابي المدرعة الاولى</a:t>
            </a:r>
            <a:endParaRPr lang="en-US" sz="1600" b="1" dirty="0" smtClean="0">
              <a:latin typeface="Arial" panose="020B0604020202020204" pitchFamily="34" charset="0"/>
              <a:cs typeface="Arial" panose="020B0604020202020204" pitchFamily="34" charset="0"/>
            </a:endParaRPr>
          </a:p>
          <a:p>
            <a:pPr algn="r"/>
            <a:r>
              <a:rPr lang="ar-IQ" sz="1600" b="1" dirty="0" smtClean="0">
                <a:latin typeface="Arial" panose="020B0604020202020204" pitchFamily="34" charset="0"/>
                <a:cs typeface="Arial" panose="020B0604020202020204" pitchFamily="34" charset="0"/>
              </a:rPr>
              <a:t>عناصر من فرقة المدينة المنورة المدرعة الثانية</a:t>
            </a:r>
            <a:endParaRPr lang="en-US" sz="1600" b="1" dirty="0" smtClean="0">
              <a:latin typeface="Arial" panose="020B0604020202020204" pitchFamily="34" charset="0"/>
              <a:cs typeface="Arial" panose="020B0604020202020204" pitchFamily="34" charset="0"/>
            </a:endParaRPr>
          </a:p>
          <a:p>
            <a:pPr algn="r"/>
            <a:r>
              <a:rPr lang="ar-IQ" sz="1600" b="1" dirty="0" smtClean="0">
                <a:latin typeface="Arial" panose="020B0604020202020204" pitchFamily="34" charset="0"/>
              </a:rPr>
              <a:t>تألفت الفرقة الأولى "حمورابي" من لواءين آليين وواحدة </a:t>
            </a:r>
            <a:r>
              <a:rPr lang="ar-IQ" sz="1600" b="1" dirty="0">
                <a:latin typeface="Arial" panose="020B0604020202020204" pitchFamily="34" charset="0"/>
              </a:rPr>
              <a:t>مدرعة ، في حين تألفت </a:t>
            </a:r>
            <a:r>
              <a:rPr lang="ar-IQ" sz="1600" b="1" dirty="0" smtClean="0">
                <a:latin typeface="Arial" panose="020B0604020202020204" pitchFamily="34" charset="0"/>
              </a:rPr>
              <a:t>فرقة المدينة المنورة المدرعة </a:t>
            </a:r>
            <a:r>
              <a:rPr lang="ar-IQ" sz="1600" b="1" dirty="0">
                <a:latin typeface="Arial" panose="020B0604020202020204" pitchFamily="34" charset="0"/>
              </a:rPr>
              <a:t>من لواءين مدرعين </a:t>
            </a:r>
            <a:r>
              <a:rPr lang="ar-IQ" sz="1600" b="1" dirty="0" smtClean="0">
                <a:latin typeface="Arial" panose="020B0604020202020204" pitchFamily="34" charset="0"/>
              </a:rPr>
              <a:t>وآلي واحدة.وهذة كانت مجهزة ب </a:t>
            </a:r>
          </a:p>
          <a:p>
            <a:pPr algn="r"/>
            <a:r>
              <a:rPr lang="ar-IQ" sz="1600" b="1" dirty="0" smtClean="0">
                <a:latin typeface="Arial" panose="020B0604020202020204" pitchFamily="34" charset="0"/>
              </a:rPr>
              <a:t> </a:t>
            </a:r>
            <a:r>
              <a:rPr lang="en-US" sz="1600" b="1" dirty="0">
                <a:latin typeface="Arial" panose="020B0604020202020204" pitchFamily="34" charset="0"/>
                <a:cs typeface="Arial" panose="020B0604020202020204" pitchFamily="34" charset="0"/>
              </a:rPr>
              <a:t> T-72s,  BMP-1s and BMP-2s </a:t>
            </a:r>
            <a:endParaRPr lang="ar-IQ" sz="1600" b="1" dirty="0" smtClean="0">
              <a:latin typeface="Arial" panose="020B0604020202020204" pitchFamily="34" charset="0"/>
              <a:cs typeface="Arial" panose="020B0604020202020204" pitchFamily="34" charset="0"/>
            </a:endParaRPr>
          </a:p>
          <a:p>
            <a:pPr algn="r"/>
            <a:r>
              <a:rPr lang="ar-IQ" sz="1600" b="1" dirty="0" smtClean="0">
                <a:latin typeface="Arial" panose="020B0604020202020204" pitchFamily="34" charset="0"/>
                <a:cs typeface="Arial" panose="020B0604020202020204" pitchFamily="34" charset="0"/>
              </a:rPr>
              <a:t>بالاضافة الى المدفعية الملحقة </a:t>
            </a:r>
            <a:r>
              <a:rPr lang="ar-IQ" sz="1600" b="1" dirty="0">
                <a:latin typeface="Arial" panose="020B0604020202020204" pitchFamily="34" charset="0"/>
              </a:rPr>
              <a:t>بها. من المهم أن نلاحظ أن مختلف الاشتباكات كانت ضد </a:t>
            </a:r>
            <a:r>
              <a:rPr lang="ar-IQ" sz="1600" b="1" dirty="0" smtClean="0">
                <a:latin typeface="Arial" panose="020B0604020202020204" pitchFamily="34" charset="0"/>
              </a:rPr>
              <a:t>العناصر </a:t>
            </a:r>
            <a:r>
              <a:rPr lang="ar-IQ" sz="1600" b="1" dirty="0">
                <a:latin typeface="Arial" panose="020B0604020202020204" pitchFamily="34" charset="0"/>
              </a:rPr>
              <a:t>من </a:t>
            </a:r>
            <a:r>
              <a:rPr lang="ar-IQ" sz="1600" b="1" dirty="0" smtClean="0">
                <a:latin typeface="Arial" panose="020B0604020202020204" pitchFamily="34" charset="0"/>
              </a:rPr>
              <a:t>هذه وليس </a:t>
            </a:r>
            <a:r>
              <a:rPr lang="ar-IQ" sz="1600" b="1" dirty="0">
                <a:latin typeface="Arial" panose="020B0604020202020204" pitchFamily="34" charset="0"/>
              </a:rPr>
              <a:t>ضد </a:t>
            </a:r>
            <a:r>
              <a:rPr lang="ar-IQ" sz="1600" b="1" dirty="0" smtClean="0">
                <a:latin typeface="Arial" panose="020B0604020202020204" pitchFamily="34" charset="0"/>
              </a:rPr>
              <a:t>الفرق </a:t>
            </a:r>
            <a:r>
              <a:rPr lang="ar-IQ" sz="1600" b="1" dirty="0">
                <a:latin typeface="Arial" panose="020B0604020202020204" pitchFamily="34" charset="0"/>
              </a:rPr>
              <a:t>المنتشرة بالكامل ؛ على وجه التحديد اللواء السابع عشر من "حمورابي" ، بقيادة العميد رعد حمداني ، واللواء الرابع عشر واللواء المدرع </a:t>
            </a:r>
            <a:r>
              <a:rPr lang="ar-IQ" sz="1600" b="1" dirty="0" smtClean="0">
                <a:latin typeface="Arial" panose="020B0604020202020204" pitchFamily="34" charset="0"/>
              </a:rPr>
              <a:t>العاشر للمدينة </a:t>
            </a:r>
            <a:r>
              <a:rPr lang="ar-IQ" sz="1600" b="1" dirty="0">
                <a:latin typeface="Arial" panose="020B0604020202020204" pitchFamily="34" charset="0"/>
              </a:rPr>
              <a:t>المنورة. نتج تحدٍ آخر عن حقيقة أنه لم يكن الحمداني ولا قواته يتحملون عداوة للكويتيين ولذلك خططوا لتقليل الخسائر إلى الحد </a:t>
            </a:r>
            <a:r>
              <a:rPr lang="ar-IQ" sz="1600" b="1" dirty="0" smtClean="0">
                <a:latin typeface="Arial" panose="020B0604020202020204" pitchFamily="34" charset="0"/>
              </a:rPr>
              <a:t>الأدنى سواء من العسكرين أو </a:t>
            </a:r>
            <a:r>
              <a:rPr lang="ar-IQ" sz="1600" b="1" dirty="0">
                <a:latin typeface="Arial" panose="020B0604020202020204" pitchFamily="34" charset="0"/>
              </a:rPr>
              <a:t>المدنين, . في خطته ، لن يكون هناك قصف أولي أو </a:t>
            </a:r>
            <a:r>
              <a:rPr lang="ar-IQ" sz="1600" b="1" dirty="0" smtClean="0">
                <a:latin typeface="Arial" panose="020B0604020202020204" pitchFamily="34" charset="0"/>
              </a:rPr>
              <a:t>"نيران (المدفعية) الحماية ". </a:t>
            </a:r>
            <a:r>
              <a:rPr lang="ar-IQ" sz="1600" b="1" dirty="0">
                <a:latin typeface="Arial" panose="020B0604020202020204" pitchFamily="34" charset="0"/>
              </a:rPr>
              <a:t>يطلب الحمداني من دباباته إطلاق قذائف شديدة الانفجار فقط ، بدلاً من </a:t>
            </a:r>
            <a:r>
              <a:rPr lang="ar-IQ" sz="1600" b="1" dirty="0" smtClean="0">
                <a:latin typeface="Arial" panose="020B0604020202020204" pitchFamily="34" charset="0"/>
              </a:rPr>
              <a:t>(المخترقة للدروع</a:t>
            </a:r>
            <a:r>
              <a:rPr lang="ar-IQ" sz="1600" b="1" dirty="0">
                <a:latin typeface="Arial" panose="020B0604020202020204" pitchFamily="34" charset="0"/>
              </a:rPr>
              <a:t>) في محاولة لإخافة شاغليها ، ولكن ليس </a:t>
            </a:r>
            <a:r>
              <a:rPr lang="ar-IQ" sz="1600" b="1" dirty="0" smtClean="0">
                <a:latin typeface="Arial" panose="020B0604020202020204" pitchFamily="34" charset="0"/>
              </a:rPr>
              <a:t>لتدمير العجلة."</a:t>
            </a:r>
            <a:endParaRPr lang="ar-IQ" sz="1600" b="1" dirty="0">
              <a:latin typeface="Arial" panose="020B0604020202020204" pitchFamily="34" charset="0"/>
              <a:cs typeface="Arial" panose="020B0604020202020204" pitchFamily="34" charset="0"/>
            </a:endParaRPr>
          </a:p>
          <a:p>
            <a:pPr algn="r"/>
            <a:r>
              <a:rPr lang="en-US" sz="1600" b="1" dirty="0" smtClean="0">
                <a:latin typeface="Arial" panose="020B0604020202020204" pitchFamily="34" charset="0"/>
                <a:cs typeface="Arial" panose="020B0604020202020204" pitchFamily="34" charset="0"/>
              </a:rPr>
              <a:t> </a:t>
            </a:r>
            <a:endParaRPr lang="en-US" sz="1600" b="1" dirty="0">
              <a:solidFill>
                <a:prstClr val="black"/>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2924" y="3136407"/>
            <a:ext cx="2478901" cy="1610521"/>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71141" y="1330141"/>
            <a:ext cx="2513167" cy="1610521"/>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2375" y="1330139"/>
            <a:ext cx="2482357" cy="1610521"/>
          </a:xfrm>
          <a:prstGeom prst="rect">
            <a:avLst/>
          </a:prstGeom>
        </p:spPr>
      </p:pic>
      <p:sp>
        <p:nvSpPr>
          <p:cNvPr id="17" name="Rectangle 16"/>
          <p:cNvSpPr/>
          <p:nvPr/>
        </p:nvSpPr>
        <p:spPr>
          <a:xfrm>
            <a:off x="4271141" y="4942673"/>
            <a:ext cx="7311259" cy="1384995"/>
          </a:xfrm>
          <a:prstGeom prst="rect">
            <a:avLst/>
          </a:prstGeom>
        </p:spPr>
        <p:txBody>
          <a:bodyPr wrap="square">
            <a:spAutoFit/>
          </a:bodyPr>
          <a:lstStyle/>
          <a:p>
            <a:pPr algn="r"/>
            <a:r>
              <a:rPr lang="ar-IQ" sz="1200" b="1" dirty="0" smtClean="0">
                <a:latin typeface="Arial" panose="020B0604020202020204" pitchFamily="34" charset="0"/>
                <a:cs typeface="Arial" panose="020B0604020202020204" pitchFamily="34" charset="0"/>
              </a:rPr>
              <a:t>,ومدفع رشاش محوري 7.62 ملم ومدفع رشاش للدفاع الجوي عيار 12.7 ملم مثبت على قبة القائد.</a:t>
            </a:r>
            <a:r>
              <a:rPr lang="en-US" sz="1200" b="1" dirty="0" smtClean="0">
                <a:latin typeface="Arial" panose="020B0604020202020204" pitchFamily="34" charset="0"/>
                <a:cs typeface="Arial" panose="020B0604020202020204" pitchFamily="34" charset="0"/>
              </a:rPr>
              <a:t>125mm D-81</a:t>
            </a:r>
            <a:r>
              <a:rPr lang="ar-IQ" sz="1200" b="1" dirty="0" smtClean="0">
                <a:latin typeface="Arial" panose="020B0604020202020204" pitchFamily="34" charset="0"/>
                <a:cs typeface="Arial" panose="020B0604020202020204" pitchFamily="34" charset="0"/>
              </a:rPr>
              <a:t>تم تجهيز الدبابة بمدفع </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a:p>
            <a:pPr algn="r"/>
            <a:r>
              <a:rPr lang="ar-IQ" sz="1200" b="1" dirty="0" smtClean="0">
                <a:latin typeface="Arial" panose="020B0604020202020204" pitchFamily="34" charset="0"/>
                <a:cs typeface="Arial" panose="020B0604020202020204" pitchFamily="34" charset="0"/>
              </a:rPr>
              <a:t>تحمل الدبابة تي-72 أس 45 أطلاقة عيار 125 ملم</a:t>
            </a:r>
            <a:r>
              <a:rPr lang="ar-IQ" sz="1200" b="1" dirty="0">
                <a:latin typeface="Arial" panose="020B0604020202020204" pitchFamily="34" charset="0"/>
              </a:rPr>
              <a:t>, 22 طلقة تحمل على رفوف تحميل أوتوماتيكي. </a:t>
            </a:r>
            <a:r>
              <a:rPr lang="ar-IQ" sz="1200" b="1" dirty="0" smtClean="0">
                <a:latin typeface="Arial" panose="020B0604020202020204" pitchFamily="34" charset="0"/>
              </a:rPr>
              <a:t>تم </a:t>
            </a:r>
            <a:r>
              <a:rPr lang="ar-IQ" sz="1200" b="1" dirty="0">
                <a:latin typeface="Arial" panose="020B0604020202020204" pitchFamily="34" charset="0"/>
              </a:rPr>
              <a:t>تجهيز </a:t>
            </a:r>
            <a:r>
              <a:rPr lang="ar-IQ" sz="1200" b="1" dirty="0" smtClean="0">
                <a:latin typeface="Arial" panose="020B0604020202020204" pitchFamily="34" charset="0"/>
              </a:rPr>
              <a:t>الدبابة </a:t>
            </a:r>
            <a:r>
              <a:rPr lang="ar-IQ" sz="1200" b="1" dirty="0">
                <a:latin typeface="Arial" panose="020B0604020202020204" pitchFamily="34" charset="0"/>
              </a:rPr>
              <a:t>بمحرك ديزل متعدد الوقود رباعي </a:t>
            </a:r>
            <a:r>
              <a:rPr lang="ar-IQ" sz="1200" b="1" dirty="0" smtClean="0">
                <a:latin typeface="Arial" panose="020B0604020202020204" pitchFamily="34" charset="0"/>
              </a:rPr>
              <a:t>الأشواط ويبرد بسائل ف – 84 وهذا المحرك يولد 618 كيلوواط (840 حصان</a:t>
            </a:r>
            <a:r>
              <a:rPr lang="ar-IQ" sz="1200" b="1" dirty="0">
                <a:latin typeface="Arial" panose="020B0604020202020204" pitchFamily="34" charset="0"/>
              </a:rPr>
              <a:t>). توفير نسبة طاقة إلى وزن تبلغ 13.8 كيلو واط / طن ، ناقل الحركة مع نظام التحكم المؤازر الهيدروليكي ، وتروس </a:t>
            </a:r>
            <a:r>
              <a:rPr lang="ar-IQ" sz="1200" b="1" dirty="0" smtClean="0">
                <a:latin typeface="Arial" panose="020B0604020202020204" pitchFamily="34" charset="0"/>
              </a:rPr>
              <a:t>السير(الكير) </a:t>
            </a:r>
            <a:r>
              <a:rPr lang="ar-IQ" sz="1200" b="1" dirty="0">
                <a:latin typeface="Arial" panose="020B0604020202020204" pitchFamily="34" charset="0"/>
              </a:rPr>
              <a:t>مع تعليق قضيب المسار والالتواء مع امتصاص الصدمات الهيدروليكية. تبلغ سرعة </a:t>
            </a:r>
            <a:r>
              <a:rPr lang="ar-IQ" sz="1200" b="1" dirty="0" smtClean="0">
                <a:latin typeface="Arial" panose="020B0604020202020204" pitchFamily="34" charset="0"/>
              </a:rPr>
              <a:t>الدبابة 60 </a:t>
            </a:r>
            <a:r>
              <a:rPr lang="ar-IQ" sz="1200" b="1" dirty="0">
                <a:latin typeface="Arial" panose="020B0604020202020204" pitchFamily="34" charset="0"/>
              </a:rPr>
              <a:t>كم / ساعة </a:t>
            </a:r>
            <a:r>
              <a:rPr lang="ar-IQ" sz="1200" b="1" dirty="0" smtClean="0">
                <a:latin typeface="Arial" panose="020B0604020202020204" pitchFamily="34" charset="0"/>
              </a:rPr>
              <a:t> على الطريق العادي و </a:t>
            </a:r>
            <a:r>
              <a:rPr lang="ar-IQ" sz="1200" b="1" dirty="0">
                <a:latin typeface="Arial" panose="020B0604020202020204" pitchFamily="34" charset="0"/>
              </a:rPr>
              <a:t>35 كم / ساعة على الطرق الأرضية الجافة. </a:t>
            </a:r>
            <a:r>
              <a:rPr lang="ar-IQ" sz="1200" b="1" dirty="0" smtClean="0">
                <a:latin typeface="Arial" panose="020B0604020202020204" pitchFamily="34" charset="0"/>
              </a:rPr>
              <a:t>مسافة السير على </a:t>
            </a:r>
            <a:r>
              <a:rPr lang="ar-IQ" sz="1200" b="1" dirty="0">
                <a:latin typeface="Arial" panose="020B0604020202020204" pitchFamily="34" charset="0"/>
              </a:rPr>
              <a:t>الطرق مع خزانات الوقود الرئيسية هو 500 كيلومتر. الحمداني طلب من دباباته إطلاق قذائف شديدة الانفجار فقط ، بدلاً من </a:t>
            </a:r>
            <a:r>
              <a:rPr lang="ar-IQ" sz="1200" b="1" dirty="0" smtClean="0">
                <a:latin typeface="Arial" panose="020B0604020202020204" pitchFamily="34" charset="0"/>
              </a:rPr>
              <a:t>(</a:t>
            </a:r>
            <a:r>
              <a:rPr lang="ar-IQ" sz="1200" b="1" dirty="0">
                <a:latin typeface="Arial" panose="020B0604020202020204" pitchFamily="34" charset="0"/>
              </a:rPr>
              <a:t> </a:t>
            </a:r>
            <a:r>
              <a:rPr lang="ar-IQ" sz="1200" b="1" dirty="0" smtClean="0">
                <a:latin typeface="Arial" panose="020B0604020202020204" pitchFamily="34" charset="0"/>
              </a:rPr>
              <a:t>المخترقة للدروع</a:t>
            </a:r>
            <a:r>
              <a:rPr lang="ar-IQ" sz="1200" b="1" dirty="0">
                <a:latin typeface="Arial" panose="020B0604020202020204" pitchFamily="34" charset="0"/>
              </a:rPr>
              <a:t>) في محاولة "لإخافة شاغليها ، ولكن ليس </a:t>
            </a:r>
            <a:r>
              <a:rPr lang="ar-IQ" sz="1200" b="1" dirty="0" smtClean="0">
                <a:latin typeface="Arial" panose="020B0604020202020204" pitchFamily="34" charset="0"/>
              </a:rPr>
              <a:t>لتدمير المركبة أو العجلة"</a:t>
            </a:r>
            <a:r>
              <a:rPr lang="en-US" sz="1200" b="1" dirty="0" smtClean="0">
                <a:latin typeface="Arial" panose="020B0604020202020204" pitchFamily="34" charset="0"/>
                <a:cs typeface="Arial" panose="020B0604020202020204" pitchFamily="34" charset="0"/>
              </a:rPr>
              <a:t> </a:t>
            </a:r>
            <a:endParaRPr lang="ar-IQ" sz="1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4392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Friendly Forces </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02673" y="1391432"/>
            <a:ext cx="3610043" cy="5078313"/>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The Kuwait Land Forces consisted of four brigades, plus the </a:t>
            </a:r>
            <a:r>
              <a:rPr lang="en-US" sz="1200" dirty="0" err="1" smtClean="0">
                <a:latin typeface="Arial" panose="020B0604020202020204" pitchFamily="34" charset="0"/>
                <a:cs typeface="Arial" panose="020B0604020202020204" pitchFamily="34" charset="0"/>
              </a:rPr>
              <a:t>Amiri</a:t>
            </a:r>
            <a:r>
              <a:rPr lang="en-US" sz="1200" dirty="0" smtClean="0">
                <a:latin typeface="Arial" panose="020B0604020202020204" pitchFamily="34" charset="0"/>
                <a:cs typeface="Arial" panose="020B0604020202020204" pitchFamily="34" charset="0"/>
              </a:rPr>
              <a:t> Guard and the Commandos Battalion. The 6</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Mechanized Brigade was in the north, with M113s, BMP-2s, and Vickers tanks. The 15th Mechanized Brigade was south of Kuwait City, </a:t>
            </a:r>
            <a:r>
              <a:rPr lang="en-US" sz="1200" dirty="0">
                <a:latin typeface="Arial" panose="020B0604020202020204" pitchFamily="34" charset="0"/>
                <a:cs typeface="Arial" panose="020B0604020202020204" pitchFamily="34" charset="0"/>
              </a:rPr>
              <a:t>with </a:t>
            </a:r>
            <a:r>
              <a:rPr lang="en-US" sz="1200" dirty="0" smtClean="0">
                <a:latin typeface="Arial" panose="020B0604020202020204" pitchFamily="34" charset="0"/>
                <a:cs typeface="Arial" panose="020B0604020202020204" pitchFamily="34" charset="0"/>
              </a:rPr>
              <a:t>Chieftain tanks </a:t>
            </a:r>
            <a:r>
              <a:rPr lang="en-US" sz="1200" dirty="0">
                <a:latin typeface="Arial" panose="020B0604020202020204" pitchFamily="34" charset="0"/>
                <a:cs typeface="Arial" panose="020B0604020202020204" pitchFamily="34" charset="0"/>
              </a:rPr>
              <a:t>and M113s. The 80th </a:t>
            </a:r>
            <a:r>
              <a:rPr lang="en-US" sz="1200" dirty="0" smtClean="0">
                <a:latin typeface="Arial" panose="020B0604020202020204" pitchFamily="34" charset="0"/>
                <a:cs typeface="Arial" panose="020B0604020202020204" pitchFamily="34" charset="0"/>
              </a:rPr>
              <a:t>Infantry Brigade </a:t>
            </a:r>
            <a:r>
              <a:rPr lang="en-US" sz="1200" dirty="0">
                <a:latin typeface="Arial" panose="020B0604020202020204" pitchFamily="34" charset="0"/>
                <a:cs typeface="Arial" panose="020B0604020202020204" pitchFamily="34" charset="0"/>
              </a:rPr>
              <a:t>was in Jahra, with light </a:t>
            </a:r>
            <a:r>
              <a:rPr lang="en-US" sz="1200" dirty="0" smtClean="0">
                <a:latin typeface="Arial" panose="020B0604020202020204" pitchFamily="34" charset="0"/>
                <a:cs typeface="Arial" panose="020B0604020202020204" pitchFamily="34" charset="0"/>
              </a:rPr>
              <a:t>infantry and </a:t>
            </a:r>
            <a:r>
              <a:rPr lang="en-US" sz="1200" dirty="0">
                <a:latin typeface="Arial" panose="020B0604020202020204" pitchFamily="34" charset="0"/>
                <a:cs typeface="Arial" panose="020B0604020202020204" pitchFamily="34" charset="0"/>
              </a:rPr>
              <a:t>some Saladin armored </a:t>
            </a:r>
            <a:r>
              <a:rPr lang="en-US" sz="1200" dirty="0" smtClean="0">
                <a:latin typeface="Arial" panose="020B0604020202020204" pitchFamily="34" charset="0"/>
                <a:cs typeface="Arial" panose="020B0604020202020204" pitchFamily="34" charset="0"/>
              </a:rPr>
              <a:t>cars. Finally</a:t>
            </a:r>
            <a:r>
              <a:rPr lang="en-US" sz="1200" dirty="0">
                <a:latin typeface="Arial" panose="020B0604020202020204" pitchFamily="34" charset="0"/>
                <a:cs typeface="Arial" panose="020B0604020202020204" pitchFamily="34" charset="0"/>
              </a:rPr>
              <a:t>, the 35th Armored Brigade </a:t>
            </a:r>
            <a:r>
              <a:rPr lang="en-US" sz="1200" dirty="0" smtClean="0">
                <a:latin typeface="Arial" panose="020B0604020202020204" pitchFamily="34" charset="0"/>
                <a:cs typeface="Arial" panose="020B0604020202020204" pitchFamily="34" charset="0"/>
              </a:rPr>
              <a:t>was west </a:t>
            </a:r>
            <a:r>
              <a:rPr lang="en-US" sz="1200" dirty="0">
                <a:latin typeface="Arial" panose="020B0604020202020204" pitchFamily="34" charset="0"/>
                <a:cs typeface="Arial" panose="020B0604020202020204" pitchFamily="34" charset="0"/>
              </a:rPr>
              <a:t>of Jahra on the Salmi </a:t>
            </a:r>
            <a:r>
              <a:rPr lang="en-US" sz="1200" dirty="0" smtClean="0">
                <a:latin typeface="Arial" panose="020B0604020202020204" pitchFamily="34" charset="0"/>
                <a:cs typeface="Arial" panose="020B0604020202020204" pitchFamily="34" charset="0"/>
              </a:rPr>
              <a:t>road. The </a:t>
            </a:r>
            <a:r>
              <a:rPr lang="en-US" sz="1200" dirty="0">
                <a:latin typeface="Arial" panose="020B0604020202020204" pitchFamily="34" charset="0"/>
                <a:cs typeface="Arial" panose="020B0604020202020204" pitchFamily="34" charset="0"/>
              </a:rPr>
              <a:t>35th Brigade, commanded </a:t>
            </a:r>
            <a:r>
              <a:rPr lang="en-US" sz="1200" dirty="0" smtClean="0">
                <a:latin typeface="Arial" panose="020B0604020202020204" pitchFamily="34" charset="0"/>
                <a:cs typeface="Arial" panose="020B0604020202020204" pitchFamily="34" charset="0"/>
              </a:rPr>
              <a:t>by </a:t>
            </a:r>
            <a:r>
              <a:rPr lang="en-US" sz="1200" b="1" dirty="0" smtClean="0">
                <a:latin typeface="Arial" panose="020B0604020202020204" pitchFamily="34" charset="0"/>
                <a:cs typeface="Arial" panose="020B0604020202020204" pitchFamily="34" charset="0"/>
              </a:rPr>
              <a:t>then-Colonel </a:t>
            </a:r>
            <a:r>
              <a:rPr lang="en-US" sz="1200" b="1" dirty="0">
                <a:latin typeface="Arial" panose="020B0604020202020204" pitchFamily="34" charset="0"/>
                <a:cs typeface="Arial" panose="020B0604020202020204" pitchFamily="34" charset="0"/>
              </a:rPr>
              <a:t>Salem Masoud Al </a:t>
            </a:r>
            <a:r>
              <a:rPr lang="en-US" sz="1200" b="1" dirty="0" smtClean="0">
                <a:latin typeface="Arial" panose="020B0604020202020204" pitchFamily="34" charset="0"/>
                <a:cs typeface="Arial" panose="020B0604020202020204" pitchFamily="34" charset="0"/>
              </a:rPr>
              <a:t>Sorour</a:t>
            </a:r>
            <a:r>
              <a:rPr lang="en-US" sz="1200" dirty="0" smtClean="0">
                <a:latin typeface="Arial" panose="020B0604020202020204" pitchFamily="34" charset="0"/>
                <a:cs typeface="Arial" panose="020B0604020202020204" pitchFamily="34" charset="0"/>
              </a:rPr>
              <a:t>, included </a:t>
            </a:r>
            <a:r>
              <a:rPr lang="en-US" sz="1200" dirty="0">
                <a:latin typeface="Arial" panose="020B0604020202020204" pitchFamily="34" charset="0"/>
                <a:cs typeface="Arial" panose="020B0604020202020204" pitchFamily="34" charset="0"/>
              </a:rPr>
              <a:t>the 7th and 8th Tank </a:t>
            </a:r>
            <a:r>
              <a:rPr lang="en-US" sz="1200" dirty="0" smtClean="0">
                <a:latin typeface="Arial" panose="020B0604020202020204" pitchFamily="34" charset="0"/>
                <a:cs typeface="Arial" panose="020B0604020202020204" pitchFamily="34" charset="0"/>
              </a:rPr>
              <a:t>Battalions, 57th </a:t>
            </a:r>
            <a:r>
              <a:rPr lang="en-US" sz="1200" dirty="0">
                <a:latin typeface="Arial" panose="020B0604020202020204" pitchFamily="34" charset="0"/>
                <a:cs typeface="Arial" panose="020B0604020202020204" pitchFamily="34" charset="0"/>
              </a:rPr>
              <a:t>Mechanized Infantry, an </a:t>
            </a:r>
            <a:r>
              <a:rPr lang="en-US" sz="1200" dirty="0" smtClean="0">
                <a:latin typeface="Arial" panose="020B0604020202020204" pitchFamily="34" charset="0"/>
                <a:cs typeface="Arial" panose="020B0604020202020204" pitchFamily="34" charset="0"/>
              </a:rPr>
              <a:t>antitank company</a:t>
            </a:r>
            <a:r>
              <a:rPr lang="en-US" sz="1200" dirty="0">
                <a:latin typeface="Arial" panose="020B0604020202020204" pitchFamily="34" charset="0"/>
                <a:cs typeface="Arial" panose="020B0604020202020204" pitchFamily="34" charset="0"/>
              </a:rPr>
              <a:t>, and the 51st </a:t>
            </a:r>
            <a:r>
              <a:rPr lang="en-US" sz="1200" dirty="0" smtClean="0">
                <a:latin typeface="Arial" panose="020B0604020202020204" pitchFamily="34" charset="0"/>
                <a:cs typeface="Arial" panose="020B0604020202020204" pitchFamily="34" charset="0"/>
              </a:rPr>
              <a:t>Artillery Battalion</a:t>
            </a:r>
            <a:r>
              <a:rPr lang="en-US" sz="1200" dirty="0">
                <a:latin typeface="Arial" panose="020B0604020202020204" pitchFamily="34" charset="0"/>
                <a:cs typeface="Arial" panose="020B0604020202020204" pitchFamily="34" charset="0"/>
              </a:rPr>
              <a:t>. Both tank battalions </a:t>
            </a:r>
            <a:r>
              <a:rPr lang="en-US" sz="1200" dirty="0" smtClean="0">
                <a:latin typeface="Arial" panose="020B0604020202020204" pitchFamily="34" charset="0"/>
                <a:cs typeface="Arial" panose="020B0604020202020204" pitchFamily="34" charset="0"/>
              </a:rPr>
              <a:t>were armed </a:t>
            </a:r>
            <a:r>
              <a:rPr lang="en-US" sz="1200" dirty="0">
                <a:latin typeface="Arial" panose="020B0604020202020204" pitchFamily="34" charset="0"/>
                <a:cs typeface="Arial" panose="020B0604020202020204" pitchFamily="34" charset="0"/>
              </a:rPr>
              <a:t>with Chieftain tanks. While </a:t>
            </a:r>
            <a:r>
              <a:rPr lang="en-US" sz="1200" dirty="0" smtClean="0">
                <a:latin typeface="Arial" panose="020B0604020202020204" pitchFamily="34" charset="0"/>
                <a:cs typeface="Arial" panose="020B0604020202020204" pitchFamily="34" charset="0"/>
              </a:rPr>
              <a:t>the 7th </a:t>
            </a:r>
            <a:r>
              <a:rPr lang="en-US" sz="1200" dirty="0">
                <a:latin typeface="Arial" panose="020B0604020202020204" pitchFamily="34" charset="0"/>
                <a:cs typeface="Arial" panose="020B0604020202020204" pitchFamily="34" charset="0"/>
              </a:rPr>
              <a:t>was in garrison, the 8th Tank </a:t>
            </a:r>
            <a:r>
              <a:rPr lang="en-US" sz="1200" dirty="0" smtClean="0">
                <a:latin typeface="Arial" panose="020B0604020202020204" pitchFamily="34" charset="0"/>
                <a:cs typeface="Arial" panose="020B0604020202020204" pitchFamily="34" charset="0"/>
              </a:rPr>
              <a:t>Battalion was </a:t>
            </a:r>
            <a:r>
              <a:rPr lang="en-US" sz="1200" dirty="0">
                <a:latin typeface="Arial" panose="020B0604020202020204" pitchFamily="34" charset="0"/>
                <a:cs typeface="Arial" panose="020B0604020202020204" pitchFamily="34" charset="0"/>
              </a:rPr>
              <a:t>deployed without its </a:t>
            </a:r>
            <a:r>
              <a:rPr lang="en-US" sz="1200" dirty="0" smtClean="0">
                <a:latin typeface="Arial" panose="020B0604020202020204" pitchFamily="34" charset="0"/>
                <a:cs typeface="Arial" panose="020B0604020202020204" pitchFamily="34" charset="0"/>
              </a:rPr>
              <a:t>tanks on </a:t>
            </a:r>
            <a:r>
              <a:rPr lang="en-US" sz="1200" dirty="0">
                <a:latin typeface="Arial" panose="020B0604020202020204" pitchFamily="34" charset="0"/>
                <a:cs typeface="Arial" panose="020B0604020202020204" pitchFamily="34" charset="0"/>
              </a:rPr>
              <a:t>a routine mission guarding </a:t>
            </a:r>
            <a:r>
              <a:rPr lang="en-US" sz="1200" dirty="0" smtClean="0">
                <a:latin typeface="Arial" panose="020B0604020202020204" pitchFamily="34" charset="0"/>
                <a:cs typeface="Arial" panose="020B0604020202020204" pitchFamily="34" charset="0"/>
              </a:rPr>
              <a:t>the northern </a:t>
            </a:r>
            <a:r>
              <a:rPr lang="en-US" sz="1200" dirty="0">
                <a:latin typeface="Arial" panose="020B0604020202020204" pitchFamily="34" charset="0"/>
                <a:cs typeface="Arial" panose="020B0604020202020204" pitchFamily="34" charset="0"/>
              </a:rPr>
              <a:t>oil fields. In the days prior </a:t>
            </a:r>
            <a:r>
              <a:rPr lang="en-US" sz="1200" dirty="0" smtClean="0">
                <a:latin typeface="Arial" panose="020B0604020202020204" pitchFamily="34" charset="0"/>
                <a:cs typeface="Arial" panose="020B0604020202020204" pitchFamily="34" charset="0"/>
              </a:rPr>
              <a:t>to the </a:t>
            </a:r>
            <a:r>
              <a:rPr lang="en-US" sz="1200" dirty="0">
                <a:latin typeface="Arial" panose="020B0604020202020204" pitchFamily="34" charset="0"/>
                <a:cs typeface="Arial" panose="020B0604020202020204" pitchFamily="34" charset="0"/>
              </a:rPr>
              <a:t>invasion, the commander of the </a:t>
            </a:r>
            <a:r>
              <a:rPr lang="en-US" sz="1200" dirty="0" smtClean="0">
                <a:latin typeface="Arial" panose="020B0604020202020204" pitchFamily="34" charset="0"/>
                <a:cs typeface="Arial" panose="020B0604020202020204" pitchFamily="34" charset="0"/>
              </a:rPr>
              <a:t>8</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Battalion </a:t>
            </a:r>
            <a:r>
              <a:rPr lang="en-US" sz="1200" dirty="0">
                <a:latin typeface="Arial" panose="020B0604020202020204" pitchFamily="34" charset="0"/>
                <a:cs typeface="Arial" panose="020B0604020202020204" pitchFamily="34" charset="0"/>
              </a:rPr>
              <a:t>brought the 3rd </a:t>
            </a:r>
            <a:r>
              <a:rPr lang="en-US" sz="1200" dirty="0" smtClean="0">
                <a:latin typeface="Arial" panose="020B0604020202020204" pitchFamily="34" charset="0"/>
                <a:cs typeface="Arial" panose="020B0604020202020204" pitchFamily="34" charset="0"/>
              </a:rPr>
              <a:t>Company back </a:t>
            </a:r>
            <a:r>
              <a:rPr lang="en-US" sz="1200" dirty="0">
                <a:latin typeface="Arial" panose="020B0604020202020204" pitchFamily="34" charset="0"/>
                <a:cs typeface="Arial" panose="020B0604020202020204" pitchFamily="34" charset="0"/>
              </a:rPr>
              <a:t>from the oil </a:t>
            </a:r>
            <a:r>
              <a:rPr lang="en-US" sz="1200" dirty="0" smtClean="0">
                <a:latin typeface="Arial" panose="020B0604020202020204" pitchFamily="34" charset="0"/>
                <a:cs typeface="Arial" panose="020B0604020202020204" pitchFamily="34" charset="0"/>
              </a:rPr>
              <a:t>fields. The </a:t>
            </a:r>
            <a:r>
              <a:rPr lang="en-US" sz="1200" dirty="0">
                <a:latin typeface="Arial" panose="020B0604020202020204" pitchFamily="34" charset="0"/>
                <a:cs typeface="Arial" panose="020B0604020202020204" pitchFamily="34" charset="0"/>
              </a:rPr>
              <a:t>57th Infantry Battalion </a:t>
            </a:r>
            <a:r>
              <a:rPr lang="en-US" sz="1200" dirty="0" smtClean="0">
                <a:latin typeface="Arial" panose="020B0604020202020204" pitchFamily="34" charset="0"/>
                <a:cs typeface="Arial" panose="020B0604020202020204" pitchFamily="34" charset="0"/>
              </a:rPr>
              <a:t>was equipped </a:t>
            </a:r>
            <a:r>
              <a:rPr lang="en-US" sz="1200" dirty="0">
                <a:latin typeface="Arial" panose="020B0604020202020204" pitchFamily="34" charset="0"/>
                <a:cs typeface="Arial" panose="020B0604020202020204" pitchFamily="34" charset="0"/>
              </a:rPr>
              <a:t>with a mix of M113s </a:t>
            </a:r>
            <a:r>
              <a:rPr lang="en-US" sz="1200" dirty="0" smtClean="0">
                <a:latin typeface="Arial" panose="020B0604020202020204" pitchFamily="34" charset="0"/>
                <a:cs typeface="Arial" panose="020B0604020202020204" pitchFamily="34" charset="0"/>
              </a:rPr>
              <a:t>and BMPs</a:t>
            </a:r>
            <a:r>
              <a:rPr lang="en-US" sz="1200" dirty="0">
                <a:latin typeface="Arial" panose="020B0604020202020204" pitchFamily="34" charset="0"/>
                <a:cs typeface="Arial" panose="020B0604020202020204" pitchFamily="34" charset="0"/>
              </a:rPr>
              <a:t>. It also had </a:t>
            </a:r>
            <a:r>
              <a:rPr lang="en-US" sz="1200" dirty="0" smtClean="0">
                <a:latin typeface="Arial" panose="020B0604020202020204" pitchFamily="34" charset="0"/>
                <a:cs typeface="Arial" panose="020B0604020202020204" pitchFamily="34" charset="0"/>
              </a:rPr>
              <a:t>two companies deployed dismounted</a:t>
            </a:r>
            <a:r>
              <a:rPr lang="en-US" sz="1200" dirty="0">
                <a:latin typeface="Arial" panose="020B0604020202020204" pitchFamily="34" charset="0"/>
                <a:cs typeface="Arial" panose="020B0604020202020204" pitchFamily="34" charset="0"/>
              </a:rPr>
              <a:t>, one on Bubiyan </a:t>
            </a:r>
            <a:r>
              <a:rPr lang="en-US" sz="1200" dirty="0" smtClean="0">
                <a:latin typeface="Arial" panose="020B0604020202020204" pitchFamily="34" charset="0"/>
                <a:cs typeface="Arial" panose="020B0604020202020204" pitchFamily="34" charset="0"/>
              </a:rPr>
              <a:t>Island, and </a:t>
            </a:r>
            <a:r>
              <a:rPr lang="en-US" sz="1200" dirty="0">
                <a:latin typeface="Arial" panose="020B0604020202020204" pitchFamily="34" charset="0"/>
                <a:cs typeface="Arial" panose="020B0604020202020204" pitchFamily="34" charset="0"/>
              </a:rPr>
              <a:t>one on Faylaka Island. </a:t>
            </a:r>
            <a:r>
              <a:rPr lang="en-US" sz="1200" dirty="0" smtClean="0">
                <a:latin typeface="Arial" panose="020B0604020202020204" pitchFamily="34" charset="0"/>
                <a:cs typeface="Arial" panose="020B0604020202020204" pitchFamily="34" charset="0"/>
              </a:rPr>
              <a:t>The brigade </a:t>
            </a:r>
            <a:r>
              <a:rPr lang="en-US" sz="1200" dirty="0">
                <a:latin typeface="Arial" panose="020B0604020202020204" pitchFamily="34" charset="0"/>
                <a:cs typeface="Arial" panose="020B0604020202020204" pitchFamily="34" charset="0"/>
              </a:rPr>
              <a:t>antitank company had </a:t>
            </a:r>
            <a:r>
              <a:rPr lang="en-US" sz="1200" dirty="0" smtClean="0">
                <a:latin typeface="Arial" panose="020B0604020202020204" pitchFamily="34" charset="0"/>
                <a:cs typeface="Arial" panose="020B0604020202020204" pitchFamily="34" charset="0"/>
              </a:rPr>
              <a:t>Improved TOW </a:t>
            </a:r>
            <a:r>
              <a:rPr lang="en-US" sz="1200" dirty="0">
                <a:latin typeface="Arial" panose="020B0604020202020204" pitchFamily="34" charset="0"/>
                <a:cs typeface="Arial" panose="020B0604020202020204" pitchFamily="34" charset="0"/>
              </a:rPr>
              <a:t>Vehicles and the 51st </a:t>
            </a:r>
            <a:r>
              <a:rPr lang="en-US" sz="1200" dirty="0" smtClean="0">
                <a:latin typeface="Arial" panose="020B0604020202020204" pitchFamily="34" charset="0"/>
                <a:cs typeface="Arial" panose="020B0604020202020204" pitchFamily="34" charset="0"/>
              </a:rPr>
              <a:t>Artillery Battalion </a:t>
            </a:r>
            <a:r>
              <a:rPr lang="en-US" sz="1200" dirty="0">
                <a:latin typeface="Arial" panose="020B0604020202020204" pitchFamily="34" charset="0"/>
                <a:cs typeface="Arial" panose="020B0604020202020204" pitchFamily="34" charset="0"/>
              </a:rPr>
              <a:t>had M109A2 </a:t>
            </a:r>
            <a:r>
              <a:rPr lang="en-US" sz="1200" dirty="0" smtClean="0">
                <a:latin typeface="Arial" panose="020B0604020202020204" pitchFamily="34" charset="0"/>
                <a:cs typeface="Arial" panose="020B0604020202020204" pitchFamily="34" charset="0"/>
              </a:rPr>
              <a:t>155-mm self- </a:t>
            </a:r>
            <a:r>
              <a:rPr lang="en-US" sz="1200" dirty="0">
                <a:latin typeface="Arial" panose="020B0604020202020204" pitchFamily="34" charset="0"/>
                <a:cs typeface="Arial" panose="020B0604020202020204" pitchFamily="34" charset="0"/>
              </a:rPr>
              <a:t>propelled </a:t>
            </a:r>
            <a:r>
              <a:rPr lang="en-US" sz="1200" dirty="0" smtClean="0">
                <a:latin typeface="Arial" panose="020B0604020202020204" pitchFamily="34" charset="0"/>
                <a:cs typeface="Arial" panose="020B0604020202020204" pitchFamily="34" charset="0"/>
              </a:rPr>
              <a:t>howitzers. </a:t>
            </a:r>
            <a:endParaRPr lang="en-US" sz="1200"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08" y="3530341"/>
            <a:ext cx="2305212" cy="1561256"/>
          </a:xfrm>
          <a:prstGeom prst="rect">
            <a:avLst/>
          </a:prstGeom>
        </p:spPr>
      </p:pic>
      <p:sp>
        <p:nvSpPr>
          <p:cNvPr id="9" name="Rectangle 8"/>
          <p:cNvSpPr/>
          <p:nvPr/>
        </p:nvSpPr>
        <p:spPr>
          <a:xfrm>
            <a:off x="4206992" y="5222961"/>
            <a:ext cx="7459843" cy="1384995"/>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 Kuwaiti version of the Chieftain tank MK 5/2, although aging, was still a formidable fighting platform. It mounted a 120-mm main gun with a laser rangefinder, ballistic computer, infrared night sight, and target designating capability. Although the Chieftain has a muzzle reference sensor, the 35th Brigade was unable to boresight the tanks on the day of the battle. The weakness of the Chieftain lies in the power train. The tank is underpowered; the engine will only achieve 720 </a:t>
            </a:r>
            <a:r>
              <a:rPr lang="en-US" sz="1200" dirty="0" err="1">
                <a:latin typeface="Arial" panose="020B0604020202020204" pitchFamily="34" charset="0"/>
                <a:cs typeface="Arial" panose="020B0604020202020204" pitchFamily="34" charset="0"/>
              </a:rPr>
              <a:t>bhp</a:t>
            </a:r>
            <a:r>
              <a:rPr lang="en-US" sz="1200" dirty="0">
                <a:latin typeface="Arial" panose="020B0604020202020204" pitchFamily="34" charset="0"/>
                <a:cs typeface="Arial" panose="020B0604020202020204" pitchFamily="34" charset="0"/>
              </a:rPr>
              <a:t> and is very prone to breakdown. Most Kuwaitis describe it as </a:t>
            </a:r>
            <a:r>
              <a:rPr lang="en-US" sz="1200" b="1" i="1" dirty="0">
                <a:latin typeface="Arial" panose="020B0604020202020204" pitchFamily="34" charset="0"/>
                <a:cs typeface="Arial" panose="020B0604020202020204" pitchFamily="34" charset="0"/>
              </a:rPr>
              <a:t>“Good gun, bad engine</a:t>
            </a:r>
            <a:r>
              <a:rPr lang="en-US" sz="1200" b="1" i="1" dirty="0" smtClean="0">
                <a:latin typeface="Arial" panose="020B0604020202020204" pitchFamily="34" charset="0"/>
                <a:cs typeface="Arial" panose="020B0604020202020204" pitchFamily="34" charset="0"/>
              </a:rPr>
              <a:t>.”  Additional weakness included inadequate side armor making it vulnerable to almost all AT weaponry. </a:t>
            </a:r>
            <a:endParaRPr lang="en-US" sz="1200" b="1" i="1"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2136" y="3530341"/>
            <a:ext cx="2290423" cy="1561256"/>
          </a:xfrm>
          <a:prstGeom prst="rect">
            <a:avLst/>
          </a:prstGeom>
        </p:spPr>
      </p:pic>
      <p:sp>
        <p:nvSpPr>
          <p:cNvPr id="12" name="Rectangle 11"/>
          <p:cNvSpPr/>
          <p:nvPr/>
        </p:nvSpPr>
        <p:spPr>
          <a:xfrm>
            <a:off x="4212716" y="2899306"/>
            <a:ext cx="7459843" cy="646331"/>
          </a:xfrm>
          <a:prstGeom prst="rect">
            <a:avLst/>
          </a:prstGeom>
        </p:spPr>
        <p:txBody>
          <a:bodyPr wrap="square">
            <a:spAutoFit/>
          </a:bodyPr>
          <a:lstStyle/>
          <a:p>
            <a:r>
              <a:rPr lang="en-US" sz="1200" dirty="0">
                <a:latin typeface="Arial" panose="020B0604020202020204" pitchFamily="34" charset="0"/>
              </a:rPr>
              <a:t>Members of the Kuwaiti 35th “Shaheed” Brigade and the Chief of the U.S. Office of Military </a:t>
            </a:r>
            <a:r>
              <a:rPr lang="en-US" sz="1200" dirty="0" smtClean="0">
                <a:latin typeface="Arial" panose="020B0604020202020204" pitchFamily="34" charset="0"/>
              </a:rPr>
              <a:t>Cooperation Kuwait</a:t>
            </a:r>
            <a:r>
              <a:rPr lang="en-US" sz="1200" dirty="0">
                <a:latin typeface="Arial" panose="020B0604020202020204" pitchFamily="34" charset="0"/>
              </a:rPr>
              <a:t>. From left to right: Major Ali Abdulkareem, Major Nabil Saleh, Major </a:t>
            </a:r>
            <a:r>
              <a:rPr lang="en-US" sz="1200" dirty="0" smtClean="0">
                <a:latin typeface="Arial" panose="020B0604020202020204" pitchFamily="34" charset="0"/>
              </a:rPr>
              <a:t>Nasser Dowailah, Brigadier </a:t>
            </a:r>
            <a:r>
              <a:rPr lang="en-US" sz="1200" dirty="0">
                <a:latin typeface="Arial" panose="020B0604020202020204" pitchFamily="34" charset="0"/>
              </a:rPr>
              <a:t>General Ivany, Brigadier General Salem Al Sorour, Colonel Ahmad Al Wazan.</a:t>
            </a:r>
            <a:endParaRPr lang="en-US" sz="1200" dirty="0"/>
          </a:p>
        </p:txBody>
      </p:sp>
      <p:pic>
        <p:nvPicPr>
          <p:cNvPr id="13" name="Picture 12"/>
          <p:cNvPicPr>
            <a:picLocks noChangeAspect="1"/>
          </p:cNvPicPr>
          <p:nvPr/>
        </p:nvPicPr>
        <p:blipFill>
          <a:blip r:embed="rId6"/>
          <a:stretch>
            <a:fillRect/>
          </a:stretch>
        </p:blipFill>
        <p:spPr>
          <a:xfrm>
            <a:off x="4212717" y="1247549"/>
            <a:ext cx="7459842" cy="1684890"/>
          </a:xfrm>
          <a:prstGeom prst="rect">
            <a:avLst/>
          </a:prstGeom>
        </p:spPr>
      </p:pic>
      <p:sp>
        <p:nvSpPr>
          <p:cNvPr id="14" name="Rectangle 13"/>
          <p:cNvSpPr/>
          <p:nvPr/>
        </p:nvSpPr>
        <p:spPr>
          <a:xfrm>
            <a:off x="4212715" y="3452728"/>
            <a:ext cx="2722730" cy="1754326"/>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Elements of the </a:t>
            </a:r>
            <a:r>
              <a:rPr lang="en-US" sz="1200" b="1" u="sng" dirty="0">
                <a:latin typeface="Arial" panose="020B0604020202020204" pitchFamily="34" charset="0"/>
                <a:cs typeface="Arial" panose="020B0604020202020204" pitchFamily="34" charset="0"/>
              </a:rPr>
              <a:t>35th Brigade</a:t>
            </a:r>
            <a:r>
              <a:rPr lang="en-US" sz="1200" dirty="0">
                <a:latin typeface="Arial" panose="020B0604020202020204" pitchFamily="34" charset="0"/>
                <a:cs typeface="Arial" panose="020B0604020202020204" pitchFamily="34" charset="0"/>
              </a:rPr>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7th Tank </a:t>
            </a:r>
            <a:r>
              <a:rPr lang="en-US" sz="1200" dirty="0" err="1">
                <a:latin typeface="Arial" panose="020B0604020202020204" pitchFamily="34" charset="0"/>
                <a:cs typeface="Arial" panose="020B0604020202020204" pitchFamily="34" charset="0"/>
              </a:rPr>
              <a:t>Bn</a:t>
            </a:r>
            <a:r>
              <a:rPr lang="en-US" sz="1200" dirty="0">
                <a:latin typeface="Arial" panose="020B0604020202020204" pitchFamily="34" charset="0"/>
                <a:cs typeface="Arial" panose="020B0604020202020204" pitchFamily="34" charset="0"/>
              </a:rPr>
              <a:t>, 3 Coy</a:t>
            </a:r>
            <a:br>
              <a:rPr lang="en-US" sz="1200" dirty="0">
                <a:latin typeface="Arial" panose="020B0604020202020204" pitchFamily="34" charset="0"/>
                <a:cs typeface="Arial" panose="020B0604020202020204" pitchFamily="34" charset="0"/>
              </a:rPr>
            </a:br>
            <a:r>
              <a:rPr lang="en-US" sz="1200" b="1" u="sng" dirty="0">
                <a:latin typeface="Arial" panose="020B0604020202020204" pitchFamily="34" charset="0"/>
                <a:cs typeface="Arial" panose="020B0604020202020204" pitchFamily="34" charset="0"/>
              </a:rPr>
              <a:t>(26 Chieftains)</a:t>
            </a:r>
            <a:br>
              <a:rPr lang="en-US" sz="1200" b="1" u="sng"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8th Tank </a:t>
            </a:r>
            <a:r>
              <a:rPr lang="en-US" sz="1200" dirty="0" err="1">
                <a:latin typeface="Arial" panose="020B0604020202020204" pitchFamily="34" charset="0"/>
                <a:cs typeface="Arial" panose="020B0604020202020204" pitchFamily="34" charset="0"/>
              </a:rPr>
              <a:t>Bn</a:t>
            </a:r>
            <a:r>
              <a:rPr lang="en-US" sz="1200" dirty="0">
                <a:latin typeface="Arial" panose="020B0604020202020204" pitchFamily="34" charset="0"/>
                <a:cs typeface="Arial" panose="020B0604020202020204" pitchFamily="34" charset="0"/>
              </a:rPr>
              <a:t>, 3rd Coy</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(10 Chieftains)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57th </a:t>
            </a:r>
            <a:r>
              <a:rPr lang="en-US" sz="1200" dirty="0" err="1">
                <a:latin typeface="Arial" panose="020B0604020202020204" pitchFamily="34" charset="0"/>
                <a:cs typeface="Arial" panose="020B0604020202020204" pitchFamily="34" charset="0"/>
              </a:rPr>
              <a:t>Mech</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Inf</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Bn</a:t>
            </a:r>
            <a:r>
              <a:rPr lang="en-US" sz="1200" dirty="0">
                <a:latin typeface="Arial" panose="020B0604020202020204" pitchFamily="34" charset="0"/>
                <a:cs typeface="Arial" panose="020B0604020202020204" pitchFamily="34" charset="0"/>
              </a:rPr>
              <a:t>, 1 Coy</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(5 BMP-2s &amp; several M113s)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51st Art </a:t>
            </a:r>
            <a:r>
              <a:rPr lang="en-US" sz="1200" dirty="0" err="1">
                <a:latin typeface="Arial" panose="020B0604020202020204" pitchFamily="34" charset="0"/>
                <a:cs typeface="Arial" panose="020B0604020202020204" pitchFamily="34" charset="0"/>
              </a:rPr>
              <a:t>Bn</a:t>
            </a:r>
            <a:r>
              <a:rPr lang="en-US" sz="1200" dirty="0">
                <a:latin typeface="Arial" panose="020B0604020202020204" pitchFamily="34" charset="0"/>
                <a:cs typeface="Arial" panose="020B0604020202020204" pitchFamily="34" charset="0"/>
              </a:rPr>
              <a:t>, 1 </a:t>
            </a:r>
            <a:r>
              <a:rPr lang="en-US" sz="1200" dirty="0" err="1" smtClean="0">
                <a:latin typeface="Arial" panose="020B0604020202020204" pitchFamily="34" charset="0"/>
                <a:cs typeface="Arial" panose="020B0604020202020204" pitchFamily="34" charset="0"/>
              </a:rPr>
              <a:t>Bty</a:t>
            </a:r>
            <a:r>
              <a:rPr lang="en-US" sz="1200" dirty="0" smtClean="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(7 </a:t>
            </a:r>
            <a:r>
              <a:rPr lang="en-US" sz="1200" b="1" u="sng" dirty="0" smtClean="0">
                <a:latin typeface="Arial" panose="020B0604020202020204" pitchFamily="34" charset="0"/>
                <a:cs typeface="Arial" panose="020B0604020202020204" pitchFamily="34" charset="0"/>
              </a:rPr>
              <a:t>M109A2s)</a:t>
            </a:r>
            <a:r>
              <a:rPr lang="en-US" sz="1200" b="1" u="sng" dirty="0">
                <a:latin typeface="Arial" panose="020B0604020202020204" pitchFamily="34" charset="0"/>
                <a:cs typeface="Arial" panose="020B0604020202020204" pitchFamily="34" charset="0"/>
              </a:rPr>
              <a:t/>
            </a:r>
            <a:br>
              <a:rPr lang="en-US" sz="1200" b="1" u="sng"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Antitank Coy (M901 </a:t>
            </a:r>
            <a:r>
              <a:rPr lang="en-US" sz="1200" dirty="0" smtClean="0">
                <a:latin typeface="Arial" panose="020B0604020202020204" pitchFamily="34" charset="0"/>
                <a:cs typeface="Arial" panose="020B0604020202020204" pitchFamily="34" charset="0"/>
              </a:rPr>
              <a:t>ITVs)</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8615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القوات الصديقة</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8" name="TextBox 7"/>
          <p:cNvSpPr txBox="1"/>
          <p:nvPr/>
        </p:nvSpPr>
        <p:spPr>
          <a:xfrm>
            <a:off x="602673" y="1391432"/>
            <a:ext cx="3610043" cy="5693866"/>
          </a:xfrm>
          <a:prstGeom prst="rect">
            <a:avLst/>
          </a:prstGeom>
          <a:noFill/>
        </p:spPr>
        <p:txBody>
          <a:bodyPr wrap="square" rtlCol="0">
            <a:spAutoFit/>
          </a:bodyPr>
          <a:lstStyle/>
          <a:p>
            <a:pPr algn="r"/>
            <a:r>
              <a:rPr lang="ar-SA" sz="1400" b="1" dirty="0"/>
              <a:t>تتألف القوات البرية الكويتية من أربعة ألوية ، بالإضافة إلى الحرس الأميري وكتيبة الكوماندوز. وكان اللواء 6 الآلي في الشمال مع ناقلات الجنود المدرعة ام 113والعجلة المقاتلة ب ام بي-2، ودبابات فيكرز. وكان اللواء 15 الآلي جنوب مدينة </a:t>
            </a:r>
            <a:r>
              <a:rPr lang="ar-SA" sz="1400" b="1" dirty="0" smtClean="0"/>
              <a:t>الكويت</a:t>
            </a:r>
            <a:r>
              <a:rPr lang="ar-IQ" sz="1400" b="1" dirty="0" smtClean="0"/>
              <a:t>, </a:t>
            </a:r>
            <a:r>
              <a:rPr lang="ar-SA" sz="1400" b="1" dirty="0"/>
              <a:t>مع الدبابات جيفتن وناقلات الجنود المدرعة ام 113. وكان لواء المشاة 80 في الجهراء ، مع المشاة الخفيفة وبعض عجلات  صلاح الدين المدرعة. أخيرًا ، كان اللواء 35 المدرع غرب الجهراء على طريق السالمي</a:t>
            </a:r>
            <a:r>
              <a:rPr lang="ar-SA" sz="1400" b="1" dirty="0" smtClean="0"/>
              <a:t>.</a:t>
            </a:r>
            <a:r>
              <a:rPr lang="ar-SA" sz="1400" b="1" dirty="0"/>
              <a:t> تضمن اللواء 35 بقيادة العقيد سالم مسعود السرور ، الكتيبتين السابعة والثامنة للدبابات ، المشاة الآلي السابعة والخمسون, سرية مضادة للدبابات ، والكتيبة المدفعية 51. كانت كلتا كتائب الدبابات مسلحتين بدبابات جيفتن. ينما كانت الكتيبة السابعة في الحامية ، تم نشر كتيبة الدبابات الثامنة من دون دباباتها في مهمة روتينية لحراسة حقول النفط الشمالية. في الأيام التي سبقت الغزو ، أعاد قائد الكتيبة الثامنة السرية الثالثة من حقول النفط</a:t>
            </a:r>
            <a:r>
              <a:rPr lang="ar-SA" sz="1400" b="1" dirty="0" smtClean="0"/>
              <a:t>.</a:t>
            </a:r>
            <a:r>
              <a:rPr lang="ar-IQ" sz="1400" b="1" dirty="0" smtClean="0"/>
              <a:t> </a:t>
            </a:r>
            <a:r>
              <a:rPr lang="ar-SA" sz="1400" b="1" dirty="0"/>
              <a:t>وقد تم تجهيز كتيبة المشاة </a:t>
            </a:r>
            <a:r>
              <a:rPr lang="ar-IQ" sz="1400" b="1" dirty="0" smtClean="0"/>
              <a:t>57</a:t>
            </a:r>
            <a:r>
              <a:rPr lang="ar-SA" sz="1400" b="1" dirty="0" smtClean="0"/>
              <a:t> </a:t>
            </a:r>
            <a:r>
              <a:rPr lang="ar-SA" sz="1400" b="1" dirty="0"/>
              <a:t>مع مزيج من ناقلات الجنود المدرعة ام113 وعجلات المشاة المقاتلة ب م بي. كان لديها أيضًا سريتان تم نشرهم راجلا، واحدة على جزيرة بوبيان وواحدة في جزيرة فيلكا. كان </a:t>
            </a:r>
            <a:r>
              <a:rPr lang="ar-SA" sz="1400" b="1" dirty="0" smtClean="0"/>
              <a:t>لدى</a:t>
            </a:r>
            <a:r>
              <a:rPr lang="ar-IQ" sz="1400" b="1" dirty="0" smtClean="0"/>
              <a:t> سرية</a:t>
            </a:r>
            <a:r>
              <a:rPr lang="ar-SA" sz="1400" b="1" dirty="0" smtClean="0"/>
              <a:t> </a:t>
            </a:r>
            <a:r>
              <a:rPr lang="ar-SA" sz="1400" b="1" dirty="0"/>
              <a:t>اللواء المضاد للدبابات عجلات سحب وجر وكتيبة المدفعية الـ51المزودة بمدافع الهاوتزر ذاتية الدفع عيار 155 ملم.</a:t>
            </a:r>
            <a:endParaRPr lang="ar-IQ" sz="1400" b="1" dirty="0">
              <a:latin typeface="Arial" panose="020B0604020202020204" pitchFamily="34" charset="0"/>
            </a:endParaRPr>
          </a:p>
          <a:p>
            <a:endParaRPr lang="ar-IQ" sz="1400" b="1" dirty="0">
              <a:latin typeface="Arial" panose="020B0604020202020204" pitchFamily="34" charset="0"/>
              <a:cs typeface="Arial" panose="020B0604020202020204" pitchFamily="34" charset="0"/>
            </a:endParaRPr>
          </a:p>
          <a:p>
            <a:endParaRPr lang="ar-IQ" sz="1400" b="1" dirty="0" smtClean="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 </a:t>
            </a:r>
            <a:endParaRPr lang="en-US" sz="1400" b="1" dirty="0">
              <a:solidFill>
                <a:prstClr val="black"/>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08" y="3530341"/>
            <a:ext cx="2305212" cy="1561256"/>
          </a:xfrm>
          <a:prstGeom prst="rect">
            <a:avLst/>
          </a:prstGeom>
        </p:spPr>
      </p:pic>
      <p:sp>
        <p:nvSpPr>
          <p:cNvPr id="9" name="Rectangle 8"/>
          <p:cNvSpPr/>
          <p:nvPr/>
        </p:nvSpPr>
        <p:spPr>
          <a:xfrm>
            <a:off x="4206992" y="5222961"/>
            <a:ext cx="7459843" cy="1384995"/>
          </a:xfrm>
          <a:prstGeom prst="rect">
            <a:avLst/>
          </a:prstGeom>
        </p:spPr>
        <p:txBody>
          <a:bodyPr wrap="square">
            <a:spAutoFit/>
          </a:bodyPr>
          <a:lstStyle/>
          <a:p>
            <a:pPr algn="r"/>
            <a:r>
              <a:rPr lang="ar-SA" sz="1400" b="1" dirty="0"/>
              <a:t>النسخة الكويتية من الدبابة جيفتن م ك 5</a:t>
            </a:r>
            <a:r>
              <a:rPr lang="ar-IQ" sz="1400" b="1" dirty="0"/>
              <a:t>-2 </a:t>
            </a:r>
            <a:r>
              <a:rPr lang="ar-SA" sz="1400" b="1" dirty="0"/>
              <a:t>، على الرغم من قدمها ، الا انها كانت منصة قتال هائلة. مزودة بمدفعًا رئيسيًا عيار 120 ملمً مزودًا بالبحث عن مدى بالليزر وجهاز الكمبيوتر الباليستية ومشاهد ليلية بالأشعة تحت الحمراء وإمكانية تحديد الأهداف. على الرغم من وجود جهاز استشعار ، إلا أن اللواء 35 لم يتمكن من تسديد الدبابات في يوم المعركة. يكمن ضعف الدبابة جيفتن في محركها. يعطي المحرك قوة 720 حصانًا فقط وهو معرض تمامًا للانهيار. معظم الكويتيين وصفوه بأنه "سلاح جيد ، محرك سيء". تضمن الضعف الإضافي عدم كفاية الدروع الجانبية مما يجعلها عرضة لجميع </a:t>
            </a:r>
            <a:r>
              <a:rPr lang="ar-SA" sz="1400" b="1" dirty="0" smtClean="0"/>
              <a:t>الأسلحة</a:t>
            </a:r>
            <a:r>
              <a:rPr lang="ar-IQ" sz="1400" b="1" dirty="0" smtClean="0"/>
              <a:t> المضادة للدبابات</a:t>
            </a:r>
            <a:r>
              <a:rPr lang="ar-SA" sz="1400" b="1" dirty="0" smtClean="0"/>
              <a:t> </a:t>
            </a:r>
            <a:r>
              <a:rPr lang="ar-SA" sz="1400" b="1" dirty="0"/>
              <a:t>تقريبًا. </a:t>
            </a:r>
            <a:endParaRPr lang="en-US" sz="1400" b="1" i="1" dirty="0">
              <a:solidFill>
                <a:prstClr val="black"/>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2136" y="3530341"/>
            <a:ext cx="2290423" cy="1561256"/>
          </a:xfrm>
          <a:prstGeom prst="rect">
            <a:avLst/>
          </a:prstGeom>
        </p:spPr>
      </p:pic>
      <p:sp>
        <p:nvSpPr>
          <p:cNvPr id="12" name="Rectangle 11"/>
          <p:cNvSpPr/>
          <p:nvPr/>
        </p:nvSpPr>
        <p:spPr>
          <a:xfrm>
            <a:off x="4212716" y="2899306"/>
            <a:ext cx="7459843" cy="523220"/>
          </a:xfrm>
          <a:prstGeom prst="rect">
            <a:avLst/>
          </a:prstGeom>
        </p:spPr>
        <p:txBody>
          <a:bodyPr wrap="square">
            <a:spAutoFit/>
          </a:bodyPr>
          <a:lstStyle/>
          <a:p>
            <a:pPr algn="r"/>
            <a:r>
              <a:rPr lang="en-US" sz="1400" b="1" dirty="0"/>
              <a:t>. </a:t>
            </a:r>
            <a:r>
              <a:rPr lang="ar-SA" sz="1400" b="1" dirty="0"/>
              <a:t>أعضاء في لواء الشهيد الكويتي الخامس والثلاثين ورئيس مكتب التعاون العسكري الكويتي</a:t>
            </a:r>
            <a:r>
              <a:rPr lang="ar-IQ" sz="1400" b="1" dirty="0"/>
              <a:t> الامريكي</a:t>
            </a:r>
            <a:r>
              <a:rPr lang="ar-SA" sz="1400" b="1" dirty="0"/>
              <a:t>. من اليسار إلى اليمين: الرائد علي عبد الكريم ، الرائد نبيل صالح ، الرائد ناصر دويلة ، العميد إيفاني ، العميد سالم السرور ، العقيد أحمد </a:t>
            </a:r>
            <a:r>
              <a:rPr lang="ar-SA" sz="1400" b="1" dirty="0" smtClean="0"/>
              <a:t>الوزان</a:t>
            </a:r>
            <a:endParaRPr lang="en-US" sz="1400" b="1" dirty="0"/>
          </a:p>
        </p:txBody>
      </p:sp>
      <p:pic>
        <p:nvPicPr>
          <p:cNvPr id="13" name="Picture 12"/>
          <p:cNvPicPr>
            <a:picLocks noChangeAspect="1"/>
          </p:cNvPicPr>
          <p:nvPr/>
        </p:nvPicPr>
        <p:blipFill>
          <a:blip r:embed="rId6"/>
          <a:stretch>
            <a:fillRect/>
          </a:stretch>
        </p:blipFill>
        <p:spPr>
          <a:xfrm>
            <a:off x="4212717" y="1247549"/>
            <a:ext cx="7459842" cy="1684890"/>
          </a:xfrm>
          <a:prstGeom prst="rect">
            <a:avLst/>
          </a:prstGeom>
        </p:spPr>
      </p:pic>
      <p:sp>
        <p:nvSpPr>
          <p:cNvPr id="14" name="Rectangle 13"/>
          <p:cNvSpPr/>
          <p:nvPr/>
        </p:nvSpPr>
        <p:spPr>
          <a:xfrm>
            <a:off x="4212715" y="3452728"/>
            <a:ext cx="2722730" cy="1754326"/>
          </a:xfrm>
          <a:prstGeom prst="rect">
            <a:avLst/>
          </a:prstGeom>
        </p:spPr>
        <p:txBody>
          <a:bodyPr wrap="square">
            <a:spAutoFit/>
          </a:bodyPr>
          <a:lstStyle/>
          <a:p>
            <a:r>
              <a:rPr lang="ar-IQ" sz="1200" b="1" dirty="0" smtClean="0">
                <a:latin typeface="Arial" panose="020B0604020202020204" pitchFamily="34" charset="0"/>
                <a:cs typeface="Arial" panose="020B0604020202020204" pitchFamily="34" charset="0"/>
              </a:rPr>
              <a:t>35</a:t>
            </a:r>
            <a:r>
              <a:rPr lang="en-US" sz="1200" b="1"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 عناصر من </a:t>
            </a:r>
            <a:r>
              <a:rPr lang="ar-IQ" sz="1200" b="1" u="sng" dirty="0" smtClean="0">
                <a:latin typeface="Arial" panose="020B0604020202020204" pitchFamily="34" charset="0"/>
                <a:cs typeface="Arial" panose="020B0604020202020204" pitchFamily="34" charset="0"/>
              </a:rPr>
              <a:t>اللواء</a:t>
            </a: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ar-IQ" sz="1200" b="1" dirty="0" smtClean="0">
                <a:latin typeface="Arial" panose="020B0604020202020204" pitchFamily="34" charset="0"/>
                <a:cs typeface="Arial" panose="020B0604020202020204" pitchFamily="34" charset="0"/>
              </a:rPr>
              <a:t>كتيبة الدبابات السابعة</a:t>
            </a:r>
            <a:r>
              <a:rPr lang="en-US" sz="1200" b="1"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سرية الثالثه</a:t>
            </a: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en-US" sz="1200" b="1" u="sng" dirty="0" smtClean="0">
                <a:latin typeface="Arial" panose="020B0604020202020204" pitchFamily="34" charset="0"/>
                <a:cs typeface="Arial" panose="020B0604020202020204" pitchFamily="34" charset="0"/>
              </a:rPr>
              <a:t>(</a:t>
            </a:r>
            <a:r>
              <a:rPr lang="ar-IQ" sz="1200" b="1" u="sng" dirty="0" smtClean="0">
                <a:latin typeface="Arial" panose="020B0604020202020204" pitchFamily="34" charset="0"/>
                <a:cs typeface="Arial" panose="020B0604020202020204" pitchFamily="34" charset="0"/>
              </a:rPr>
              <a:t>26 دبابة جيفتن</a:t>
            </a:r>
            <a:r>
              <a:rPr lang="en-US" sz="1200" b="1" u="sng" dirty="0" smtClean="0">
                <a:latin typeface="Arial" panose="020B0604020202020204" pitchFamily="34" charset="0"/>
                <a:cs typeface="Arial" panose="020B0604020202020204" pitchFamily="34" charset="0"/>
              </a:rPr>
              <a:t>)</a:t>
            </a:r>
            <a:r>
              <a:rPr lang="en-US" sz="1200" b="1" u="sng" dirty="0">
                <a:latin typeface="Arial" panose="020B0604020202020204" pitchFamily="34" charset="0"/>
                <a:cs typeface="Arial" panose="020B0604020202020204" pitchFamily="34" charset="0"/>
              </a:rPr>
              <a:t/>
            </a:r>
            <a:br>
              <a:rPr lang="en-US" sz="1200" b="1" u="sng" dirty="0">
                <a:latin typeface="Arial" panose="020B0604020202020204" pitchFamily="34" charset="0"/>
                <a:cs typeface="Arial" panose="020B0604020202020204" pitchFamily="34" charset="0"/>
              </a:rPr>
            </a:br>
            <a:r>
              <a:rPr lang="ar-IQ" sz="1200" b="1" dirty="0" smtClean="0">
                <a:latin typeface="Arial" panose="020B0604020202020204" pitchFamily="34" charset="0"/>
                <a:cs typeface="Arial" panose="020B0604020202020204" pitchFamily="34" charset="0"/>
              </a:rPr>
              <a:t>كتيبة الدبابات الثامنه</a:t>
            </a:r>
            <a:r>
              <a:rPr lang="en-US" sz="1200" b="1"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سرية الثالثة</a:t>
            </a: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10دبابات جيفتن</a:t>
            </a:r>
            <a:r>
              <a:rPr lang="en-US" sz="1200" b="1" dirty="0" smtClean="0">
                <a:latin typeface="Arial" panose="020B0604020202020204" pitchFamily="34" charset="0"/>
                <a:cs typeface="Arial" panose="020B0604020202020204" pitchFamily="34" charset="0"/>
              </a:rPr>
              <a:t>)</a:t>
            </a: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ar-IQ" sz="1200" b="1" dirty="0" smtClean="0">
                <a:latin typeface="Arial" panose="020B0604020202020204" pitchFamily="34" charset="0"/>
                <a:cs typeface="Arial" panose="020B0604020202020204" pitchFamily="34" charset="0"/>
              </a:rPr>
              <a:t>كتيبة المشاة الآلية 57</a:t>
            </a:r>
            <a:r>
              <a:rPr lang="en-US" sz="1200" b="1" dirty="0" smtClean="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السرية الأولى</a:t>
            </a:r>
            <a:r>
              <a:rPr lang="en-US" sz="1200" b="1" dirty="0">
                <a:latin typeface="Arial" panose="020B0604020202020204" pitchFamily="34" charset="0"/>
                <a:cs typeface="Arial" panose="020B0604020202020204" pitchFamily="34" charset="0"/>
              </a:rPr>
              <a:t/>
            </a:r>
            <a:br>
              <a:rPr lang="en-US" sz="1200" b="1" dirty="0">
                <a:latin typeface="Arial" panose="020B0604020202020204" pitchFamily="34" charset="0"/>
                <a:cs typeface="Arial" panose="020B0604020202020204" pitchFamily="34" charset="0"/>
              </a:rPr>
            </a:br>
            <a:r>
              <a:rPr lang="en-US" sz="1200" b="1" dirty="0">
                <a:latin typeface="Arial" panose="020B0604020202020204" pitchFamily="34" charset="0"/>
                <a:cs typeface="Arial" panose="020B0604020202020204" pitchFamily="34" charset="0"/>
              </a:rPr>
              <a:t>(5 BMP-2s &amp; several M113s)</a:t>
            </a:r>
            <a:br>
              <a:rPr lang="en-US" sz="1200" b="1" dirty="0">
                <a:latin typeface="Arial" panose="020B0604020202020204" pitchFamily="34" charset="0"/>
                <a:cs typeface="Arial" panose="020B0604020202020204" pitchFamily="34" charset="0"/>
              </a:rPr>
            </a:br>
            <a:r>
              <a:rPr lang="ar-IQ" sz="1200" b="1" dirty="0" smtClean="0">
                <a:latin typeface="Arial" panose="020B0604020202020204" pitchFamily="34" charset="0"/>
                <a:cs typeface="Arial" panose="020B0604020202020204" pitchFamily="34" charset="0"/>
              </a:rPr>
              <a:t>كتيبة مدفعية 51</a:t>
            </a:r>
            <a:r>
              <a:rPr lang="en-US" sz="1200" b="1" dirty="0" smtClean="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1 </a:t>
            </a:r>
            <a:r>
              <a:rPr lang="en-US" sz="1200" b="1" dirty="0" err="1" smtClean="0">
                <a:latin typeface="Arial" panose="020B0604020202020204" pitchFamily="34" charset="0"/>
                <a:cs typeface="Arial" panose="020B0604020202020204" pitchFamily="34" charset="0"/>
              </a:rPr>
              <a:t>Bty</a:t>
            </a:r>
            <a:r>
              <a:rPr lang="en-US" sz="1200" b="1" dirty="0" smtClean="0">
                <a:latin typeface="Arial" panose="020B0604020202020204" pitchFamily="34" charset="0"/>
                <a:cs typeface="Arial" panose="020B0604020202020204" pitchFamily="34" charset="0"/>
              </a:rPr>
              <a:t> </a:t>
            </a:r>
            <a:r>
              <a:rPr lang="en-US" sz="1200" b="1" u="sng" dirty="0">
                <a:latin typeface="Arial" panose="020B0604020202020204" pitchFamily="34" charset="0"/>
                <a:cs typeface="Arial" panose="020B0604020202020204" pitchFamily="34" charset="0"/>
              </a:rPr>
              <a:t>(7 </a:t>
            </a:r>
            <a:r>
              <a:rPr lang="en-US" sz="1200" b="1" u="sng" dirty="0" smtClean="0">
                <a:latin typeface="Arial" panose="020B0604020202020204" pitchFamily="34" charset="0"/>
                <a:cs typeface="Arial" panose="020B0604020202020204" pitchFamily="34" charset="0"/>
              </a:rPr>
              <a:t>M109A2s)</a:t>
            </a:r>
            <a:r>
              <a:rPr lang="en-US" sz="1200" b="1" u="sng" dirty="0">
                <a:latin typeface="Arial" panose="020B0604020202020204" pitchFamily="34" charset="0"/>
                <a:cs typeface="Arial" panose="020B0604020202020204" pitchFamily="34" charset="0"/>
              </a:rPr>
              <a:t/>
            </a:r>
            <a:br>
              <a:rPr lang="en-US" sz="1200" b="1" u="sng" dirty="0">
                <a:latin typeface="Arial" panose="020B0604020202020204" pitchFamily="34" charset="0"/>
                <a:cs typeface="Arial" panose="020B0604020202020204" pitchFamily="34" charset="0"/>
              </a:rPr>
            </a:br>
            <a:r>
              <a:rPr lang="ar-IQ" sz="1200" b="1" dirty="0" smtClean="0">
                <a:latin typeface="Arial" panose="020B0604020202020204" pitchFamily="34" charset="0"/>
                <a:cs typeface="Arial" panose="020B0604020202020204" pitchFamily="34" charset="0"/>
              </a:rPr>
              <a:t>سرية مضادة للدبابات</a:t>
            </a:r>
            <a:r>
              <a:rPr lang="en-US" sz="1200" b="1" dirty="0" smtClean="0">
                <a:latin typeface="Arial" panose="020B0604020202020204" pitchFamily="34" charset="0"/>
                <a:cs typeface="Arial" panose="020B0604020202020204" pitchFamily="34" charset="0"/>
              </a:rPr>
              <a:t>(M901 ITVs)</a:t>
            </a:r>
            <a:endParaRPr lang="en-US"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8929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Timeline</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741218" y="1483765"/>
            <a:ext cx="10816198" cy="452431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	At </a:t>
            </a:r>
            <a:r>
              <a:rPr lang="en-US" sz="1200" dirty="0">
                <a:latin typeface="Arial" panose="020B0604020202020204" pitchFamily="34" charset="0"/>
                <a:cs typeface="Arial" panose="020B0604020202020204" pitchFamily="34" charset="0"/>
              </a:rPr>
              <a:t>2200 hours on 1 August, the </a:t>
            </a:r>
            <a:r>
              <a:rPr lang="en-US" sz="1200" dirty="0" smtClean="0">
                <a:latin typeface="Arial" panose="020B0604020202020204" pitchFamily="34" charset="0"/>
                <a:cs typeface="Arial" panose="020B0604020202020204" pitchFamily="34" charset="0"/>
              </a:rPr>
              <a:t>35</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Brigade </a:t>
            </a:r>
            <a:r>
              <a:rPr lang="en-US" sz="1200" dirty="0">
                <a:latin typeface="Arial" panose="020B0604020202020204" pitchFamily="34" charset="0"/>
                <a:cs typeface="Arial" panose="020B0604020202020204" pitchFamily="34" charset="0"/>
              </a:rPr>
              <a:t>operations officer learned </a:t>
            </a:r>
            <a:r>
              <a:rPr lang="en-US" sz="1200" dirty="0" smtClean="0">
                <a:latin typeface="Arial" panose="020B0604020202020204" pitchFamily="34" charset="0"/>
                <a:cs typeface="Arial" panose="020B0604020202020204" pitchFamily="34" charset="0"/>
              </a:rPr>
              <a:t>of the </a:t>
            </a:r>
            <a:r>
              <a:rPr lang="en-US" sz="1200" dirty="0">
                <a:latin typeface="Arial" panose="020B0604020202020204" pitchFamily="34" charset="0"/>
                <a:cs typeface="Arial" panose="020B0604020202020204" pitchFamily="34" charset="0"/>
              </a:rPr>
              <a:t>impending invasion and placed </a:t>
            </a:r>
            <a:r>
              <a:rPr lang="en-US" sz="1200" dirty="0" smtClean="0">
                <a:latin typeface="Arial" panose="020B0604020202020204" pitchFamily="34" charset="0"/>
                <a:cs typeface="Arial" panose="020B0604020202020204" pitchFamily="34" charset="0"/>
              </a:rPr>
              <a:t>the brigade </a:t>
            </a:r>
            <a:r>
              <a:rPr lang="en-US" sz="1200" dirty="0">
                <a:latin typeface="Arial" panose="020B0604020202020204" pitchFamily="34" charset="0"/>
                <a:cs typeface="Arial" panose="020B0604020202020204" pitchFamily="34" charset="0"/>
              </a:rPr>
              <a:t>on alert. The officers and </a:t>
            </a:r>
            <a:r>
              <a:rPr lang="en-US" sz="1200" dirty="0" smtClean="0">
                <a:latin typeface="Arial" panose="020B0604020202020204" pitchFamily="34" charset="0"/>
                <a:cs typeface="Arial" panose="020B0604020202020204" pitchFamily="34" charset="0"/>
              </a:rPr>
              <a:t>men, alerted </a:t>
            </a:r>
            <a:r>
              <a:rPr lang="en-US" sz="1200" dirty="0">
                <a:latin typeface="Arial" panose="020B0604020202020204" pitchFamily="34" charset="0"/>
                <a:cs typeface="Arial" panose="020B0604020202020204" pitchFamily="34" charset="0"/>
              </a:rPr>
              <a:t>by telephone, quickly assembled</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Soldiers </a:t>
            </a:r>
            <a:r>
              <a:rPr lang="en-US" sz="1200" dirty="0">
                <a:latin typeface="Arial" panose="020B0604020202020204" pitchFamily="34" charset="0"/>
                <a:cs typeface="Arial" panose="020B0604020202020204" pitchFamily="34" charset="0"/>
              </a:rPr>
              <a:t>were on leave or </a:t>
            </a:r>
            <a:r>
              <a:rPr lang="en-US" sz="1200" dirty="0" smtClean="0">
                <a:latin typeface="Arial" panose="020B0604020202020204" pitchFamily="34" charset="0"/>
                <a:cs typeface="Arial" panose="020B0604020202020204" pitchFamily="34" charset="0"/>
              </a:rPr>
              <a:t>unable to </a:t>
            </a:r>
            <a:r>
              <a:rPr lang="en-US" sz="1200" dirty="0">
                <a:latin typeface="Arial" panose="020B0604020202020204" pitchFamily="34" charset="0"/>
                <a:cs typeface="Arial" panose="020B0604020202020204" pitchFamily="34" charset="0"/>
              </a:rPr>
              <a:t>report so, in some cases, new </a:t>
            </a:r>
            <a:r>
              <a:rPr lang="en-US" sz="1200" dirty="0" smtClean="0">
                <a:latin typeface="Arial" panose="020B0604020202020204" pitchFamily="34" charset="0"/>
                <a:cs typeface="Arial" panose="020B0604020202020204" pitchFamily="34" charset="0"/>
              </a:rPr>
              <a:t>crews were </a:t>
            </a:r>
            <a:r>
              <a:rPr lang="en-US" sz="1200" dirty="0">
                <a:latin typeface="Arial" panose="020B0604020202020204" pitchFamily="34" charset="0"/>
                <a:cs typeface="Arial" panose="020B0604020202020204" pitchFamily="34" charset="0"/>
              </a:rPr>
              <a:t>assembled on the spot. CPT </a:t>
            </a:r>
            <a:r>
              <a:rPr lang="en-US" sz="1200" dirty="0" smtClean="0">
                <a:latin typeface="Arial" panose="020B0604020202020204" pitchFamily="34" charset="0"/>
                <a:cs typeface="Arial" panose="020B0604020202020204" pitchFamily="34" charset="0"/>
              </a:rPr>
              <a:t>Nasser, XO </a:t>
            </a:r>
            <a:r>
              <a:rPr lang="en-US" sz="1200" dirty="0">
                <a:latin typeface="Arial" panose="020B0604020202020204" pitchFamily="34" charset="0"/>
                <a:cs typeface="Arial" panose="020B0604020202020204" pitchFamily="34" charset="0"/>
              </a:rPr>
              <a:t>of 7th Battalion, took </a:t>
            </a:r>
            <a:r>
              <a:rPr lang="en-US" sz="1200" dirty="0" smtClean="0">
                <a:latin typeface="Arial" panose="020B0604020202020204" pitchFamily="34" charset="0"/>
                <a:cs typeface="Arial" panose="020B0604020202020204" pitchFamily="34" charset="0"/>
              </a:rPr>
              <a:t>soldiers and </a:t>
            </a:r>
            <a:r>
              <a:rPr lang="en-US" sz="1200" dirty="0">
                <a:latin typeface="Arial" panose="020B0604020202020204" pitchFamily="34" charset="0"/>
                <a:cs typeface="Arial" panose="020B0604020202020204" pitchFamily="34" charset="0"/>
              </a:rPr>
              <a:t>checked their background. If </a:t>
            </a:r>
            <a:r>
              <a:rPr lang="en-US" sz="1200" dirty="0" smtClean="0">
                <a:latin typeface="Arial" panose="020B0604020202020204" pitchFamily="34" charset="0"/>
                <a:cs typeface="Arial" panose="020B0604020202020204" pitchFamily="34" charset="0"/>
              </a:rPr>
              <a:t>a clerk </a:t>
            </a:r>
            <a:r>
              <a:rPr lang="en-US" sz="1200" dirty="0">
                <a:latin typeface="Arial" panose="020B0604020202020204" pitchFamily="34" charset="0"/>
                <a:cs typeface="Arial" panose="020B0604020202020204" pitchFamily="34" charset="0"/>
              </a:rPr>
              <a:t>had been previously trained as </a:t>
            </a:r>
            <a:r>
              <a:rPr lang="en-US" sz="1200" dirty="0" smtClean="0">
                <a:latin typeface="Arial" panose="020B0604020202020204" pitchFamily="34" charset="0"/>
                <a:cs typeface="Arial" panose="020B0604020202020204" pitchFamily="34" charset="0"/>
              </a:rPr>
              <a:t>a tank </a:t>
            </a:r>
            <a:r>
              <a:rPr lang="en-US" sz="1200" dirty="0">
                <a:latin typeface="Arial" panose="020B0604020202020204" pitchFamily="34" charset="0"/>
                <a:cs typeface="Arial" panose="020B0604020202020204" pitchFamily="34" charset="0"/>
              </a:rPr>
              <a:t>gunner, CPT Nasser assigned </a:t>
            </a:r>
            <a:r>
              <a:rPr lang="en-US" sz="1200" dirty="0" smtClean="0">
                <a:latin typeface="Arial" panose="020B0604020202020204" pitchFamily="34" charset="0"/>
                <a:cs typeface="Arial" panose="020B0604020202020204" pitchFamily="34" charset="0"/>
              </a:rPr>
              <a:t>him to </a:t>
            </a:r>
            <a:r>
              <a:rPr lang="en-US" sz="1200" dirty="0">
                <a:latin typeface="Arial" panose="020B0604020202020204" pitchFamily="34" charset="0"/>
                <a:cs typeface="Arial" panose="020B0604020202020204" pitchFamily="34" charset="0"/>
              </a:rPr>
              <a:t>a tank crew as a </a:t>
            </a:r>
            <a:r>
              <a:rPr lang="en-US" sz="1200" dirty="0" smtClean="0">
                <a:latin typeface="Arial" panose="020B0604020202020204" pitchFamily="34" charset="0"/>
                <a:cs typeface="Arial" panose="020B0604020202020204" pitchFamily="34" charset="0"/>
              </a:rPr>
              <a:t>gunner. The </a:t>
            </a:r>
            <a:r>
              <a:rPr lang="en-US" sz="1200" dirty="0">
                <a:latin typeface="Arial" panose="020B0604020202020204" pitchFamily="34" charset="0"/>
                <a:cs typeface="Arial" panose="020B0604020202020204" pitchFamily="34" charset="0"/>
              </a:rPr>
              <a:t>tanks and howitzers were </a:t>
            </a:r>
            <a:r>
              <a:rPr lang="en-US" sz="1200" dirty="0" smtClean="0">
                <a:latin typeface="Arial" panose="020B0604020202020204" pitchFamily="34" charset="0"/>
                <a:cs typeface="Arial" panose="020B0604020202020204" pitchFamily="34" charset="0"/>
              </a:rPr>
              <a:t>not uploaded </a:t>
            </a:r>
            <a:r>
              <a:rPr lang="en-US" sz="1200" dirty="0">
                <a:latin typeface="Arial" panose="020B0604020202020204" pitchFamily="34" charset="0"/>
                <a:cs typeface="Arial" panose="020B0604020202020204" pitchFamily="34" charset="0"/>
              </a:rPr>
              <a:t>in normal peacetime </a:t>
            </a:r>
            <a:r>
              <a:rPr lang="en-US" sz="1200" dirty="0" smtClean="0">
                <a:latin typeface="Arial" panose="020B0604020202020204" pitchFamily="34" charset="0"/>
                <a:cs typeface="Arial" panose="020B0604020202020204" pitchFamily="34" charset="0"/>
              </a:rPr>
              <a:t>routine. Ammo </a:t>
            </a:r>
            <a:r>
              <a:rPr lang="en-US" sz="1200" dirty="0">
                <a:latin typeface="Arial" panose="020B0604020202020204" pitchFamily="34" charset="0"/>
                <a:cs typeface="Arial" panose="020B0604020202020204" pitchFamily="34" charset="0"/>
              </a:rPr>
              <a:t>upload took most of the </a:t>
            </a:r>
            <a:r>
              <a:rPr lang="en-US" sz="1200" dirty="0" smtClean="0">
                <a:latin typeface="Arial" panose="020B0604020202020204" pitchFamily="34" charset="0"/>
                <a:cs typeface="Arial" panose="020B0604020202020204" pitchFamily="34" charset="0"/>
              </a:rPr>
              <a:t>night. According </a:t>
            </a:r>
            <a:r>
              <a:rPr lang="en-US" sz="1200" dirty="0">
                <a:latin typeface="Arial" panose="020B0604020202020204" pitchFamily="34" charset="0"/>
                <a:cs typeface="Arial" panose="020B0604020202020204" pitchFamily="34" charset="0"/>
              </a:rPr>
              <a:t>to MAJ </a:t>
            </a:r>
            <a:r>
              <a:rPr lang="en-US" sz="1200" dirty="0" err="1">
                <a:latin typeface="Arial" panose="020B0604020202020204" pitchFamily="34" charset="0"/>
                <a:cs typeface="Arial" panose="020B0604020202020204" pitchFamily="34" charset="0"/>
              </a:rPr>
              <a:t>Khasan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Dawud</a:t>
            </a:r>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of the </a:t>
            </a:r>
            <a:r>
              <a:rPr lang="en-US" sz="1200" dirty="0">
                <a:latin typeface="Arial" panose="020B0604020202020204" pitchFamily="34" charset="0"/>
                <a:cs typeface="Arial" panose="020B0604020202020204" pitchFamily="34" charset="0"/>
              </a:rPr>
              <a:t>51st Artillery Battalion, the </a:t>
            </a:r>
            <a:r>
              <a:rPr lang="en-US" sz="1200" dirty="0" smtClean="0">
                <a:latin typeface="Arial" panose="020B0604020202020204" pitchFamily="34" charset="0"/>
                <a:cs typeface="Arial" panose="020B0604020202020204" pitchFamily="34" charset="0"/>
              </a:rPr>
              <a:t>officers and </a:t>
            </a:r>
            <a:r>
              <a:rPr lang="en-US" sz="1200" dirty="0">
                <a:latin typeface="Arial" panose="020B0604020202020204" pitchFamily="34" charset="0"/>
                <a:cs typeface="Arial" panose="020B0604020202020204" pitchFamily="34" charset="0"/>
              </a:rPr>
              <a:t>men worked side by side, </a:t>
            </a:r>
            <a:r>
              <a:rPr lang="en-US" sz="1200" dirty="0" smtClean="0">
                <a:latin typeface="Arial" panose="020B0604020202020204" pitchFamily="34" charset="0"/>
                <a:cs typeface="Arial" panose="020B0604020202020204" pitchFamily="34" charset="0"/>
              </a:rPr>
              <a:t>without any </a:t>
            </a:r>
            <a:r>
              <a:rPr lang="en-US" sz="1200" dirty="0">
                <a:latin typeface="Arial" panose="020B0604020202020204" pitchFamily="34" charset="0"/>
                <a:cs typeface="Arial" panose="020B0604020202020204" pitchFamily="34" charset="0"/>
              </a:rPr>
              <a:t>regard for rank. There was a </a:t>
            </a:r>
            <a:r>
              <a:rPr lang="en-US" sz="1200" dirty="0" smtClean="0">
                <a:latin typeface="Arial" panose="020B0604020202020204" pitchFamily="34" charset="0"/>
                <a:cs typeface="Arial" panose="020B0604020202020204" pitchFamily="34" charset="0"/>
              </a:rPr>
              <a:t>great deal </a:t>
            </a:r>
            <a:r>
              <a:rPr lang="en-US" sz="1200" dirty="0">
                <a:latin typeface="Arial" panose="020B0604020202020204" pitchFamily="34" charset="0"/>
                <a:cs typeface="Arial" panose="020B0604020202020204" pitchFamily="34" charset="0"/>
              </a:rPr>
              <a:t>of confusion and speculation, </a:t>
            </a:r>
            <a:r>
              <a:rPr lang="en-US" sz="1200" dirty="0" smtClean="0">
                <a:latin typeface="Arial" panose="020B0604020202020204" pitchFamily="34" charset="0"/>
                <a:cs typeface="Arial" panose="020B0604020202020204" pitchFamily="34" charset="0"/>
              </a:rPr>
              <a:t>and periodically </a:t>
            </a:r>
            <a:r>
              <a:rPr lang="en-US" sz="1200" dirty="0">
                <a:latin typeface="Arial" panose="020B0604020202020204" pitchFamily="34" charset="0"/>
                <a:cs typeface="Arial" panose="020B0604020202020204" pitchFamily="34" charset="0"/>
              </a:rPr>
              <a:t>the soldiers received </a:t>
            </a:r>
            <a:r>
              <a:rPr lang="en-US" sz="1200" dirty="0" smtClean="0">
                <a:latin typeface="Arial" panose="020B0604020202020204" pitchFamily="34" charset="0"/>
                <a:cs typeface="Arial" panose="020B0604020202020204" pitchFamily="34" charset="0"/>
              </a:rPr>
              <a:t>updates on </a:t>
            </a:r>
            <a:r>
              <a:rPr lang="en-US" sz="1200" dirty="0">
                <a:latin typeface="Arial" panose="020B0604020202020204" pitchFamily="34" charset="0"/>
                <a:cs typeface="Arial" panose="020B0604020202020204" pitchFamily="34" charset="0"/>
              </a:rPr>
              <a:t>the situation. Many </a:t>
            </a:r>
            <a:r>
              <a:rPr lang="en-US" sz="1200" dirty="0" smtClean="0">
                <a:latin typeface="Arial" panose="020B0604020202020204" pitchFamily="34" charset="0"/>
                <a:cs typeface="Arial" panose="020B0604020202020204" pitchFamily="34" charset="0"/>
              </a:rPr>
              <a:t>believed this </a:t>
            </a:r>
            <a:r>
              <a:rPr lang="en-US" sz="1200" dirty="0">
                <a:latin typeface="Arial" panose="020B0604020202020204" pitchFamily="34" charset="0"/>
                <a:cs typeface="Arial" panose="020B0604020202020204" pitchFamily="34" charset="0"/>
              </a:rPr>
              <a:t>would be a repeat of the 1973 </a:t>
            </a:r>
            <a:r>
              <a:rPr lang="en-US" sz="1200" dirty="0" smtClean="0">
                <a:latin typeface="Arial" panose="020B0604020202020204" pitchFamily="34" charset="0"/>
                <a:cs typeface="Arial" panose="020B0604020202020204" pitchFamily="34" charset="0"/>
              </a:rPr>
              <a:t>Iraqi occupation </a:t>
            </a:r>
            <a:r>
              <a:rPr lang="en-US" sz="1200" dirty="0">
                <a:latin typeface="Arial" panose="020B0604020202020204" pitchFamily="34" charset="0"/>
                <a:cs typeface="Arial" panose="020B0604020202020204" pitchFamily="34" charset="0"/>
              </a:rPr>
              <a:t>of the border </a:t>
            </a:r>
            <a:r>
              <a:rPr lang="en-US" sz="1200" dirty="0" smtClean="0">
                <a:latin typeface="Arial" panose="020B0604020202020204" pitchFamily="34" charset="0"/>
                <a:cs typeface="Arial" panose="020B0604020202020204" pitchFamily="34" charset="0"/>
              </a:rPr>
              <a:t>areas. At </a:t>
            </a:r>
            <a:r>
              <a:rPr lang="en-US" sz="1200" dirty="0">
                <a:latin typeface="Arial" panose="020B0604020202020204" pitchFamily="34" charset="0"/>
                <a:cs typeface="Arial" panose="020B0604020202020204" pitchFamily="34" charset="0"/>
              </a:rPr>
              <a:t>0030 on the 2d, the brigade </a:t>
            </a:r>
            <a:r>
              <a:rPr lang="en-US" sz="1200" dirty="0" smtClean="0">
                <a:latin typeface="Arial" panose="020B0604020202020204" pitchFamily="34" charset="0"/>
                <a:cs typeface="Arial" panose="020B0604020202020204" pitchFamily="34" charset="0"/>
              </a:rPr>
              <a:t>received information </a:t>
            </a:r>
            <a:r>
              <a:rPr lang="en-US" sz="1200" dirty="0">
                <a:latin typeface="Arial" panose="020B0604020202020204" pitchFamily="34" charset="0"/>
                <a:cs typeface="Arial" panose="020B0604020202020204" pitchFamily="34" charset="0"/>
              </a:rPr>
              <a:t>the Iraqis </a:t>
            </a:r>
            <a:r>
              <a:rPr lang="en-US" sz="1200" dirty="0" smtClean="0">
                <a:latin typeface="Arial" panose="020B0604020202020204" pitchFamily="34" charset="0"/>
                <a:cs typeface="Arial" panose="020B0604020202020204" pitchFamily="34" charset="0"/>
              </a:rPr>
              <a:t>occupied Al </a:t>
            </a:r>
            <a:r>
              <a:rPr lang="en-US" sz="1200" dirty="0" err="1">
                <a:latin typeface="Arial" panose="020B0604020202020204" pitchFamily="34" charset="0"/>
                <a:cs typeface="Arial" panose="020B0604020202020204" pitchFamily="34" charset="0"/>
              </a:rPr>
              <a:t>Ratka</a:t>
            </a:r>
            <a:r>
              <a:rPr lang="en-US" sz="1200" dirty="0">
                <a:latin typeface="Arial" panose="020B0604020202020204" pitchFamily="34" charset="0"/>
                <a:cs typeface="Arial" panose="020B0604020202020204" pitchFamily="34" charset="0"/>
              </a:rPr>
              <a:t>; by 0100, they occupied all </a:t>
            </a:r>
            <a:r>
              <a:rPr lang="en-US" sz="1200" dirty="0" smtClean="0">
                <a:latin typeface="Arial" panose="020B0604020202020204" pitchFamily="34" charset="0"/>
                <a:cs typeface="Arial" panose="020B0604020202020204" pitchFamily="34" charset="0"/>
              </a:rPr>
              <a:t>of the </a:t>
            </a:r>
            <a:r>
              <a:rPr lang="en-US" sz="1200" dirty="0">
                <a:latin typeface="Arial" panose="020B0604020202020204" pitchFamily="34" charset="0"/>
                <a:cs typeface="Arial" panose="020B0604020202020204" pitchFamily="34" charset="0"/>
              </a:rPr>
              <a:t>frontier boundary centers in </a:t>
            </a:r>
            <a:r>
              <a:rPr lang="en-US" sz="1200" dirty="0" smtClean="0">
                <a:latin typeface="Arial" panose="020B0604020202020204" pitchFamily="34" charset="0"/>
                <a:cs typeface="Arial" panose="020B0604020202020204" pitchFamily="34" charset="0"/>
              </a:rPr>
              <a:t>the north.</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From </a:t>
            </a:r>
            <a:r>
              <a:rPr lang="en-US" sz="1200" dirty="0">
                <a:latin typeface="Arial" panose="020B0604020202020204" pitchFamily="34" charset="0"/>
                <a:cs typeface="Arial" panose="020B0604020202020204" pitchFamily="34" charset="0"/>
              </a:rPr>
              <a:t>the brigade commander’s </a:t>
            </a:r>
            <a:r>
              <a:rPr lang="en-US" sz="1200" dirty="0" smtClean="0">
                <a:latin typeface="Arial" panose="020B0604020202020204" pitchFamily="34" charset="0"/>
                <a:cs typeface="Arial" panose="020B0604020202020204" pitchFamily="34" charset="0"/>
              </a:rPr>
              <a:t>perspective, things </a:t>
            </a:r>
            <a:r>
              <a:rPr lang="en-US" sz="1200" dirty="0">
                <a:latin typeface="Arial" panose="020B0604020202020204" pitchFamily="34" charset="0"/>
                <a:cs typeface="Arial" panose="020B0604020202020204" pitchFamily="34" charset="0"/>
              </a:rPr>
              <a:t>were very </a:t>
            </a:r>
            <a:r>
              <a:rPr lang="en-US" sz="1200" dirty="0" smtClean="0">
                <a:latin typeface="Arial" panose="020B0604020202020204" pitchFamily="34" charset="0"/>
                <a:cs typeface="Arial" panose="020B0604020202020204" pitchFamily="34" charset="0"/>
              </a:rPr>
              <a:t>confused. There </a:t>
            </a:r>
            <a:r>
              <a:rPr lang="en-US" sz="1200" dirty="0">
                <a:latin typeface="Arial" panose="020B0604020202020204" pitchFamily="34" charset="0"/>
                <a:cs typeface="Arial" panose="020B0604020202020204" pitchFamily="34" charset="0"/>
              </a:rPr>
              <a:t>were many tasks to be done </a:t>
            </a:r>
            <a:r>
              <a:rPr lang="en-US" sz="1200" dirty="0" smtClean="0">
                <a:latin typeface="Arial" panose="020B0604020202020204" pitchFamily="34" charset="0"/>
                <a:cs typeface="Arial" panose="020B0604020202020204" pitchFamily="34" charset="0"/>
              </a:rPr>
              <a:t>and the </a:t>
            </a:r>
            <a:r>
              <a:rPr lang="en-US" sz="1200" dirty="0">
                <a:latin typeface="Arial" panose="020B0604020202020204" pitchFamily="34" charset="0"/>
                <a:cs typeface="Arial" panose="020B0604020202020204" pitchFamily="34" charset="0"/>
              </a:rPr>
              <a:t>situation was unclear. A </a:t>
            </a:r>
            <a:r>
              <a:rPr lang="en-US" sz="1200" dirty="0" smtClean="0">
                <a:latin typeface="Arial" panose="020B0604020202020204" pitchFamily="34" charset="0"/>
                <a:cs typeface="Arial" panose="020B0604020202020204" pitchFamily="34" charset="0"/>
              </a:rPr>
              <a:t>significant number </a:t>
            </a:r>
            <a:r>
              <a:rPr lang="en-US" sz="1200" dirty="0">
                <a:latin typeface="Arial" panose="020B0604020202020204" pitchFamily="34" charset="0"/>
                <a:cs typeface="Arial" panose="020B0604020202020204" pitchFamily="34" charset="0"/>
              </a:rPr>
              <a:t>of personnel were still </a:t>
            </a:r>
            <a:r>
              <a:rPr lang="en-US" sz="1200" dirty="0" smtClean="0">
                <a:latin typeface="Arial" panose="020B0604020202020204" pitchFamily="34" charset="0"/>
                <a:cs typeface="Arial" panose="020B0604020202020204" pitchFamily="34" charset="0"/>
              </a:rPr>
              <a:t>deployed executing </a:t>
            </a:r>
            <a:r>
              <a:rPr lang="en-US" sz="1200" dirty="0">
                <a:latin typeface="Arial" panose="020B0604020202020204" pitchFamily="34" charset="0"/>
                <a:cs typeface="Arial" panose="020B0604020202020204" pitchFamily="34" charset="0"/>
              </a:rPr>
              <a:t>routine </a:t>
            </a:r>
            <a:r>
              <a:rPr lang="en-US" sz="1200" dirty="0" smtClean="0">
                <a:latin typeface="Arial" panose="020B0604020202020204" pitchFamily="34" charset="0"/>
                <a:cs typeface="Arial" panose="020B0604020202020204" pitchFamily="34" charset="0"/>
              </a:rPr>
              <a:t>peacetime guard </a:t>
            </a:r>
            <a:r>
              <a:rPr lang="en-US" sz="1200" dirty="0">
                <a:latin typeface="Arial" panose="020B0604020202020204" pitchFamily="34" charset="0"/>
                <a:cs typeface="Arial" panose="020B0604020202020204" pitchFamily="34" charset="0"/>
              </a:rPr>
              <a:t>missions and could not be </a:t>
            </a:r>
            <a:r>
              <a:rPr lang="en-US" sz="1200" dirty="0" smtClean="0">
                <a:latin typeface="Arial" panose="020B0604020202020204" pitchFamily="34" charset="0"/>
                <a:cs typeface="Arial" panose="020B0604020202020204" pitchFamily="34" charset="0"/>
              </a:rPr>
              <a:t>recalled in </a:t>
            </a:r>
            <a:r>
              <a:rPr lang="en-US" sz="1200" dirty="0">
                <a:latin typeface="Arial" panose="020B0604020202020204" pitchFamily="34" charset="0"/>
                <a:cs typeface="Arial" panose="020B0604020202020204" pitchFamily="34" charset="0"/>
              </a:rPr>
              <a:t>time to fight with the </a:t>
            </a:r>
            <a:r>
              <a:rPr lang="en-US" sz="1200" dirty="0" smtClean="0">
                <a:latin typeface="Arial" panose="020B0604020202020204" pitchFamily="34" charset="0"/>
                <a:cs typeface="Arial" panose="020B0604020202020204" pitchFamily="34" charset="0"/>
              </a:rPr>
              <a:t>brigade. The </a:t>
            </a:r>
            <a:r>
              <a:rPr lang="en-US" sz="1200" dirty="0">
                <a:latin typeface="Arial" panose="020B0604020202020204" pitchFamily="34" charset="0"/>
                <a:cs typeface="Arial" panose="020B0604020202020204" pitchFamily="34" charset="0"/>
              </a:rPr>
              <a:t>subordinate units took about </a:t>
            </a:r>
            <a:r>
              <a:rPr lang="en-US" sz="1200" dirty="0" smtClean="0">
                <a:latin typeface="Arial" panose="020B0604020202020204" pitchFamily="34" charset="0"/>
                <a:cs typeface="Arial" panose="020B0604020202020204" pitchFamily="34" charset="0"/>
              </a:rPr>
              <a:t>eight hours </a:t>
            </a:r>
            <a:r>
              <a:rPr lang="en-US" sz="1200" dirty="0">
                <a:latin typeface="Arial" panose="020B0604020202020204" pitchFamily="34" charset="0"/>
                <a:cs typeface="Arial" panose="020B0604020202020204" pitchFamily="34" charset="0"/>
              </a:rPr>
              <a:t>to upload ammunition and </a:t>
            </a:r>
            <a:r>
              <a:rPr lang="en-US" sz="1200" dirty="0" smtClean="0">
                <a:latin typeface="Arial" panose="020B0604020202020204" pitchFamily="34" charset="0"/>
                <a:cs typeface="Arial" panose="020B0604020202020204" pitchFamily="34" charset="0"/>
              </a:rPr>
              <a:t>supplies. Unfortunately</a:t>
            </a:r>
            <a:r>
              <a:rPr lang="en-US" sz="1200" dirty="0">
                <a:latin typeface="Arial" panose="020B0604020202020204" pitchFamily="34" charset="0"/>
                <a:cs typeface="Arial" panose="020B0604020202020204" pitchFamily="34" charset="0"/>
              </a:rPr>
              <a:t>, they were </a:t>
            </a:r>
            <a:r>
              <a:rPr lang="en-US" sz="1200" dirty="0" smtClean="0">
                <a:latin typeface="Arial" panose="020B0604020202020204" pitchFamily="34" charset="0"/>
                <a:cs typeface="Arial" panose="020B0604020202020204" pitchFamily="34" charset="0"/>
              </a:rPr>
              <a:t>unable, despite </a:t>
            </a:r>
            <a:r>
              <a:rPr lang="en-US" sz="1200" dirty="0">
                <a:latin typeface="Arial" panose="020B0604020202020204" pitchFamily="34" charset="0"/>
                <a:cs typeface="Arial" panose="020B0604020202020204" pitchFamily="34" charset="0"/>
              </a:rPr>
              <a:t>their haste, to load </a:t>
            </a:r>
            <a:r>
              <a:rPr lang="en-US" sz="1200" dirty="0" smtClean="0">
                <a:latin typeface="Arial" panose="020B0604020202020204" pitchFamily="34" charset="0"/>
                <a:cs typeface="Arial" panose="020B0604020202020204" pitchFamily="34" charset="0"/>
              </a:rPr>
              <a:t>everything necessary </a:t>
            </a:r>
            <a:r>
              <a:rPr lang="en-US" sz="1200" dirty="0">
                <a:latin typeface="Arial" panose="020B0604020202020204" pitchFamily="34" charset="0"/>
                <a:cs typeface="Arial" panose="020B0604020202020204" pitchFamily="34" charset="0"/>
              </a:rPr>
              <a:t>in the limited time. The </a:t>
            </a:r>
            <a:r>
              <a:rPr lang="en-US" sz="1200" dirty="0" smtClean="0">
                <a:latin typeface="Arial" panose="020B0604020202020204" pitchFamily="34" charset="0"/>
                <a:cs typeface="Arial" panose="020B0604020202020204" pitchFamily="34" charset="0"/>
              </a:rPr>
              <a:t>8</a:t>
            </a:r>
            <a:r>
              <a:rPr lang="en-US" sz="1200" baseline="30000" dirty="0" smtClean="0">
                <a:latin typeface="Arial" panose="020B0604020202020204" pitchFamily="34" charset="0"/>
                <a:cs typeface="Arial" panose="020B0604020202020204" pitchFamily="34" charset="0"/>
              </a:rPr>
              <a:t>th</a:t>
            </a:r>
            <a:r>
              <a:rPr lang="en-US" sz="1200" dirty="0" smtClean="0">
                <a:latin typeface="Arial" panose="020B0604020202020204" pitchFamily="34" charset="0"/>
                <a:cs typeface="Arial" panose="020B0604020202020204" pitchFamily="34" charset="0"/>
              </a:rPr>
              <a:t> Battalion </a:t>
            </a:r>
            <a:r>
              <a:rPr lang="en-US" sz="1200" dirty="0">
                <a:latin typeface="Arial" panose="020B0604020202020204" pitchFamily="34" charset="0"/>
                <a:cs typeface="Arial" panose="020B0604020202020204" pitchFamily="34" charset="0"/>
              </a:rPr>
              <a:t>did not load enough water, </a:t>
            </a:r>
            <a:r>
              <a:rPr lang="en-US" sz="1200" dirty="0" smtClean="0">
                <a:latin typeface="Arial" panose="020B0604020202020204" pitchFamily="34" charset="0"/>
                <a:cs typeface="Arial" panose="020B0604020202020204" pitchFamily="34" charset="0"/>
              </a:rPr>
              <a:t>a critical </a:t>
            </a:r>
            <a:r>
              <a:rPr lang="en-US" sz="1200" dirty="0">
                <a:latin typeface="Arial" panose="020B0604020202020204" pitchFamily="34" charset="0"/>
                <a:cs typeface="Arial" panose="020B0604020202020204" pitchFamily="34" charset="0"/>
              </a:rPr>
              <a:t>item in Kuwait in August. </a:t>
            </a:r>
            <a:r>
              <a:rPr lang="en-US" sz="1200" dirty="0" smtClean="0">
                <a:latin typeface="Arial" panose="020B0604020202020204" pitchFamily="34" charset="0"/>
                <a:cs typeface="Arial" panose="020B0604020202020204" pitchFamily="34" charset="0"/>
              </a:rPr>
              <a:t>The artillery </a:t>
            </a:r>
            <a:r>
              <a:rPr lang="en-US" sz="1200" dirty="0">
                <a:latin typeface="Arial" panose="020B0604020202020204" pitchFamily="34" charset="0"/>
                <a:cs typeface="Arial" panose="020B0604020202020204" pitchFamily="34" charset="0"/>
              </a:rPr>
              <a:t>battalion could only </a:t>
            </a:r>
            <a:r>
              <a:rPr lang="en-US" sz="1200" dirty="0" smtClean="0">
                <a:latin typeface="Arial" panose="020B0604020202020204" pitchFamily="34" charset="0"/>
                <a:cs typeface="Arial" panose="020B0604020202020204" pitchFamily="34" charset="0"/>
              </a:rPr>
              <a:t>prepare seven </a:t>
            </a:r>
            <a:r>
              <a:rPr lang="en-US" sz="1200" dirty="0">
                <a:latin typeface="Arial" panose="020B0604020202020204" pitchFamily="34" charset="0"/>
                <a:cs typeface="Arial" panose="020B0604020202020204" pitchFamily="34" charset="0"/>
              </a:rPr>
              <a:t>of their 18 guns. </a:t>
            </a:r>
            <a:r>
              <a:rPr lang="en-US" sz="1200" dirty="0" smtClean="0">
                <a:latin typeface="Arial" panose="020B0604020202020204" pitchFamily="34" charset="0"/>
                <a:cs typeface="Arial" panose="020B0604020202020204" pitchFamily="34" charset="0"/>
              </a:rPr>
              <a:t>Furthermore, the </a:t>
            </a:r>
            <a:r>
              <a:rPr lang="en-US" sz="1200" dirty="0">
                <a:latin typeface="Arial" panose="020B0604020202020204" pitchFamily="34" charset="0"/>
                <a:cs typeface="Arial" panose="020B0604020202020204" pitchFamily="34" charset="0"/>
              </a:rPr>
              <a:t>guns were not loaded with a </a:t>
            </a:r>
            <a:r>
              <a:rPr lang="en-US" sz="1200" dirty="0" smtClean="0">
                <a:latin typeface="Arial" panose="020B0604020202020204" pitchFamily="34" charset="0"/>
                <a:cs typeface="Arial" panose="020B0604020202020204" pitchFamily="34" charset="0"/>
              </a:rPr>
              <a:t>complete mix </a:t>
            </a:r>
            <a:r>
              <a:rPr lang="en-US" sz="1200" dirty="0">
                <a:latin typeface="Arial" panose="020B0604020202020204" pitchFamily="34" charset="0"/>
                <a:cs typeface="Arial" panose="020B0604020202020204" pitchFamily="34" charset="0"/>
              </a:rPr>
              <a:t>of ammunition. This </a:t>
            </a:r>
            <a:r>
              <a:rPr lang="en-US" sz="1200" dirty="0" smtClean="0">
                <a:latin typeface="Arial" panose="020B0604020202020204" pitchFamily="34" charset="0"/>
                <a:cs typeface="Arial" panose="020B0604020202020204" pitchFamily="34" charset="0"/>
              </a:rPr>
              <a:t>limited their </a:t>
            </a:r>
            <a:r>
              <a:rPr lang="en-US" sz="1200" dirty="0">
                <a:latin typeface="Arial" panose="020B0604020202020204" pitchFamily="34" charset="0"/>
                <a:cs typeface="Arial" panose="020B0604020202020204" pitchFamily="34" charset="0"/>
              </a:rPr>
              <a:t>options later when they </a:t>
            </a:r>
            <a:r>
              <a:rPr lang="en-US" sz="1200" dirty="0" smtClean="0">
                <a:latin typeface="Arial" panose="020B0604020202020204" pitchFamily="34" charset="0"/>
                <a:cs typeface="Arial" panose="020B0604020202020204" pitchFamily="34" charset="0"/>
              </a:rPr>
              <a:t>executed fire </a:t>
            </a:r>
            <a:r>
              <a:rPr lang="en-US" sz="1200" dirty="0">
                <a:latin typeface="Arial" panose="020B0604020202020204" pitchFamily="34" charset="0"/>
                <a:cs typeface="Arial" panose="020B0604020202020204" pitchFamily="34" charset="0"/>
              </a:rPr>
              <a:t>missions. COL Salem departed </a:t>
            </a:r>
            <a:r>
              <a:rPr lang="en-US" sz="1200" dirty="0" smtClean="0">
                <a:latin typeface="Arial" panose="020B0604020202020204" pitchFamily="34" charset="0"/>
                <a:cs typeface="Arial" panose="020B0604020202020204" pitchFamily="34" charset="0"/>
              </a:rPr>
              <a:t>the camp </a:t>
            </a:r>
            <a:r>
              <a:rPr lang="en-US" sz="1200" dirty="0">
                <a:latin typeface="Arial" panose="020B0604020202020204" pitchFamily="34" charset="0"/>
                <a:cs typeface="Arial" panose="020B0604020202020204" pitchFamily="34" charset="0"/>
              </a:rPr>
              <a:t>at 0430 and joined the </a:t>
            </a:r>
            <a:r>
              <a:rPr lang="en-US" sz="1200" dirty="0" smtClean="0">
                <a:latin typeface="Arial" panose="020B0604020202020204" pitchFamily="34" charset="0"/>
                <a:cs typeface="Arial" panose="020B0604020202020204" pitchFamily="34" charset="0"/>
              </a:rPr>
              <a:t>antitank company</a:t>
            </a:r>
            <a:r>
              <a:rPr lang="en-US" sz="1200" dirty="0">
                <a:latin typeface="Arial" panose="020B0604020202020204" pitchFamily="34" charset="0"/>
                <a:cs typeface="Arial" panose="020B0604020202020204" pitchFamily="34" charset="0"/>
              </a:rPr>
              <a:t>. The rest of the units </a:t>
            </a:r>
            <a:r>
              <a:rPr lang="en-US" sz="1200" dirty="0" smtClean="0">
                <a:latin typeface="Arial" panose="020B0604020202020204" pitchFamily="34" charset="0"/>
                <a:cs typeface="Arial" panose="020B0604020202020204" pitchFamily="34" charset="0"/>
              </a:rPr>
              <a:t>cleared the </a:t>
            </a:r>
            <a:r>
              <a:rPr lang="en-US" sz="1200" dirty="0">
                <a:latin typeface="Arial" panose="020B0604020202020204" pitchFamily="34" charset="0"/>
                <a:cs typeface="Arial" panose="020B0604020202020204" pitchFamily="34" charset="0"/>
              </a:rPr>
              <a:t>camp by 0600. They dispersed </a:t>
            </a:r>
            <a:r>
              <a:rPr lang="en-US" sz="1200" dirty="0" smtClean="0">
                <a:latin typeface="Arial" panose="020B0604020202020204" pitchFamily="34" charset="0"/>
                <a:cs typeface="Arial" panose="020B0604020202020204" pitchFamily="34" charset="0"/>
              </a:rPr>
              <a:t>to deny </a:t>
            </a:r>
            <a:r>
              <a:rPr lang="en-US" sz="1200" dirty="0">
                <a:latin typeface="Arial" panose="020B0604020202020204" pitchFamily="34" charset="0"/>
                <a:cs typeface="Arial" panose="020B0604020202020204" pitchFamily="34" charset="0"/>
              </a:rPr>
              <a:t>the Iraqis a good </a:t>
            </a:r>
            <a:r>
              <a:rPr lang="en-US" sz="1200" dirty="0" smtClean="0">
                <a:latin typeface="Arial" panose="020B0604020202020204" pitchFamily="34" charset="0"/>
                <a:cs typeface="Arial" panose="020B0604020202020204" pitchFamily="34" charset="0"/>
              </a:rPr>
              <a:t>target. The </a:t>
            </a:r>
            <a:r>
              <a:rPr lang="en-US" sz="1200" dirty="0">
                <a:latin typeface="Arial" panose="020B0604020202020204" pitchFamily="34" charset="0"/>
                <a:cs typeface="Arial" panose="020B0604020202020204" pitchFamily="34" charset="0"/>
              </a:rPr>
              <a:t>antitank company initially </a:t>
            </a:r>
            <a:r>
              <a:rPr lang="en-US" sz="1200" dirty="0" smtClean="0">
                <a:latin typeface="Arial" panose="020B0604020202020204" pitchFamily="34" charset="0"/>
                <a:cs typeface="Arial" panose="020B0604020202020204" pitchFamily="34" charset="0"/>
              </a:rPr>
              <a:t>deployed in </a:t>
            </a:r>
            <a:r>
              <a:rPr lang="en-US" sz="1200" dirty="0">
                <a:latin typeface="Arial" panose="020B0604020202020204" pitchFamily="34" charset="0"/>
                <a:cs typeface="Arial" panose="020B0604020202020204" pitchFamily="34" charset="0"/>
              </a:rPr>
              <a:t>two sections, one </a:t>
            </a:r>
            <a:r>
              <a:rPr lang="en-US" sz="1200" dirty="0" smtClean="0">
                <a:latin typeface="Arial" panose="020B0604020202020204" pitchFamily="34" charset="0"/>
                <a:cs typeface="Arial" panose="020B0604020202020204" pitchFamily="34" charset="0"/>
              </a:rPr>
              <a:t>section went </a:t>
            </a:r>
            <a:r>
              <a:rPr lang="en-US" sz="1200" dirty="0">
                <a:latin typeface="Arial" panose="020B0604020202020204" pitchFamily="34" charset="0"/>
                <a:cs typeface="Arial" panose="020B0604020202020204" pitchFamily="34" charset="0"/>
              </a:rPr>
              <a:t>to the Al Salem airbase to </a:t>
            </a:r>
            <a:r>
              <a:rPr lang="en-US" sz="1200" dirty="0" smtClean="0">
                <a:latin typeface="Arial" panose="020B0604020202020204" pitchFamily="34" charset="0"/>
                <a:cs typeface="Arial" panose="020B0604020202020204" pitchFamily="34" charset="0"/>
              </a:rPr>
              <a:t>provide security</a:t>
            </a:r>
            <a:r>
              <a:rPr lang="en-US" sz="1200" dirty="0">
                <a:latin typeface="Arial" panose="020B0604020202020204" pitchFamily="34" charset="0"/>
                <a:cs typeface="Arial" panose="020B0604020202020204" pitchFamily="34" charset="0"/>
              </a:rPr>
              <a:t>, and the second to secure </a:t>
            </a:r>
            <a:r>
              <a:rPr lang="en-US" sz="1200" dirty="0" smtClean="0">
                <a:latin typeface="Arial" panose="020B0604020202020204" pitchFamily="34" charset="0"/>
                <a:cs typeface="Arial" panose="020B0604020202020204" pitchFamily="34" charset="0"/>
              </a:rPr>
              <a:t>the intersection </a:t>
            </a:r>
            <a:r>
              <a:rPr lang="en-US" sz="1200" dirty="0">
                <a:latin typeface="Arial" panose="020B0604020202020204" pitchFamily="34" charset="0"/>
                <a:cs typeface="Arial" panose="020B0604020202020204" pitchFamily="34" charset="0"/>
              </a:rPr>
              <a:t>of the 6th Ring Road </a:t>
            </a:r>
            <a:r>
              <a:rPr lang="en-US" sz="1200" dirty="0" smtClean="0">
                <a:latin typeface="Arial" panose="020B0604020202020204" pitchFamily="34" charset="0"/>
                <a:cs typeface="Arial" panose="020B0604020202020204" pitchFamily="34" charset="0"/>
              </a:rPr>
              <a:t>and the </a:t>
            </a:r>
            <a:r>
              <a:rPr lang="en-US" sz="1200" dirty="0">
                <a:latin typeface="Arial" panose="020B0604020202020204" pitchFamily="34" charset="0"/>
                <a:cs typeface="Arial" panose="020B0604020202020204" pitchFamily="34" charset="0"/>
              </a:rPr>
              <a:t>Salmi Road. During their move </a:t>
            </a:r>
            <a:r>
              <a:rPr lang="en-US" sz="1200" dirty="0" smtClean="0">
                <a:latin typeface="Arial" panose="020B0604020202020204" pitchFamily="34" charset="0"/>
                <a:cs typeface="Arial" panose="020B0604020202020204" pitchFamily="34" charset="0"/>
              </a:rPr>
              <a:t>east along </a:t>
            </a:r>
            <a:r>
              <a:rPr lang="en-US" sz="1200" dirty="0">
                <a:latin typeface="Arial" panose="020B0604020202020204" pitchFamily="34" charset="0"/>
                <a:cs typeface="Arial" panose="020B0604020202020204" pitchFamily="34" charset="0"/>
              </a:rPr>
              <a:t>the Salmi Road, they </a:t>
            </a:r>
            <a:r>
              <a:rPr lang="en-US" sz="1200" dirty="0" smtClean="0">
                <a:latin typeface="Arial" panose="020B0604020202020204" pitchFamily="34" charset="0"/>
                <a:cs typeface="Arial" panose="020B0604020202020204" pitchFamily="34" charset="0"/>
              </a:rPr>
              <a:t>witnessed an </a:t>
            </a:r>
            <a:r>
              <a:rPr lang="en-US" sz="1200" dirty="0">
                <a:latin typeface="Arial" panose="020B0604020202020204" pitchFamily="34" charset="0"/>
                <a:cs typeface="Arial" panose="020B0604020202020204" pitchFamily="34" charset="0"/>
              </a:rPr>
              <a:t>Iraqi air raid on the Al Salem airbase</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The </a:t>
            </a:r>
            <a:r>
              <a:rPr lang="en-US" sz="1200" dirty="0">
                <a:latin typeface="Arial" panose="020B0604020202020204" pitchFamily="34" charset="0"/>
                <a:cs typeface="Arial" panose="020B0604020202020204" pitchFamily="34" charset="0"/>
              </a:rPr>
              <a:t>remaining forces of the </a:t>
            </a:r>
            <a:r>
              <a:rPr lang="en-US" sz="1200" dirty="0" smtClean="0">
                <a:latin typeface="Arial" panose="020B0604020202020204" pitchFamily="34" charset="0"/>
                <a:cs typeface="Arial" panose="020B0604020202020204" pitchFamily="34" charset="0"/>
              </a:rPr>
              <a:t>brigade moved </a:t>
            </a:r>
            <a:r>
              <a:rPr lang="en-US" sz="1200" dirty="0">
                <a:latin typeface="Arial" panose="020B0604020202020204" pitchFamily="34" charset="0"/>
                <a:cs typeface="Arial" panose="020B0604020202020204" pitchFamily="34" charset="0"/>
              </a:rPr>
              <a:t>out of the camp as </a:t>
            </a:r>
            <a:r>
              <a:rPr lang="en-US" sz="1200" dirty="0" smtClean="0">
                <a:latin typeface="Arial" panose="020B0604020202020204" pitchFamily="34" charset="0"/>
                <a:cs typeface="Arial" panose="020B0604020202020204" pitchFamily="34" charset="0"/>
              </a:rPr>
              <a:t>they completed </a:t>
            </a:r>
            <a:r>
              <a:rPr lang="en-US" sz="1200" dirty="0">
                <a:latin typeface="Arial" panose="020B0604020202020204" pitchFamily="34" charset="0"/>
                <a:cs typeface="Arial" panose="020B0604020202020204" pitchFamily="34" charset="0"/>
              </a:rPr>
              <a:t>assembly. The 7th </a:t>
            </a:r>
            <a:r>
              <a:rPr lang="en-US" sz="1200" dirty="0" smtClean="0">
                <a:latin typeface="Arial" panose="020B0604020202020204" pitchFamily="34" charset="0"/>
                <a:cs typeface="Arial" panose="020B0604020202020204" pitchFamily="34" charset="0"/>
              </a:rPr>
              <a:t>Battalion assembled </a:t>
            </a:r>
            <a:r>
              <a:rPr lang="en-US" sz="1200" dirty="0">
                <a:latin typeface="Arial" panose="020B0604020202020204" pitchFamily="34" charset="0"/>
                <a:cs typeface="Arial" panose="020B0604020202020204" pitchFamily="34" charset="0"/>
              </a:rPr>
              <a:t>three companies with 9, </a:t>
            </a:r>
            <a:r>
              <a:rPr lang="en-US" sz="1200" dirty="0" smtClean="0">
                <a:latin typeface="Arial" panose="020B0604020202020204" pitchFamily="34" charset="0"/>
                <a:cs typeface="Arial" panose="020B0604020202020204" pitchFamily="34" charset="0"/>
              </a:rPr>
              <a:t>10 and </a:t>
            </a:r>
            <a:r>
              <a:rPr lang="en-US" sz="1200" dirty="0">
                <a:latin typeface="Arial" panose="020B0604020202020204" pitchFamily="34" charset="0"/>
                <a:cs typeface="Arial" panose="020B0604020202020204" pitchFamily="34" charset="0"/>
              </a:rPr>
              <a:t>7 tanks in each company, plus </a:t>
            </a:r>
            <a:r>
              <a:rPr lang="en-US" sz="1200" dirty="0" smtClean="0">
                <a:latin typeface="Arial" panose="020B0604020202020204" pitchFamily="34" charset="0"/>
                <a:cs typeface="Arial" panose="020B0604020202020204" pitchFamily="34" charset="0"/>
              </a:rPr>
              <a:t>the battalion </a:t>
            </a:r>
            <a:r>
              <a:rPr lang="en-US" sz="1200" dirty="0">
                <a:latin typeface="Arial" panose="020B0604020202020204" pitchFamily="34" charset="0"/>
                <a:cs typeface="Arial" panose="020B0604020202020204" pitchFamily="34" charset="0"/>
              </a:rPr>
              <a:t>commander’s tank (</a:t>
            </a:r>
            <a:r>
              <a:rPr lang="en-US" sz="1200" dirty="0" smtClean="0">
                <a:latin typeface="Arial" panose="020B0604020202020204" pitchFamily="34" charset="0"/>
                <a:cs typeface="Arial" panose="020B0604020202020204" pitchFamily="34" charset="0"/>
              </a:rPr>
              <a:t>which broke </a:t>
            </a:r>
            <a:r>
              <a:rPr lang="en-US" sz="1200" dirty="0">
                <a:latin typeface="Arial" panose="020B0604020202020204" pitchFamily="34" charset="0"/>
                <a:cs typeface="Arial" panose="020B0604020202020204" pitchFamily="34" charset="0"/>
              </a:rPr>
              <a:t>down during the </a:t>
            </a:r>
            <a:r>
              <a:rPr lang="en-US" sz="1200" dirty="0" smtClean="0">
                <a:latin typeface="Arial" panose="020B0604020202020204" pitchFamily="34" charset="0"/>
                <a:cs typeface="Arial" panose="020B0604020202020204" pitchFamily="34" charset="0"/>
              </a:rPr>
              <a:t>movement east</a:t>
            </a:r>
            <a:r>
              <a:rPr lang="en-US" sz="1200" dirty="0">
                <a:latin typeface="Arial" panose="020B0604020202020204" pitchFamily="34" charset="0"/>
                <a:cs typeface="Arial" panose="020B0604020202020204" pitchFamily="34" charset="0"/>
              </a:rPr>
              <a:t>). The 3d Company of the 8th </a:t>
            </a:r>
            <a:r>
              <a:rPr lang="en-US" sz="1200" dirty="0" smtClean="0">
                <a:latin typeface="Arial" panose="020B0604020202020204" pitchFamily="34" charset="0"/>
                <a:cs typeface="Arial" panose="020B0604020202020204" pitchFamily="34" charset="0"/>
              </a:rPr>
              <a:t>Battalion had </a:t>
            </a:r>
            <a:r>
              <a:rPr lang="en-US" sz="1200" dirty="0">
                <a:latin typeface="Arial" panose="020B0604020202020204" pitchFamily="34" charset="0"/>
                <a:cs typeface="Arial" panose="020B0604020202020204" pitchFamily="34" charset="0"/>
              </a:rPr>
              <a:t>10 tanks, the single </a:t>
            </a:r>
            <a:r>
              <a:rPr lang="en-US" sz="1200" dirty="0" smtClean="0">
                <a:latin typeface="Arial" panose="020B0604020202020204" pitchFamily="34" charset="0"/>
                <a:cs typeface="Arial" panose="020B0604020202020204" pitchFamily="34" charset="0"/>
              </a:rPr>
              <a:t>company from </a:t>
            </a:r>
            <a:r>
              <a:rPr lang="en-US" sz="1200" dirty="0">
                <a:latin typeface="Arial" panose="020B0604020202020204" pitchFamily="34" charset="0"/>
                <a:cs typeface="Arial" panose="020B0604020202020204" pitchFamily="34" charset="0"/>
              </a:rPr>
              <a:t>the 57th had about five </a:t>
            </a:r>
            <a:r>
              <a:rPr lang="en-US" sz="1200" dirty="0" smtClean="0">
                <a:latin typeface="Arial" panose="020B0604020202020204" pitchFamily="34" charset="0"/>
                <a:cs typeface="Arial" panose="020B0604020202020204" pitchFamily="34" charset="0"/>
              </a:rPr>
              <a:t>BMP-2s plus </a:t>
            </a:r>
            <a:r>
              <a:rPr lang="en-US" sz="1200" dirty="0">
                <a:latin typeface="Arial" panose="020B0604020202020204" pitchFamily="34" charset="0"/>
                <a:cs typeface="Arial" panose="020B0604020202020204" pitchFamily="34" charset="0"/>
              </a:rPr>
              <a:t>several M113s and, finally, </a:t>
            </a:r>
            <a:r>
              <a:rPr lang="en-US" sz="1200" dirty="0" smtClean="0">
                <a:latin typeface="Arial" panose="020B0604020202020204" pitchFamily="34" charset="0"/>
                <a:cs typeface="Arial" panose="020B0604020202020204" pitchFamily="34" charset="0"/>
              </a:rPr>
              <a:t>there was </a:t>
            </a:r>
            <a:r>
              <a:rPr lang="en-US" sz="1200" dirty="0">
                <a:latin typeface="Arial" panose="020B0604020202020204" pitchFamily="34" charset="0"/>
                <a:cs typeface="Arial" panose="020B0604020202020204" pitchFamily="34" charset="0"/>
              </a:rPr>
              <a:t>a composite firing battery from </a:t>
            </a:r>
            <a:r>
              <a:rPr lang="en-US" sz="1200" dirty="0" smtClean="0">
                <a:latin typeface="Arial" panose="020B0604020202020204" pitchFamily="34" charset="0"/>
                <a:cs typeface="Arial" panose="020B0604020202020204" pitchFamily="34" charset="0"/>
              </a:rPr>
              <a:t>the 51st </a:t>
            </a:r>
            <a:r>
              <a:rPr lang="en-US" sz="1200" dirty="0">
                <a:latin typeface="Arial" panose="020B0604020202020204" pitchFamily="34" charset="0"/>
                <a:cs typeface="Arial" panose="020B0604020202020204" pitchFamily="34" charset="0"/>
              </a:rPr>
              <a:t>Artillery Battalion with </a:t>
            </a:r>
            <a:r>
              <a:rPr lang="en-US" sz="1200" dirty="0" smtClean="0">
                <a:latin typeface="Arial" panose="020B0604020202020204" pitchFamily="34" charset="0"/>
                <a:cs typeface="Arial" panose="020B0604020202020204" pitchFamily="34" charset="0"/>
              </a:rPr>
              <a:t>seven guns</a:t>
            </a:r>
            <a:r>
              <a:rPr lang="en-US"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6958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التوقيتات</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741218" y="1483765"/>
            <a:ext cx="10816198" cy="510909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	</a:t>
            </a:r>
            <a:r>
              <a:rPr lang="ar-SA" dirty="0"/>
              <a:t> </a:t>
            </a:r>
            <a:endParaRPr lang="en-GB" dirty="0"/>
          </a:p>
          <a:p>
            <a:pPr algn="r"/>
            <a:r>
              <a:rPr lang="ar-IQ" sz="1400" b="1" dirty="0" smtClean="0"/>
              <a:t>      </a:t>
            </a:r>
            <a:r>
              <a:rPr lang="ar-SA" sz="1400" b="1" dirty="0" smtClean="0"/>
              <a:t>في </a:t>
            </a:r>
            <a:r>
              <a:rPr lang="ar-SA" sz="1400" b="1" dirty="0"/>
              <a:t>الساعة ٠٠/٢٢ من يوم ١ آب / أغسطس ، علم ضابط عمليات اللواء الخامس والثلاثون بالغزو الوشيك ووضع اللواء في حالة تأهب.تم تبليغ  الضباط والرجال عبر الهاتف ، وتجميعها بسرعة</a:t>
            </a:r>
            <a:r>
              <a:rPr lang="ar-SA" sz="1400" b="1" dirty="0" smtClean="0"/>
              <a:t>.</a:t>
            </a:r>
            <a:endParaRPr lang="ar-IQ" sz="1400" b="1" dirty="0" smtClean="0"/>
          </a:p>
          <a:p>
            <a:pPr algn="r"/>
            <a:r>
              <a:rPr lang="ar-SA" sz="1400" b="1" dirty="0" smtClean="0"/>
              <a:t> </a:t>
            </a:r>
            <a:r>
              <a:rPr lang="ar-IQ" sz="1400" b="1" dirty="0" smtClean="0"/>
              <a:t>               </a:t>
            </a:r>
            <a:r>
              <a:rPr lang="ar-SA" sz="1400" b="1" dirty="0" smtClean="0"/>
              <a:t>كان </a:t>
            </a:r>
            <a:r>
              <a:rPr lang="ar-SA" sz="1400" b="1" dirty="0"/>
              <a:t>الجنود في إجازة أو غير قادرين على الإبلاغ عن ذلك ، في بعض الحالات ، أطقم جديدة تم تشكيلها في الموقع</a:t>
            </a:r>
            <a:r>
              <a:rPr lang="ar-SA" sz="1400" b="1" dirty="0" smtClean="0"/>
              <a:t>.</a:t>
            </a:r>
            <a:r>
              <a:rPr lang="ar-IQ" b="1" dirty="0"/>
              <a:t> </a:t>
            </a:r>
            <a:r>
              <a:rPr lang="ar-IQ" sz="1400" b="1" dirty="0"/>
              <a:t>قام النقيب ناصر وهو مساعد آمر الكتيبة السابعة  بأخذ الجنود وفحص خلفياتهم التدريبية. فإذا كان الجندي قد تم تدريبه في السابق على رامي دبابة ، فقد كلفه ناصر بالانظمام الى طاقم الدبابة كرامي</a:t>
            </a:r>
            <a:r>
              <a:rPr lang="ar-IQ" sz="1400" b="1" dirty="0" smtClean="0"/>
              <a:t>.</a:t>
            </a:r>
            <a:r>
              <a:rPr lang="ar-SA" b="1" dirty="0"/>
              <a:t> </a:t>
            </a:r>
            <a:r>
              <a:rPr lang="ar-SA" sz="1400" b="1" dirty="0"/>
              <a:t>لم يتم تحميل الدبابات ومدافع الهاوتزر بالذخيرة في روتين وقت السلم العادي.لذلك استغرق تحميل الذخيرة معظم الليل. وفقًا لما قاله الرائد غسان داود من كتيبة المدفعية الحادية والخمسون ، عمل الضباط والرجال جنبًا إلى جنب ، دون أي اعتبار للرتبة. كان هناك قدر كبير من الارتباك والتكهنات ، وكان الجنود يتلقون بشكل دوري آخر المستجدات حول الوضع. اعتقد كثيرون أن هذا سيكون تكرارا لما حدث من احتلال عراقي لمناطق حدودية في عام 1973</a:t>
            </a:r>
            <a:r>
              <a:rPr lang="ar-SA" sz="1400" b="1" dirty="0" smtClean="0"/>
              <a:t>.</a:t>
            </a:r>
            <a:r>
              <a:rPr lang="ar-SA" b="1" dirty="0"/>
              <a:t> </a:t>
            </a:r>
            <a:r>
              <a:rPr lang="ar-SA" sz="1400" b="1" dirty="0"/>
              <a:t>في الساعة 0030 من اليوم الثاني ، تلقى اللواء معلومات مفادها احتلال العراقيون لمنطقة الرطكة  وفي الساعة 0100 ، احتلوا جميع المراكز الحدودية في </a:t>
            </a:r>
            <a:r>
              <a:rPr lang="ar-SA" sz="1400" b="1" dirty="0" smtClean="0"/>
              <a:t>الشمال.</a:t>
            </a:r>
            <a:endParaRPr lang="ar-IQ" sz="1400" b="1" dirty="0"/>
          </a:p>
          <a:p>
            <a:pPr algn="r"/>
            <a:r>
              <a:rPr lang="ar-IQ" sz="1400" b="1" dirty="0" smtClean="0"/>
              <a:t>              </a:t>
            </a:r>
            <a:r>
              <a:rPr lang="ar-SA" sz="1400" b="1" dirty="0" smtClean="0"/>
              <a:t>من </a:t>
            </a:r>
            <a:r>
              <a:rPr lang="ar-SA" sz="1400" b="1" dirty="0"/>
              <a:t>وجهة نظر قائد اللواء ، كانت الأمور مشوشة للغاية. كان هناك العديد من المهام التي يتعين القيام بها والوضع غير واضح. ما زال هناك عدد كبير من الأفراد الذين ينفذون مهام حراسة روتينية في وقت السلم ولا يمكن إعادة استدعاؤهم في الوقت المناسب للقتال مع اللواء</a:t>
            </a:r>
            <a:r>
              <a:rPr lang="ar-SA" sz="1400" b="1" dirty="0" smtClean="0"/>
              <a:t>.</a:t>
            </a:r>
            <a:r>
              <a:rPr lang="ar-SA" b="1" dirty="0"/>
              <a:t> </a:t>
            </a:r>
            <a:r>
              <a:rPr lang="ar-SA" sz="1400" b="1" dirty="0"/>
              <a:t>استغرقت الوحدات التابعة حوالي ثماني ساعات لتحميل الذخيرة واللوازم. لسوء الحظ, لم يتمكنوا  على الرغم من تسرعهم ، من تحميل كل ما هو ضروري في الوقت المحدود. لم تحمل الكتيبة الثامنة كمية كافية من الماء ، وهو عنصر مهم في الكويت في أغسطس. لا يمكن لكتيبة المدفعية سوى إعداد سبعة من مدفعياتها الثمانية عشر. علاوة على ذلك، لم يتم تحميل المدافع بمزيج كامل من الذخيرة</a:t>
            </a:r>
            <a:r>
              <a:rPr lang="ar-SA" sz="1400" b="1" dirty="0" smtClean="0"/>
              <a:t>.</a:t>
            </a:r>
            <a:r>
              <a:rPr lang="ar-SA" b="1" dirty="0"/>
              <a:t> </a:t>
            </a:r>
            <a:r>
              <a:rPr lang="ar-SA" sz="1400" b="1" dirty="0"/>
              <a:t>حدد هذا من خياراتهم في وقت لاحق عندما نفذوا مهمات النيران. العقيد سالم غادر المعسكر في 0430 وانضم إلى السرية المضادة للدبابات. قامت بقية الوحدات بتطهير المعسكر بحلول الساعة 0600 تفرقوا لحرمان العراقيين من هدف جيد</a:t>
            </a:r>
            <a:r>
              <a:rPr lang="ar-SA" sz="1400" b="1" dirty="0" smtClean="0"/>
              <a:t>.</a:t>
            </a:r>
            <a:r>
              <a:rPr lang="ar-SA" b="1" dirty="0"/>
              <a:t> </a:t>
            </a:r>
            <a:r>
              <a:rPr lang="ar-SA" sz="1400" b="1" dirty="0"/>
              <a:t>تم نشر السرية المضادة للدبابات في البداية في قسمين ، قسم واحد ذهب إلى قاعدة علي السالم الجوية لتوفير الأمن ، والثاني لتأمين تقاطع الطريق الدائري السادس وطريق السالمي. أثناء انتقالهم شرقًا على طول طريق السالمي ، شهدوا غارة جوية عراقية على قاعدة علي السالم </a:t>
            </a:r>
            <a:r>
              <a:rPr lang="ar-SA" sz="1400" b="1" dirty="0" smtClean="0"/>
              <a:t>الجوية</a:t>
            </a:r>
            <a:r>
              <a:rPr lang="ar-IQ" sz="1400" b="1" dirty="0" smtClean="0"/>
              <a:t>.</a:t>
            </a:r>
          </a:p>
          <a:p>
            <a:pPr algn="r"/>
            <a:endParaRPr lang="ar-IQ" sz="1400" b="1" dirty="0" smtClean="0"/>
          </a:p>
          <a:p>
            <a:pPr algn="r"/>
            <a:r>
              <a:rPr lang="ar-SA" sz="1400" b="1" dirty="0" smtClean="0"/>
              <a:t>خرجت </a:t>
            </a:r>
            <a:r>
              <a:rPr lang="ar-SA" sz="1400" b="1" dirty="0"/>
              <a:t>القوات المتبقية من اللواء من المعسكر عند أكمال تجمعهم. قامت الكتيبة السابعة بتجميع ثلاث سرايا مع 9 و 10 و 7 دبابات في كل سرية ، بالإضافة إلى دبابة قائد الكتيبة (التي تعطلت أثناء الحركة شرقًا). كانت السرية الثالثة من الكتيبة الثامنة تحتوي على 10 دبابات ، وكانت السرية المنفردة من الـكتيبة 57 تضم حوالي خمسة عجلات مشاة قتالية نوع ب م بي-2 زائد عدد من م 113, وأخير كانت هناك بطارية نيران  من الكتيبة المدفعية 51 مع سبع مدافع.</a:t>
            </a:r>
            <a:endParaRPr lang="en-GB" sz="1400" dirty="0"/>
          </a:p>
          <a:p>
            <a:r>
              <a:rPr lang="en-US" sz="1400" dirty="0"/>
              <a:t> </a:t>
            </a:r>
            <a:r>
              <a:rPr lang="en-US" sz="1200" dirty="0" smtClean="0">
                <a:latin typeface="Arial" panose="020B0604020202020204" pitchFamily="34" charset="0"/>
                <a:cs typeface="Arial" panose="020B0604020202020204" pitchFamily="34" charset="0"/>
              </a:rPr>
              <a:t>.</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604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Main Battle Phase 1//Map 1</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594360" y="1138237"/>
            <a:ext cx="11043458" cy="5414963"/>
          </a:xfrm>
          <a:prstGeom prst="rect">
            <a:avLst/>
          </a:prstGeom>
        </p:spPr>
      </p:pic>
    </p:spTree>
    <p:extLst>
      <p:ext uri="{BB962C8B-B14F-4D97-AF65-F5344CB8AC3E}">
        <p14:creationId xmlns:p14="http://schemas.microsoft.com/office/powerpoint/2010/main" val="2360125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Agenda</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920889"/>
            <a:ext cx="10986655" cy="5632311"/>
          </a:xfrm>
          <a:prstGeom prst="rect">
            <a:avLst/>
          </a:prstGeom>
          <a:noFill/>
        </p:spPr>
        <p:txBody>
          <a:bodyPr wrap="square" rtlCol="0">
            <a:spAutoFit/>
          </a:bodyPr>
          <a:lstStyle/>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CDR’s Intent</a:t>
            </a:r>
          </a:p>
          <a:p>
            <a:pPr marL="342900" indent="-342900" algn="ctr">
              <a:lnSpc>
                <a:spcPct val="20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Staff Ride Timeline </a:t>
            </a:r>
          </a:p>
          <a:p>
            <a:pPr marL="342900" indent="-342900" algn="ctr">
              <a:lnSpc>
                <a:spcPct val="200000"/>
              </a:lnSpc>
              <a:buFont typeface="Arial" panose="020B0604020202020204" pitchFamily="34" charset="0"/>
              <a:buChar char="•"/>
            </a:pPr>
            <a:r>
              <a:rPr lang="en-US" sz="2000" smtClean="0">
                <a:latin typeface="Arial" panose="020B0604020202020204" pitchFamily="34" charset="0"/>
                <a:cs typeface="Arial" panose="020B0604020202020204" pitchFamily="34" charset="0"/>
              </a:rPr>
              <a:t>Focus </a:t>
            </a:r>
            <a:endParaRPr lang="en-US" sz="2000"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Introduction</a:t>
            </a: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Background</a:t>
            </a: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Friendly Forces</a:t>
            </a: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Enemy Forces </a:t>
            </a: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Main Battle</a:t>
            </a:r>
          </a:p>
          <a:p>
            <a:pPr marL="342900" indent="-342900" algn="ctr">
              <a:lnSpc>
                <a:spcPct val="20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Integration Phase//Interoperability focus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9067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a:latin typeface="Arial" panose="020B0604020202020204" pitchFamily="34" charset="0"/>
                <a:cs typeface="Arial" panose="020B0604020202020204" pitchFamily="34" charset="0"/>
              </a:rPr>
              <a:t>المرحلة الأولى من المعركة الرئيسية // الخريطة 1</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5"/>
          <a:stretch>
            <a:fillRect/>
          </a:stretch>
        </p:blipFill>
        <p:spPr>
          <a:xfrm>
            <a:off x="594360" y="1138237"/>
            <a:ext cx="11043458" cy="5414963"/>
          </a:xfrm>
          <a:prstGeom prst="rect">
            <a:avLst/>
          </a:prstGeom>
        </p:spPr>
      </p:pic>
      <p:sp>
        <p:nvSpPr>
          <p:cNvPr id="3" name="Rectangle 2"/>
          <p:cNvSpPr/>
          <p:nvPr/>
        </p:nvSpPr>
        <p:spPr>
          <a:xfrm>
            <a:off x="999067" y="1648296"/>
            <a:ext cx="3572933" cy="716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dirty="0" smtClean="0">
                <a:solidFill>
                  <a:schemeClr val="tx1"/>
                </a:solidFill>
              </a:rPr>
              <a:t>كتيبة الدبابات السابعة</a:t>
            </a:r>
          </a:p>
          <a:p>
            <a:pPr algn="ctr"/>
            <a:r>
              <a:rPr lang="ar-IQ" sz="2000" b="1" dirty="0" smtClean="0">
                <a:solidFill>
                  <a:schemeClr val="tx1"/>
                </a:solidFill>
              </a:rPr>
              <a:t>تحتل مواقعها في المعركة</a:t>
            </a:r>
            <a:endParaRPr lang="en-GB" sz="2000" b="1" dirty="0">
              <a:solidFill>
                <a:schemeClr val="tx1"/>
              </a:solidFill>
            </a:endParaRPr>
          </a:p>
        </p:txBody>
      </p:sp>
    </p:spTree>
    <p:extLst>
      <p:ext uri="{BB962C8B-B14F-4D97-AF65-F5344CB8AC3E}">
        <p14:creationId xmlns:p14="http://schemas.microsoft.com/office/powerpoint/2010/main" val="1105355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Main Battle Phase 1//Map 2</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617221" y="1381124"/>
            <a:ext cx="10972800" cy="5172075"/>
          </a:xfrm>
          <a:prstGeom prst="rect">
            <a:avLst/>
          </a:prstGeom>
        </p:spPr>
      </p:pic>
    </p:spTree>
    <p:extLst>
      <p:ext uri="{BB962C8B-B14F-4D97-AF65-F5344CB8AC3E}">
        <p14:creationId xmlns:p14="http://schemas.microsoft.com/office/powerpoint/2010/main" val="1182705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a:latin typeface="Arial" panose="020B0604020202020204" pitchFamily="34" charset="0"/>
                <a:cs typeface="Arial" panose="020B0604020202020204" pitchFamily="34" charset="0"/>
              </a:rPr>
              <a:t>المرحلة الأولى من المعركة الرئيسية // الخريطة </a:t>
            </a:r>
            <a:r>
              <a:rPr lang="ar-IQ" sz="3600" b="1" dirty="0" smtClean="0">
                <a:latin typeface="Arial" panose="020B0604020202020204" pitchFamily="34" charset="0"/>
                <a:cs typeface="Arial" panose="020B0604020202020204" pitchFamily="34" charset="0"/>
              </a:rPr>
              <a:t>2</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a:stretch>
            <a:fillRect/>
          </a:stretch>
        </p:blipFill>
        <p:spPr>
          <a:xfrm>
            <a:off x="617221" y="1381124"/>
            <a:ext cx="10972800" cy="5172075"/>
          </a:xfrm>
          <a:prstGeom prst="rect">
            <a:avLst/>
          </a:prstGeom>
        </p:spPr>
      </p:pic>
      <p:sp>
        <p:nvSpPr>
          <p:cNvPr id="8" name="Rectangle 7"/>
          <p:cNvSpPr/>
          <p:nvPr/>
        </p:nvSpPr>
        <p:spPr>
          <a:xfrm>
            <a:off x="1085850" y="2000250"/>
            <a:ext cx="3295650" cy="80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solidFill>
                  <a:schemeClr val="tx1"/>
                </a:solidFill>
              </a:rPr>
              <a:t>الأشتباك مع فرقة حمورابي على</a:t>
            </a:r>
            <a:endParaRPr lang="en-GB" b="1" dirty="0">
              <a:solidFill>
                <a:schemeClr val="tx1"/>
              </a:solidFill>
            </a:endParaRPr>
          </a:p>
          <a:p>
            <a:pPr algn="ctr"/>
            <a:r>
              <a:rPr lang="ar-SA" b="1" dirty="0">
                <a:solidFill>
                  <a:schemeClr val="tx1"/>
                </a:solidFill>
              </a:rPr>
              <a:t> الطريق الدائري السادس</a:t>
            </a:r>
            <a:endParaRPr lang="en-GB" b="1" dirty="0">
              <a:solidFill>
                <a:schemeClr val="tx1"/>
              </a:solidFill>
            </a:endParaRPr>
          </a:p>
        </p:txBody>
      </p:sp>
    </p:spTree>
    <p:extLst>
      <p:ext uri="{BB962C8B-B14F-4D97-AF65-F5344CB8AC3E}">
        <p14:creationId xmlns:p14="http://schemas.microsoft.com/office/powerpoint/2010/main" val="3847503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Main Battle Phase 2//Map 3</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17221" y="1376362"/>
            <a:ext cx="10949940" cy="5176838"/>
          </a:xfrm>
          <a:prstGeom prst="rect">
            <a:avLst/>
          </a:prstGeom>
        </p:spPr>
      </p:pic>
    </p:spTree>
    <p:extLst>
      <p:ext uri="{BB962C8B-B14F-4D97-AF65-F5344CB8AC3E}">
        <p14:creationId xmlns:p14="http://schemas.microsoft.com/office/powerpoint/2010/main" val="2888101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GB" sz="3600" b="1" dirty="0" smtClean="0">
                <a:latin typeface="Arial" panose="020B0604020202020204" pitchFamily="34" charset="0"/>
                <a:cs typeface="Arial" panose="020B0604020202020204" pitchFamily="34" charset="0"/>
              </a:rPr>
              <a:t>3</a:t>
            </a:r>
            <a:r>
              <a:rPr lang="ar-IQ" sz="3600" b="1" dirty="0" smtClean="0">
                <a:latin typeface="Arial" panose="020B0604020202020204" pitchFamily="34" charset="0"/>
                <a:cs typeface="Arial" panose="020B0604020202020204" pitchFamily="34" charset="0"/>
              </a:rPr>
              <a:t>المرحلة الثانية </a:t>
            </a:r>
            <a:r>
              <a:rPr lang="ar-IQ" sz="3600" b="1" dirty="0">
                <a:latin typeface="Arial" panose="020B0604020202020204" pitchFamily="34" charset="0"/>
                <a:cs typeface="Arial" panose="020B0604020202020204" pitchFamily="34" charset="0"/>
              </a:rPr>
              <a:t>من المعركة الرئيسية // الخريطة </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17221" y="1376362"/>
            <a:ext cx="10949940" cy="5176838"/>
          </a:xfrm>
          <a:prstGeom prst="rect">
            <a:avLst/>
          </a:prstGeom>
        </p:spPr>
      </p:pic>
      <p:sp>
        <p:nvSpPr>
          <p:cNvPr id="3" name="Rectangle 2"/>
          <p:cNvSpPr/>
          <p:nvPr/>
        </p:nvSpPr>
        <p:spPr>
          <a:xfrm>
            <a:off x="741218" y="1847850"/>
            <a:ext cx="344978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فرقة المدينة تقترب من الغرب</a:t>
            </a:r>
            <a:endParaRPr lang="en-GB" sz="2400" b="1" dirty="0">
              <a:solidFill>
                <a:schemeClr val="tx1"/>
              </a:solidFill>
            </a:endParaRPr>
          </a:p>
        </p:txBody>
      </p:sp>
    </p:spTree>
    <p:extLst>
      <p:ext uri="{BB962C8B-B14F-4D97-AF65-F5344CB8AC3E}">
        <p14:creationId xmlns:p14="http://schemas.microsoft.com/office/powerpoint/2010/main" val="41481573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Main Battle Phase 2//Map 4</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17221" y="1376362"/>
            <a:ext cx="10949940" cy="5176838"/>
          </a:xfrm>
          <a:prstGeom prst="rect">
            <a:avLst/>
          </a:prstGeom>
        </p:spPr>
      </p:pic>
      <p:sp>
        <p:nvSpPr>
          <p:cNvPr id="3" name="Rectangle 2"/>
          <p:cNvSpPr/>
          <p:nvPr/>
        </p:nvSpPr>
        <p:spPr>
          <a:xfrm>
            <a:off x="741218" y="1575953"/>
            <a:ext cx="898896" cy="22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Map 4</a:t>
            </a:r>
            <a:endParaRPr lang="en-GB" sz="1400" b="1" dirty="0">
              <a:solidFill>
                <a:schemeClr val="tx1"/>
              </a:solidFill>
            </a:endParaRPr>
          </a:p>
        </p:txBody>
      </p:sp>
    </p:spTree>
    <p:extLst>
      <p:ext uri="{BB962C8B-B14F-4D97-AF65-F5344CB8AC3E}">
        <p14:creationId xmlns:p14="http://schemas.microsoft.com/office/powerpoint/2010/main" val="4046352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a:latin typeface="Arial" panose="020B0604020202020204" pitchFamily="34" charset="0"/>
                <a:cs typeface="Arial" panose="020B0604020202020204" pitchFamily="34" charset="0"/>
              </a:rPr>
              <a:t>المرحلة الثانية من المعركة الرئيسية // الخريطة </a:t>
            </a:r>
            <a:r>
              <a:rPr lang="ar-IQ" sz="3600" b="1" dirty="0" smtClean="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a:stretch>
            <a:fillRect/>
          </a:stretch>
        </p:blipFill>
        <p:spPr>
          <a:xfrm>
            <a:off x="617221" y="1376362"/>
            <a:ext cx="10949940" cy="5176838"/>
          </a:xfrm>
          <a:prstGeom prst="rect">
            <a:avLst/>
          </a:prstGeom>
        </p:spPr>
      </p:pic>
      <p:sp>
        <p:nvSpPr>
          <p:cNvPr id="3" name="Rectangle 2"/>
          <p:cNvSpPr/>
          <p:nvPr/>
        </p:nvSpPr>
        <p:spPr>
          <a:xfrm>
            <a:off x="800100" y="1828800"/>
            <a:ext cx="33718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b="1" dirty="0">
              <a:solidFill>
                <a:schemeClr val="tx1"/>
              </a:solidFill>
            </a:endParaRPr>
          </a:p>
        </p:txBody>
      </p:sp>
      <p:sp>
        <p:nvSpPr>
          <p:cNvPr id="9" name="Rectangle 8"/>
          <p:cNvSpPr/>
          <p:nvPr/>
        </p:nvSpPr>
        <p:spPr>
          <a:xfrm>
            <a:off x="741218" y="1930400"/>
            <a:ext cx="3192153" cy="869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IQ" sz="2000" b="1">
              <a:solidFill>
                <a:schemeClr val="tx1"/>
              </a:solidFill>
            </a:endParaRPr>
          </a:p>
          <a:p>
            <a:pPr algn="ctr"/>
            <a:r>
              <a:rPr lang="ar-IQ" sz="2000" b="1">
                <a:solidFill>
                  <a:schemeClr val="tx1"/>
                </a:solidFill>
              </a:rPr>
              <a:t>الهجوم الثاني من قبل </a:t>
            </a:r>
          </a:p>
          <a:p>
            <a:pPr algn="ctr"/>
            <a:r>
              <a:rPr lang="ar-IQ" sz="2000" b="1">
                <a:solidFill>
                  <a:schemeClr val="tx1"/>
                </a:solidFill>
              </a:rPr>
              <a:t>فرقة المدينة </a:t>
            </a:r>
            <a:endParaRPr lang="en-GB" sz="2000" b="1" dirty="0">
              <a:solidFill>
                <a:schemeClr val="tx1"/>
              </a:solidFill>
            </a:endParaRPr>
          </a:p>
        </p:txBody>
      </p:sp>
      <p:sp>
        <p:nvSpPr>
          <p:cNvPr id="10" name="Rectangle 9"/>
          <p:cNvSpPr/>
          <p:nvPr/>
        </p:nvSpPr>
        <p:spPr>
          <a:xfrm>
            <a:off x="800100" y="1546225"/>
            <a:ext cx="1001486" cy="463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Map 4</a:t>
            </a:r>
            <a:endParaRPr lang="en-GB" b="1" dirty="0">
              <a:solidFill>
                <a:schemeClr val="tx1"/>
              </a:solidFill>
            </a:endParaRPr>
          </a:p>
        </p:txBody>
      </p:sp>
      <p:sp>
        <p:nvSpPr>
          <p:cNvPr id="11" name="Rectangle 10"/>
          <p:cNvSpPr/>
          <p:nvPr/>
        </p:nvSpPr>
        <p:spPr>
          <a:xfrm flipH="1">
            <a:off x="1300843" y="2179638"/>
            <a:ext cx="2394856" cy="6027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a:solidFill>
                  <a:schemeClr val="tx1"/>
                </a:solidFill>
              </a:rPr>
              <a:t>فرقة المدينة تقترب من الغرب</a:t>
            </a:r>
            <a:endParaRPr lang="en-GB" b="1" dirty="0">
              <a:solidFill>
                <a:schemeClr val="tx1"/>
              </a:solidFill>
            </a:endParaRPr>
          </a:p>
        </p:txBody>
      </p:sp>
    </p:spTree>
    <p:extLst>
      <p:ext uri="{BB962C8B-B14F-4D97-AF65-F5344CB8AC3E}">
        <p14:creationId xmlns:p14="http://schemas.microsoft.com/office/powerpoint/2010/main" val="33222393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en-US" sz="3600" dirty="0" smtClean="0">
                <a:latin typeface="Arial" panose="020B0604020202020204" pitchFamily="34" charset="0"/>
                <a:cs typeface="Arial" panose="020B0604020202020204" pitchFamily="34" charset="0"/>
              </a:rPr>
              <a:t>Conclusion </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554265" y="1138237"/>
            <a:ext cx="10949940" cy="5047536"/>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The 35th Brigade was able to </a:t>
            </a:r>
            <a:r>
              <a:rPr lang="en-US" sz="1400" dirty="0" smtClean="0">
                <a:latin typeface="Arial" panose="020B0604020202020204" pitchFamily="34" charset="0"/>
                <a:cs typeface="Arial" panose="020B0604020202020204" pitchFamily="34" charset="0"/>
              </a:rPr>
              <a:t>inflict heavy </a:t>
            </a:r>
            <a:r>
              <a:rPr lang="en-US" sz="1400" dirty="0">
                <a:latin typeface="Arial" panose="020B0604020202020204" pitchFamily="34" charset="0"/>
                <a:cs typeface="Arial" panose="020B0604020202020204" pitchFamily="34" charset="0"/>
              </a:rPr>
              <a:t>casualties on the Iraqis and </a:t>
            </a:r>
            <a:r>
              <a:rPr lang="en-US" sz="1400" dirty="0" smtClean="0">
                <a:latin typeface="Arial" panose="020B0604020202020204" pitchFamily="34" charset="0"/>
                <a:cs typeface="Arial" panose="020B0604020202020204" pitchFamily="34" charset="0"/>
              </a:rPr>
              <a:t>delay the </a:t>
            </a:r>
            <a:r>
              <a:rPr lang="en-US" sz="1400" dirty="0">
                <a:latin typeface="Arial" panose="020B0604020202020204" pitchFamily="34" charset="0"/>
                <a:cs typeface="Arial" panose="020B0604020202020204" pitchFamily="34" charset="0"/>
              </a:rPr>
              <a:t>movement of two divisions. </a:t>
            </a:r>
            <a:r>
              <a:rPr lang="en-US" sz="1400" dirty="0" smtClean="0">
                <a:latin typeface="Arial" panose="020B0604020202020204" pitchFamily="34" charset="0"/>
                <a:cs typeface="Arial" panose="020B0604020202020204" pitchFamily="34" charset="0"/>
              </a:rPr>
              <a:t>Had the </a:t>
            </a:r>
            <a:r>
              <a:rPr lang="en-US" sz="1400" dirty="0">
                <a:latin typeface="Arial" panose="020B0604020202020204" pitchFamily="34" charset="0"/>
                <a:cs typeface="Arial" panose="020B0604020202020204" pitchFamily="34" charset="0"/>
              </a:rPr>
              <a:t>Kuwait Army had been able to </a:t>
            </a:r>
            <a:r>
              <a:rPr lang="en-US" sz="1400" dirty="0" smtClean="0">
                <a:latin typeface="Arial" panose="020B0604020202020204" pitchFamily="34" charset="0"/>
                <a:cs typeface="Arial" panose="020B0604020202020204" pitchFamily="34" charset="0"/>
              </a:rPr>
              <a:t>organize the </a:t>
            </a:r>
            <a:r>
              <a:rPr lang="en-US" sz="1400" dirty="0">
                <a:latin typeface="Arial" panose="020B0604020202020204" pitchFamily="34" charset="0"/>
                <a:cs typeface="Arial" panose="020B0604020202020204" pitchFamily="34" charset="0"/>
              </a:rPr>
              <a:t>entire force into a </a:t>
            </a:r>
            <a:r>
              <a:rPr lang="en-US" sz="1400" dirty="0" smtClean="0">
                <a:latin typeface="Arial" panose="020B0604020202020204" pitchFamily="34" charset="0"/>
                <a:cs typeface="Arial" panose="020B0604020202020204" pitchFamily="34" charset="0"/>
              </a:rPr>
              <a:t>cohesive defense</a:t>
            </a:r>
            <a:r>
              <a:rPr lang="en-US" sz="1400" dirty="0">
                <a:latin typeface="Arial" panose="020B0604020202020204" pitchFamily="34" charset="0"/>
                <a:cs typeface="Arial" panose="020B0604020202020204" pitchFamily="34" charset="0"/>
              </a:rPr>
              <a:t>, they may have delayed </a:t>
            </a:r>
            <a:r>
              <a:rPr lang="en-US" sz="1400" dirty="0" smtClean="0">
                <a:latin typeface="Arial" panose="020B0604020202020204" pitchFamily="34" charset="0"/>
                <a:cs typeface="Arial" panose="020B0604020202020204" pitchFamily="34" charset="0"/>
              </a:rPr>
              <a:t>the Iraqis </a:t>
            </a:r>
            <a:r>
              <a:rPr lang="en-US" sz="1400" dirty="0">
                <a:latin typeface="Arial" panose="020B0604020202020204" pitchFamily="34" charset="0"/>
                <a:cs typeface="Arial" panose="020B0604020202020204" pitchFamily="34" charset="0"/>
              </a:rPr>
              <a:t>long enough to allow the </a:t>
            </a:r>
            <a:r>
              <a:rPr lang="en-US" sz="1400" dirty="0" smtClean="0">
                <a:latin typeface="Arial" panose="020B0604020202020204" pitchFamily="34" charset="0"/>
                <a:cs typeface="Arial" panose="020B0604020202020204" pitchFamily="34" charset="0"/>
              </a:rPr>
              <a:t>Gulf Cooperation </a:t>
            </a:r>
            <a:r>
              <a:rPr lang="en-US" sz="1400" dirty="0">
                <a:latin typeface="Arial" panose="020B0604020202020204" pitchFamily="34" charset="0"/>
                <a:cs typeface="Arial" panose="020B0604020202020204" pitchFamily="34" charset="0"/>
              </a:rPr>
              <a:t>Council Forces to </a:t>
            </a:r>
            <a:r>
              <a:rPr lang="en-US" sz="1400" dirty="0" smtClean="0">
                <a:latin typeface="Arial" panose="020B0604020202020204" pitchFamily="34" charset="0"/>
                <a:cs typeface="Arial" panose="020B0604020202020204" pitchFamily="34" charset="0"/>
              </a:rPr>
              <a:t>assemble and </a:t>
            </a:r>
            <a:r>
              <a:rPr lang="en-US" sz="1400" dirty="0">
                <a:latin typeface="Arial" panose="020B0604020202020204" pitchFamily="34" charset="0"/>
                <a:cs typeface="Arial" panose="020B0604020202020204" pitchFamily="34" charset="0"/>
              </a:rPr>
              <a:t>reinforce </a:t>
            </a:r>
            <a:r>
              <a:rPr lang="en-US" sz="1400" dirty="0" smtClean="0">
                <a:latin typeface="Arial" panose="020B0604020202020204" pitchFamily="34" charset="0"/>
                <a:cs typeface="Arial" panose="020B0604020202020204" pitchFamily="34" charset="0"/>
              </a:rPr>
              <a:t>them. The </a:t>
            </a:r>
            <a:r>
              <a:rPr lang="en-US" sz="1400" dirty="0">
                <a:latin typeface="Arial" panose="020B0604020202020204" pitchFamily="34" charset="0"/>
                <a:cs typeface="Arial" panose="020B0604020202020204" pitchFamily="34" charset="0"/>
              </a:rPr>
              <a:t>Kuwaiti armed forces continue </a:t>
            </a:r>
            <a:r>
              <a:rPr lang="en-US" sz="1400" dirty="0" smtClean="0">
                <a:latin typeface="Arial" panose="020B0604020202020204" pitchFamily="34" charset="0"/>
                <a:cs typeface="Arial" panose="020B0604020202020204" pitchFamily="34" charset="0"/>
              </a:rPr>
              <a:t>to face </a:t>
            </a:r>
            <a:r>
              <a:rPr lang="en-US" sz="1400" dirty="0">
                <a:latin typeface="Arial" panose="020B0604020202020204" pitchFamily="34" charset="0"/>
                <a:cs typeface="Arial" panose="020B0604020202020204" pitchFamily="34" charset="0"/>
              </a:rPr>
              <a:t>this challenge today. Iraq and </a:t>
            </a:r>
            <a:r>
              <a:rPr lang="en-US" sz="1400" dirty="0" smtClean="0">
                <a:latin typeface="Arial" panose="020B0604020202020204" pitchFamily="34" charset="0"/>
                <a:cs typeface="Arial" panose="020B0604020202020204" pitchFamily="34" charset="0"/>
              </a:rPr>
              <a:t>Iran both </a:t>
            </a:r>
            <a:r>
              <a:rPr lang="en-US" sz="1400" dirty="0">
                <a:latin typeface="Arial" panose="020B0604020202020204" pitchFamily="34" charset="0"/>
                <a:cs typeface="Arial" panose="020B0604020202020204" pitchFamily="34" charset="0"/>
              </a:rPr>
              <a:t>present a significant </a:t>
            </a:r>
            <a:r>
              <a:rPr lang="en-US" sz="1400" dirty="0" smtClean="0">
                <a:latin typeface="Arial" panose="020B0604020202020204" pitchFamily="34" charset="0"/>
                <a:cs typeface="Arial" panose="020B0604020202020204" pitchFamily="34" charset="0"/>
              </a:rPr>
              <a:t>long-term threat </a:t>
            </a:r>
            <a:r>
              <a:rPr lang="en-US" sz="1400" dirty="0">
                <a:latin typeface="Arial" panose="020B0604020202020204" pitchFamily="34" charset="0"/>
                <a:cs typeface="Arial" panose="020B0604020202020204" pitchFamily="34" charset="0"/>
              </a:rPr>
              <a:t>to peace and stability in the </a:t>
            </a:r>
            <a:r>
              <a:rPr lang="en-US" sz="1400" dirty="0" smtClean="0">
                <a:latin typeface="Arial" panose="020B0604020202020204" pitchFamily="34" charset="0"/>
                <a:cs typeface="Arial" panose="020B0604020202020204" pitchFamily="34" charset="0"/>
              </a:rPr>
              <a:t>region. Kuwait </a:t>
            </a:r>
            <a:r>
              <a:rPr lang="en-US" sz="1400" dirty="0">
                <a:latin typeface="Arial" panose="020B0604020202020204" pitchFamily="34" charset="0"/>
                <a:cs typeface="Arial" panose="020B0604020202020204" pitchFamily="34" charset="0"/>
              </a:rPr>
              <a:t>must look to the </a:t>
            </a:r>
            <a:r>
              <a:rPr lang="en-US" sz="1400" dirty="0" smtClean="0">
                <a:latin typeface="Arial" panose="020B0604020202020204" pitchFamily="34" charset="0"/>
                <a:cs typeface="Arial" panose="020B0604020202020204" pitchFamily="34" charset="0"/>
              </a:rPr>
              <a:t>lessons of </a:t>
            </a:r>
            <a:r>
              <a:rPr lang="en-US" sz="1400" dirty="0">
                <a:latin typeface="Arial" panose="020B0604020202020204" pitchFamily="34" charset="0"/>
                <a:cs typeface="Arial" panose="020B0604020202020204" pitchFamily="34" charset="0"/>
              </a:rPr>
              <a:t>the Battle of the Bridges as it </a:t>
            </a:r>
            <a:r>
              <a:rPr lang="en-US" sz="1400" dirty="0" smtClean="0">
                <a:latin typeface="Arial" panose="020B0604020202020204" pitchFamily="34" charset="0"/>
                <a:cs typeface="Arial" panose="020B0604020202020204" pitchFamily="34" charset="0"/>
              </a:rPr>
              <a:t>continues to </a:t>
            </a:r>
            <a:r>
              <a:rPr lang="en-US" sz="1400" dirty="0">
                <a:latin typeface="Arial" panose="020B0604020202020204" pitchFamily="34" charset="0"/>
                <a:cs typeface="Arial" panose="020B0604020202020204" pitchFamily="34" charset="0"/>
              </a:rPr>
              <a:t>modernize and develop </a:t>
            </a:r>
            <a:r>
              <a:rPr lang="en-US" sz="1400" dirty="0" smtClean="0">
                <a:latin typeface="Arial" panose="020B0604020202020204" pitchFamily="34" charset="0"/>
                <a:cs typeface="Arial" panose="020B0604020202020204" pitchFamily="34" charset="0"/>
              </a:rPr>
              <a:t>its ability </a:t>
            </a:r>
            <a:r>
              <a:rPr lang="en-US" sz="1400" dirty="0">
                <a:latin typeface="Arial" panose="020B0604020202020204" pitchFamily="34" charset="0"/>
                <a:cs typeface="Arial" panose="020B0604020202020204" pitchFamily="34" charset="0"/>
              </a:rPr>
              <a:t>to defend itself</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u="sng" dirty="0" smtClean="0">
                <a:latin typeface="Arial" panose="020B0604020202020204" pitchFamily="34" charset="0"/>
                <a:cs typeface="Arial" panose="020B0604020202020204" pitchFamily="34" charset="0"/>
              </a:rPr>
              <a:t>Bibliography</a:t>
            </a:r>
          </a:p>
          <a:p>
            <a:endParaRPr lang="en-US" sz="1400" b="1" u="sng"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Conduct of the Persian Gulf War, A Final Report</a:t>
            </a:r>
          </a:p>
          <a:p>
            <a:r>
              <a:rPr lang="en-US" sz="1400" dirty="0">
                <a:latin typeface="Arial" panose="020B0604020202020204" pitchFamily="34" charset="0"/>
                <a:cs typeface="Arial" panose="020B0604020202020204" pitchFamily="34" charset="0"/>
              </a:rPr>
              <a:t>to Congress, Department of Defense, </a:t>
            </a:r>
            <a:r>
              <a:rPr lang="en-US" sz="1400" dirty="0" smtClean="0">
                <a:latin typeface="Arial" panose="020B0604020202020204" pitchFamily="34" charset="0"/>
                <a:cs typeface="Arial" panose="020B0604020202020204" pitchFamily="34" charset="0"/>
              </a:rPr>
              <a:t>April 1992.</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Iraqi Aggression on Kuwait, The Truth...</a:t>
            </a:r>
          </a:p>
          <a:p>
            <a:r>
              <a:rPr lang="en-US" sz="1400" dirty="0">
                <a:latin typeface="Arial" panose="020B0604020202020204" pitchFamily="34" charset="0"/>
                <a:cs typeface="Arial" panose="020B0604020202020204" pitchFamily="34" charset="0"/>
              </a:rPr>
              <a:t>and the Tragedy, Center for Research and Studies</a:t>
            </a:r>
          </a:p>
          <a:p>
            <a:r>
              <a:rPr lang="en-US" sz="1400" dirty="0">
                <a:latin typeface="Arial" panose="020B0604020202020204" pitchFamily="34" charset="0"/>
                <a:cs typeface="Arial" panose="020B0604020202020204" pitchFamily="34" charset="0"/>
              </a:rPr>
              <a:t>on Kuwait, 1994</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“An Account of the Actions and Events of the</a:t>
            </a:r>
          </a:p>
          <a:p>
            <a:r>
              <a:rPr lang="en-US" sz="1400" dirty="0">
                <a:latin typeface="Arial" panose="020B0604020202020204" pitchFamily="34" charset="0"/>
                <a:cs typeface="Arial" panose="020B0604020202020204" pitchFamily="34" charset="0"/>
              </a:rPr>
              <a:t>35th Shaheed Brigade During the Invasion of</a:t>
            </a:r>
          </a:p>
          <a:p>
            <a:r>
              <a:rPr lang="en-US" sz="1400" dirty="0">
                <a:latin typeface="Arial" panose="020B0604020202020204" pitchFamily="34" charset="0"/>
                <a:cs typeface="Arial" panose="020B0604020202020204" pitchFamily="34" charset="0"/>
              </a:rPr>
              <a:t>Kuwait by Iraqi Forces 1990,” 35th Brigade</a:t>
            </a:r>
          </a:p>
          <a:p>
            <a:r>
              <a:rPr lang="en-US" sz="1400" dirty="0">
                <a:latin typeface="Arial" panose="020B0604020202020204" pitchFamily="34" charset="0"/>
                <a:cs typeface="Arial" panose="020B0604020202020204" pitchFamily="34" charset="0"/>
              </a:rPr>
              <a:t>Commander and Staff</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Iraqi Army Organization and Tactics,”</a:t>
            </a:r>
          </a:p>
          <a:p>
            <a:r>
              <a:rPr lang="en-US" sz="1400" dirty="0">
                <a:latin typeface="Arial" panose="020B0604020202020204" pitchFamily="34" charset="0"/>
                <a:cs typeface="Arial" panose="020B0604020202020204" pitchFamily="34" charset="0"/>
              </a:rPr>
              <a:t>prepared by S2, 177 Armored Brigade, updated</a:t>
            </a:r>
          </a:p>
          <a:p>
            <a:r>
              <a:rPr lang="en-US" sz="1400" dirty="0">
                <a:latin typeface="Arial" panose="020B0604020202020204" pitchFamily="34" charset="0"/>
                <a:cs typeface="Arial" panose="020B0604020202020204" pitchFamily="34" charset="0"/>
              </a:rPr>
              <a:t>by USCENTCOM, August 16, 1992.</a:t>
            </a:r>
          </a:p>
        </p:txBody>
      </p:sp>
    </p:spTree>
    <p:extLst>
      <p:ext uri="{BB962C8B-B14F-4D97-AF65-F5344CB8AC3E}">
        <p14:creationId xmlns:p14="http://schemas.microsoft.com/office/powerpoint/2010/main" val="6690965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ar-IQ" sz="3600" b="1" dirty="0">
                <a:latin typeface="Arial" panose="020B0604020202020204" pitchFamily="34" charset="0"/>
                <a:cs typeface="Arial" panose="020B0604020202020204" pitchFamily="34" charset="0"/>
              </a:rPr>
              <a:t>الاستنتاج والخلاصة</a:t>
            </a:r>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554265" y="1138237"/>
            <a:ext cx="10949940" cy="5570756"/>
          </a:xfrm>
          <a:prstGeom prst="rect">
            <a:avLst/>
          </a:prstGeom>
        </p:spPr>
        <p:txBody>
          <a:bodyPr wrap="square">
            <a:spAutoFit/>
          </a:bodyPr>
          <a:lstStyle/>
          <a:p>
            <a:pPr algn="r"/>
            <a:r>
              <a:rPr lang="ar-IQ" sz="2400" b="1" dirty="0" smtClean="0">
                <a:latin typeface="Arial" panose="020B0604020202020204" pitchFamily="34" charset="0"/>
              </a:rPr>
              <a:t>تمكن </a:t>
            </a:r>
            <a:r>
              <a:rPr lang="ar-IQ" sz="2400" b="1" dirty="0">
                <a:latin typeface="Arial" panose="020B0604020202020204" pitchFamily="34" charset="0"/>
              </a:rPr>
              <a:t>اللواء 35 من إلحاق خسائر فادحة بالعراقيين وتأخير حركة فرقتين. لو كان الجيش الكويتي قادرًا على تنظيم القوة بأكملها في دفاع متماسك ، لكان قد أخروا العراقيين لفترة كافية للسماح لقوات مجلس التعاون الخليجي بالتجمع </a:t>
            </a:r>
            <a:r>
              <a:rPr lang="ar-IQ" sz="2400" b="1" dirty="0" smtClean="0">
                <a:latin typeface="Arial" panose="020B0604020202020204" pitchFamily="34" charset="0"/>
              </a:rPr>
              <a:t>وتعزيزهم.لا تزال </a:t>
            </a:r>
            <a:r>
              <a:rPr lang="ar-IQ" sz="2400" b="1" dirty="0">
                <a:latin typeface="Arial" panose="020B0604020202020204" pitchFamily="34" charset="0"/>
              </a:rPr>
              <a:t>القوات المسلحة الكويتية تواجه هذا التحدي اليوم. يمثل كل من العراق وإيران تهديداً طويل الأمد للسلام والاستقرار في المنطقة. يجب على الكويت أن تتطلع إلى الدروس المستفادة من معركة </a:t>
            </a:r>
            <a:r>
              <a:rPr lang="ar-IQ" sz="2400" b="1" dirty="0" smtClean="0">
                <a:latin typeface="Arial" panose="020B0604020202020204" pitchFamily="34" charset="0"/>
              </a:rPr>
              <a:t>الجسور وهي تواصل </a:t>
            </a:r>
            <a:r>
              <a:rPr lang="ar-IQ" sz="2400" b="1" dirty="0">
                <a:latin typeface="Arial" panose="020B0604020202020204" pitchFamily="34" charset="0"/>
              </a:rPr>
              <a:t>بتحديث وتطوير قدراتها </a:t>
            </a:r>
            <a:r>
              <a:rPr lang="ar-IQ" sz="2400" b="1" dirty="0" smtClean="0">
                <a:latin typeface="Arial" panose="020B0604020202020204" pitchFamily="34" charset="0"/>
              </a:rPr>
              <a:t>للدفاع عن </a:t>
            </a:r>
            <a:r>
              <a:rPr lang="ar-IQ" sz="2400" b="1" dirty="0">
                <a:latin typeface="Arial" panose="020B0604020202020204" pitchFamily="34" charset="0"/>
              </a:rPr>
              <a:t>نفسها. </a:t>
            </a:r>
          </a:p>
          <a:p>
            <a:endParaRPr lang="en-US" sz="1400" dirty="0" smtClean="0">
              <a:latin typeface="Arial" panose="020B0604020202020204" pitchFamily="34" charset="0"/>
              <a:cs typeface="Arial" panose="020B0604020202020204" pitchFamily="34" charset="0"/>
            </a:endParaRPr>
          </a:p>
          <a:p>
            <a:pPr algn="r"/>
            <a:r>
              <a:rPr lang="ar-IQ" sz="2000" b="1" u="sng" dirty="0" smtClean="0">
                <a:latin typeface="Arial" panose="020B0604020202020204" pitchFamily="34" charset="0"/>
                <a:cs typeface="Arial" panose="020B0604020202020204" pitchFamily="34" charset="0"/>
              </a:rPr>
              <a:t>قائمة المراجع</a:t>
            </a:r>
            <a:endParaRPr lang="en-US" sz="2000" b="1" u="sng" dirty="0" smtClean="0">
              <a:latin typeface="Arial" panose="020B0604020202020204" pitchFamily="34" charset="0"/>
              <a:cs typeface="Arial" panose="020B0604020202020204" pitchFamily="34" charset="0"/>
            </a:endParaRPr>
          </a:p>
          <a:p>
            <a:endParaRPr lang="en-US" sz="1400" b="1" u="sng" dirty="0">
              <a:latin typeface="Arial" panose="020B0604020202020204" pitchFamily="34" charset="0"/>
              <a:cs typeface="Arial" panose="020B0604020202020204" pitchFamily="34" charset="0"/>
            </a:endParaRPr>
          </a:p>
          <a:p>
            <a:pPr algn="r"/>
            <a:r>
              <a:rPr lang="ar-IQ" sz="2000" b="1" dirty="0" smtClean="0">
                <a:latin typeface="Arial" panose="020B0604020202020204" pitchFamily="34" charset="0"/>
              </a:rPr>
              <a:t>سلوك </a:t>
            </a:r>
            <a:r>
              <a:rPr lang="ar-IQ" sz="2000" b="1" dirty="0">
                <a:latin typeface="Arial" panose="020B0604020202020204" pitchFamily="34" charset="0"/>
              </a:rPr>
              <a:t>حرب الخليج الفارسي ، تقرير نهائي إلى الكونغرس ، وزارة الدفاع ، أبريل 1992.</a:t>
            </a:r>
          </a:p>
          <a:p>
            <a:pPr algn="r"/>
            <a:endParaRPr lang="ar-IQ" sz="2000" b="1" dirty="0" smtClean="0">
              <a:latin typeface="Arial" panose="020B0604020202020204" pitchFamily="34" charset="0"/>
            </a:endParaRPr>
          </a:p>
          <a:p>
            <a:pPr algn="r"/>
            <a:r>
              <a:rPr lang="ar-IQ" sz="2000" b="1" dirty="0">
                <a:latin typeface="Arial" panose="020B0604020202020204" pitchFamily="34" charset="0"/>
              </a:rPr>
              <a:t>العدوان العراقي على الكويت ، الحقيقة ... والمأساة ، مركز البحوث والدراسات في الكويت  1994.</a:t>
            </a:r>
          </a:p>
          <a:p>
            <a:endParaRPr lang="en-US" sz="2000" b="1" dirty="0" smtClean="0">
              <a:latin typeface="Arial" panose="020B0604020202020204" pitchFamily="34" charset="0"/>
              <a:cs typeface="Arial" panose="020B0604020202020204" pitchFamily="34" charset="0"/>
            </a:endParaRPr>
          </a:p>
          <a:p>
            <a:pPr algn="r"/>
            <a:r>
              <a:rPr lang="ar-IQ" sz="2000" b="1" dirty="0">
                <a:latin typeface="Arial" panose="020B0604020202020204" pitchFamily="34" charset="0"/>
              </a:rPr>
              <a:t>سرد لأعمال وأحداث لواء الشهيد 35 أثناء غزو الكويت من قبل القوات العراقية 1990" ، قائد اللواء 35 والأركان</a:t>
            </a:r>
            <a:endParaRPr lang="en-US" sz="2000" b="1" dirty="0">
              <a:latin typeface="Arial" panose="020B0604020202020204" pitchFamily="34" charset="0"/>
              <a:cs typeface="Arial" panose="020B0604020202020204" pitchFamily="34" charset="0"/>
            </a:endParaRPr>
          </a:p>
          <a:p>
            <a:pPr algn="r"/>
            <a:endParaRPr lang="ar-IQ" sz="2000" b="1" dirty="0" smtClean="0">
              <a:latin typeface="Arial" panose="020B0604020202020204" pitchFamily="34" charset="0"/>
            </a:endParaRPr>
          </a:p>
          <a:p>
            <a:pPr algn="r"/>
            <a:r>
              <a:rPr lang="ar-IQ" sz="2000" b="1" dirty="0" smtClean="0">
                <a:latin typeface="Arial" panose="020B0604020202020204" pitchFamily="34" charset="0"/>
              </a:rPr>
              <a:t>"تنظيم </a:t>
            </a:r>
            <a:r>
              <a:rPr lang="ar-IQ" sz="2000" b="1" dirty="0">
                <a:latin typeface="Arial" panose="020B0604020202020204" pitchFamily="34" charset="0"/>
              </a:rPr>
              <a:t>الجيش العراقي وتكتيكاته" ، من إعداد </a:t>
            </a:r>
            <a:r>
              <a:rPr lang="ar-IQ" sz="2000" b="1" dirty="0" smtClean="0">
                <a:latin typeface="Arial" panose="020B0604020202020204" pitchFamily="34" charset="0"/>
              </a:rPr>
              <a:t>أستخبارات اللواء المدرع 177 </a:t>
            </a:r>
            <a:r>
              <a:rPr lang="ar-IQ" sz="2000" b="1" dirty="0">
                <a:latin typeface="Arial" panose="020B0604020202020204" pitchFamily="34" charset="0"/>
              </a:rPr>
              <a:t>، تم تحديثه </a:t>
            </a:r>
            <a:r>
              <a:rPr lang="ar-IQ" sz="2000" b="1" dirty="0" smtClean="0">
                <a:latin typeface="Arial" panose="020B0604020202020204" pitchFamily="34" charset="0"/>
              </a:rPr>
              <a:t>من قبل القيادة المركزية للجيش الأمريكي بتاريخ </a:t>
            </a:r>
            <a:r>
              <a:rPr lang="ar-IQ" sz="2000" b="1" dirty="0">
                <a:latin typeface="Arial" panose="020B0604020202020204" pitchFamily="34" charset="0"/>
              </a:rPr>
              <a:t>16 أغسطس </a:t>
            </a:r>
            <a:r>
              <a:rPr lang="ar-IQ" sz="2000" b="1" dirty="0" smtClean="0">
                <a:latin typeface="Arial" panose="020B0604020202020204" pitchFamily="34" charset="0"/>
              </a:rPr>
              <a:t>1992.</a:t>
            </a:r>
            <a:endParaRPr lang="en-US" sz="20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5504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en-US" sz="3600" dirty="0" smtClean="0">
                <a:latin typeface="Arial" panose="020B0604020202020204" pitchFamily="34" charset="0"/>
                <a:cs typeface="Arial" panose="020B0604020202020204" pitchFamily="34" charset="0"/>
              </a:rPr>
              <a:t>Integration Phase/Interoperability Focus</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536819" y="1422210"/>
            <a:ext cx="10984831" cy="4647426"/>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 An opportunity to pause and reflect upon the meaning of the </a:t>
            </a:r>
            <a:r>
              <a:rPr lang="en-US" sz="1600" dirty="0" smtClean="0">
                <a:latin typeface="Arial" panose="020B0604020202020204" pitchFamily="34" charset="0"/>
                <a:cs typeface="Arial" panose="020B0604020202020204" pitchFamily="34" charset="0"/>
              </a:rPr>
              <a:t>exercise</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Can be conducted on the ground at the end of the staff ride or at local indoor venues in</a:t>
            </a:r>
          </a:p>
          <a:p>
            <a:r>
              <a:rPr lang="en-US" sz="1600" dirty="0">
                <a:latin typeface="Arial" panose="020B0604020202020204" pitchFamily="34" charset="0"/>
                <a:cs typeface="Arial" panose="020B0604020202020204" pitchFamily="34" charset="0"/>
              </a:rPr>
              <a:t>an informal </a:t>
            </a:r>
            <a:r>
              <a:rPr lang="en-US" sz="1600" dirty="0" smtClean="0">
                <a:latin typeface="Arial" panose="020B0604020202020204" pitchFamily="34" charset="0"/>
                <a:cs typeface="Arial" panose="020B0604020202020204" pitchFamily="34" charset="0"/>
              </a:rPr>
              <a:t>environment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Permits integration of perceptions from previous </a:t>
            </a:r>
            <a:r>
              <a:rPr lang="en-US" sz="1600" dirty="0" smtClean="0">
                <a:latin typeface="Arial" panose="020B0604020202020204" pitchFamily="34" charset="0"/>
                <a:cs typeface="Arial" panose="020B0604020202020204" pitchFamily="34" charset="0"/>
              </a:rPr>
              <a:t>phases</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Provides an opportunity to crystallize perceptions and organize </a:t>
            </a:r>
            <a:r>
              <a:rPr lang="en-US" sz="1600" dirty="0" smtClean="0">
                <a:latin typeface="Arial" panose="020B0604020202020204" pitchFamily="34" charset="0"/>
                <a:cs typeface="Arial" panose="020B0604020202020204" pitchFamily="34" charset="0"/>
              </a:rPr>
              <a:t>them</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Generates additional insights through group discussion—the “so what</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Focuses on two instructor questions</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How does seeing the terrain enhance your previous understanding of the</a:t>
            </a:r>
          </a:p>
          <a:p>
            <a:r>
              <a:rPr lang="en-US" sz="1600" dirty="0">
                <a:latin typeface="Arial" panose="020B0604020202020204" pitchFamily="34" charset="0"/>
                <a:cs typeface="Arial" panose="020B0604020202020204" pitchFamily="34" charset="0"/>
              </a:rPr>
              <a:t>battle/campaign</a:t>
            </a:r>
            <a:r>
              <a:rPr lang="en-US" sz="1600" dirty="0" smtClean="0">
                <a:latin typeface="Arial" panose="020B0604020202020204" pitchFamily="34" charset="0"/>
                <a:cs typeface="Arial" panose="020B0604020202020204" pitchFamily="34" charset="0"/>
              </a:rPr>
              <a:t>?</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What enduring insights can be gained from the battle/campaign can still be of use</a:t>
            </a:r>
          </a:p>
          <a:p>
            <a:r>
              <a:rPr lang="en-US" sz="1600" dirty="0">
                <a:latin typeface="Arial" panose="020B0604020202020204" pitchFamily="34" charset="0"/>
                <a:cs typeface="Arial" panose="020B0604020202020204" pitchFamily="34" charset="0"/>
              </a:rPr>
              <a:t>today?</a:t>
            </a:r>
          </a:p>
        </p:txBody>
      </p:sp>
    </p:spTree>
    <p:extLst>
      <p:ext uri="{BB962C8B-B14F-4D97-AF65-F5344CB8AC3E}">
        <p14:creationId xmlns:p14="http://schemas.microsoft.com/office/powerpoint/2010/main" val="68853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a:latin typeface="Arial" panose="020B0604020202020204" pitchFamily="34" charset="0"/>
                <a:cs typeface="Arial" panose="020B0604020202020204" pitchFamily="34" charset="0"/>
              </a:rPr>
              <a:t>جدول </a:t>
            </a:r>
            <a:r>
              <a:rPr lang="ar-IQ" sz="3600" b="1" dirty="0" smtClean="0">
                <a:latin typeface="Arial" panose="020B0604020202020204" pitchFamily="34" charset="0"/>
                <a:cs typeface="Arial" panose="020B0604020202020204" pitchFamily="34" charset="0"/>
              </a:rPr>
              <a:t>ألاعمال</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535907" y="920889"/>
            <a:ext cx="10986655" cy="5632311"/>
          </a:xfrm>
          <a:prstGeom prst="rect">
            <a:avLst/>
          </a:prstGeom>
          <a:noFill/>
        </p:spPr>
        <p:txBody>
          <a:bodyPr wrap="square" rtlCol="0">
            <a:spAutoFit/>
          </a:bodyPr>
          <a:lstStyle/>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هدف القائد</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الجدول الزمني لجولة الضباط</a:t>
            </a:r>
            <a:r>
              <a:rPr lang="en-US" sz="2000" b="1" dirty="0" smtClean="0">
                <a:latin typeface="Arial" panose="020B0604020202020204" pitchFamily="34" charset="0"/>
                <a:cs typeface="Arial" panose="020B0604020202020204" pitchFamily="34" charset="0"/>
              </a:rPr>
              <a:t> </a:t>
            </a: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التركيز</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المقدمة</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الخلفية</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القوات الصديقة</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 </a:t>
            </a:r>
            <a:r>
              <a:rPr lang="ar-IQ" sz="2000" b="1" dirty="0" smtClean="0">
                <a:latin typeface="Arial" panose="020B0604020202020204" pitchFamily="34" charset="0"/>
                <a:cs typeface="Arial" panose="020B0604020202020204" pitchFamily="34" charset="0"/>
              </a:rPr>
              <a:t>قوات العدو</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المعركة الرئيسية</a:t>
            </a:r>
            <a:endParaRPr lang="en-US" sz="2000" b="1" dirty="0" smtClean="0">
              <a:latin typeface="Arial" panose="020B0604020202020204" pitchFamily="34" charset="0"/>
              <a:cs typeface="Arial" panose="020B0604020202020204" pitchFamily="34" charset="0"/>
            </a:endParaRPr>
          </a:p>
          <a:p>
            <a:pPr marL="342900" indent="-342900" algn="ctr">
              <a:lnSpc>
                <a:spcPct val="200000"/>
              </a:lnSpc>
              <a:buFont typeface="Arial" panose="020B0604020202020204" pitchFamily="34" charset="0"/>
              <a:buChar char="•"/>
            </a:pPr>
            <a:r>
              <a:rPr lang="ar-IQ" sz="2000" b="1" dirty="0" smtClean="0">
                <a:latin typeface="Arial" panose="020B0604020202020204" pitchFamily="34" charset="0"/>
                <a:cs typeface="Arial" panose="020B0604020202020204" pitchFamily="34" charset="0"/>
              </a:rPr>
              <a:t>مرحلة التكامل</a:t>
            </a:r>
            <a:r>
              <a:rPr lang="en-US" sz="2000" b="1" dirty="0" smtClean="0">
                <a:latin typeface="Arial" panose="020B0604020202020204" pitchFamily="34" charset="0"/>
                <a:cs typeface="Arial" panose="020B0604020202020204" pitchFamily="34" charset="0"/>
              </a:rPr>
              <a:t>//</a:t>
            </a:r>
            <a:r>
              <a:rPr lang="ar-IQ" sz="2000" b="1" dirty="0" smtClean="0">
                <a:latin typeface="Arial" panose="020B0604020202020204" pitchFamily="34" charset="0"/>
                <a:cs typeface="Arial" panose="020B0604020202020204" pitchFamily="34" charset="0"/>
              </a:rPr>
              <a:t>التركيز على قابلية العمل المشترك</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58180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496166"/>
            <a:ext cx="9144000" cy="642071"/>
          </a:xfrm>
        </p:spPr>
        <p:txBody>
          <a:bodyPr>
            <a:noAutofit/>
          </a:bodyPr>
          <a:lstStyle/>
          <a:p>
            <a:pPr>
              <a:lnSpc>
                <a:spcPct val="200000"/>
              </a:lnSpc>
            </a:pPr>
            <a:r>
              <a:rPr lang="ar-IQ" sz="3600" b="1" dirty="0" smtClean="0">
                <a:latin typeface="Arial" panose="020B0604020202020204" pitchFamily="34" charset="0"/>
                <a:cs typeface="Arial" panose="020B0604020202020204" pitchFamily="34" charset="0"/>
              </a:rPr>
              <a:t>التركيز على قابلية العمل المشترك</a:t>
            </a:r>
            <a:r>
              <a:rPr lang="en-US" sz="3600" b="1" dirty="0" smtClean="0">
                <a:latin typeface="Arial" panose="020B0604020202020204" pitchFamily="34" charset="0"/>
                <a:cs typeface="Arial" panose="020B0604020202020204" pitchFamily="34" charset="0"/>
              </a:rPr>
              <a:t>/</a:t>
            </a:r>
            <a:r>
              <a:rPr lang="ar-IQ" sz="3600" b="1" dirty="0" smtClean="0">
                <a:latin typeface="Arial" panose="020B0604020202020204" pitchFamily="34" charset="0"/>
                <a:cs typeface="Arial" panose="020B0604020202020204" pitchFamily="34" charset="0"/>
              </a:rPr>
              <a:t>مرحلة التكامل </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8" name="Rectangle 7"/>
          <p:cNvSpPr/>
          <p:nvPr/>
        </p:nvSpPr>
        <p:spPr>
          <a:xfrm>
            <a:off x="536819" y="1422210"/>
            <a:ext cx="10984831" cy="3785652"/>
          </a:xfrm>
          <a:prstGeom prst="rect">
            <a:avLst/>
          </a:prstGeom>
        </p:spPr>
        <p:txBody>
          <a:bodyPr wrap="square">
            <a:spAutoFit/>
          </a:bodyPr>
          <a:lstStyle/>
          <a:p>
            <a:pPr algn="r"/>
            <a:r>
              <a:rPr lang="en-US" sz="2000" b="1" dirty="0">
                <a:latin typeface="Arial" panose="020B0604020202020204" pitchFamily="34" charset="0"/>
                <a:cs typeface="Arial" panose="020B0604020202020204" pitchFamily="34" charset="0"/>
              </a:rPr>
              <a:t>• </a:t>
            </a:r>
            <a:r>
              <a:rPr lang="ar-IQ" sz="2000" b="1" dirty="0" smtClean="0">
                <a:latin typeface="Arial" panose="020B0604020202020204" pitchFamily="34" charset="0"/>
                <a:cs typeface="Arial" panose="020B0604020202020204" pitchFamily="34" charset="0"/>
              </a:rPr>
              <a:t>فرصة للتوقف عند معنى التمرين وأنعكاساته.</a:t>
            </a:r>
            <a:endParaRPr lang="en-US" sz="2000" b="1" dirty="0" smtClean="0">
              <a:latin typeface="Arial" panose="020B0604020202020204" pitchFamily="34" charset="0"/>
              <a:cs typeface="Arial" panose="020B0604020202020204" pitchFamily="34" charset="0"/>
            </a:endParaRPr>
          </a:p>
          <a:p>
            <a:pPr algn="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a:t>
            </a:r>
            <a:r>
              <a:rPr lang="ar-IQ" sz="2000" b="1" dirty="0" smtClean="0">
                <a:latin typeface="Arial" panose="020B0604020202020204" pitchFamily="34" charset="0"/>
                <a:cs typeface="Arial" panose="020B0604020202020204" pitchFamily="34" charset="0"/>
              </a:rPr>
              <a:t> </a:t>
            </a:r>
            <a:r>
              <a:rPr lang="ar-IQ" sz="2000" b="1" dirty="0" smtClean="0">
                <a:latin typeface="Arial" panose="020B0604020202020204" pitchFamily="34" charset="0"/>
              </a:rPr>
              <a:t>يمكن </a:t>
            </a:r>
            <a:r>
              <a:rPr lang="ar-IQ" sz="2000" b="1" dirty="0">
                <a:latin typeface="Arial" panose="020B0604020202020204" pitchFamily="34" charset="0"/>
              </a:rPr>
              <a:t>إجراؤها على الأرض في نهاية </a:t>
            </a:r>
            <a:r>
              <a:rPr lang="ar-IQ" sz="2000" b="1" dirty="0" smtClean="0">
                <a:latin typeface="Arial" panose="020B0604020202020204" pitchFamily="34" charset="0"/>
              </a:rPr>
              <a:t>جولة الضباط </a:t>
            </a:r>
            <a:r>
              <a:rPr lang="ar-IQ" sz="2000" b="1" dirty="0">
                <a:latin typeface="Arial" panose="020B0604020202020204" pitchFamily="34" charset="0"/>
              </a:rPr>
              <a:t>أو في الأماكن المغلقة المحلية </a:t>
            </a:r>
            <a:r>
              <a:rPr lang="ar-IQ" sz="2000" b="1" dirty="0" smtClean="0">
                <a:latin typeface="Arial" panose="020B0604020202020204" pitchFamily="34" charset="0"/>
              </a:rPr>
              <a:t>في </a:t>
            </a:r>
            <a:endParaRPr lang="ar-IQ" sz="2000" b="1" dirty="0">
              <a:latin typeface="Arial" panose="020B0604020202020204" pitchFamily="34" charset="0"/>
            </a:endParaRPr>
          </a:p>
          <a:p>
            <a:pPr algn="r"/>
            <a:r>
              <a:rPr lang="ar-IQ" sz="2000" b="1" dirty="0">
                <a:latin typeface="Arial" panose="020B0604020202020204" pitchFamily="34" charset="0"/>
              </a:rPr>
              <a:t>بيئة غير رسمية</a:t>
            </a: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a:t>
            </a:r>
            <a:r>
              <a:rPr lang="ar-IQ" sz="2000" b="1" dirty="0">
                <a:latin typeface="Arial" panose="020B0604020202020204" pitchFamily="34" charset="0"/>
              </a:rPr>
              <a:t>يسمح بدمج التصورات من المراحل </a:t>
            </a:r>
            <a:r>
              <a:rPr lang="ar-IQ" sz="2000" b="1" dirty="0" smtClean="0">
                <a:latin typeface="Arial" panose="020B0604020202020204" pitchFamily="34" charset="0"/>
              </a:rPr>
              <a:t>السابقة </a:t>
            </a: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a:t>
            </a:r>
            <a:r>
              <a:rPr lang="ar-IQ" sz="2000" b="1" dirty="0">
                <a:latin typeface="Arial" panose="020B0604020202020204" pitchFamily="34" charset="0"/>
              </a:rPr>
              <a:t>يوفر فرصة لبلورة التصورات </a:t>
            </a:r>
            <a:r>
              <a:rPr lang="ar-IQ" sz="2000" b="1" dirty="0" smtClean="0">
                <a:latin typeface="Arial" panose="020B0604020202020204" pitchFamily="34" charset="0"/>
              </a:rPr>
              <a:t>وتنظيمها </a:t>
            </a: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a:t>
            </a:r>
            <a:r>
              <a:rPr lang="ar-IQ" sz="2000" b="1" dirty="0">
                <a:latin typeface="Arial" panose="020B0604020202020204" pitchFamily="34" charset="0"/>
              </a:rPr>
              <a:t>يولد رؤى إضافية من خلال المناقشة الجماعية - "ماذا بعد؟"</a:t>
            </a:r>
            <a:endParaRPr lang="en-US" sz="2000" b="1" dirty="0">
              <a:latin typeface="Arial" panose="020B0604020202020204" pitchFamily="34" charset="0"/>
              <a:cs typeface="Arial" panose="020B0604020202020204" pitchFamily="34" charset="0"/>
            </a:endParaRPr>
          </a:p>
          <a:p>
            <a:pPr algn="r"/>
            <a:r>
              <a:rPr lang="en-US" sz="2000" b="1" dirty="0" smtClean="0">
                <a:latin typeface="Arial" panose="020B0604020202020204" pitchFamily="34" charset="0"/>
                <a:cs typeface="Arial" panose="020B0604020202020204" pitchFamily="34" charset="0"/>
              </a:rPr>
              <a:t>•</a:t>
            </a:r>
            <a:r>
              <a:rPr lang="ar-IQ" sz="2000" b="1" dirty="0" smtClean="0">
                <a:latin typeface="Arial" panose="020B0604020202020204" pitchFamily="34" charset="0"/>
              </a:rPr>
              <a:t>التركيز على </a:t>
            </a:r>
            <a:r>
              <a:rPr lang="ar-IQ" sz="2000" b="1" dirty="0">
                <a:latin typeface="Arial" panose="020B0604020202020204" pitchFamily="34" charset="0"/>
              </a:rPr>
              <a:t>سؤالين للمدرب:</a:t>
            </a:r>
            <a:endParaRPr lang="en-US" sz="2000" b="1"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 </a:t>
            </a:r>
            <a:r>
              <a:rPr lang="ar-IQ" sz="2000" b="1" dirty="0">
                <a:latin typeface="Arial" panose="020B0604020202020204" pitchFamily="34" charset="0"/>
              </a:rPr>
              <a:t>كيف </a:t>
            </a:r>
            <a:r>
              <a:rPr lang="ar-IQ" sz="2000" b="1" dirty="0" smtClean="0">
                <a:latin typeface="Arial" panose="020B0604020202020204" pitchFamily="34" charset="0"/>
              </a:rPr>
              <a:t>أن رؤية </a:t>
            </a:r>
            <a:r>
              <a:rPr lang="ar-IQ" sz="2000" b="1" dirty="0">
                <a:latin typeface="Arial" panose="020B0604020202020204" pitchFamily="34" charset="0"/>
              </a:rPr>
              <a:t>التضاريس يعزز فهمك السابق لل</a:t>
            </a:r>
          </a:p>
          <a:p>
            <a:pPr algn="r"/>
            <a:r>
              <a:rPr lang="ar-IQ" sz="2000" b="1" dirty="0">
                <a:latin typeface="Arial" panose="020B0604020202020204" pitchFamily="34" charset="0"/>
              </a:rPr>
              <a:t>معركة / حملة؟</a:t>
            </a:r>
            <a:endParaRPr lang="en-US" sz="2000" b="1" dirty="0">
              <a:latin typeface="Arial" panose="020B0604020202020204" pitchFamily="34" charset="0"/>
              <a:cs typeface="Arial" panose="020B0604020202020204" pitchFamily="34" charset="0"/>
            </a:endParaRPr>
          </a:p>
          <a:p>
            <a:pPr algn="r"/>
            <a:r>
              <a:rPr lang="en-US" sz="2000" b="1" dirty="0">
                <a:latin typeface="Arial" panose="020B0604020202020204" pitchFamily="34" charset="0"/>
                <a:cs typeface="Arial" panose="020B0604020202020204" pitchFamily="34" charset="0"/>
              </a:rPr>
              <a:t>– </a:t>
            </a:r>
            <a:r>
              <a:rPr lang="ar-IQ" sz="2000" b="1" dirty="0">
                <a:latin typeface="Arial" panose="020B0604020202020204" pitchFamily="34" charset="0"/>
              </a:rPr>
              <a:t>ما هي الأفكار الدائمة التي يمكن اكتسابها من المعركة / الحملة يمكن أن تكون مفيدة</a:t>
            </a:r>
          </a:p>
          <a:p>
            <a:pPr algn="r"/>
            <a:r>
              <a:rPr lang="ar-IQ" sz="2000" b="1" dirty="0">
                <a:latin typeface="Arial" panose="020B0604020202020204" pitchFamily="34" charset="0"/>
              </a:rPr>
              <a:t>اليوم؟</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09262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TFS CDR’s Objectives</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9" name="Subtitle 2"/>
          <p:cNvSpPr>
            <a:spLocks noGrp="1"/>
          </p:cNvSpPr>
          <p:nvPr>
            <p:ph type="subTitle" idx="1"/>
          </p:nvPr>
        </p:nvSpPr>
        <p:spPr>
          <a:xfrm>
            <a:off x="623455" y="1359910"/>
            <a:ext cx="10972800" cy="4772026"/>
          </a:xfrm>
        </p:spPr>
        <p:txBody>
          <a:bodyPr>
            <a:normAutofit/>
          </a:bodyPr>
          <a:lstStyle/>
          <a:p>
            <a:pPr marL="342900" indent="-342900" algn="l">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Thorough, detailed research among the leaders of TFS Staff  that generates thoughtful discussion and understanding of the events that led up to and occurred during the Battle of the Bridges and their effects. </a:t>
            </a:r>
          </a:p>
          <a:p>
            <a:pPr algn="l"/>
            <a:endParaRPr lang="en-US" sz="2000" b="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Facilitation by subject matter experts and input from coalition forces who experienced the Battle of the Bridges to further expand understanding HNP . </a:t>
            </a:r>
          </a:p>
          <a:p>
            <a:pPr algn="l"/>
            <a:endParaRPr lang="en-US" sz="2000" b="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Recreation of the operational environment of the Battle of the Bridges to provide a realistic training event.</a:t>
            </a:r>
          </a:p>
          <a:p>
            <a:pPr algn="l"/>
            <a:endParaRPr lang="en-US" sz="2000" b="0" dirty="0" smtClean="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Fun, all-inclusive event that builds teamwork, cohesion, and esprit-de-corps among the leadership of TFS Staff and </a:t>
            </a:r>
            <a:r>
              <a:rPr lang="en-US" sz="2000" dirty="0">
                <a:latin typeface="Arial" panose="020B0604020202020204" pitchFamily="34" charset="0"/>
                <a:cs typeface="Arial" panose="020B0604020202020204" pitchFamily="34" charset="0"/>
              </a:rPr>
              <a:t>o</a:t>
            </a:r>
            <a:r>
              <a:rPr lang="en-US" sz="2000" b="0" dirty="0" smtClean="0">
                <a:latin typeface="Arial" panose="020B0604020202020204" pitchFamily="34" charset="0"/>
                <a:cs typeface="Arial" panose="020B0604020202020204" pitchFamily="34" charset="0"/>
              </a:rPr>
              <a:t>ur Kuwaiti Partners.</a:t>
            </a:r>
            <a:endParaRPr lang="en-US"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712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ar-IQ" sz="3600" b="1" dirty="0" smtClean="0">
                <a:latin typeface="Arial" panose="020B0604020202020204" pitchFamily="34" charset="0"/>
                <a:cs typeface="Arial" panose="020B0604020202020204" pitchFamily="34" charset="0"/>
              </a:rPr>
              <a:t>أهداف قائد قوة مهمة سبارتن </a:t>
            </a:r>
            <a:endParaRPr lang="en-US" sz="36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9" name="Subtitle 2"/>
          <p:cNvSpPr>
            <a:spLocks noGrp="1"/>
          </p:cNvSpPr>
          <p:nvPr>
            <p:ph type="subTitle" idx="1"/>
          </p:nvPr>
        </p:nvSpPr>
        <p:spPr>
          <a:xfrm>
            <a:off x="623455" y="1359910"/>
            <a:ext cx="10972800" cy="4772026"/>
          </a:xfrm>
        </p:spPr>
        <p:txBody>
          <a:bodyPr>
            <a:normAutofit/>
          </a:bodyPr>
          <a:lstStyle/>
          <a:p>
            <a:pPr algn="r"/>
            <a:endParaRPr lang="ar-IQ" sz="2000" b="1" dirty="0" smtClean="0">
              <a:latin typeface="Arial" panose="020B0604020202020204" pitchFamily="34" charset="0"/>
              <a:cs typeface="Arial" panose="020B0604020202020204" pitchFamily="34" charset="0"/>
            </a:endParaRPr>
          </a:p>
          <a:p>
            <a:pPr marL="342900" indent="-342900" algn="r">
              <a:buFont typeface="Arial" panose="020B0604020202020204" pitchFamily="34" charset="0"/>
              <a:buChar char="•"/>
            </a:pPr>
            <a:r>
              <a:rPr lang="ar-IQ" sz="2000" b="1" dirty="0">
                <a:latin typeface="Arial" panose="020B0604020202020204" pitchFamily="34" charset="0"/>
              </a:rPr>
              <a:t>بحث شامل ومفصل بين </a:t>
            </a:r>
            <a:r>
              <a:rPr lang="ar-IQ" sz="2000" b="1" dirty="0" smtClean="0">
                <a:latin typeface="Arial" panose="020B0604020202020204" pitchFamily="34" charset="0"/>
              </a:rPr>
              <a:t>القادة من ضباط قوة مهمة سبارتن والذي </a:t>
            </a:r>
            <a:r>
              <a:rPr lang="ar-IQ" sz="2000" b="1" dirty="0">
                <a:latin typeface="Arial" panose="020B0604020202020204" pitchFamily="34" charset="0"/>
              </a:rPr>
              <a:t>يولد مناقشة وفهمًا مدروسًا للأحداث التي أدت إلى وحدثت أثناء معركة الجسور </a:t>
            </a:r>
            <a:r>
              <a:rPr lang="ar-IQ" sz="2000" b="1" dirty="0" smtClean="0">
                <a:latin typeface="Arial" panose="020B0604020202020204" pitchFamily="34" charset="0"/>
              </a:rPr>
              <a:t>وتأثيراتها.</a:t>
            </a:r>
            <a:endParaRPr lang="en-US" sz="2000" b="1" dirty="0" smtClean="0">
              <a:latin typeface="Arial" panose="020B0604020202020204" pitchFamily="34" charset="0"/>
              <a:cs typeface="Arial" panose="020B0604020202020204" pitchFamily="34" charset="0"/>
            </a:endParaRPr>
          </a:p>
          <a:p>
            <a:pPr algn="r"/>
            <a:endParaRPr lang="en-US" sz="2000" b="1" dirty="0" smtClean="0">
              <a:latin typeface="Arial" panose="020B0604020202020204" pitchFamily="34" charset="0"/>
              <a:cs typeface="Arial" panose="020B0604020202020204" pitchFamily="34" charset="0"/>
            </a:endParaRPr>
          </a:p>
          <a:p>
            <a:pPr marL="342900" indent="-342900" algn="r">
              <a:buFont typeface="Arial" panose="020B0604020202020204" pitchFamily="34" charset="0"/>
              <a:buChar char="•"/>
            </a:pPr>
            <a:r>
              <a:rPr lang="en-US" sz="2000" b="1" dirty="0" smtClean="0">
                <a:latin typeface="Arial" panose="020B0604020202020204" pitchFamily="34" charset="0"/>
                <a:cs typeface="Arial" panose="020B0604020202020204" pitchFamily="34" charset="0"/>
              </a:rPr>
              <a:t> </a:t>
            </a:r>
            <a:r>
              <a:rPr lang="ar-IQ" sz="2000" b="1" dirty="0">
                <a:latin typeface="Arial" panose="020B0604020202020204" pitchFamily="34" charset="0"/>
              </a:rPr>
              <a:t>التسهيل من قبل </a:t>
            </a:r>
            <a:r>
              <a:rPr lang="ar-IQ" sz="2000" b="1" dirty="0" smtClean="0">
                <a:latin typeface="Arial" panose="020B0604020202020204" pitchFamily="34" charset="0"/>
              </a:rPr>
              <a:t>الخبراء </a:t>
            </a:r>
            <a:r>
              <a:rPr lang="ar-IQ" sz="2000" b="1" dirty="0">
                <a:latin typeface="Arial" panose="020B0604020202020204" pitchFamily="34" charset="0"/>
              </a:rPr>
              <a:t>في الموضوع ومساهمة </a:t>
            </a:r>
            <a:r>
              <a:rPr lang="ar-IQ" sz="2000" b="1" dirty="0" smtClean="0">
                <a:latin typeface="Arial" panose="020B0604020202020204" pitchFamily="34" charset="0"/>
              </a:rPr>
              <a:t>من قبل </a:t>
            </a:r>
            <a:r>
              <a:rPr lang="ar-IQ" sz="2000" b="1" dirty="0">
                <a:latin typeface="Arial" panose="020B0604020202020204" pitchFamily="34" charset="0"/>
              </a:rPr>
              <a:t>قوات التحالف </a:t>
            </a:r>
            <a:r>
              <a:rPr lang="ar-IQ" sz="2000" b="1" dirty="0" smtClean="0">
                <a:latin typeface="Arial" panose="020B0604020202020204" pitchFamily="34" charset="0"/>
              </a:rPr>
              <a:t>الذين لهم تجربة </a:t>
            </a:r>
            <a:r>
              <a:rPr lang="ar-IQ" sz="2000" b="1" dirty="0">
                <a:latin typeface="Arial" panose="020B0604020202020204" pitchFamily="34" charset="0"/>
              </a:rPr>
              <a:t>ع</a:t>
            </a:r>
            <a:r>
              <a:rPr lang="ar-IQ" sz="2000" b="1" dirty="0" smtClean="0">
                <a:latin typeface="Arial" panose="020B0604020202020204" pitchFamily="34" charset="0"/>
              </a:rPr>
              <a:t>ن </a:t>
            </a:r>
            <a:r>
              <a:rPr lang="ar-IQ" sz="2000" b="1" dirty="0">
                <a:latin typeface="Arial" panose="020B0604020202020204" pitchFamily="34" charset="0"/>
              </a:rPr>
              <a:t>معركة </a:t>
            </a:r>
            <a:r>
              <a:rPr lang="ar-IQ" sz="2000" b="1" dirty="0" smtClean="0">
                <a:latin typeface="Arial" panose="020B0604020202020204" pitchFamily="34" charset="0"/>
              </a:rPr>
              <a:t>الجسورلزيادة توسيع فهم مواطني الدولة المضيفة.</a:t>
            </a:r>
          </a:p>
          <a:p>
            <a:pPr marL="342900" indent="-342900" algn="r">
              <a:buFont typeface="Arial" panose="020B0604020202020204" pitchFamily="34" charset="0"/>
              <a:buChar char="•"/>
            </a:pPr>
            <a:endParaRPr lang="ar-IQ" sz="2000" b="1" dirty="0" smtClean="0">
              <a:latin typeface="Arial" panose="020B0604020202020204" pitchFamily="34" charset="0"/>
              <a:cs typeface="Arial" panose="020B0604020202020204" pitchFamily="34" charset="0"/>
            </a:endParaRPr>
          </a:p>
          <a:p>
            <a:pPr marL="342900" indent="-342900" algn="r">
              <a:buFont typeface="Arial" panose="020B0604020202020204" pitchFamily="34" charset="0"/>
              <a:buChar char="•"/>
            </a:pPr>
            <a:r>
              <a:rPr lang="ar-IQ" sz="2000" b="1" dirty="0">
                <a:latin typeface="Arial" panose="020B0604020202020204" pitchFamily="34" charset="0"/>
              </a:rPr>
              <a:t>إعادة تهيئة البيئة </a:t>
            </a:r>
            <a:r>
              <a:rPr lang="ar-IQ" sz="2000" b="1" dirty="0" smtClean="0">
                <a:latin typeface="Arial" panose="020B0604020202020204" pitchFamily="34" charset="0"/>
              </a:rPr>
              <a:t>العملية </a:t>
            </a:r>
            <a:r>
              <a:rPr lang="ar-IQ" sz="2000" b="1" dirty="0">
                <a:latin typeface="Arial" panose="020B0604020202020204" pitchFamily="34" charset="0"/>
              </a:rPr>
              <a:t>لمعركة الجسور لتقديم حدث تدريبي واقعي.</a:t>
            </a:r>
            <a:endParaRPr lang="en-US" sz="2000" b="1" dirty="0" smtClean="0">
              <a:latin typeface="Arial" panose="020B0604020202020204" pitchFamily="34" charset="0"/>
              <a:cs typeface="Arial" panose="020B0604020202020204" pitchFamily="34" charset="0"/>
            </a:endParaRPr>
          </a:p>
          <a:p>
            <a:pPr algn="r"/>
            <a:endParaRPr lang="ar-IQ" sz="2000" b="1" dirty="0" smtClean="0">
              <a:latin typeface="Arial" panose="020B0604020202020204" pitchFamily="34" charset="0"/>
              <a:cs typeface="Arial" panose="020B0604020202020204" pitchFamily="34" charset="0"/>
            </a:endParaRPr>
          </a:p>
          <a:p>
            <a:pPr marL="342900" indent="-342900" algn="r">
              <a:buFont typeface="Arial" panose="020B0604020202020204" pitchFamily="34" charset="0"/>
              <a:buChar char="•"/>
            </a:pPr>
            <a:r>
              <a:rPr lang="ar-IQ" sz="2000" b="1" dirty="0">
                <a:latin typeface="Arial" panose="020B0604020202020204" pitchFamily="34" charset="0"/>
              </a:rPr>
              <a:t>حدث ممتع وشامل يبني العمل الجماعي والتماسك وإشاعة روح </a:t>
            </a:r>
            <a:r>
              <a:rPr lang="ar-IQ" sz="2000" b="1" dirty="0" smtClean="0">
                <a:latin typeface="Arial" panose="020B0604020202020204" pitchFamily="34" charset="0"/>
              </a:rPr>
              <a:t>العمل والتعاون </a:t>
            </a:r>
            <a:r>
              <a:rPr lang="ar-IQ" sz="2000" b="1" dirty="0">
                <a:latin typeface="Arial" panose="020B0604020202020204" pitchFamily="34" charset="0"/>
              </a:rPr>
              <a:t>بين قيادة </a:t>
            </a:r>
            <a:r>
              <a:rPr lang="ar-IQ" sz="2000" b="1" dirty="0" smtClean="0">
                <a:latin typeface="Arial" panose="020B0604020202020204" pitchFamily="34" charset="0"/>
              </a:rPr>
              <a:t>ضباط فوة مهمة سبارتن </a:t>
            </a:r>
            <a:r>
              <a:rPr lang="ar-IQ" sz="2000" b="1" dirty="0">
                <a:latin typeface="Arial" panose="020B0604020202020204" pitchFamily="34" charset="0"/>
              </a:rPr>
              <a:t>وشركائنا الكويتيين.</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9736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10" name="Rectangle 9"/>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latin typeface="Arial" panose="020B0604020202020204" pitchFamily="34" charset="0"/>
                <a:cs typeface="Arial" panose="020B0604020202020204" pitchFamily="34" charset="0"/>
              </a:rPr>
              <a:t>UNCLASSIFIED</a:t>
            </a:r>
            <a:endParaRPr lang="en-US" sz="1400" dirty="0">
              <a:solidFill>
                <a:prstClr val="white"/>
              </a:solidFill>
              <a:latin typeface="Arial" panose="020B0604020202020204" pitchFamily="34" charset="0"/>
              <a:cs typeface="Arial" panose="020B0604020202020204" pitchFamily="34" charset="0"/>
            </a:endParaRPr>
          </a:p>
        </p:txBody>
      </p:sp>
      <p:cxnSp>
        <p:nvCxnSpPr>
          <p:cNvPr id="15" name="Straight Arrow Connector 14"/>
          <p:cNvCxnSpPr/>
          <p:nvPr/>
        </p:nvCxnSpPr>
        <p:spPr bwMode="auto">
          <a:xfrm flipV="1">
            <a:off x="2255693" y="1130277"/>
            <a:ext cx="6374974" cy="5043935"/>
          </a:xfrm>
          <a:prstGeom prst="straightConnector1">
            <a:avLst/>
          </a:prstGeom>
          <a:ln w="38100">
            <a:headEnd type="none" w="sm" len="sm"/>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4066303" y="3571456"/>
            <a:ext cx="3790311" cy="286118"/>
            <a:chOff x="1357957" y="5704311"/>
            <a:chExt cx="3790311" cy="286118"/>
          </a:xfrm>
        </p:grpSpPr>
        <p:sp>
          <p:nvSpPr>
            <p:cNvPr id="16" name="Oval 1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 -30 IPR</a:t>
              </a:r>
              <a:endParaRPr lang="en-US" sz="1200" dirty="0">
                <a:latin typeface="Arial" panose="020B0604020202020204" pitchFamily="34" charset="0"/>
                <a:cs typeface="Arial" panose="020B0604020202020204" pitchFamily="34" charset="0"/>
              </a:endParaRPr>
            </a:p>
          </p:txBody>
        </p:sp>
        <p:sp>
          <p:nvSpPr>
            <p:cNvPr id="20" name="TextBox 1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25AUG20</a:t>
              </a:r>
              <a:endParaRPr lang="en-US" sz="1200" dirty="0">
                <a:latin typeface="Arial" panose="020B0604020202020204" pitchFamily="34" charset="0"/>
                <a:cs typeface="Arial" panose="020B0604020202020204" pitchFamily="34" charset="0"/>
              </a:endParaRPr>
            </a:p>
          </p:txBody>
        </p:sp>
      </p:grpSp>
      <p:sp>
        <p:nvSpPr>
          <p:cNvPr id="43" name="Oval 42"/>
          <p:cNvSpPr/>
          <p:nvPr/>
        </p:nvSpPr>
        <p:spPr bwMode="auto">
          <a:xfrm>
            <a:off x="3168405" y="6348651"/>
            <a:ext cx="154532" cy="142875"/>
          </a:xfrm>
          <a:prstGeom prst="ellipse">
            <a:avLst/>
          </a:prstGeom>
          <a:solidFill>
            <a:srgbClr val="92D05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4118859" y="6321830"/>
            <a:ext cx="149286"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5945617" y="6300829"/>
            <a:ext cx="133350" cy="142875"/>
          </a:xfrm>
          <a:prstGeom prst="ellipse">
            <a:avLst/>
          </a:prstGeom>
          <a:solidFill>
            <a:srgbClr val="FF00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301755" y="6276201"/>
            <a:ext cx="908269"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Complete</a:t>
            </a:r>
            <a:endParaRPr lang="en-US" sz="1200" dirty="0">
              <a:latin typeface="Arial" panose="020B0604020202020204" pitchFamily="34" charset="0"/>
              <a:cs typeface="Arial" panose="020B0604020202020204" pitchFamily="34" charset="0"/>
            </a:endParaRPr>
          </a:p>
        </p:txBody>
      </p:sp>
      <p:sp>
        <p:nvSpPr>
          <p:cNvPr id="47" name="TextBox 46"/>
          <p:cNvSpPr txBox="1"/>
          <p:nvPr/>
        </p:nvSpPr>
        <p:spPr>
          <a:xfrm>
            <a:off x="4252210" y="6259679"/>
            <a:ext cx="1784572"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In Progress / On Time</a:t>
            </a:r>
            <a:endParaRPr lang="en-US" sz="1200" dirty="0">
              <a:latin typeface="Arial" panose="020B0604020202020204" pitchFamily="34" charset="0"/>
              <a:cs typeface="Arial" panose="020B0604020202020204" pitchFamily="34" charset="0"/>
            </a:endParaRPr>
          </a:p>
        </p:txBody>
      </p:sp>
      <p:sp>
        <p:nvSpPr>
          <p:cNvPr id="48" name="TextBox 47"/>
          <p:cNvSpPr txBox="1"/>
          <p:nvPr/>
        </p:nvSpPr>
        <p:spPr>
          <a:xfrm>
            <a:off x="6078968" y="6259679"/>
            <a:ext cx="594627"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Late</a:t>
            </a:r>
            <a:endParaRPr lang="en-US" sz="1200" dirty="0">
              <a:latin typeface="Arial" panose="020B0604020202020204" pitchFamily="34" charset="0"/>
              <a:cs typeface="Arial" panose="020B0604020202020204" pitchFamily="34" charset="0"/>
            </a:endParaRPr>
          </a:p>
        </p:txBody>
      </p:sp>
      <p:sp>
        <p:nvSpPr>
          <p:cNvPr id="51" name="5-Point Star 50"/>
          <p:cNvSpPr/>
          <p:nvPr/>
        </p:nvSpPr>
        <p:spPr bwMode="auto">
          <a:xfrm>
            <a:off x="2160823" y="5990429"/>
            <a:ext cx="247643" cy="232985"/>
          </a:xfrm>
          <a:prstGeom prst="star5">
            <a:avLst/>
          </a:prstGeom>
          <a:solidFill>
            <a:srgbClr val="FF00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234043" y="360032"/>
            <a:ext cx="4160306" cy="646331"/>
          </a:xfrm>
          <a:prstGeom prst="rect">
            <a:avLst/>
          </a:prstGeom>
          <a:noFill/>
        </p:spPr>
        <p:txBody>
          <a:bodyPr wrap="none" rtlCol="0">
            <a:spAutoFit/>
          </a:bodyPr>
          <a:lstStyle/>
          <a:p>
            <a:r>
              <a:rPr lang="en-US" sz="3600" dirty="0" smtClean="0">
                <a:latin typeface="Arial" panose="020B0604020202020204" pitchFamily="34" charset="0"/>
                <a:cs typeface="Arial" panose="020B0604020202020204" pitchFamily="34" charset="0"/>
              </a:rPr>
              <a:t>Calendar/ Timeline </a:t>
            </a:r>
            <a:endParaRPr lang="en-US" sz="3600" dirty="0">
              <a:latin typeface="Arial" panose="020B0604020202020204" pitchFamily="34" charset="0"/>
              <a:cs typeface="Arial" panose="020B0604020202020204" pitchFamily="34" charset="0"/>
            </a:endParaRPr>
          </a:p>
        </p:txBody>
      </p:sp>
      <p:grpSp>
        <p:nvGrpSpPr>
          <p:cNvPr id="87" name="Group 86"/>
          <p:cNvGrpSpPr/>
          <p:nvPr/>
        </p:nvGrpSpPr>
        <p:grpSpPr>
          <a:xfrm>
            <a:off x="1661983" y="5465240"/>
            <a:ext cx="3790311" cy="286118"/>
            <a:chOff x="1357957" y="5704311"/>
            <a:chExt cx="3790311" cy="286118"/>
          </a:xfrm>
        </p:grpSpPr>
        <p:sp>
          <p:nvSpPr>
            <p:cNvPr id="88" name="Oval 8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9" name="TextBox 88"/>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Personnel Rosters Due</a:t>
              </a:r>
              <a:endParaRPr lang="en-US" sz="1200" dirty="0">
                <a:latin typeface="Arial" panose="020B0604020202020204" pitchFamily="34" charset="0"/>
                <a:cs typeface="Arial" panose="020B0604020202020204" pitchFamily="34" charset="0"/>
              </a:endParaRPr>
            </a:p>
          </p:txBody>
        </p:sp>
        <p:sp>
          <p:nvSpPr>
            <p:cNvPr id="90" name="TextBox 8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grpSp>
        <p:nvGrpSpPr>
          <p:cNvPr id="91" name="Group 90"/>
          <p:cNvGrpSpPr/>
          <p:nvPr/>
        </p:nvGrpSpPr>
        <p:grpSpPr>
          <a:xfrm>
            <a:off x="2706950" y="4625570"/>
            <a:ext cx="4884791" cy="286118"/>
            <a:chOff x="1357957" y="5704311"/>
            <a:chExt cx="4884791" cy="286118"/>
          </a:xfrm>
        </p:grpSpPr>
        <p:sp>
          <p:nvSpPr>
            <p:cNvPr id="92" name="Oval 91"/>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3" name="TextBox 92"/>
            <p:cNvSpPr txBox="1"/>
            <p:nvPr/>
          </p:nvSpPr>
          <p:spPr>
            <a:xfrm>
              <a:off x="2937107" y="5713430"/>
              <a:ext cx="330564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Support and Meals Contracted/coordinated</a:t>
              </a:r>
              <a:endParaRPr lang="en-US" sz="1200" dirty="0">
                <a:latin typeface="Arial" panose="020B0604020202020204" pitchFamily="34" charset="0"/>
                <a:cs typeface="Arial" panose="020B0604020202020204" pitchFamily="34" charset="0"/>
              </a:endParaRPr>
            </a:p>
          </p:txBody>
        </p:sp>
        <p:sp>
          <p:nvSpPr>
            <p:cNvPr id="94" name="TextBox 93"/>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95" name="Group 94"/>
          <p:cNvGrpSpPr/>
          <p:nvPr/>
        </p:nvGrpSpPr>
        <p:grpSpPr>
          <a:xfrm>
            <a:off x="3203057" y="4238181"/>
            <a:ext cx="4884791" cy="286118"/>
            <a:chOff x="1357957" y="5704311"/>
            <a:chExt cx="4884791" cy="286118"/>
          </a:xfrm>
        </p:grpSpPr>
        <p:sp>
          <p:nvSpPr>
            <p:cNvPr id="96" name="Oval 9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7" name="TextBox 96"/>
            <p:cNvSpPr txBox="1"/>
            <p:nvPr/>
          </p:nvSpPr>
          <p:spPr>
            <a:xfrm>
              <a:off x="2937107" y="5713430"/>
              <a:ext cx="330564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KMOD/KLF/KLFAR </a:t>
              </a:r>
              <a:r>
                <a:rPr lang="en-US" sz="1200" dirty="0">
                  <a:latin typeface="Arial" panose="020B0604020202020204" pitchFamily="34" charset="0"/>
                  <a:cs typeface="Arial" panose="020B0604020202020204" pitchFamily="34" charset="0"/>
                </a:rPr>
                <a:t>A</a:t>
              </a:r>
              <a:r>
                <a:rPr lang="en-US" sz="1200" dirty="0" smtClean="0">
                  <a:latin typeface="Arial" panose="020B0604020202020204" pitchFamily="34" charset="0"/>
                  <a:cs typeface="Arial" panose="020B0604020202020204" pitchFamily="34" charset="0"/>
                </a:rPr>
                <a:t>ttendees Formal Invites</a:t>
              </a:r>
              <a:endParaRPr lang="en-US" sz="1200" dirty="0">
                <a:latin typeface="Arial" panose="020B0604020202020204" pitchFamily="34" charset="0"/>
                <a:cs typeface="Arial" panose="020B0604020202020204" pitchFamily="34" charset="0"/>
              </a:endParaRPr>
            </a:p>
          </p:txBody>
        </p:sp>
        <p:sp>
          <p:nvSpPr>
            <p:cNvPr id="98" name="TextBox 97"/>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99" name="Group 98"/>
          <p:cNvGrpSpPr/>
          <p:nvPr/>
        </p:nvGrpSpPr>
        <p:grpSpPr>
          <a:xfrm>
            <a:off x="7705113" y="6178771"/>
            <a:ext cx="3790311" cy="286118"/>
            <a:chOff x="1357957" y="5704311"/>
            <a:chExt cx="3790311" cy="286118"/>
          </a:xfrm>
        </p:grpSpPr>
        <p:sp>
          <p:nvSpPr>
            <p:cNvPr id="100" name="Oval 99"/>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1" name="TextBox 100"/>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 -60 IPR</a:t>
              </a:r>
              <a:endParaRPr lang="en-US" sz="1200" dirty="0">
                <a:latin typeface="Arial" panose="020B0604020202020204" pitchFamily="34" charset="0"/>
                <a:cs typeface="Arial" panose="020B0604020202020204" pitchFamily="34" charset="0"/>
              </a:endParaRPr>
            </a:p>
          </p:txBody>
        </p:sp>
        <p:sp>
          <p:nvSpPr>
            <p:cNvPr id="102" name="TextBox 101"/>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28JUL20</a:t>
              </a:r>
              <a:endParaRPr lang="en-US" sz="1200" dirty="0">
                <a:latin typeface="Arial" panose="020B0604020202020204" pitchFamily="34" charset="0"/>
                <a:cs typeface="Arial" panose="020B0604020202020204" pitchFamily="34" charset="0"/>
              </a:endParaRPr>
            </a:p>
          </p:txBody>
        </p:sp>
      </p:grpSp>
      <p:grpSp>
        <p:nvGrpSpPr>
          <p:cNvPr id="103" name="Group 102"/>
          <p:cNvGrpSpPr/>
          <p:nvPr/>
        </p:nvGrpSpPr>
        <p:grpSpPr>
          <a:xfrm>
            <a:off x="1331185" y="5729529"/>
            <a:ext cx="3790311" cy="286118"/>
            <a:chOff x="1357957" y="5704311"/>
            <a:chExt cx="3790311" cy="286118"/>
          </a:xfrm>
        </p:grpSpPr>
        <p:sp>
          <p:nvSpPr>
            <p:cNvPr id="104" name="Oval 103"/>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5" name="TextBox 104"/>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MOI Published</a:t>
              </a:r>
              <a:endParaRPr lang="en-US" sz="1200" dirty="0">
                <a:latin typeface="Arial" panose="020B0604020202020204" pitchFamily="34" charset="0"/>
                <a:cs typeface="Arial" panose="020B0604020202020204" pitchFamily="34" charset="0"/>
              </a:endParaRPr>
            </a:p>
          </p:txBody>
        </p:sp>
        <p:sp>
          <p:nvSpPr>
            <p:cNvPr id="106" name="TextBox 105"/>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10JUL20</a:t>
              </a:r>
              <a:endParaRPr lang="en-US" sz="1200" dirty="0">
                <a:latin typeface="Arial" panose="020B0604020202020204" pitchFamily="34" charset="0"/>
                <a:cs typeface="Arial" panose="020B0604020202020204" pitchFamily="34" charset="0"/>
              </a:endParaRPr>
            </a:p>
          </p:txBody>
        </p:sp>
      </p:grpSp>
      <p:grpSp>
        <p:nvGrpSpPr>
          <p:cNvPr id="107" name="Group 106"/>
          <p:cNvGrpSpPr/>
          <p:nvPr/>
        </p:nvGrpSpPr>
        <p:grpSpPr>
          <a:xfrm>
            <a:off x="3635928" y="3898440"/>
            <a:ext cx="4884791" cy="286118"/>
            <a:chOff x="1357957" y="5704311"/>
            <a:chExt cx="4884791" cy="286118"/>
          </a:xfrm>
        </p:grpSpPr>
        <p:sp>
          <p:nvSpPr>
            <p:cNvPr id="108" name="Oval 10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9" name="TextBox 108"/>
            <p:cNvSpPr txBox="1"/>
            <p:nvPr/>
          </p:nvSpPr>
          <p:spPr>
            <a:xfrm>
              <a:off x="2937107" y="5713430"/>
              <a:ext cx="330564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SECFOR Coordinated</a:t>
              </a:r>
              <a:endParaRPr lang="en-US" sz="1200" dirty="0">
                <a:latin typeface="Arial" panose="020B0604020202020204" pitchFamily="34" charset="0"/>
                <a:cs typeface="Arial" panose="020B0604020202020204" pitchFamily="34" charset="0"/>
              </a:endParaRPr>
            </a:p>
          </p:txBody>
        </p:sp>
        <p:sp>
          <p:nvSpPr>
            <p:cNvPr id="110" name="TextBox 10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111" name="Group 110"/>
          <p:cNvGrpSpPr/>
          <p:nvPr/>
        </p:nvGrpSpPr>
        <p:grpSpPr>
          <a:xfrm>
            <a:off x="4594944" y="3133128"/>
            <a:ext cx="3790311" cy="286118"/>
            <a:chOff x="1357957" y="5704311"/>
            <a:chExt cx="3790311" cy="286118"/>
          </a:xfrm>
        </p:grpSpPr>
        <p:sp>
          <p:nvSpPr>
            <p:cNvPr id="112" name="Oval 111"/>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3" name="TextBox 112"/>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Rehearsal</a:t>
              </a:r>
              <a:endParaRPr lang="en-US" sz="1200" dirty="0">
                <a:latin typeface="Arial" panose="020B0604020202020204" pitchFamily="34" charset="0"/>
                <a:cs typeface="Arial" panose="020B0604020202020204" pitchFamily="34" charset="0"/>
              </a:endParaRPr>
            </a:p>
          </p:txBody>
        </p:sp>
        <p:sp>
          <p:nvSpPr>
            <p:cNvPr id="114" name="TextBox 113"/>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21SEP20</a:t>
              </a:r>
              <a:endParaRPr lang="en-US" sz="1200" dirty="0">
                <a:latin typeface="Arial" panose="020B0604020202020204" pitchFamily="34" charset="0"/>
                <a:cs typeface="Arial" panose="020B0604020202020204" pitchFamily="34" charset="0"/>
              </a:endParaRPr>
            </a:p>
          </p:txBody>
        </p:sp>
      </p:grpSp>
      <p:grpSp>
        <p:nvGrpSpPr>
          <p:cNvPr id="115" name="Group 114"/>
          <p:cNvGrpSpPr/>
          <p:nvPr/>
        </p:nvGrpSpPr>
        <p:grpSpPr>
          <a:xfrm>
            <a:off x="5116812" y="2742149"/>
            <a:ext cx="3790311" cy="286118"/>
            <a:chOff x="1357957" y="5704311"/>
            <a:chExt cx="3790311" cy="286118"/>
          </a:xfrm>
        </p:grpSpPr>
        <p:sp>
          <p:nvSpPr>
            <p:cNvPr id="116" name="Oval 11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7" name="TextBox 116"/>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TFS Read Ahead//Preliminary</a:t>
              </a:r>
              <a:endParaRPr lang="en-US" sz="1200" dirty="0">
                <a:latin typeface="Arial" panose="020B0604020202020204" pitchFamily="34" charset="0"/>
                <a:cs typeface="Arial" panose="020B0604020202020204" pitchFamily="34" charset="0"/>
              </a:endParaRPr>
            </a:p>
          </p:txBody>
        </p:sp>
        <p:sp>
          <p:nvSpPr>
            <p:cNvPr id="118" name="TextBox 117"/>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22SEP20</a:t>
              </a:r>
              <a:endParaRPr lang="en-US" sz="1200" dirty="0">
                <a:latin typeface="Arial" panose="020B0604020202020204" pitchFamily="34" charset="0"/>
                <a:cs typeface="Arial" panose="020B0604020202020204" pitchFamily="34" charset="0"/>
              </a:endParaRPr>
            </a:p>
          </p:txBody>
        </p:sp>
      </p:grpSp>
      <p:grpSp>
        <p:nvGrpSpPr>
          <p:cNvPr id="119" name="Group 118"/>
          <p:cNvGrpSpPr/>
          <p:nvPr/>
        </p:nvGrpSpPr>
        <p:grpSpPr>
          <a:xfrm>
            <a:off x="5658631" y="2301516"/>
            <a:ext cx="3790311" cy="286118"/>
            <a:chOff x="1357957" y="5704311"/>
            <a:chExt cx="3790311" cy="286118"/>
          </a:xfrm>
        </p:grpSpPr>
        <p:sp>
          <p:nvSpPr>
            <p:cNvPr id="120" name="Oval 119"/>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Staff Ride/SLE Day 1</a:t>
              </a:r>
              <a:endParaRPr lang="en-US" sz="1200" dirty="0">
                <a:latin typeface="Arial" panose="020B0604020202020204" pitchFamily="34" charset="0"/>
                <a:cs typeface="Arial" panose="020B0604020202020204" pitchFamily="34" charset="0"/>
              </a:endParaRPr>
            </a:p>
          </p:txBody>
        </p:sp>
        <p:sp>
          <p:nvSpPr>
            <p:cNvPr id="122" name="TextBox 121"/>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28SEP20</a:t>
              </a:r>
              <a:endParaRPr lang="en-US" sz="1200" dirty="0">
                <a:latin typeface="Arial" panose="020B0604020202020204" pitchFamily="34" charset="0"/>
                <a:cs typeface="Arial" panose="020B0604020202020204" pitchFamily="34" charset="0"/>
              </a:endParaRPr>
            </a:p>
          </p:txBody>
        </p:sp>
      </p:grpSp>
      <p:grpSp>
        <p:nvGrpSpPr>
          <p:cNvPr id="123" name="Group 122"/>
          <p:cNvGrpSpPr/>
          <p:nvPr/>
        </p:nvGrpSpPr>
        <p:grpSpPr>
          <a:xfrm>
            <a:off x="6227433" y="1863188"/>
            <a:ext cx="3790311" cy="286118"/>
            <a:chOff x="1357957" y="5704311"/>
            <a:chExt cx="3790311" cy="286118"/>
          </a:xfrm>
        </p:grpSpPr>
        <p:sp>
          <p:nvSpPr>
            <p:cNvPr id="124" name="Oval 123"/>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5" name="TextBox 124"/>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Staff Ride/SLE Day 2</a:t>
              </a:r>
              <a:endParaRPr lang="en-US" sz="1200" dirty="0">
                <a:latin typeface="Arial" panose="020B0604020202020204" pitchFamily="34" charset="0"/>
                <a:cs typeface="Arial" panose="020B0604020202020204" pitchFamily="34" charset="0"/>
              </a:endParaRPr>
            </a:p>
          </p:txBody>
        </p:sp>
        <p:sp>
          <p:nvSpPr>
            <p:cNvPr id="126" name="TextBox 125"/>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29SEP20</a:t>
              </a:r>
              <a:endParaRPr lang="en-US" sz="1200" dirty="0">
                <a:latin typeface="Arial" panose="020B0604020202020204" pitchFamily="34" charset="0"/>
                <a:cs typeface="Arial" panose="020B0604020202020204" pitchFamily="34" charset="0"/>
              </a:endParaRPr>
            </a:p>
          </p:txBody>
        </p:sp>
      </p:grpSp>
      <p:grpSp>
        <p:nvGrpSpPr>
          <p:cNvPr id="127" name="Group 126"/>
          <p:cNvGrpSpPr/>
          <p:nvPr/>
        </p:nvGrpSpPr>
        <p:grpSpPr>
          <a:xfrm>
            <a:off x="6784308" y="1406622"/>
            <a:ext cx="4472148" cy="286118"/>
            <a:chOff x="1357957" y="5704311"/>
            <a:chExt cx="4472148" cy="286118"/>
          </a:xfrm>
        </p:grpSpPr>
        <p:sp>
          <p:nvSpPr>
            <p:cNvPr id="128" name="Oval 12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9" name="TextBox 128"/>
            <p:cNvSpPr txBox="1"/>
            <p:nvPr/>
          </p:nvSpPr>
          <p:spPr>
            <a:xfrm>
              <a:off x="2937107" y="5713430"/>
              <a:ext cx="2892998"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Staff Ride/SLE AAR/I_O Assessment </a:t>
              </a:r>
              <a:endParaRPr lang="en-US" sz="1200" dirty="0">
                <a:latin typeface="Arial" panose="020B0604020202020204" pitchFamily="34" charset="0"/>
                <a:cs typeface="Arial" panose="020B0604020202020204" pitchFamily="34" charset="0"/>
              </a:endParaRPr>
            </a:p>
          </p:txBody>
        </p:sp>
        <p:sp>
          <p:nvSpPr>
            <p:cNvPr id="130" name="TextBox 12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29SEP20</a:t>
              </a:r>
              <a:endParaRPr lang="en-US" sz="1200" dirty="0">
                <a:latin typeface="Arial" panose="020B0604020202020204" pitchFamily="34" charset="0"/>
                <a:cs typeface="Arial" panose="020B0604020202020204" pitchFamily="34" charset="0"/>
              </a:endParaRPr>
            </a:p>
          </p:txBody>
        </p:sp>
      </p:grpSp>
      <p:sp>
        <p:nvSpPr>
          <p:cNvPr id="3" name="TextBox 2"/>
          <p:cNvSpPr txBox="1"/>
          <p:nvPr/>
        </p:nvSpPr>
        <p:spPr>
          <a:xfrm>
            <a:off x="4997676" y="923225"/>
            <a:ext cx="2544351" cy="369332"/>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 All dates are tentative</a:t>
            </a:r>
            <a:endParaRPr lang="en-US" dirty="0">
              <a:latin typeface="Arial" panose="020B0604020202020204" pitchFamily="34" charset="0"/>
              <a:cs typeface="Arial" panose="020B0604020202020204" pitchFamily="34" charset="0"/>
            </a:endParaRPr>
          </a:p>
        </p:txBody>
      </p:sp>
      <p:cxnSp>
        <p:nvCxnSpPr>
          <p:cNvPr id="69" name="Straight Connector 68"/>
          <p:cNvCxnSpPr/>
          <p:nvPr/>
        </p:nvCxnSpPr>
        <p:spPr>
          <a:xfrm>
            <a:off x="772086" y="3071467"/>
            <a:ext cx="10900611" cy="9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3788" y="1780260"/>
            <a:ext cx="10900611" cy="9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1990671" y="5200951"/>
            <a:ext cx="4884791" cy="286118"/>
            <a:chOff x="1357957" y="5704311"/>
            <a:chExt cx="4884791" cy="286118"/>
          </a:xfrm>
        </p:grpSpPr>
        <p:sp>
          <p:nvSpPr>
            <p:cNvPr id="67" name="Oval 66"/>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2937107" y="5713430"/>
              <a:ext cx="330564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Sites Reserved</a:t>
              </a:r>
              <a:endParaRPr lang="en-US" sz="1200" dirty="0">
                <a:latin typeface="Arial" panose="020B0604020202020204" pitchFamily="34" charset="0"/>
                <a:cs typeface="Arial" panose="020B0604020202020204" pitchFamily="34" charset="0"/>
              </a:endParaRPr>
            </a:p>
          </p:txBody>
        </p:sp>
        <p:sp>
          <p:nvSpPr>
            <p:cNvPr id="71" name="TextBox 70"/>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grpSp>
        <p:nvGrpSpPr>
          <p:cNvPr id="72" name="Group 71"/>
          <p:cNvGrpSpPr/>
          <p:nvPr/>
        </p:nvGrpSpPr>
        <p:grpSpPr>
          <a:xfrm>
            <a:off x="2373147" y="4897881"/>
            <a:ext cx="4884791" cy="286118"/>
            <a:chOff x="1357957" y="5704311"/>
            <a:chExt cx="4884791" cy="286118"/>
          </a:xfrm>
        </p:grpSpPr>
        <p:sp>
          <p:nvSpPr>
            <p:cNvPr id="73" name="Oval 72"/>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4" name="TextBox 73"/>
            <p:cNvSpPr txBox="1"/>
            <p:nvPr/>
          </p:nvSpPr>
          <p:spPr>
            <a:xfrm>
              <a:off x="2937107" y="5713430"/>
              <a:ext cx="330564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Linguists Coordinated</a:t>
              </a:r>
              <a:endParaRPr lang="en-US" sz="1200" dirty="0">
                <a:latin typeface="Arial" panose="020B0604020202020204" pitchFamily="34" charset="0"/>
                <a:cs typeface="Arial" panose="020B0604020202020204" pitchFamily="34" charset="0"/>
              </a:endParaRPr>
            </a:p>
          </p:txBody>
        </p:sp>
        <p:sp>
          <p:nvSpPr>
            <p:cNvPr id="75" name="TextBox 74"/>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824364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10" name="Rectangle 9"/>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prstClr val="white"/>
                </a:solidFill>
                <a:latin typeface="Arial" panose="020B0604020202020204" pitchFamily="34" charset="0"/>
                <a:cs typeface="Arial" panose="020B0604020202020204" pitchFamily="34" charset="0"/>
              </a:rPr>
              <a:t>غير مصنف</a:t>
            </a:r>
            <a:endParaRPr lang="en-US" sz="1400" b="1" dirty="0">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1400" b="1" dirty="0" smtClean="0">
                <a:solidFill>
                  <a:prstClr val="white"/>
                </a:solidFill>
                <a:latin typeface="Arial" panose="020B0604020202020204" pitchFamily="34" charset="0"/>
                <a:cs typeface="Arial" panose="020B0604020202020204" pitchFamily="34" charset="0"/>
              </a:rPr>
              <a:t>غير مصنف</a:t>
            </a:r>
            <a:endParaRPr lang="en-US" sz="1400" b="1" dirty="0">
              <a:solidFill>
                <a:prstClr val="white"/>
              </a:solidFill>
              <a:latin typeface="Arial" panose="020B0604020202020204" pitchFamily="34" charset="0"/>
              <a:cs typeface="Arial" panose="020B0604020202020204" pitchFamily="34" charset="0"/>
            </a:endParaRPr>
          </a:p>
        </p:txBody>
      </p:sp>
      <p:cxnSp>
        <p:nvCxnSpPr>
          <p:cNvPr id="15" name="Straight Arrow Connector 14"/>
          <p:cNvCxnSpPr/>
          <p:nvPr/>
        </p:nvCxnSpPr>
        <p:spPr bwMode="auto">
          <a:xfrm flipV="1">
            <a:off x="2255693" y="1130277"/>
            <a:ext cx="6374974" cy="5043935"/>
          </a:xfrm>
          <a:prstGeom prst="straightConnector1">
            <a:avLst/>
          </a:prstGeom>
          <a:ln w="38100">
            <a:headEnd type="none" w="sm" len="sm"/>
            <a:tailEnd type="triangle"/>
          </a:ln>
        </p:spPr>
        <p:style>
          <a:lnRef idx="1">
            <a:schemeClr val="dk1"/>
          </a:lnRef>
          <a:fillRef idx="0">
            <a:schemeClr val="dk1"/>
          </a:fillRef>
          <a:effectRef idx="0">
            <a:schemeClr val="dk1"/>
          </a:effectRef>
          <a:fontRef idx="minor">
            <a:schemeClr val="tx1"/>
          </a:fontRef>
        </p:style>
      </p:cxnSp>
      <p:grpSp>
        <p:nvGrpSpPr>
          <p:cNvPr id="2" name="Group 1"/>
          <p:cNvGrpSpPr/>
          <p:nvPr/>
        </p:nvGrpSpPr>
        <p:grpSpPr>
          <a:xfrm>
            <a:off x="4066303" y="3571456"/>
            <a:ext cx="3790311" cy="286118"/>
            <a:chOff x="1357957" y="5704311"/>
            <a:chExt cx="3790311" cy="286118"/>
          </a:xfrm>
        </p:grpSpPr>
        <p:sp>
          <p:nvSpPr>
            <p:cNvPr id="16" name="Oval 1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9" name="TextBox 18"/>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 -30 </a:t>
              </a:r>
              <a:r>
                <a:rPr lang="ar-IQ" sz="1200" b="1" dirty="0" smtClean="0">
                  <a:latin typeface="Arial" panose="020B0604020202020204" pitchFamily="34" charset="0"/>
                  <a:cs typeface="Arial" panose="020B0604020202020204" pitchFamily="34" charset="0"/>
                </a:rPr>
                <a:t>مراجعة التخطيط الأولي</a:t>
              </a:r>
              <a:endParaRPr lang="en-US" sz="1200" b="1" dirty="0">
                <a:latin typeface="Arial" panose="020B0604020202020204" pitchFamily="34" charset="0"/>
                <a:cs typeface="Arial" panose="020B0604020202020204" pitchFamily="34" charset="0"/>
              </a:endParaRPr>
            </a:p>
          </p:txBody>
        </p:sp>
        <p:sp>
          <p:nvSpPr>
            <p:cNvPr id="20" name="TextBox 1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25AUG20</a:t>
              </a:r>
              <a:endParaRPr lang="en-US" sz="1200" dirty="0">
                <a:latin typeface="Arial" panose="020B0604020202020204" pitchFamily="34" charset="0"/>
                <a:cs typeface="Arial" panose="020B0604020202020204" pitchFamily="34" charset="0"/>
              </a:endParaRPr>
            </a:p>
          </p:txBody>
        </p:sp>
      </p:grpSp>
      <p:sp>
        <p:nvSpPr>
          <p:cNvPr id="43" name="Oval 42"/>
          <p:cNvSpPr/>
          <p:nvPr/>
        </p:nvSpPr>
        <p:spPr bwMode="auto">
          <a:xfrm>
            <a:off x="3168405" y="6348651"/>
            <a:ext cx="154532" cy="142875"/>
          </a:xfrm>
          <a:prstGeom prst="ellipse">
            <a:avLst/>
          </a:prstGeom>
          <a:solidFill>
            <a:srgbClr val="92D05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4" name="Oval 43"/>
          <p:cNvSpPr/>
          <p:nvPr/>
        </p:nvSpPr>
        <p:spPr bwMode="auto">
          <a:xfrm>
            <a:off x="4118859" y="6321830"/>
            <a:ext cx="149286"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5" name="Oval 44"/>
          <p:cNvSpPr/>
          <p:nvPr/>
        </p:nvSpPr>
        <p:spPr bwMode="auto">
          <a:xfrm>
            <a:off x="5945617" y="6300829"/>
            <a:ext cx="133350" cy="142875"/>
          </a:xfrm>
          <a:prstGeom prst="ellipse">
            <a:avLst/>
          </a:prstGeom>
          <a:solidFill>
            <a:srgbClr val="FF00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3301755" y="6276201"/>
            <a:ext cx="908269" cy="307777"/>
          </a:xfrm>
          <a:prstGeom prst="rect">
            <a:avLst/>
          </a:prstGeom>
          <a:noFill/>
        </p:spPr>
        <p:txBody>
          <a:bodyPr wrap="square" rtlCol="0">
            <a:spAutoFit/>
          </a:bodyPr>
          <a:lstStyle/>
          <a:p>
            <a:r>
              <a:rPr lang="ar-IQ" sz="1400" b="1" dirty="0" smtClean="0">
                <a:latin typeface="Arial" panose="020B0604020202020204" pitchFamily="34" charset="0"/>
                <a:cs typeface="Arial" panose="020B0604020202020204" pitchFamily="34" charset="0"/>
              </a:rPr>
              <a:t>كامل</a:t>
            </a:r>
            <a:endParaRPr lang="en-US" sz="1400" b="1" dirty="0">
              <a:latin typeface="Arial" panose="020B0604020202020204" pitchFamily="34" charset="0"/>
              <a:cs typeface="Arial" panose="020B0604020202020204" pitchFamily="34" charset="0"/>
            </a:endParaRPr>
          </a:p>
        </p:txBody>
      </p:sp>
      <p:sp>
        <p:nvSpPr>
          <p:cNvPr id="47" name="TextBox 46"/>
          <p:cNvSpPr txBox="1"/>
          <p:nvPr/>
        </p:nvSpPr>
        <p:spPr>
          <a:xfrm>
            <a:off x="4252210" y="6259679"/>
            <a:ext cx="1784572" cy="307777"/>
          </a:xfrm>
          <a:prstGeom prst="rect">
            <a:avLst/>
          </a:prstGeom>
          <a:noFill/>
        </p:spPr>
        <p:txBody>
          <a:bodyPr wrap="square" rtlCol="0">
            <a:spAutoFit/>
          </a:bodyPr>
          <a:lstStyle/>
          <a:p>
            <a:r>
              <a:rPr lang="ar-IQ" sz="1400" b="1" dirty="0" smtClean="0">
                <a:latin typeface="Arial" panose="020B0604020202020204" pitchFamily="34" charset="0"/>
                <a:cs typeface="Arial" panose="020B0604020202020204" pitchFamily="34" charset="0"/>
              </a:rPr>
              <a:t>جاري</a:t>
            </a:r>
            <a:r>
              <a:rPr lang="en-US" sz="1200" dirty="0" smtClean="0">
                <a:latin typeface="Arial" panose="020B0604020202020204" pitchFamily="34" charset="0"/>
                <a:cs typeface="Arial" panose="020B0604020202020204" pitchFamily="34" charset="0"/>
              </a:rPr>
              <a:t>/ </a:t>
            </a:r>
            <a:r>
              <a:rPr lang="ar-IQ" sz="1400" b="1" dirty="0" smtClean="0">
                <a:latin typeface="Arial" panose="020B0604020202020204" pitchFamily="34" charset="0"/>
                <a:cs typeface="Arial" panose="020B0604020202020204" pitchFamily="34" charset="0"/>
              </a:rPr>
              <a:t>في الوقت المحدد</a:t>
            </a:r>
            <a:endParaRPr lang="en-US" sz="1400" b="1" dirty="0">
              <a:latin typeface="Arial" panose="020B0604020202020204" pitchFamily="34" charset="0"/>
              <a:cs typeface="Arial" panose="020B0604020202020204" pitchFamily="34" charset="0"/>
            </a:endParaRPr>
          </a:p>
        </p:txBody>
      </p:sp>
      <p:sp>
        <p:nvSpPr>
          <p:cNvPr id="48" name="TextBox 47"/>
          <p:cNvSpPr txBox="1"/>
          <p:nvPr/>
        </p:nvSpPr>
        <p:spPr>
          <a:xfrm>
            <a:off x="6078968" y="6259679"/>
            <a:ext cx="594627" cy="307777"/>
          </a:xfrm>
          <a:prstGeom prst="rect">
            <a:avLst/>
          </a:prstGeom>
          <a:noFill/>
        </p:spPr>
        <p:txBody>
          <a:bodyPr wrap="square" rtlCol="0">
            <a:spAutoFit/>
          </a:bodyPr>
          <a:lstStyle/>
          <a:p>
            <a:r>
              <a:rPr lang="ar-IQ" sz="1400" b="1" dirty="0" smtClean="0">
                <a:latin typeface="Arial" panose="020B0604020202020204" pitchFamily="34" charset="0"/>
                <a:cs typeface="Arial" panose="020B0604020202020204" pitchFamily="34" charset="0"/>
              </a:rPr>
              <a:t>متأخر</a:t>
            </a:r>
            <a:endParaRPr lang="en-US" sz="1400" b="1" dirty="0">
              <a:latin typeface="Arial" panose="020B0604020202020204" pitchFamily="34" charset="0"/>
              <a:cs typeface="Arial" panose="020B0604020202020204" pitchFamily="34" charset="0"/>
            </a:endParaRPr>
          </a:p>
        </p:txBody>
      </p:sp>
      <p:sp>
        <p:nvSpPr>
          <p:cNvPr id="51" name="5-Point Star 50"/>
          <p:cNvSpPr/>
          <p:nvPr/>
        </p:nvSpPr>
        <p:spPr bwMode="auto">
          <a:xfrm>
            <a:off x="2160823" y="5990429"/>
            <a:ext cx="247643" cy="232985"/>
          </a:xfrm>
          <a:prstGeom prst="star5">
            <a:avLst/>
          </a:prstGeom>
          <a:solidFill>
            <a:srgbClr val="FF00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TextBox 5"/>
          <p:cNvSpPr txBox="1"/>
          <p:nvPr/>
        </p:nvSpPr>
        <p:spPr>
          <a:xfrm>
            <a:off x="4234043" y="360032"/>
            <a:ext cx="3698448" cy="646331"/>
          </a:xfrm>
          <a:prstGeom prst="rect">
            <a:avLst/>
          </a:prstGeom>
          <a:noFill/>
        </p:spPr>
        <p:txBody>
          <a:bodyPr wrap="none" rtlCol="0">
            <a:spAutoFit/>
          </a:bodyPr>
          <a:lstStyle/>
          <a:p>
            <a:r>
              <a:rPr lang="ar-IQ" sz="3600" b="1" dirty="0">
                <a:latin typeface="Arial" panose="020B0604020202020204" pitchFamily="34" charset="0"/>
              </a:rPr>
              <a:t>التقويم / الجدول الزمني</a:t>
            </a:r>
            <a:endParaRPr lang="en-US" sz="3600" b="1" dirty="0">
              <a:latin typeface="Arial" panose="020B0604020202020204" pitchFamily="34" charset="0"/>
              <a:cs typeface="Arial" panose="020B0604020202020204" pitchFamily="34" charset="0"/>
            </a:endParaRPr>
          </a:p>
        </p:txBody>
      </p:sp>
      <p:grpSp>
        <p:nvGrpSpPr>
          <p:cNvPr id="87" name="Group 86"/>
          <p:cNvGrpSpPr/>
          <p:nvPr/>
        </p:nvGrpSpPr>
        <p:grpSpPr>
          <a:xfrm>
            <a:off x="1661983" y="5465240"/>
            <a:ext cx="3790311" cy="286118"/>
            <a:chOff x="1357957" y="5704311"/>
            <a:chExt cx="3790311" cy="286118"/>
          </a:xfrm>
        </p:grpSpPr>
        <p:sp>
          <p:nvSpPr>
            <p:cNvPr id="88" name="Oval 8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89" name="TextBox 88"/>
            <p:cNvSpPr txBox="1"/>
            <p:nvPr/>
          </p:nvSpPr>
          <p:spPr>
            <a:xfrm>
              <a:off x="2937107" y="5713430"/>
              <a:ext cx="2211161" cy="276999"/>
            </a:xfrm>
            <a:prstGeom prst="rect">
              <a:avLst/>
            </a:prstGeom>
            <a:noFill/>
          </p:spPr>
          <p:txBody>
            <a:bodyPr wrap="square" rtlCol="0">
              <a:spAutoFit/>
            </a:bodyPr>
            <a:lstStyle/>
            <a:p>
              <a:r>
                <a:rPr lang="ar-IQ" sz="1200" b="1" dirty="0">
                  <a:solidFill>
                    <a:prstClr val="black"/>
                  </a:solidFill>
                  <a:latin typeface="Arial" panose="020B0604020202020204" pitchFamily="34" charset="0"/>
                </a:rPr>
                <a:t>تقديم قوائم بأسماء </a:t>
              </a:r>
              <a:r>
                <a:rPr lang="ar-IQ" sz="1200" b="1" dirty="0" smtClean="0">
                  <a:solidFill>
                    <a:prstClr val="black"/>
                  </a:solidFill>
                  <a:latin typeface="Arial" panose="020B0604020202020204" pitchFamily="34" charset="0"/>
                </a:rPr>
                <a:t>ألأفراد</a:t>
              </a:r>
              <a:endParaRPr lang="en-US" sz="1200" dirty="0">
                <a:latin typeface="Arial" panose="020B0604020202020204" pitchFamily="34" charset="0"/>
                <a:cs typeface="Arial" panose="020B0604020202020204" pitchFamily="34" charset="0"/>
              </a:endParaRPr>
            </a:p>
          </p:txBody>
        </p:sp>
        <p:sp>
          <p:nvSpPr>
            <p:cNvPr id="90" name="TextBox 8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grpSp>
        <p:nvGrpSpPr>
          <p:cNvPr id="91" name="Group 90"/>
          <p:cNvGrpSpPr/>
          <p:nvPr/>
        </p:nvGrpSpPr>
        <p:grpSpPr>
          <a:xfrm>
            <a:off x="2706950" y="4625570"/>
            <a:ext cx="4884791" cy="286118"/>
            <a:chOff x="1357957" y="5704311"/>
            <a:chExt cx="4884791" cy="286118"/>
          </a:xfrm>
        </p:grpSpPr>
        <p:sp>
          <p:nvSpPr>
            <p:cNvPr id="92" name="Oval 91"/>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3" name="TextBox 92"/>
            <p:cNvSpPr txBox="1"/>
            <p:nvPr/>
          </p:nvSpPr>
          <p:spPr>
            <a:xfrm>
              <a:off x="2937107" y="5713430"/>
              <a:ext cx="3305641" cy="276999"/>
            </a:xfrm>
            <a:prstGeom prst="rect">
              <a:avLst/>
            </a:prstGeom>
            <a:noFill/>
          </p:spPr>
          <p:txBody>
            <a:bodyPr wrap="square" rtlCol="0">
              <a:spAutoFit/>
            </a:bodyPr>
            <a:lstStyle/>
            <a:p>
              <a:r>
                <a:rPr lang="ar-IQ" sz="1200" dirty="0">
                  <a:latin typeface="Arial" panose="020B0604020202020204" pitchFamily="34" charset="0"/>
                  <a:cs typeface="Arial" panose="020B0604020202020204" pitchFamily="34" charset="0"/>
                </a:rPr>
                <a:t> </a:t>
              </a:r>
              <a:r>
                <a:rPr lang="ar-IQ" sz="1200" b="1" dirty="0" smtClean="0">
                  <a:latin typeface="Arial" panose="020B0604020202020204" pitchFamily="34" charset="0"/>
                  <a:cs typeface="Arial" panose="020B0604020202020204" pitchFamily="34" charset="0"/>
                </a:rPr>
                <a:t>منسقة</a:t>
              </a: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الدعم والوجبات المتعاقد عليها</a:t>
              </a:r>
              <a:endParaRPr lang="en-US" sz="1200" b="1" dirty="0">
                <a:latin typeface="Arial" panose="020B0604020202020204" pitchFamily="34" charset="0"/>
                <a:cs typeface="Arial" panose="020B0604020202020204" pitchFamily="34" charset="0"/>
              </a:endParaRPr>
            </a:p>
          </p:txBody>
        </p:sp>
        <p:sp>
          <p:nvSpPr>
            <p:cNvPr id="94" name="TextBox 93"/>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95" name="Group 94"/>
          <p:cNvGrpSpPr/>
          <p:nvPr/>
        </p:nvGrpSpPr>
        <p:grpSpPr>
          <a:xfrm>
            <a:off x="3203057" y="4238181"/>
            <a:ext cx="5852236" cy="470784"/>
            <a:chOff x="1357957" y="5704311"/>
            <a:chExt cx="5852236" cy="470784"/>
          </a:xfrm>
        </p:grpSpPr>
        <p:sp>
          <p:nvSpPr>
            <p:cNvPr id="96" name="Oval 9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97" name="TextBox 96"/>
            <p:cNvSpPr txBox="1"/>
            <p:nvPr/>
          </p:nvSpPr>
          <p:spPr>
            <a:xfrm>
              <a:off x="2937106" y="5713430"/>
              <a:ext cx="4273087" cy="461665"/>
            </a:xfrm>
            <a:prstGeom prst="rect">
              <a:avLst/>
            </a:prstGeom>
            <a:noFill/>
          </p:spPr>
          <p:txBody>
            <a:bodyPr wrap="square" rtlCol="0">
              <a:spAutoFit/>
            </a:bodyPr>
            <a:lstStyle/>
            <a:p>
              <a:pPr lvl="0" algn="ctr"/>
              <a:r>
                <a:rPr lang="ar-IQ" sz="1200" b="1" dirty="0">
                  <a:solidFill>
                    <a:prstClr val="black"/>
                  </a:solidFill>
                  <a:latin typeface="Arial" panose="020B0604020202020204" pitchFamily="34" charset="0"/>
                </a:rPr>
                <a:t>دعوات رسمية للحضور موجه الى مسؤولي وزارة الدفاع الكويتية,القوة البرية الكويتية,مدفعية ميدان القوة البرية</a:t>
              </a:r>
              <a:endParaRPr lang="en-US" sz="1200" b="1" dirty="0">
                <a:solidFill>
                  <a:prstClr val="black"/>
                </a:solidFill>
                <a:latin typeface="Arial" panose="020B0604020202020204" pitchFamily="34" charset="0"/>
                <a:cs typeface="Arial" panose="020B0604020202020204" pitchFamily="34" charset="0"/>
              </a:endParaRPr>
            </a:p>
          </p:txBody>
        </p:sp>
        <p:sp>
          <p:nvSpPr>
            <p:cNvPr id="98" name="TextBox 97"/>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99" name="Group 98"/>
          <p:cNvGrpSpPr/>
          <p:nvPr/>
        </p:nvGrpSpPr>
        <p:grpSpPr>
          <a:xfrm>
            <a:off x="7705113" y="6178771"/>
            <a:ext cx="3790311" cy="286118"/>
            <a:chOff x="1357957" y="5704311"/>
            <a:chExt cx="3790311" cy="286118"/>
          </a:xfrm>
        </p:grpSpPr>
        <p:sp>
          <p:nvSpPr>
            <p:cNvPr id="100" name="Oval 99"/>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1" name="TextBox 100"/>
            <p:cNvSpPr txBox="1"/>
            <p:nvPr/>
          </p:nvSpPr>
          <p:spPr>
            <a:xfrm>
              <a:off x="2937107" y="5713430"/>
              <a:ext cx="2211161" cy="276999"/>
            </a:xfrm>
            <a:prstGeom prst="rect">
              <a:avLst/>
            </a:prstGeom>
            <a:noFill/>
          </p:spPr>
          <p:txBody>
            <a:bodyPr wrap="square" rtlCol="0">
              <a:spAutoFit/>
            </a:bodyPr>
            <a:lstStyle/>
            <a:p>
              <a:r>
                <a:rPr lang="en-US" sz="1200" dirty="0" smtClean="0">
                  <a:latin typeface="Arial" panose="020B0604020202020204" pitchFamily="34" charset="0"/>
                  <a:cs typeface="Arial" panose="020B0604020202020204" pitchFamily="34" charset="0"/>
                </a:rPr>
                <a:t>D -60 IPR</a:t>
              </a:r>
              <a:endParaRPr lang="en-US" sz="1200" dirty="0">
                <a:latin typeface="Arial" panose="020B0604020202020204" pitchFamily="34" charset="0"/>
                <a:cs typeface="Arial" panose="020B0604020202020204" pitchFamily="34" charset="0"/>
              </a:endParaRPr>
            </a:p>
          </p:txBody>
        </p:sp>
        <p:sp>
          <p:nvSpPr>
            <p:cNvPr id="102" name="TextBox 101"/>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28JUL20</a:t>
              </a:r>
              <a:endParaRPr lang="en-US" sz="1200" dirty="0">
                <a:latin typeface="Arial" panose="020B0604020202020204" pitchFamily="34" charset="0"/>
                <a:cs typeface="Arial" panose="020B0604020202020204" pitchFamily="34" charset="0"/>
              </a:endParaRPr>
            </a:p>
          </p:txBody>
        </p:sp>
      </p:grpSp>
      <p:grpSp>
        <p:nvGrpSpPr>
          <p:cNvPr id="103" name="Group 102"/>
          <p:cNvGrpSpPr/>
          <p:nvPr/>
        </p:nvGrpSpPr>
        <p:grpSpPr>
          <a:xfrm>
            <a:off x="1331185" y="5729529"/>
            <a:ext cx="3758790" cy="339382"/>
            <a:chOff x="1357957" y="5704311"/>
            <a:chExt cx="3758790" cy="339382"/>
          </a:xfrm>
        </p:grpSpPr>
        <p:sp>
          <p:nvSpPr>
            <p:cNvPr id="104" name="Oval 103"/>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5" name="TextBox 104"/>
            <p:cNvSpPr txBox="1"/>
            <p:nvPr/>
          </p:nvSpPr>
          <p:spPr>
            <a:xfrm>
              <a:off x="2905586" y="5766694"/>
              <a:ext cx="2211161" cy="276999"/>
            </a:xfrm>
            <a:prstGeom prst="rect">
              <a:avLst/>
            </a:prstGeom>
            <a:noFill/>
          </p:spPr>
          <p:txBody>
            <a:bodyPr wrap="square" rtlCol="0">
              <a:spAutoFit/>
            </a:bodyPr>
            <a:lstStyle/>
            <a:p>
              <a:pPr lvl="0"/>
              <a:r>
                <a:rPr lang="ar-IQ" sz="1200" b="1" dirty="0">
                  <a:solidFill>
                    <a:prstClr val="black"/>
                  </a:solidFill>
                  <a:latin typeface="Arial" panose="020B0604020202020204" pitchFamily="34" charset="0"/>
                </a:rPr>
                <a:t>أصدارات وزارة الداخلية</a:t>
              </a:r>
              <a:endParaRPr lang="en-US" sz="1200" b="1" dirty="0">
                <a:solidFill>
                  <a:prstClr val="black"/>
                </a:solidFill>
                <a:latin typeface="Arial" panose="020B0604020202020204" pitchFamily="34" charset="0"/>
                <a:cs typeface="Arial" panose="020B0604020202020204" pitchFamily="34" charset="0"/>
              </a:endParaRPr>
            </a:p>
          </p:txBody>
        </p:sp>
        <p:sp>
          <p:nvSpPr>
            <p:cNvPr id="106" name="TextBox 105"/>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10JUL20</a:t>
              </a:r>
              <a:endParaRPr lang="en-US" sz="1200" dirty="0">
                <a:latin typeface="Arial" panose="020B0604020202020204" pitchFamily="34" charset="0"/>
                <a:cs typeface="Arial" panose="020B0604020202020204" pitchFamily="34" charset="0"/>
              </a:endParaRPr>
            </a:p>
          </p:txBody>
        </p:sp>
      </p:grpSp>
      <p:grpSp>
        <p:nvGrpSpPr>
          <p:cNvPr id="107" name="Group 106"/>
          <p:cNvGrpSpPr/>
          <p:nvPr/>
        </p:nvGrpSpPr>
        <p:grpSpPr>
          <a:xfrm>
            <a:off x="3635928" y="3898440"/>
            <a:ext cx="4884791" cy="286118"/>
            <a:chOff x="1357957" y="5704311"/>
            <a:chExt cx="4884791" cy="286118"/>
          </a:xfrm>
        </p:grpSpPr>
        <p:sp>
          <p:nvSpPr>
            <p:cNvPr id="108" name="Oval 10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09" name="TextBox 108"/>
            <p:cNvSpPr txBox="1"/>
            <p:nvPr/>
          </p:nvSpPr>
          <p:spPr>
            <a:xfrm>
              <a:off x="2937107" y="5713430"/>
              <a:ext cx="330564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القوة الأمنية منسقة</a:t>
              </a:r>
              <a:endParaRPr lang="en-US" sz="1200" b="1" dirty="0">
                <a:latin typeface="Arial" panose="020B0604020202020204" pitchFamily="34" charset="0"/>
                <a:cs typeface="Arial" panose="020B0604020202020204" pitchFamily="34" charset="0"/>
              </a:endParaRPr>
            </a:p>
          </p:txBody>
        </p:sp>
        <p:sp>
          <p:nvSpPr>
            <p:cNvPr id="110" name="TextBox 10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21AUG20</a:t>
              </a:r>
              <a:endParaRPr lang="en-US" sz="1200" dirty="0">
                <a:latin typeface="Arial" panose="020B0604020202020204" pitchFamily="34" charset="0"/>
                <a:cs typeface="Arial" panose="020B0604020202020204" pitchFamily="34" charset="0"/>
              </a:endParaRPr>
            </a:p>
          </p:txBody>
        </p:sp>
      </p:grpSp>
      <p:grpSp>
        <p:nvGrpSpPr>
          <p:cNvPr id="111" name="Group 110"/>
          <p:cNvGrpSpPr/>
          <p:nvPr/>
        </p:nvGrpSpPr>
        <p:grpSpPr>
          <a:xfrm>
            <a:off x="4594944" y="3133128"/>
            <a:ext cx="3790311" cy="286118"/>
            <a:chOff x="1357957" y="5704311"/>
            <a:chExt cx="3790311" cy="286118"/>
          </a:xfrm>
        </p:grpSpPr>
        <p:sp>
          <p:nvSpPr>
            <p:cNvPr id="112" name="Oval 111"/>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3" name="TextBox 112"/>
            <p:cNvSpPr txBox="1"/>
            <p:nvPr/>
          </p:nvSpPr>
          <p:spPr>
            <a:xfrm>
              <a:off x="2937107" y="5713430"/>
              <a:ext cx="221116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البروفة</a:t>
              </a:r>
              <a:endParaRPr lang="en-US" sz="1200" b="1" dirty="0">
                <a:latin typeface="Arial" panose="020B0604020202020204" pitchFamily="34" charset="0"/>
                <a:cs typeface="Arial" panose="020B0604020202020204" pitchFamily="34" charset="0"/>
              </a:endParaRPr>
            </a:p>
          </p:txBody>
        </p:sp>
        <p:sp>
          <p:nvSpPr>
            <p:cNvPr id="114" name="TextBox 113"/>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21SEP20</a:t>
              </a:r>
              <a:endParaRPr lang="en-US" sz="1200" dirty="0">
                <a:latin typeface="Arial" panose="020B0604020202020204" pitchFamily="34" charset="0"/>
                <a:cs typeface="Arial" panose="020B0604020202020204" pitchFamily="34" charset="0"/>
              </a:endParaRPr>
            </a:p>
          </p:txBody>
        </p:sp>
      </p:grpSp>
      <p:grpSp>
        <p:nvGrpSpPr>
          <p:cNvPr id="115" name="Group 114"/>
          <p:cNvGrpSpPr/>
          <p:nvPr/>
        </p:nvGrpSpPr>
        <p:grpSpPr>
          <a:xfrm>
            <a:off x="5116812" y="2742149"/>
            <a:ext cx="4167451" cy="286118"/>
            <a:chOff x="1357957" y="5704311"/>
            <a:chExt cx="4167451" cy="286118"/>
          </a:xfrm>
        </p:grpSpPr>
        <p:sp>
          <p:nvSpPr>
            <p:cNvPr id="116" name="Oval 115"/>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17" name="TextBox 116"/>
            <p:cNvSpPr txBox="1"/>
            <p:nvPr/>
          </p:nvSpPr>
          <p:spPr>
            <a:xfrm>
              <a:off x="2937107" y="5713430"/>
              <a:ext cx="258830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تمهيدية</a:t>
              </a:r>
              <a:r>
                <a:rPr lang="en-US" sz="1200" b="1" dirty="0" smtClean="0">
                  <a:latin typeface="Arial" panose="020B0604020202020204" pitchFamily="34" charset="0"/>
                  <a:cs typeface="Arial" panose="020B0604020202020204" pitchFamily="34" charset="0"/>
                </a:rPr>
                <a:t>//</a:t>
              </a:r>
              <a:r>
                <a:rPr lang="ar-IQ" sz="1200" b="1" dirty="0" smtClean="0">
                  <a:solidFill>
                    <a:prstClr val="black"/>
                  </a:solidFill>
                  <a:latin typeface="Arial" panose="020B0604020202020204" pitchFamily="34" charset="0"/>
                </a:rPr>
                <a:t> </a:t>
              </a:r>
              <a:r>
                <a:rPr lang="ar-IQ" sz="1200" b="1" dirty="0">
                  <a:solidFill>
                    <a:prstClr val="black"/>
                  </a:solidFill>
                  <a:latin typeface="Arial" panose="020B0604020202020204" pitchFamily="34" charset="0"/>
                </a:rPr>
                <a:t>قراءة مسبقة لقوة مهمة سبارتن</a:t>
              </a:r>
              <a:endParaRPr lang="en-US" sz="1200" b="1" dirty="0">
                <a:latin typeface="Arial" panose="020B0604020202020204" pitchFamily="34" charset="0"/>
                <a:cs typeface="Arial" panose="020B0604020202020204" pitchFamily="34" charset="0"/>
              </a:endParaRPr>
            </a:p>
          </p:txBody>
        </p:sp>
        <p:sp>
          <p:nvSpPr>
            <p:cNvPr id="118" name="TextBox 117"/>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22SEP20</a:t>
              </a:r>
              <a:endParaRPr lang="en-US" sz="1200" dirty="0">
                <a:latin typeface="Arial" panose="020B0604020202020204" pitchFamily="34" charset="0"/>
                <a:cs typeface="Arial" panose="020B0604020202020204" pitchFamily="34" charset="0"/>
              </a:endParaRPr>
            </a:p>
          </p:txBody>
        </p:sp>
      </p:grpSp>
      <p:grpSp>
        <p:nvGrpSpPr>
          <p:cNvPr id="119" name="Group 118"/>
          <p:cNvGrpSpPr/>
          <p:nvPr/>
        </p:nvGrpSpPr>
        <p:grpSpPr>
          <a:xfrm>
            <a:off x="5658631" y="2301516"/>
            <a:ext cx="4077040" cy="286118"/>
            <a:chOff x="1357957" y="5704311"/>
            <a:chExt cx="4055524" cy="286118"/>
          </a:xfrm>
        </p:grpSpPr>
        <p:sp>
          <p:nvSpPr>
            <p:cNvPr id="120" name="Oval 119"/>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1" name="TextBox 120"/>
            <p:cNvSpPr txBox="1"/>
            <p:nvPr/>
          </p:nvSpPr>
          <p:spPr>
            <a:xfrm>
              <a:off x="2937107" y="5713430"/>
              <a:ext cx="2476374"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أجتماع كبار القادة لليوم الأول</a:t>
              </a: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جولة الضباط </a:t>
              </a:r>
              <a:endParaRPr lang="en-US" sz="1200" b="1" dirty="0">
                <a:latin typeface="Arial" panose="020B0604020202020204" pitchFamily="34" charset="0"/>
                <a:cs typeface="Arial" panose="020B0604020202020204" pitchFamily="34" charset="0"/>
              </a:endParaRPr>
            </a:p>
          </p:txBody>
        </p:sp>
        <p:sp>
          <p:nvSpPr>
            <p:cNvPr id="122" name="TextBox 121"/>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28SEP20</a:t>
              </a:r>
              <a:endParaRPr lang="en-US" sz="1200" dirty="0">
                <a:latin typeface="Arial" panose="020B0604020202020204" pitchFamily="34" charset="0"/>
                <a:cs typeface="Arial" panose="020B0604020202020204" pitchFamily="34" charset="0"/>
              </a:endParaRPr>
            </a:p>
          </p:txBody>
        </p:sp>
      </p:grpSp>
      <p:grpSp>
        <p:nvGrpSpPr>
          <p:cNvPr id="123" name="Group 122"/>
          <p:cNvGrpSpPr/>
          <p:nvPr/>
        </p:nvGrpSpPr>
        <p:grpSpPr>
          <a:xfrm>
            <a:off x="6227432" y="1863188"/>
            <a:ext cx="4460221" cy="296605"/>
            <a:chOff x="1357957" y="5704311"/>
            <a:chExt cx="4282824" cy="296605"/>
          </a:xfrm>
        </p:grpSpPr>
        <p:sp>
          <p:nvSpPr>
            <p:cNvPr id="124" name="Oval 123"/>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5" name="TextBox 124"/>
            <p:cNvSpPr txBox="1"/>
            <p:nvPr/>
          </p:nvSpPr>
          <p:spPr>
            <a:xfrm>
              <a:off x="2990670" y="5723917"/>
              <a:ext cx="265011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أجتماع كبار القادة لليوم الثاني</a:t>
              </a: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جولة الضباط</a:t>
              </a:r>
              <a:endParaRPr lang="en-US" sz="1200" b="1" dirty="0">
                <a:latin typeface="Arial" panose="020B0604020202020204" pitchFamily="34" charset="0"/>
                <a:cs typeface="Arial" panose="020B0604020202020204" pitchFamily="34" charset="0"/>
              </a:endParaRPr>
            </a:p>
          </p:txBody>
        </p:sp>
        <p:sp>
          <p:nvSpPr>
            <p:cNvPr id="126" name="TextBox 125"/>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29SEP20</a:t>
              </a:r>
              <a:endParaRPr lang="en-US" sz="1200" dirty="0">
                <a:latin typeface="Arial" panose="020B0604020202020204" pitchFamily="34" charset="0"/>
                <a:cs typeface="Arial" panose="020B0604020202020204" pitchFamily="34" charset="0"/>
              </a:endParaRPr>
            </a:p>
          </p:txBody>
        </p:sp>
      </p:grpSp>
      <p:grpSp>
        <p:nvGrpSpPr>
          <p:cNvPr id="127" name="Group 126"/>
          <p:cNvGrpSpPr/>
          <p:nvPr/>
        </p:nvGrpSpPr>
        <p:grpSpPr>
          <a:xfrm>
            <a:off x="6784307" y="1406622"/>
            <a:ext cx="5051617" cy="470784"/>
            <a:chOff x="1357957" y="5704311"/>
            <a:chExt cx="4711116" cy="470784"/>
          </a:xfrm>
        </p:grpSpPr>
        <p:sp>
          <p:nvSpPr>
            <p:cNvPr id="128" name="Oval 127"/>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129" name="TextBox 128"/>
            <p:cNvSpPr txBox="1"/>
            <p:nvPr/>
          </p:nvSpPr>
          <p:spPr>
            <a:xfrm>
              <a:off x="2937107" y="5713430"/>
              <a:ext cx="3131966" cy="461665"/>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التقييم</a:t>
              </a: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أجراء بعد المراجعة لأجتماع القادة الكبار</a:t>
              </a:r>
              <a:r>
                <a:rPr lang="en-US" sz="1200" b="1" dirty="0" smtClean="0">
                  <a:latin typeface="Arial" panose="020B0604020202020204" pitchFamily="34" charset="0"/>
                  <a:cs typeface="Arial" panose="020B0604020202020204" pitchFamily="34" charset="0"/>
                </a:rPr>
                <a:t>/</a:t>
              </a:r>
              <a:r>
                <a:rPr lang="ar-IQ" sz="1200" b="1" dirty="0" smtClean="0">
                  <a:latin typeface="Arial" panose="020B0604020202020204" pitchFamily="34" charset="0"/>
                  <a:cs typeface="Arial" panose="020B0604020202020204" pitchFamily="34" charset="0"/>
                </a:rPr>
                <a:t>جولة الضباط</a:t>
              </a:r>
              <a:endParaRPr lang="en-US" sz="1200" b="1" dirty="0">
                <a:latin typeface="Arial" panose="020B0604020202020204" pitchFamily="34" charset="0"/>
                <a:cs typeface="Arial" panose="020B0604020202020204" pitchFamily="34" charset="0"/>
              </a:endParaRPr>
            </a:p>
          </p:txBody>
        </p:sp>
        <p:sp>
          <p:nvSpPr>
            <p:cNvPr id="130" name="TextBox 129"/>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29SEP20</a:t>
              </a:r>
              <a:endParaRPr lang="en-US" sz="1200" dirty="0">
                <a:latin typeface="Arial" panose="020B0604020202020204" pitchFamily="34" charset="0"/>
                <a:cs typeface="Arial" panose="020B0604020202020204" pitchFamily="34" charset="0"/>
              </a:endParaRPr>
            </a:p>
          </p:txBody>
        </p:sp>
      </p:grpSp>
      <p:sp>
        <p:nvSpPr>
          <p:cNvPr id="3" name="TextBox 2"/>
          <p:cNvSpPr txBox="1"/>
          <p:nvPr/>
        </p:nvSpPr>
        <p:spPr>
          <a:xfrm>
            <a:off x="4997676" y="923225"/>
            <a:ext cx="1895071" cy="369332"/>
          </a:xfrm>
          <a:prstGeom prst="rect">
            <a:avLst/>
          </a:prstGeom>
          <a:noFill/>
        </p:spPr>
        <p:txBody>
          <a:bodyPr wrap="none" rtlCol="0">
            <a:spAutoFit/>
          </a:bodyPr>
          <a:lstStyle/>
          <a:p>
            <a:r>
              <a:rPr lang="ar-IQ" b="1" dirty="0">
                <a:latin typeface="Arial" panose="020B0604020202020204" pitchFamily="34" charset="0"/>
              </a:rPr>
              <a:t>* جميع التواريخ مؤقتة</a:t>
            </a:r>
            <a:endParaRPr lang="en-US" b="1" dirty="0">
              <a:latin typeface="Arial" panose="020B0604020202020204" pitchFamily="34" charset="0"/>
              <a:cs typeface="Arial" panose="020B0604020202020204" pitchFamily="34" charset="0"/>
            </a:endParaRPr>
          </a:p>
        </p:txBody>
      </p:sp>
      <p:cxnSp>
        <p:nvCxnSpPr>
          <p:cNvPr id="69" name="Straight Connector 68"/>
          <p:cNvCxnSpPr/>
          <p:nvPr/>
        </p:nvCxnSpPr>
        <p:spPr>
          <a:xfrm>
            <a:off x="772086" y="3071467"/>
            <a:ext cx="10900611" cy="9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723788" y="1780260"/>
            <a:ext cx="10900611" cy="911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2044167" y="5179897"/>
            <a:ext cx="4884791" cy="286118"/>
            <a:chOff x="1357957" y="5704311"/>
            <a:chExt cx="4884791" cy="286118"/>
          </a:xfrm>
        </p:grpSpPr>
        <p:sp>
          <p:nvSpPr>
            <p:cNvPr id="67" name="Oval 66"/>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68" name="TextBox 67"/>
            <p:cNvSpPr txBox="1"/>
            <p:nvPr/>
          </p:nvSpPr>
          <p:spPr>
            <a:xfrm>
              <a:off x="2937107" y="5713430"/>
              <a:ext cx="330564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المواقع محجوزة</a:t>
              </a:r>
              <a:endParaRPr lang="en-US" sz="1200" b="1" dirty="0">
                <a:latin typeface="Arial" panose="020B0604020202020204" pitchFamily="34" charset="0"/>
                <a:cs typeface="Arial" panose="020B0604020202020204" pitchFamily="34" charset="0"/>
              </a:endParaRPr>
            </a:p>
          </p:txBody>
        </p:sp>
        <p:sp>
          <p:nvSpPr>
            <p:cNvPr id="71" name="TextBox 70"/>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grpSp>
        <p:nvGrpSpPr>
          <p:cNvPr id="72" name="Group 71"/>
          <p:cNvGrpSpPr/>
          <p:nvPr/>
        </p:nvGrpSpPr>
        <p:grpSpPr>
          <a:xfrm>
            <a:off x="2373147" y="4897881"/>
            <a:ext cx="4884791" cy="286118"/>
            <a:chOff x="1357957" y="5704311"/>
            <a:chExt cx="4884791" cy="286118"/>
          </a:xfrm>
        </p:grpSpPr>
        <p:sp>
          <p:nvSpPr>
            <p:cNvPr id="73" name="Oval 72"/>
            <p:cNvSpPr/>
            <p:nvPr/>
          </p:nvSpPr>
          <p:spPr bwMode="auto">
            <a:xfrm>
              <a:off x="2574788" y="5775084"/>
              <a:ext cx="133350" cy="142875"/>
            </a:xfrm>
            <a:prstGeom prst="ellipse">
              <a:avLst/>
            </a:prstGeom>
            <a:solidFill>
              <a:srgbClr val="FFFF00"/>
            </a:solidFill>
            <a:ln>
              <a:headEnd type="none" w="sm" len="sm"/>
              <a:tailEnd type="none" w="sm" len="sm"/>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74" name="TextBox 73"/>
            <p:cNvSpPr txBox="1"/>
            <p:nvPr/>
          </p:nvSpPr>
          <p:spPr>
            <a:xfrm>
              <a:off x="2937107" y="5713430"/>
              <a:ext cx="3305641" cy="276999"/>
            </a:xfrm>
            <a:prstGeom prst="rect">
              <a:avLst/>
            </a:prstGeom>
            <a:noFill/>
          </p:spPr>
          <p:txBody>
            <a:bodyPr wrap="square" rtlCol="0">
              <a:spAutoFit/>
            </a:bodyPr>
            <a:lstStyle/>
            <a:p>
              <a:r>
                <a:rPr lang="ar-IQ" sz="1200" b="1" dirty="0" smtClean="0">
                  <a:latin typeface="Arial" panose="020B0604020202020204" pitchFamily="34" charset="0"/>
                  <a:cs typeface="Arial" panose="020B0604020202020204" pitchFamily="34" charset="0"/>
                </a:rPr>
                <a:t>تنسيق المترجمين</a:t>
              </a:r>
              <a:endParaRPr lang="en-US" sz="1200" b="1" dirty="0">
                <a:latin typeface="Arial" panose="020B0604020202020204" pitchFamily="34" charset="0"/>
                <a:cs typeface="Arial" panose="020B0604020202020204" pitchFamily="34" charset="0"/>
              </a:endParaRPr>
            </a:p>
          </p:txBody>
        </p:sp>
        <p:sp>
          <p:nvSpPr>
            <p:cNvPr id="75" name="TextBox 74"/>
            <p:cNvSpPr txBox="1"/>
            <p:nvPr/>
          </p:nvSpPr>
          <p:spPr>
            <a:xfrm>
              <a:off x="1357957" y="5704311"/>
              <a:ext cx="1057283" cy="276999"/>
            </a:xfrm>
            <a:prstGeom prst="rect">
              <a:avLst/>
            </a:prstGeom>
            <a:noFill/>
          </p:spPr>
          <p:txBody>
            <a:bodyPr wrap="square" rtlCol="0">
              <a:spAutoFit/>
            </a:bodyPr>
            <a:lstStyle/>
            <a:p>
              <a:pPr algn="r"/>
              <a:r>
                <a:rPr lang="en-US" sz="1200" dirty="0" smtClean="0">
                  <a:latin typeface="Arial" panose="020B0604020202020204" pitchFamily="34" charset="0"/>
                  <a:cs typeface="Arial" panose="020B0604020202020204" pitchFamily="34" charset="0"/>
                </a:rPr>
                <a:t>06AUG20</a:t>
              </a:r>
              <a:endParaRPr lang="en-US"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043166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236" y="296575"/>
            <a:ext cx="9144000" cy="642071"/>
          </a:xfrm>
        </p:spPr>
        <p:txBody>
          <a:bodyPr>
            <a:normAutofit/>
          </a:bodyPr>
          <a:lstStyle/>
          <a:p>
            <a:r>
              <a:rPr lang="en-US" sz="3600" dirty="0" smtClean="0">
                <a:latin typeface="Arial" panose="020B0604020202020204" pitchFamily="34" charset="0"/>
                <a:cs typeface="Arial" panose="020B0604020202020204" pitchFamily="34" charset="0"/>
              </a:rPr>
              <a:t>Overall Timeline</a:t>
            </a: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964" y="70532"/>
            <a:ext cx="1094509" cy="106770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69999" y="96983"/>
            <a:ext cx="1214183" cy="1041256"/>
          </a:xfrm>
          <a:prstGeom prst="rect">
            <a:avLst/>
          </a:prstGeom>
        </p:spPr>
      </p:pic>
      <p:sp>
        <p:nvSpPr>
          <p:cNvPr id="6" name="Rectangle 5"/>
          <p:cNvSpPr/>
          <p:nvPr/>
        </p:nvSpPr>
        <p:spPr>
          <a:xfrm>
            <a:off x="5274163" y="6553200"/>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7" name="Rectangle 6"/>
          <p:cNvSpPr/>
          <p:nvPr/>
        </p:nvSpPr>
        <p:spPr>
          <a:xfrm>
            <a:off x="5274163" y="70532"/>
            <a:ext cx="1510145" cy="2078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Arial" panose="020B0604020202020204" pitchFamily="34" charset="0"/>
                <a:cs typeface="Arial" panose="020B0604020202020204" pitchFamily="34" charset="0"/>
              </a:rPr>
              <a:t>UNCLASSIFIED</a:t>
            </a:r>
            <a:endParaRPr lang="en-US" sz="1400" dirty="0">
              <a:latin typeface="Arial" panose="020B0604020202020204" pitchFamily="34" charset="0"/>
              <a:cs typeface="Arial" panose="020B0604020202020204" pitchFamily="34" charset="0"/>
            </a:endParaRPr>
          </a:p>
        </p:txBody>
      </p:sp>
      <p:sp>
        <p:nvSpPr>
          <p:cNvPr id="9" name="TextBox 8"/>
          <p:cNvSpPr txBox="1"/>
          <p:nvPr/>
        </p:nvSpPr>
        <p:spPr>
          <a:xfrm>
            <a:off x="912189" y="1162047"/>
            <a:ext cx="10234092" cy="5816977"/>
          </a:xfrm>
          <a:prstGeom prst="rect">
            <a:avLst/>
          </a:prstGeom>
          <a:noFill/>
        </p:spPr>
        <p:txBody>
          <a:bodyPr wrap="square" rtlCol="0">
            <a:spAutoFit/>
          </a:bodyPr>
          <a:lstStyle/>
          <a:p>
            <a:pPr marL="342900" indent="-342900">
              <a:buFont typeface="Arial" panose="020B0604020202020204" pitchFamily="34" charset="0"/>
              <a:buChar char="•"/>
            </a:pPr>
            <a:r>
              <a:rPr lang="en-US" sz="1200" b="1" u="sng" dirty="0">
                <a:latin typeface="Arial" panose="020B0604020202020204" pitchFamily="34" charset="0"/>
                <a:cs typeface="Arial" panose="020B0604020202020204" pitchFamily="34" charset="0"/>
              </a:rPr>
              <a:t>Preliminary </a:t>
            </a:r>
            <a:r>
              <a:rPr lang="en-US" sz="1200" b="1" u="sng" dirty="0" smtClean="0">
                <a:latin typeface="Arial" panose="020B0604020202020204" pitchFamily="34" charset="0"/>
                <a:cs typeface="Arial" panose="020B0604020202020204" pitchFamily="34" charset="0"/>
              </a:rPr>
              <a:t>Phase</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This</a:t>
            </a:r>
            <a:r>
              <a:rPr lang="en-US" sz="1200" b="1" dirty="0" smtClean="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phase </a:t>
            </a:r>
            <a:r>
              <a:rPr lang="en-US" sz="1200" dirty="0">
                <a:latin typeface="Arial" panose="020B0604020202020204" pitchFamily="34" charset="0"/>
                <a:cs typeface="Arial" panose="020B0604020202020204" pitchFamily="34" charset="0"/>
              </a:rPr>
              <a:t>that consists of the selection and study of historical references dedicated to a specific </a:t>
            </a:r>
            <a:r>
              <a:rPr lang="en-US" sz="1200" dirty="0" smtClean="0">
                <a:latin typeface="Arial" panose="020B0604020202020204" pitchFamily="34" charset="0"/>
                <a:cs typeface="Arial" panose="020B0604020202020204" pitchFamily="34" charset="0"/>
              </a:rPr>
              <a:t>historical event</a:t>
            </a:r>
            <a:r>
              <a:rPr lang="en-US" sz="1200" dirty="0">
                <a:latin typeface="Arial" panose="020B0604020202020204" pitchFamily="34" charset="0"/>
                <a:cs typeface="Arial" panose="020B0604020202020204" pitchFamily="34" charset="0"/>
              </a:rPr>
              <a:t>, and group discussion of key points, in order to prepare the individual and unit for its visit to </a:t>
            </a:r>
            <a:r>
              <a:rPr lang="en-US" sz="1200" dirty="0" smtClean="0">
                <a:latin typeface="Arial" panose="020B0604020202020204" pitchFamily="34" charset="0"/>
                <a:cs typeface="Arial" panose="020B0604020202020204" pitchFamily="34" charset="0"/>
              </a:rPr>
              <a:t>the actual </a:t>
            </a:r>
            <a:r>
              <a:rPr lang="en-US" sz="1200" dirty="0">
                <a:latin typeface="Arial" panose="020B0604020202020204" pitchFamily="34" charset="0"/>
                <a:cs typeface="Arial" panose="020B0604020202020204" pitchFamily="34" charset="0"/>
              </a:rPr>
              <a:t>terrain of the battle </a:t>
            </a:r>
            <a:r>
              <a:rPr lang="en-US" sz="1200" dirty="0" smtClean="0">
                <a:latin typeface="Arial" panose="020B0604020202020204" pitchFamily="34" charset="0"/>
                <a:cs typeface="Arial" panose="020B0604020202020204" pitchFamily="34" charset="0"/>
              </a:rPr>
              <a:t>or campaign. Tentatively scheduled:</a:t>
            </a:r>
          </a:p>
          <a:p>
            <a:pPr marL="457200" indent="2286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  15SEP20 </a:t>
            </a:r>
            <a:r>
              <a:rPr lang="en-US" sz="1200" dirty="0">
                <a:latin typeface="Arial" panose="020B0604020202020204" pitchFamily="34" charset="0"/>
                <a:cs typeface="Arial" panose="020B0604020202020204" pitchFamily="34" charset="0"/>
              </a:rPr>
              <a:t>T</a:t>
            </a:r>
            <a:r>
              <a:rPr lang="en-US" sz="1200" dirty="0" smtClean="0">
                <a:latin typeface="Arial" panose="020B0604020202020204" pitchFamily="34" charset="0"/>
                <a:cs typeface="Arial" panose="020B0604020202020204" pitchFamily="34" charset="0"/>
              </a:rPr>
              <a:t>eam Slides due</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220800-1200CSEP20 Rehearsal in CAKU Chapel/Auditorium</a:t>
            </a: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200" b="1" u="sng" dirty="0">
                <a:latin typeface="Arial" panose="020B0604020202020204" pitchFamily="34" charset="0"/>
                <a:cs typeface="Arial" panose="020B0604020202020204" pitchFamily="34" charset="0"/>
              </a:rPr>
              <a:t>Field Study Phase</a:t>
            </a:r>
            <a:r>
              <a:rPr lang="en-US" sz="1200" b="1"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 This phase incorporates and continues the efforts of the preliminary phase of the historical event by </a:t>
            </a:r>
            <a:r>
              <a:rPr lang="en-US" sz="1200" dirty="0" smtClean="0">
                <a:latin typeface="Arial" panose="020B0604020202020204" pitchFamily="34" charset="0"/>
                <a:cs typeface="Arial" panose="020B0604020202020204" pitchFamily="34" charset="0"/>
              </a:rPr>
              <a:t>placing the </a:t>
            </a:r>
            <a:r>
              <a:rPr lang="en-US" sz="1200" dirty="0">
                <a:latin typeface="Arial" panose="020B0604020202020204" pitchFamily="34" charset="0"/>
                <a:cs typeface="Arial" panose="020B0604020202020204" pitchFamily="34" charset="0"/>
              </a:rPr>
              <a:t>unit on the actual terrain and expanding upon their knowledge and analysis of the significance of </a:t>
            </a:r>
            <a:r>
              <a:rPr lang="en-US" sz="1200" dirty="0" smtClean="0">
                <a:latin typeface="Arial" panose="020B0604020202020204" pitchFamily="34" charset="0"/>
                <a:cs typeface="Arial" panose="020B0604020202020204" pitchFamily="34" charset="0"/>
              </a:rPr>
              <a:t>the events </a:t>
            </a:r>
            <a:r>
              <a:rPr lang="en-US" sz="1200" dirty="0">
                <a:latin typeface="Arial" panose="020B0604020202020204" pitchFamily="34" charset="0"/>
                <a:cs typeface="Arial" panose="020B0604020202020204" pitchFamily="34" charset="0"/>
              </a:rPr>
              <a:t>across the terrain</a:t>
            </a:r>
            <a:r>
              <a:rPr lang="en-US" sz="1200" dirty="0" smtClean="0">
                <a:latin typeface="Arial" panose="020B0604020202020204" pitchFamily="34" charset="0"/>
                <a:cs typeface="Arial" panose="020B0604020202020204" pitchFamily="34" charset="0"/>
              </a:rPr>
              <a:t>. Tentatively scheduled:</a:t>
            </a:r>
          </a:p>
          <a:p>
            <a:pPr marL="401638"/>
            <a:r>
              <a:rPr lang="en-US" sz="1200" b="1" u="sng" dirty="0" smtClean="0">
                <a:latin typeface="Arial" panose="020B0604020202020204" pitchFamily="34" charset="0"/>
                <a:cs typeface="Arial" panose="020B0604020202020204" pitchFamily="34" charset="0"/>
              </a:rPr>
              <a:t> Day 1:</a:t>
            </a:r>
          </a:p>
          <a:p>
            <a:pPr marL="800100" lvl="1" indent="-342900" defTabSz="746125">
              <a:buFont typeface="Arial" panose="020B0604020202020204" pitchFamily="34" charset="0"/>
              <a:buChar char="•"/>
            </a:pPr>
            <a:r>
              <a:rPr lang="en-US" sz="1200" dirty="0" smtClean="0">
                <a:latin typeface="Arial" panose="020B0604020202020204" pitchFamily="34" charset="0"/>
                <a:cs typeface="Arial" panose="020B0604020202020204" pitchFamily="34" charset="0"/>
              </a:rPr>
              <a:t>280730-0845CSEP20 Travel CAKU=&gt;KMOD</a:t>
            </a:r>
          </a:p>
          <a:p>
            <a:pPr marL="800100" lvl="1" indent="-342900" defTabSz="746125">
              <a:buFont typeface="Arial" panose="020B0604020202020204" pitchFamily="34" charset="0"/>
              <a:buChar char="•"/>
            </a:pPr>
            <a:r>
              <a:rPr lang="en-US" sz="1200" dirty="0" smtClean="0">
                <a:latin typeface="Arial" panose="020B0604020202020204" pitchFamily="34" charset="0"/>
                <a:cs typeface="Arial" panose="020B0604020202020204" pitchFamily="34" charset="0"/>
              </a:rPr>
              <a:t>280900-1115CSEP20 historical analysis/ background</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281115-1300CSEP20 Lunch (TBD)</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281300-1500CSEP20 </a:t>
            </a:r>
            <a:r>
              <a:rPr lang="en-US" sz="1200" dirty="0">
                <a:latin typeface="Arial" panose="020B0604020202020204" pitchFamily="34" charset="0"/>
                <a:cs typeface="Arial" panose="020B0604020202020204" pitchFamily="34" charset="0"/>
              </a:rPr>
              <a:t>analysis of the significance of the events across the terrain </a:t>
            </a:r>
            <a:r>
              <a:rPr lang="en-US" sz="1200" dirty="0" smtClean="0">
                <a:latin typeface="Arial" panose="020B0604020202020204" pitchFamily="34" charset="0"/>
                <a:cs typeface="Arial" panose="020B0604020202020204" pitchFamily="34" charset="0"/>
              </a:rPr>
              <a:t>cont’d.</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281500-1530CSEP20 Hot-wash//Next days timeline  	</a:t>
            </a:r>
          </a:p>
          <a:p>
            <a:pPr lvl="1"/>
            <a:r>
              <a:rPr lang="en-US" sz="1200" b="1" u="sng" dirty="0" smtClean="0">
                <a:latin typeface="Arial" panose="020B0604020202020204" pitchFamily="34" charset="0"/>
                <a:cs typeface="Arial" panose="020B0604020202020204" pitchFamily="34" charset="0"/>
              </a:rPr>
              <a:t>Day 2</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marL="800100" lvl="1" indent="-342900" defTabSz="746125">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290730-0845CSEP20 Travel CAKU =&gt;Al Jahra/Site of Battle of the Bridges</a:t>
            </a:r>
          </a:p>
          <a:p>
            <a:pPr marL="800100" lvl="1" indent="-342900" defTabSz="746125">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290900-1100CSEP20 </a:t>
            </a:r>
            <a:r>
              <a:rPr lang="en-US" sz="1200" dirty="0">
                <a:latin typeface="Arial" panose="020B0604020202020204" pitchFamily="34" charset="0"/>
                <a:cs typeface="Arial" panose="020B0604020202020204" pitchFamily="34" charset="0"/>
              </a:rPr>
              <a:t>Field Study Phase/ Terrain visit </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291100-1200CSEP20 </a:t>
            </a:r>
            <a:r>
              <a:rPr lang="en-US" sz="1200" dirty="0">
                <a:latin typeface="Arial" panose="020B0604020202020204" pitchFamily="34" charset="0"/>
                <a:cs typeface="Arial" panose="020B0604020202020204" pitchFamily="34" charset="0"/>
              </a:rPr>
              <a:t>Lunch (TBD</a:t>
            </a:r>
            <a:r>
              <a:rPr lang="en-US" sz="1200" dirty="0" smtClean="0">
                <a:latin typeface="Arial" panose="020B0604020202020204" pitchFamily="34" charset="0"/>
                <a:cs typeface="Arial" panose="020B0604020202020204" pitchFamily="34" charset="0"/>
              </a:rPr>
              <a:t>)</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291200-1300CSEP20 Transportation to Martyr’s Museum </a:t>
            </a:r>
            <a:endParaRPr lang="en-US" sz="1200" dirty="0">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291300-1530CSEP20 Martyr Museum Tour</a:t>
            </a:r>
          </a:p>
          <a:p>
            <a:pPr marL="800100" lvl="1" indent="-342900">
              <a:buFont typeface="Arial" panose="020B0604020202020204" pitchFamily="34" charset="0"/>
              <a:buChar char="•"/>
            </a:pPr>
            <a:r>
              <a:rPr lang="en-US" sz="1200" dirty="0" smtClean="0">
                <a:latin typeface="Arial" panose="020B0604020202020204" pitchFamily="34" charset="0"/>
                <a:cs typeface="Arial" panose="020B0604020202020204" pitchFamily="34" charset="0"/>
              </a:rPr>
              <a:t>291530-1600CSEP20 Commanders Closing Comments/ Gift Presentation</a:t>
            </a:r>
          </a:p>
          <a:p>
            <a:pPr marL="342900" lvl="1" indent="-342900">
              <a:buFont typeface="Arial" panose="020B0604020202020204" pitchFamily="34" charset="0"/>
              <a:buChar char="•"/>
            </a:pPr>
            <a:r>
              <a:rPr lang="en-US" sz="1200" b="1" u="sng" dirty="0" smtClean="0">
                <a:latin typeface="Arial" panose="020B0604020202020204" pitchFamily="34" charset="0"/>
                <a:cs typeface="Arial" panose="020B0604020202020204" pitchFamily="34" charset="0"/>
              </a:rPr>
              <a:t>Integration Phase//Interoperability focus</a:t>
            </a:r>
            <a:r>
              <a:rPr lang="en-US" sz="1200" b="1"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 phase consists of a formal or informal opportunity for individuals and the unit to reflect upon </a:t>
            </a:r>
            <a:r>
              <a:rPr lang="en-US" sz="1200" dirty="0" smtClean="0">
                <a:latin typeface="Arial" panose="020B0604020202020204" pitchFamily="34" charset="0"/>
                <a:cs typeface="Arial" panose="020B0604020202020204" pitchFamily="34" charset="0"/>
              </a:rPr>
              <a:t>their collective </a:t>
            </a:r>
            <a:r>
              <a:rPr lang="en-US" sz="1200" dirty="0">
                <a:latin typeface="Arial" panose="020B0604020202020204" pitchFamily="34" charset="0"/>
                <a:cs typeface="Arial" panose="020B0604020202020204" pitchFamily="34" charset="0"/>
              </a:rPr>
              <a:t>staff ride experience, combining the preliminary and field study experience, in an effort </a:t>
            </a:r>
            <a:r>
              <a:rPr lang="en-US" sz="1200" dirty="0" smtClean="0">
                <a:latin typeface="Arial" panose="020B0604020202020204" pitchFamily="34" charset="0"/>
                <a:cs typeface="Arial" panose="020B0604020202020204" pitchFamily="34" charset="0"/>
              </a:rPr>
              <a:t>to analyze </a:t>
            </a:r>
            <a:r>
              <a:rPr lang="en-US" sz="1200" dirty="0">
                <a:latin typeface="Arial" panose="020B0604020202020204" pitchFamily="34" charset="0"/>
                <a:cs typeface="Arial" panose="020B0604020202020204" pitchFamily="34" charset="0"/>
              </a:rPr>
              <a:t>the terrain’s effects and the possible enduring lessons that can be drawn from the event in </a:t>
            </a:r>
            <a:r>
              <a:rPr lang="en-US" sz="1200" dirty="0" smtClean="0">
                <a:latin typeface="Arial" panose="020B0604020202020204" pitchFamily="34" charset="0"/>
                <a:cs typeface="Arial" panose="020B0604020202020204" pitchFamily="34" charset="0"/>
              </a:rPr>
              <a:t>a contemporary context. 291300-UTCSEP20 Formal Collective discussion on enduring lessons CAKU Chapel/Auditorium. </a:t>
            </a:r>
            <a:r>
              <a:rPr lang="en-US" sz="1200" dirty="0">
                <a:latin typeface="Arial" panose="020B0604020202020204" pitchFamily="34" charset="0"/>
                <a:cs typeface="Arial" panose="020B0604020202020204" pitchFamily="34" charset="0"/>
              </a:rPr>
              <a:t>Permits integration of perceptions from previous </a:t>
            </a:r>
            <a:r>
              <a:rPr lang="en-US" sz="1200" dirty="0" smtClean="0">
                <a:latin typeface="Arial" panose="020B0604020202020204" pitchFamily="34" charset="0"/>
                <a:cs typeface="Arial" panose="020B0604020202020204" pitchFamily="34" charset="0"/>
              </a:rPr>
              <a:t>phases, provides </a:t>
            </a:r>
            <a:r>
              <a:rPr lang="en-US" sz="1200" dirty="0">
                <a:latin typeface="Arial" panose="020B0604020202020204" pitchFamily="34" charset="0"/>
                <a:cs typeface="Arial" panose="020B0604020202020204" pitchFamily="34" charset="0"/>
              </a:rPr>
              <a:t>an opportunity to crystallize perceptions and organize </a:t>
            </a:r>
            <a:r>
              <a:rPr lang="en-US" sz="1200" dirty="0" smtClean="0">
                <a:latin typeface="Arial" panose="020B0604020202020204" pitchFamily="34" charset="0"/>
                <a:cs typeface="Arial" panose="020B0604020202020204" pitchFamily="34" charset="0"/>
              </a:rPr>
              <a:t>them. Generates </a:t>
            </a:r>
            <a:r>
              <a:rPr lang="en-US" sz="1200" dirty="0">
                <a:latin typeface="Arial" panose="020B0604020202020204" pitchFamily="34" charset="0"/>
                <a:cs typeface="Arial" panose="020B0604020202020204" pitchFamily="34" charset="0"/>
              </a:rPr>
              <a:t>additional insights through group discussion—the “so what</a:t>
            </a:r>
            <a:r>
              <a:rPr lang="en-US" sz="1200" dirty="0" smtClean="0">
                <a:latin typeface="Arial" panose="020B0604020202020204" pitchFamily="34" charset="0"/>
                <a:cs typeface="Arial" panose="020B0604020202020204" pitchFamily="34" charset="0"/>
              </a:rPr>
              <a:t>?”</a:t>
            </a:r>
          </a:p>
          <a:p>
            <a:pPr marL="806450" lvl="2" indent="-349250">
              <a:buFont typeface="Arial" panose="020B0604020202020204" pitchFamily="34" charset="0"/>
              <a:buChar char="•"/>
            </a:pPr>
            <a:r>
              <a:rPr lang="en-US" sz="1200" b="1" u="sng" dirty="0">
                <a:latin typeface="Arial" panose="020B0604020202020204" pitchFamily="34" charset="0"/>
                <a:cs typeface="Arial" panose="020B0604020202020204" pitchFamily="34" charset="0"/>
              </a:rPr>
              <a:t>020900-1100COCT20 </a:t>
            </a:r>
            <a:r>
              <a:rPr lang="en-US" sz="1200" b="1" u="sng" dirty="0" smtClean="0">
                <a:latin typeface="Arial" panose="020B0604020202020204" pitchFamily="34" charset="0"/>
                <a:cs typeface="Arial" panose="020B0604020202020204" pitchFamily="34" charset="0"/>
              </a:rPr>
              <a:t>AAR/ Focuses </a:t>
            </a:r>
            <a:r>
              <a:rPr lang="en-US" sz="1200" b="1" u="sng" dirty="0">
                <a:latin typeface="Arial" panose="020B0604020202020204" pitchFamily="34" charset="0"/>
                <a:cs typeface="Arial" panose="020B0604020202020204" pitchFamily="34" charset="0"/>
              </a:rPr>
              <a:t>on two instructor questions</a:t>
            </a:r>
            <a:r>
              <a:rPr lang="en-US" sz="1200" dirty="0" smtClean="0">
                <a:latin typeface="Arial" panose="020B0604020202020204" pitchFamily="34" charset="0"/>
                <a:cs typeface="Arial" panose="020B0604020202020204" pitchFamily="34" charset="0"/>
              </a:rPr>
              <a:t>:</a:t>
            </a:r>
            <a:endParaRPr lang="en-US" sz="1200" dirty="0">
              <a:latin typeface="Arial" panose="020B0604020202020204" pitchFamily="34" charset="0"/>
              <a:cs typeface="Arial" panose="020B0604020202020204" pitchFamily="34" charset="0"/>
            </a:endParaRPr>
          </a:p>
          <a:p>
            <a:pPr indent="746125"/>
            <a:r>
              <a:rPr lang="en-US" sz="1200" dirty="0">
                <a:latin typeface="Arial" panose="020B0604020202020204" pitchFamily="34" charset="0"/>
                <a:cs typeface="Arial" panose="020B0604020202020204" pitchFamily="34" charset="0"/>
              </a:rPr>
              <a:t>– How does seeing the terrain enhance your previous understanding of </a:t>
            </a:r>
            <a:r>
              <a:rPr lang="en-US" sz="1200" dirty="0" smtClean="0">
                <a:latin typeface="Arial" panose="020B0604020202020204" pitchFamily="34" charset="0"/>
                <a:cs typeface="Arial" panose="020B0604020202020204" pitchFamily="34" charset="0"/>
              </a:rPr>
              <a:t>the battle/campaign?</a:t>
            </a:r>
            <a:endParaRPr lang="en-US" sz="1200" dirty="0">
              <a:latin typeface="Arial" panose="020B0604020202020204" pitchFamily="34" charset="0"/>
              <a:cs typeface="Arial" panose="020B0604020202020204" pitchFamily="34" charset="0"/>
            </a:endParaRPr>
          </a:p>
          <a:p>
            <a:pPr indent="685800"/>
            <a:r>
              <a:rPr lang="en-US" sz="1200" dirty="0">
                <a:latin typeface="Arial" panose="020B0604020202020204" pitchFamily="34" charset="0"/>
                <a:cs typeface="Arial" panose="020B0604020202020204" pitchFamily="34" charset="0"/>
              </a:rPr>
              <a:t>– What enduring insights can be gained from the battle/campaign can still be of </a:t>
            </a:r>
            <a:r>
              <a:rPr lang="en-US" sz="1200" dirty="0" smtClean="0">
                <a:latin typeface="Arial" panose="020B0604020202020204" pitchFamily="34" charset="0"/>
                <a:cs typeface="Arial" panose="020B0604020202020204" pitchFamily="34" charset="0"/>
              </a:rPr>
              <a:t>use today?</a:t>
            </a:r>
          </a:p>
          <a:p>
            <a:pPr marL="806450" lvl="2" indent="-34925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8791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3560C07AE00D4FAF95316FEBF89D02" ma:contentTypeVersion="12" ma:contentTypeDescription="Create a new document." ma:contentTypeScope="" ma:versionID="273f088bef0aa5f18522b5d864c21d31">
  <xsd:schema xmlns:xsd="http://www.w3.org/2001/XMLSchema" xmlns:xs="http://www.w3.org/2001/XMLSchema" xmlns:p="http://schemas.microsoft.com/office/2006/metadata/properties" xmlns:ns2="1f9f2a3a-a0e8-4003-a0f8-f64493066080" xmlns:ns3="2dc31c75-bc5e-452e-981c-69f71a0f4687" targetNamespace="http://schemas.microsoft.com/office/2006/metadata/properties" ma:root="true" ma:fieldsID="0eb1340189d6eb9fe2a230820461d0be" ns2:_="" ns3:_="">
    <xsd:import namespace="1f9f2a3a-a0e8-4003-a0f8-f64493066080"/>
    <xsd:import namespace="2dc31c75-bc5e-452e-981c-69f71a0f468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9f2a3a-a0e8-4003-a0f8-f644930660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c31c75-bc5e-452e-981c-69f71a0f468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13B576-9AD9-4C05-A78F-FCD5AC5AB78B}"/>
</file>

<file path=customXml/itemProps2.xml><?xml version="1.0" encoding="utf-8"?>
<ds:datastoreItem xmlns:ds="http://schemas.openxmlformats.org/officeDocument/2006/customXml" ds:itemID="{C9FC29E2-0773-47F4-BE58-DCCFF11FB92D}"/>
</file>

<file path=customXml/itemProps3.xml><?xml version="1.0" encoding="utf-8"?>
<ds:datastoreItem xmlns:ds="http://schemas.openxmlformats.org/officeDocument/2006/customXml" ds:itemID="{F38B39EC-7F46-4707-917E-3B9298AD5AE3}"/>
</file>

<file path=docProps/app.xml><?xml version="1.0" encoding="utf-8"?>
<Properties xmlns="http://schemas.openxmlformats.org/officeDocument/2006/extended-properties" xmlns:vt="http://schemas.openxmlformats.org/officeDocument/2006/docPropsVTypes">
  <TotalTime>2452</TotalTime>
  <Words>7812</Words>
  <Application>Microsoft Office PowerPoint</Application>
  <PresentationFormat>Widescreen</PresentationFormat>
  <Paragraphs>550</Paragraphs>
  <Slides>40</Slides>
  <Notes>22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5" baseType="lpstr">
      <vt:lpstr>Arial</vt:lpstr>
      <vt:lpstr>Calibri</vt:lpstr>
      <vt:lpstr>Calibri Light</vt:lpstr>
      <vt:lpstr>Office Theme</vt:lpstr>
      <vt:lpstr>Worksheet</vt:lpstr>
      <vt:lpstr>TFS Staff Ride//Battle of the Bridges </vt:lpstr>
      <vt:lpstr>جولة ضباط قوة مهمة سبارتن // معركة الجسور</vt:lpstr>
      <vt:lpstr>Agenda</vt:lpstr>
      <vt:lpstr>جدول ألاعمال</vt:lpstr>
      <vt:lpstr>TFS CDR’s Objectives</vt:lpstr>
      <vt:lpstr>أهداف قائد قوة مهمة سبارتن </vt:lpstr>
      <vt:lpstr>PowerPoint Presentation</vt:lpstr>
      <vt:lpstr>PowerPoint Presentation</vt:lpstr>
      <vt:lpstr>Overall Timeline</vt:lpstr>
      <vt:lpstr>الجدول الزمني العام</vt:lpstr>
      <vt:lpstr>Timeline: Rehearsal</vt:lpstr>
      <vt:lpstr>الجدول الزمني للبروفات</vt:lpstr>
      <vt:lpstr>Timeline: Day 1</vt:lpstr>
      <vt:lpstr>الجدول الزمني:اليوم الأول</vt:lpstr>
      <vt:lpstr>Timeline: Day 2</vt:lpstr>
      <vt:lpstr>الجدول الزمني:اليوم الثاني</vt:lpstr>
      <vt:lpstr>Introduction</vt:lpstr>
      <vt:lpstr>المقدمة</vt:lpstr>
      <vt:lpstr>Integration Phase/Interoperability Focus</vt:lpstr>
      <vt:lpstr> التركيز على قابلية العمل المشترك/مرحلة التكامل</vt:lpstr>
      <vt:lpstr>Background</vt:lpstr>
      <vt:lpstr>خلفية الحدث</vt:lpstr>
      <vt:lpstr>Enemy Forces </vt:lpstr>
      <vt:lpstr>قوات العدو</vt:lpstr>
      <vt:lpstr>Friendly Forces </vt:lpstr>
      <vt:lpstr>القوات الصديقة</vt:lpstr>
      <vt:lpstr>Timeline</vt:lpstr>
      <vt:lpstr>التوقيتات</vt:lpstr>
      <vt:lpstr>Main Battle Phase 1//Map 1</vt:lpstr>
      <vt:lpstr>المرحلة الأولى من المعركة الرئيسية // الخريطة 1</vt:lpstr>
      <vt:lpstr>Main Battle Phase 1//Map 2</vt:lpstr>
      <vt:lpstr>المرحلة الأولى من المعركة الرئيسية // الخريطة 2</vt:lpstr>
      <vt:lpstr>Main Battle Phase 2//Map 3</vt:lpstr>
      <vt:lpstr>3المرحلة الثانية من المعركة الرئيسية // الخريطة </vt:lpstr>
      <vt:lpstr>Main Battle Phase 2//Map 4</vt:lpstr>
      <vt:lpstr>المرحلة الثانية من المعركة الرئيسية // الخريطة 4</vt:lpstr>
      <vt:lpstr>Conclusion </vt:lpstr>
      <vt:lpstr>الاستنتاج والخلاصة </vt:lpstr>
      <vt:lpstr>Integration Phase/Interoperability Focus</vt:lpstr>
      <vt:lpstr>التركيز على قابلية العمل المشترك/مرحلة التكامل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Benjamin C CW3 MIL USA NG TFS - 42ID</dc:creator>
  <cp:lastModifiedBy>yoube</cp:lastModifiedBy>
  <cp:revision>213</cp:revision>
  <cp:lastPrinted>2020-06-15T12:15:43Z</cp:lastPrinted>
  <dcterms:created xsi:type="dcterms:W3CDTF">2020-05-21T12:22:52Z</dcterms:created>
  <dcterms:modified xsi:type="dcterms:W3CDTF">2020-07-08T07:50:39Z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0x010100A13560C07AE00D4FAF95316FEBF89D02</vt:lpwstr>
  </property>
</Properties>
</file>