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010400" cy="9296400"/>
  <p:embeddedFontLst>
    <p:embeddedFont>
      <p:font typeface="Georgia" panose="02040502050405020303" pitchFamily="18" charset="0"/>
      <p:regular r:id="rId15"/>
      <p:bold r:id="rId16"/>
      <p:italic r:id="rId17"/>
      <p:boldItalic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jlOxUzOO1X0ezg3lfschuWThP2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83CF015-3C3A-400A-9ED7-F41C2FEB994A}">
  <a:tblStyle styleId="{A83CF015-3C3A-400A-9ED7-F41C2FEB994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8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customschemas.google.com/relationships/presentationmetadata" Target="meta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dy, Kevin E CIV USARMY CAC (USA)" userId="30c28843-a9e4-456b-bdfa-af0a90fadf74" providerId="ADAL" clId="{1866DFAD-7398-4F32-BAA5-22470B8D1C59}"/>
    <pc:docChg chg="custSel modSld modMainMaster">
      <pc:chgData name="Kennedy, Kevin E CIV USARMY CAC (USA)" userId="30c28843-a9e4-456b-bdfa-af0a90fadf74" providerId="ADAL" clId="{1866DFAD-7398-4F32-BAA5-22470B8D1C59}" dt="2025-04-15T18:19:23.300" v="9" actId="6549"/>
      <pc:docMkLst>
        <pc:docMk/>
      </pc:docMkLst>
      <pc:sldChg chg="modSp mod">
        <pc:chgData name="Kennedy, Kevin E CIV USARMY CAC (USA)" userId="30c28843-a9e4-456b-bdfa-af0a90fadf74" providerId="ADAL" clId="{1866DFAD-7398-4F32-BAA5-22470B8D1C59}" dt="2025-04-15T18:19:23.300" v="9" actId="6549"/>
        <pc:sldMkLst>
          <pc:docMk/>
          <pc:sldMk cId="0" sldId="258"/>
        </pc:sldMkLst>
        <pc:spChg chg="mod">
          <ac:chgData name="Kennedy, Kevin E CIV USARMY CAC (USA)" userId="30c28843-a9e4-456b-bdfa-af0a90fadf74" providerId="ADAL" clId="{1866DFAD-7398-4F32-BAA5-22470B8D1C59}" dt="2025-04-15T18:19:23.300" v="9" actId="6549"/>
          <ac:spMkLst>
            <pc:docMk/>
            <pc:sldMk cId="0" sldId="258"/>
            <ac:spMk id="88" creationId="{00000000-0000-0000-0000-000000000000}"/>
          </ac:spMkLst>
        </pc:spChg>
        <pc:graphicFrameChg chg="modGraphic">
          <ac:chgData name="Kennedy, Kevin E CIV USARMY CAC (USA)" userId="30c28843-a9e4-456b-bdfa-af0a90fadf74" providerId="ADAL" clId="{1866DFAD-7398-4F32-BAA5-22470B8D1C59}" dt="2025-04-15T18:18:51.705" v="6" actId="6549"/>
          <ac:graphicFrameMkLst>
            <pc:docMk/>
            <pc:sldMk cId="0" sldId="258"/>
            <ac:graphicFrameMk id="94" creationId="{00000000-0000-0000-0000-000000000000}"/>
          </ac:graphicFrameMkLst>
        </pc:graphicFrameChg>
      </pc:sldChg>
      <pc:sldChg chg="modSp">
        <pc:chgData name="Kennedy, Kevin E CIV USARMY CAC (USA)" userId="30c28843-a9e4-456b-bdfa-af0a90fadf74" providerId="ADAL" clId="{1866DFAD-7398-4F32-BAA5-22470B8D1C59}" dt="2025-04-15T18:17:14.366" v="3"/>
        <pc:sldMkLst>
          <pc:docMk/>
          <pc:sldMk cId="0" sldId="264"/>
        </pc:sldMkLst>
        <pc:spChg chg="mod">
          <ac:chgData name="Kennedy, Kevin E CIV USARMY CAC (USA)" userId="30c28843-a9e4-456b-bdfa-af0a90fadf74" providerId="ADAL" clId="{1866DFAD-7398-4F32-BAA5-22470B8D1C59}" dt="2025-04-15T18:17:14.366" v="3"/>
          <ac:spMkLst>
            <pc:docMk/>
            <pc:sldMk cId="0" sldId="264"/>
            <ac:spMk id="198" creationId="{00000000-0000-0000-0000-000000000000}"/>
          </ac:spMkLst>
        </pc:spChg>
      </pc:sldChg>
      <pc:sldMasterChg chg="modSldLayout">
        <pc:chgData name="Kennedy, Kevin E CIV USARMY CAC (USA)" userId="30c28843-a9e4-456b-bdfa-af0a90fadf74" providerId="ADAL" clId="{1866DFAD-7398-4F32-BAA5-22470B8D1C59}" dt="2025-04-15T18:17:14.429" v="5" actId="735"/>
        <pc:sldMasterMkLst>
          <pc:docMk/>
          <pc:sldMasterMk cId="0" sldId="2147483648"/>
        </pc:sldMasterMkLst>
        <pc:sldLayoutChg chg="delSp modSp mod">
          <pc:chgData name="Kennedy, Kevin E CIV USARMY CAC (USA)" userId="30c28843-a9e4-456b-bdfa-af0a90fadf74" providerId="ADAL" clId="{1866DFAD-7398-4F32-BAA5-22470B8D1C59}" dt="2025-04-15T18:17:09.825" v="1" actId="478"/>
          <pc:sldLayoutMkLst>
            <pc:docMk/>
            <pc:sldMasterMk cId="0" sldId="2147483648"/>
            <pc:sldLayoutMk cId="0" sldId="2147483649"/>
          </pc:sldLayoutMkLst>
          <pc:spChg chg="del">
            <ac:chgData name="Kennedy, Kevin E CIV USARMY CAC (USA)" userId="30c28843-a9e4-456b-bdfa-af0a90fadf74" providerId="ADAL" clId="{1866DFAD-7398-4F32-BAA5-22470B8D1C59}" dt="2025-04-15T18:17:09.825" v="1" actId="478"/>
            <ac:spMkLst>
              <pc:docMk/>
              <pc:sldMasterMk cId="0" sldId="2147483648"/>
              <pc:sldLayoutMk cId="0" sldId="2147483649"/>
              <ac:spMk id="25" creationId="{00000000-0000-0000-0000-000000000000}"/>
            </ac:spMkLst>
          </pc:spChg>
        </pc:sldLayoutChg>
        <pc:sldLayoutChg chg="modSp">
          <pc:chgData name="Kennedy, Kevin E CIV USARMY CAC (USA)" userId="30c28843-a9e4-456b-bdfa-af0a90fadf74" providerId="ADAL" clId="{1866DFAD-7398-4F32-BAA5-22470B8D1C59}" dt="2025-04-15T18:17:14.429" v="5" actId="735"/>
          <pc:sldLayoutMkLst>
            <pc:docMk/>
            <pc:sldMasterMk cId="0" sldId="2147483648"/>
            <pc:sldLayoutMk cId="3730294574" sldId="2147483658"/>
          </pc:sldLayoutMkLst>
        </pc:sldLayoutChg>
        <pc:sldLayoutChg chg="modSp">
          <pc:chgData name="Kennedy, Kevin E CIV USARMY CAC (USA)" userId="30c28843-a9e4-456b-bdfa-af0a90fadf74" providerId="ADAL" clId="{1866DFAD-7398-4F32-BAA5-22470B8D1C59}" dt="2025-04-15T18:17:14.382" v="4" actId="735"/>
          <pc:sldLayoutMkLst>
            <pc:docMk/>
            <pc:sldMasterMk cId="0" sldId="2147483648"/>
            <pc:sldLayoutMk cId="2907624141" sldId="2147483659"/>
          </pc:sldLayoutMkLst>
        </pc:sldLayoutChg>
      </pc:sldMasterChg>
      <pc:sldMasterChg chg="modSp">
        <pc:chgData name="Kennedy, Kevin E CIV USARMY CAC (USA)" userId="30c28843-a9e4-456b-bdfa-af0a90fadf74" providerId="ADAL" clId="{1866DFAD-7398-4F32-BAA5-22470B8D1C59}" dt="2025-04-15T18:17:13.124" v="2" actId="735"/>
        <pc:sldMasterMkLst>
          <pc:docMk/>
          <pc:sldMasterMk cId="0" sldId="2147483651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2" y="0"/>
            <a:ext cx="3037945" cy="464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872" y="0"/>
            <a:ext cx="3037945" cy="464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674" y="4415236"/>
            <a:ext cx="5607053" cy="4183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2" y="8830471"/>
            <a:ext cx="3037945" cy="464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872" y="8830471"/>
            <a:ext cx="3037945" cy="464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 txBox="1">
            <a:spLocks noGrp="1"/>
          </p:cNvSpPr>
          <p:nvPr>
            <p:ph type="body" idx="1"/>
          </p:nvPr>
        </p:nvSpPr>
        <p:spPr>
          <a:xfrm>
            <a:off x="701674" y="4415236"/>
            <a:ext cx="5607053" cy="4183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0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8" name="Google Shape;22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1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321a03c8d7_0_9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00" cy="41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g3321a03c8d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f64eba187b_1_84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" name="Google Shape;77;g2f64eba187b_1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46425" y="890588"/>
            <a:ext cx="3205163" cy="2405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4:notes"/>
          <p:cNvSpPr txBox="1">
            <a:spLocks noGrp="1"/>
          </p:cNvSpPr>
          <p:nvPr>
            <p:ph type="body" idx="1"/>
          </p:nvPr>
        </p:nvSpPr>
        <p:spPr>
          <a:xfrm>
            <a:off x="929227" y="3375255"/>
            <a:ext cx="7433733" cy="2761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375" tIns="73150" rIns="146375" bIns="731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Units can adjust the sizes of certain boxes if information does not fit.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Units can also change classes of supply they may require for event, for example not every event will include CL IV or CL V, but may include CL VIII</a:t>
            </a:r>
            <a:endParaRPr/>
          </a:p>
        </p:txBody>
      </p:sp>
      <p:sp>
        <p:nvSpPr>
          <p:cNvPr id="84" name="Google Shape;84;p4:notes"/>
          <p:cNvSpPr txBox="1">
            <a:spLocks noGrp="1"/>
          </p:cNvSpPr>
          <p:nvPr>
            <p:ph type="sldNum" idx="12"/>
          </p:nvPr>
        </p:nvSpPr>
        <p:spPr>
          <a:xfrm>
            <a:off x="5263468" y="6661625"/>
            <a:ext cx="4026506" cy="352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375" tIns="73150" rIns="146375" bIns="731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900"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701674" y="4415236"/>
            <a:ext cx="5607053" cy="4183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6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7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0" name="Google Shape;14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9:notes"/>
          <p:cNvSpPr txBox="1">
            <a:spLocks noGrp="1"/>
          </p:cNvSpPr>
          <p:nvPr>
            <p:ph type="body" idx="1"/>
          </p:nvPr>
        </p:nvSpPr>
        <p:spPr>
          <a:xfrm>
            <a:off x="701674" y="4415235"/>
            <a:ext cx="5607042" cy="4183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253bee051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253bee051f_0_6:notes"/>
          <p:cNvSpPr txBox="1">
            <a:spLocks noGrp="1"/>
          </p:cNvSpPr>
          <p:nvPr>
            <p:ph type="body" idx="1"/>
          </p:nvPr>
        </p:nvSpPr>
        <p:spPr>
          <a:xfrm>
            <a:off x="701674" y="4415236"/>
            <a:ext cx="5607000" cy="4183800"/>
          </a:xfrm>
          <a:prstGeom prst="rect">
            <a:avLst/>
          </a:prstGeom>
        </p:spPr>
        <p:txBody>
          <a:bodyPr spcFirstLastPara="1" wrap="square" lIns="93150" tIns="46575" rIns="93150" bIns="465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3253bee051f_0_6:notes"/>
          <p:cNvSpPr txBox="1">
            <a:spLocks noGrp="1"/>
          </p:cNvSpPr>
          <p:nvPr>
            <p:ph type="sldNum" idx="12"/>
          </p:nvPr>
        </p:nvSpPr>
        <p:spPr>
          <a:xfrm>
            <a:off x="3970872" y="8830471"/>
            <a:ext cx="3037800" cy="464400"/>
          </a:xfrm>
          <a:prstGeom prst="rect">
            <a:avLst/>
          </a:prstGeom>
        </p:spPr>
        <p:txBody>
          <a:bodyPr spcFirstLastPara="1" wrap="square" lIns="93150" tIns="46575" rIns="93150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>
  <p:cSld name="Title Slide 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7" descr="Shape, circl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l="923" t="5449" b="8916"/>
          <a:stretch/>
        </p:blipFill>
        <p:spPr>
          <a:xfrm>
            <a:off x="0" y="2009"/>
            <a:ext cx="9144000" cy="6106692"/>
          </a:xfrm>
          <a:prstGeom prst="rect">
            <a:avLst/>
          </a:prstGeom>
          <a:solidFill>
            <a:srgbClr val="E0D0A6"/>
          </a:solidFill>
          <a:ln>
            <a:noFill/>
          </a:ln>
        </p:spPr>
      </p:pic>
      <p:sp>
        <p:nvSpPr>
          <p:cNvPr id="17" name="Google Shape;17;p7"/>
          <p:cNvSpPr/>
          <p:nvPr/>
        </p:nvSpPr>
        <p:spPr>
          <a:xfrm>
            <a:off x="-1" y="5943600"/>
            <a:ext cx="4572001" cy="914400"/>
          </a:xfrm>
          <a:prstGeom prst="rect">
            <a:avLst/>
          </a:prstGeom>
          <a:solidFill>
            <a:srgbClr val="7224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7"/>
          <p:cNvSpPr txBox="1">
            <a:spLocks noGrp="1"/>
          </p:cNvSpPr>
          <p:nvPr>
            <p:ph type="title"/>
          </p:nvPr>
        </p:nvSpPr>
        <p:spPr>
          <a:xfrm>
            <a:off x="480452" y="1295729"/>
            <a:ext cx="4853268" cy="1106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18287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2243D"/>
              </a:buClr>
              <a:buSzPts val="5400"/>
              <a:buFont typeface="Georgia"/>
              <a:buNone/>
              <a:defRPr sz="5400" b="0" i="1">
                <a:solidFill>
                  <a:srgbClr val="72243D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body" idx="1"/>
          </p:nvPr>
        </p:nvSpPr>
        <p:spPr>
          <a:xfrm>
            <a:off x="556932" y="3270822"/>
            <a:ext cx="4776788" cy="316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17C00"/>
              </a:buClr>
              <a:buSzPts val="1800"/>
              <a:buNone/>
              <a:defRPr sz="1800" b="1" i="0">
                <a:solidFill>
                  <a:srgbClr val="E17C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0" name="Google Shape;2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650" y="5991733"/>
            <a:ext cx="2222550" cy="74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" name="Google Shape;21;p7"/>
          <p:cNvGrpSpPr/>
          <p:nvPr/>
        </p:nvGrpSpPr>
        <p:grpSpPr>
          <a:xfrm>
            <a:off x="4571999" y="5943600"/>
            <a:ext cx="4572001" cy="914400"/>
            <a:chOff x="4571999" y="5943600"/>
            <a:chExt cx="4572001" cy="914400"/>
          </a:xfrm>
        </p:grpSpPr>
        <p:sp>
          <p:nvSpPr>
            <p:cNvPr id="22" name="Google Shape;22;p7"/>
            <p:cNvSpPr/>
            <p:nvPr/>
          </p:nvSpPr>
          <p:spPr>
            <a:xfrm>
              <a:off x="4571999" y="5943600"/>
              <a:ext cx="4572001" cy="914400"/>
            </a:xfrm>
            <a:prstGeom prst="rect">
              <a:avLst/>
            </a:prstGeom>
            <a:solidFill>
              <a:srgbClr val="3C195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" name="Google Shape;23;p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590662" y="5945630"/>
              <a:ext cx="1521699" cy="9103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" name="Google Shape;24;p7"/>
          <p:cNvPicPr preferRelativeResize="0"/>
          <p:nvPr/>
        </p:nvPicPr>
        <p:blipFill rotWithShape="1">
          <a:blip r:embed="rId5">
            <a:alphaModFix/>
          </a:blip>
          <a:srcRect l="12950" t="19507" r="11410" b="11768"/>
          <a:stretch/>
        </p:blipFill>
        <p:spPr>
          <a:xfrm>
            <a:off x="4050792" y="5941828"/>
            <a:ext cx="1042416" cy="916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lide 3-A">
  <p:cSld name="Content Slide 3-A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5"/>
          <p:cNvSpPr txBox="1">
            <a:spLocks noGrp="1"/>
          </p:cNvSpPr>
          <p:nvPr>
            <p:ph type="body" idx="1"/>
          </p:nvPr>
        </p:nvSpPr>
        <p:spPr>
          <a:xfrm>
            <a:off x="236538" y="1780379"/>
            <a:ext cx="8678863" cy="3846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17C00"/>
              </a:buClr>
              <a:buSzPts val="1600"/>
              <a:buChar char="•"/>
              <a:defRPr sz="1600" b="1" i="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17C00"/>
              </a:buClr>
              <a:buSzPts val="1400"/>
              <a:buChar char="•"/>
              <a:defRPr sz="140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17C00"/>
              </a:buClr>
              <a:buSzPts val="1200"/>
              <a:buChar char="•"/>
              <a:defRPr sz="120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17C00"/>
              </a:buClr>
              <a:buSzPts val="1100"/>
              <a:buChar char="•"/>
              <a:defRPr sz="110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984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E17C00"/>
              </a:buClr>
              <a:buSzPts val="1100"/>
              <a:buChar char="•"/>
              <a:defRPr sz="110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228600" y="942179"/>
            <a:ext cx="67246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17C00"/>
              </a:buClr>
              <a:buSzPts val="2800"/>
              <a:buFont typeface="Arial"/>
              <a:buNone/>
              <a:defRPr sz="2800" b="1" i="0">
                <a:solidFill>
                  <a:srgbClr val="E17C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2"/>
          </p:nvPr>
        </p:nvSpPr>
        <p:spPr>
          <a:xfrm>
            <a:off x="152410" y="666651"/>
            <a:ext cx="6800841" cy="199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0" rIns="182875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2243D"/>
              </a:buClr>
              <a:buSzPts val="1200"/>
              <a:buNone/>
              <a:defRPr sz="1200" b="1" i="0">
                <a:solidFill>
                  <a:srgbClr val="72243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/>
          <p:nvPr/>
        </p:nvSpPr>
        <p:spPr>
          <a:xfrm>
            <a:off x="0" y="6394308"/>
            <a:ext cx="4571999" cy="463691"/>
          </a:xfrm>
          <a:prstGeom prst="rect">
            <a:avLst/>
          </a:prstGeom>
          <a:solidFill>
            <a:srgbClr val="72243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E0D0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5"/>
          <p:cNvSpPr/>
          <p:nvPr/>
        </p:nvSpPr>
        <p:spPr>
          <a:xfrm>
            <a:off x="0" y="0"/>
            <a:ext cx="9144000" cy="1219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CUI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421947"/>
            <a:ext cx="1308161" cy="436053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5"/>
          <p:cNvSpPr txBox="1">
            <a:spLocks noGrp="1"/>
          </p:cNvSpPr>
          <p:nvPr>
            <p:ph type="sldNum" idx="12"/>
          </p:nvPr>
        </p:nvSpPr>
        <p:spPr>
          <a:xfrm>
            <a:off x="5710669" y="6394309"/>
            <a:ext cx="533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15"/>
          <p:cNvSpPr/>
          <p:nvPr/>
        </p:nvSpPr>
        <p:spPr>
          <a:xfrm>
            <a:off x="4571999" y="6394308"/>
            <a:ext cx="4572001" cy="463691"/>
          </a:xfrm>
          <a:prstGeom prst="rect">
            <a:avLst/>
          </a:prstGeom>
          <a:solidFill>
            <a:srgbClr val="3C195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" name="Google Shape;3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68924" y="6394308"/>
            <a:ext cx="775076" cy="46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15"/>
          <p:cNvPicPr preferRelativeResize="0"/>
          <p:nvPr/>
        </p:nvPicPr>
        <p:blipFill rotWithShape="1">
          <a:blip r:embed="rId4">
            <a:alphaModFix/>
          </a:blip>
          <a:srcRect l="12950" t="19507" r="11410" b="11768"/>
          <a:stretch/>
        </p:blipFill>
        <p:spPr>
          <a:xfrm>
            <a:off x="4050792" y="5941828"/>
            <a:ext cx="1042416" cy="916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ONLY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0294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Slide">
  <p:cSld name="5_Title Slid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ctrTitle"/>
          </p:nvPr>
        </p:nvSpPr>
        <p:spPr>
          <a:xfrm>
            <a:off x="685800" y="2232456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ubTitle" idx="1"/>
          </p:nvPr>
        </p:nvSpPr>
        <p:spPr>
          <a:xfrm>
            <a:off x="1371600" y="4237933"/>
            <a:ext cx="64008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7624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google.com/search?q=bighole+battlefield+contact&amp;rlz=1C1CHBF_enUS1092US1092&amp;oq=bighole+battlefield+contact&amp;gs_lcrp=EgZjaHJvbWUyBggAEEUYOTIICAEQABgWGB7SAQg4MzgxajBqN6gCCLACAQ&amp;sourceid=chrome&amp;ie=UTF-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"/>
          <p:cNvSpPr txBox="1">
            <a:spLocks noGrp="1"/>
          </p:cNvSpPr>
          <p:nvPr>
            <p:ph type="title"/>
          </p:nvPr>
        </p:nvSpPr>
        <p:spPr>
          <a:xfrm>
            <a:off x="480449" y="1295725"/>
            <a:ext cx="6921300" cy="11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182875" rIns="18287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2243D"/>
              </a:buClr>
              <a:buSzPts val="5400"/>
              <a:buFont typeface="Georgia"/>
              <a:buNone/>
            </a:pPr>
            <a:r>
              <a:rPr lang="en-US" sz="4800"/>
              <a:t>CONOP</a:t>
            </a:r>
            <a:endParaRPr sz="48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2243D"/>
              </a:buClr>
              <a:buSzPts val="5400"/>
              <a:buFont typeface="Georgia"/>
              <a:buNone/>
            </a:pPr>
            <a:r>
              <a:rPr lang="en-US" sz="4800"/>
              <a:t>2025 Staff Ride</a:t>
            </a:r>
            <a:br>
              <a:rPr lang="en-US" sz="4800"/>
            </a:br>
            <a:r>
              <a:rPr lang="en-US" sz="4800"/>
              <a:t>Big Hole Battlefield</a:t>
            </a:r>
            <a:endParaRPr sz="4800"/>
          </a:p>
        </p:txBody>
      </p:sp>
      <p:sp>
        <p:nvSpPr>
          <p:cNvPr id="74" name="Google Shape;74;p1"/>
          <p:cNvSpPr txBox="1"/>
          <p:nvPr/>
        </p:nvSpPr>
        <p:spPr>
          <a:xfrm>
            <a:off x="1496800" y="3096375"/>
            <a:ext cx="5381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72243D"/>
                </a:solidFill>
                <a:latin typeface="Calibri"/>
                <a:ea typeface="Calibri"/>
                <a:cs typeface="Calibri"/>
                <a:sym typeface="Calibri"/>
              </a:rPr>
              <a:t>3 May 2025</a:t>
            </a:r>
            <a:endParaRPr sz="2800" b="0" i="0" u="none" strike="noStrike" cap="none">
              <a:solidFill>
                <a:srgbClr val="72243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Vehicle Recovery Plan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231" name="Google Shape;231;p20"/>
          <p:cNvSpPr txBox="1"/>
          <p:nvPr/>
        </p:nvSpPr>
        <p:spPr>
          <a:xfrm>
            <a:off x="6390526" y="861391"/>
            <a:ext cx="2775198" cy="110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Tow Asset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Iron Horse Towing, INC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6593 U.S. Hwy 10W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Missoula, MT 59808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0"/>
          <p:cNvSpPr txBox="1"/>
          <p:nvPr/>
        </p:nvSpPr>
        <p:spPr>
          <a:xfrm>
            <a:off x="247650" y="1204367"/>
            <a:ext cx="54522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Personnel in the Field: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</a:t>
            </a:r>
            <a:r>
              <a:rPr lang="en-US" sz="1200">
                <a:solidFill>
                  <a:schemeClr val="dk1"/>
                </a:solidFill>
              </a:rPr>
              <a:t>GSA Services phone number on back of GSA CC in dispatch folder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initiate tow vehicle movement. Report vehicle location in reference to town and closest mile marker.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Re-route 1x GSA from other school for cross-loading personnel.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 vehicle sufficiently off road, turn on hazard lights</a:t>
            </a:r>
            <a:r>
              <a:rPr lang="en-US" sz="1200">
                <a:solidFill>
                  <a:schemeClr val="dk1"/>
                </a:solidFill>
              </a:rPr>
              <a:t>, 2x Cadre standby for tow asset linkup.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>
                <a:solidFill>
                  <a:schemeClr val="dk1"/>
                </a:solidFill>
              </a:rPr>
              <a:t>If leaving vehicle, put keys in gas tank flap. 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Leave phone number for state patrol to call if they come mark the vehicle.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GSA Services</a:t>
            </a: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>
                <a:solidFill>
                  <a:schemeClr val="dk1"/>
                </a:solidFill>
              </a:rPr>
              <a:t>GSA services will coordinate all tow vehicle and tire replacement. </a:t>
            </a:r>
            <a:endParaRPr/>
          </a:p>
        </p:txBody>
      </p:sp>
      <p:grpSp>
        <p:nvGrpSpPr>
          <p:cNvPr id="233" name="Google Shape;233;p20"/>
          <p:cNvGrpSpPr/>
          <p:nvPr/>
        </p:nvGrpSpPr>
        <p:grpSpPr>
          <a:xfrm>
            <a:off x="5720071" y="4306122"/>
            <a:ext cx="569670" cy="423698"/>
            <a:chOff x="1946334" y="1267485"/>
            <a:chExt cx="569670" cy="423698"/>
          </a:xfrm>
        </p:grpSpPr>
        <p:sp>
          <p:nvSpPr>
            <p:cNvPr id="234" name="Google Shape;234;p20"/>
            <p:cNvSpPr/>
            <p:nvPr/>
          </p:nvSpPr>
          <p:spPr>
            <a:xfrm>
              <a:off x="1946334" y="1356818"/>
              <a:ext cx="569670" cy="334365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20"/>
            <p:cNvSpPr/>
            <p:nvPr/>
          </p:nvSpPr>
          <p:spPr>
            <a:xfrm>
              <a:off x="2221117" y="1267485"/>
              <a:ext cx="45719" cy="457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20"/>
            <p:cNvSpPr/>
            <p:nvPr/>
          </p:nvSpPr>
          <p:spPr>
            <a:xfrm>
              <a:off x="2031993" y="1458152"/>
              <a:ext cx="398351" cy="141838"/>
            </a:xfrm>
            <a:custGeom>
              <a:avLst/>
              <a:gdLst/>
              <a:ahLst/>
              <a:cxnLst/>
              <a:rect l="l" t="t" r="r" b="b"/>
              <a:pathLst>
                <a:path w="235390" h="120713" extrusionOk="0">
                  <a:moveTo>
                    <a:pt x="0" y="0"/>
                  </a:moveTo>
                  <a:lnTo>
                    <a:pt x="0" y="120713"/>
                  </a:lnTo>
                  <a:lnTo>
                    <a:pt x="235390" y="12071"/>
                  </a:lnTo>
                  <a:lnTo>
                    <a:pt x="235390" y="114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7" name="Google Shape;237;p20"/>
            <p:cNvCxnSpPr/>
            <p:nvPr/>
          </p:nvCxnSpPr>
          <p:spPr>
            <a:xfrm>
              <a:off x="2242242" y="1390800"/>
              <a:ext cx="0" cy="90759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8" name="Google Shape;238;p20"/>
            <p:cNvCxnSpPr/>
            <p:nvPr/>
          </p:nvCxnSpPr>
          <p:spPr>
            <a:xfrm>
              <a:off x="2199992" y="1431174"/>
              <a:ext cx="93553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39" name="Google Shape;239;p20"/>
          <p:cNvSpPr/>
          <p:nvPr/>
        </p:nvSpPr>
        <p:spPr>
          <a:xfrm rot="-5577953">
            <a:off x="3547055" y="3076862"/>
            <a:ext cx="584483" cy="3801494"/>
          </a:xfrm>
          <a:prstGeom prst="curvedRightArrow">
            <a:avLst>
              <a:gd name="adj1" fmla="val 32549"/>
              <a:gd name="adj2" fmla="val 80380"/>
              <a:gd name="adj3" fmla="val 43927"/>
            </a:avLst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0"/>
          <p:cNvSpPr txBox="1"/>
          <p:nvPr/>
        </p:nvSpPr>
        <p:spPr>
          <a:xfrm>
            <a:off x="5566844" y="4049191"/>
            <a:ext cx="10008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Bozeman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1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Deliberate Risk Assessment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246" name="Google Shape;246;p21"/>
          <p:cNvSpPr txBox="1"/>
          <p:nvPr/>
        </p:nvSpPr>
        <p:spPr>
          <a:xfrm rot="-1676596">
            <a:off x="2143957" y="3062796"/>
            <a:ext cx="485608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Deliberate Risk Assessment Worksheet upon approval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321a03c8d7_0_9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Risk Control Measures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252" name="Google Shape;252;g3321a03c8d7_0_9"/>
          <p:cNvSpPr txBox="1"/>
          <p:nvPr/>
        </p:nvSpPr>
        <p:spPr>
          <a:xfrm>
            <a:off x="534450" y="891350"/>
            <a:ext cx="5381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Overall Risk Level: </a:t>
            </a:r>
            <a:r>
              <a:rPr lang="en-US" sz="1800">
                <a:solidFill>
                  <a:schemeClr val="dk1"/>
                </a:solidFill>
              </a:rPr>
              <a:t>Low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g3321a03c8d7_0_9"/>
          <p:cNvSpPr txBox="1"/>
          <p:nvPr/>
        </p:nvSpPr>
        <p:spPr>
          <a:xfrm>
            <a:off x="272825" y="1482400"/>
            <a:ext cx="8521200" cy="54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Personnel Risks: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Cold Weather Injury- packing list, PCC’s 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Group separation- brief terrain and map. Brief collection point and actions to take if separated from group. </a:t>
            </a:r>
            <a:endParaRPr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Operational Risks: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CASEVAC- evacuation related to life, limb, eyesight will require a judgement call, realistic time to get casualty to a care facility via ground trans is comparable to civilian MEDEVAC response time unless utilizing MTARNG rotary assets for CASEVAC.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Weather- </a:t>
            </a:r>
            <a:endParaRPr/>
          </a:p>
          <a:p>
            <a:pPr marL="9144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relying on HELO as primary trans and CASEVAC limits options in inclement weather.</a:t>
            </a:r>
            <a:endParaRPr/>
          </a:p>
          <a:p>
            <a:pPr marL="9144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Lost Trail Pass road conditions may be substantially different than majority of routes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Environmental Risks: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Wildlife: Mitigated by Cadre/MS 4s carry bear spray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Slips trips and falls: keep group on improved paths, proceed through battlefield at moderate pace. Ensure proper foot ware during PCC’s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f64eba187b_1_84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Commander’s Intent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80" name="Google Shape;80;g2f64eba187b_1_84"/>
          <p:cNvSpPr txBox="1"/>
          <p:nvPr/>
        </p:nvSpPr>
        <p:spPr>
          <a:xfrm>
            <a:off x="272825" y="713825"/>
            <a:ext cx="88014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Expanded Purpose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Grizzly Battalion completes staff-ride at Big Hole Battlefield in order to achieve understanding of social and political events that led to the conflict between the Nez Perce and the U.S. Army.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Tasks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MSIII/ MSIV participate in staff ride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-US" sz="1800">
                <a:solidFill>
                  <a:schemeClr val="dk1"/>
                </a:solidFill>
              </a:rPr>
              <a:t>Conduct a battle analysis of a specific leader in the battle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-US" sz="1800">
                <a:solidFill>
                  <a:schemeClr val="dk1"/>
                </a:solidFill>
              </a:rPr>
              <a:t>Meet the USACC intent for commissioning requirements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Endstates</a:t>
            </a:r>
            <a:endParaRPr sz="1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Cadets: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develop understanding of the U.S. Army and Nez Perce perspectives Complete assigned vignette readings and brief respective portion during staff ride in order to complete commissioning requirement.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 txBox="1"/>
          <p:nvPr/>
        </p:nvSpPr>
        <p:spPr>
          <a:xfrm>
            <a:off x="152375" y="4897950"/>
            <a:ext cx="3627900" cy="1323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Packing List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Worn: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/>
              <a:t>Civilians- collared shirt. </a:t>
            </a:r>
            <a:endParaRPr sz="8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/>
              <a:t>Light base layer</a:t>
            </a:r>
            <a:endParaRPr sz="8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Wet weather top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Assault Pack: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2x MRE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3L Water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7" name="Google Shape;87;p4"/>
          <p:cNvGraphicFramePr/>
          <p:nvPr/>
        </p:nvGraphicFramePr>
        <p:xfrm>
          <a:off x="5744250" y="1448276"/>
          <a:ext cx="3247375" cy="3288555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659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502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TIMELINE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Time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E</a:t>
                      </a:r>
                      <a:r>
                        <a:rPr lang="en-US" sz="800" b="1" u="none" strike="noStrike" cap="none"/>
                        <a:t>vent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L</a:t>
                      </a:r>
                      <a:r>
                        <a:rPr lang="en-US" sz="800" b="1" u="none" strike="noStrike" cap="none"/>
                        <a:t>ocation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>
                          <a:solidFill>
                            <a:schemeClr val="dk1"/>
                          </a:solidFill>
                        </a:rPr>
                        <a:t>01MAR25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Vignette assignments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Schriber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/>
                        <a:t>03APR25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Site Recon- roster TBD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Wisdom, MT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800"/>
                        <a:t>01MAR25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Final OPORD</a:t>
                      </a:r>
                      <a:endParaRPr sz="14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Schriber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7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02 MAY25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1300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Cadet Vignette rehearsal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Schriber/teams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1430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NLT final weather call 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Helena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03MAY25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0700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Schools depart for L/U</a:t>
                      </a:r>
                      <a:endParaRPr sz="14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UM/CC</a:t>
                      </a: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0800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L/U Garrison turnoff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12T US 6204  5400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>
                          <a:solidFill>
                            <a:schemeClr val="dk1"/>
                          </a:solidFill>
                        </a:rPr>
                        <a:t>0945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Arrive BHNB site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12T TR 9401 5751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1000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>
                          <a:solidFill>
                            <a:schemeClr val="dk1"/>
                          </a:solidFill>
                        </a:rPr>
                        <a:t>Park Ranger Briefing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Visitor Center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1115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Begin Battlefield walk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Lower parking lot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1515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Battlefield walk complete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Trails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1530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AAR, gifts for BHNB staff, RTB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1830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/>
                        <a:t>Both Schools RTB, 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Missoula, Helena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2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88" name="Google Shape;88;p4"/>
          <p:cNvSpPr txBox="1"/>
          <p:nvPr/>
        </p:nvSpPr>
        <p:spPr>
          <a:xfrm>
            <a:off x="3780250" y="1448275"/>
            <a:ext cx="1964100" cy="1200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1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Command and Signal: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AutoNum type="alphaUcPeriod"/>
            </a:pPr>
            <a:r>
              <a:rPr lang="en-US" sz="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Command: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CO: 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1SG: 	   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AutoNum type="alphaUcPeriod"/>
            </a:pPr>
            <a:r>
              <a:rPr lang="en-US" sz="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Signal: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P: </a:t>
            </a:r>
            <a:r>
              <a:rPr lang="en-US" sz="800" dirty="0">
                <a:solidFill>
                  <a:schemeClr val="dk1"/>
                </a:solidFill>
              </a:rPr>
              <a:t>Phone</a:t>
            </a:r>
            <a:endParaRPr sz="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A: </a:t>
            </a:r>
            <a:r>
              <a:rPr lang="en-US" sz="800" dirty="0">
                <a:solidFill>
                  <a:schemeClr val="dk1"/>
                </a:solidFill>
              </a:rPr>
              <a:t>ICOM channel 4</a:t>
            </a:r>
            <a:endParaRPr sz="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C: </a:t>
            </a:r>
            <a:r>
              <a:rPr lang="en-US" sz="800" dirty="0">
                <a:solidFill>
                  <a:schemeClr val="dk1"/>
                </a:solidFill>
              </a:rPr>
              <a:t>Time hack/runner</a:t>
            </a:r>
            <a:endParaRPr sz="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                    </a:t>
            </a:r>
            <a:r>
              <a:rPr lang="en-US" sz="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9" name="Google Shape;89;p4"/>
          <p:cNvGraphicFramePr/>
          <p:nvPr/>
        </p:nvGraphicFramePr>
        <p:xfrm>
          <a:off x="3786818" y="702993"/>
          <a:ext cx="5204800" cy="664885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72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2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5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3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5450">
                <a:tc gridSpan="8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Training Management (8-STEP Training Model)</a:t>
                      </a:r>
                      <a:endParaRPr sz="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Plan the Training</a:t>
                      </a:r>
                      <a:endParaRPr sz="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Train Leaders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Recon the Site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Issue the Plan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Rehearse Training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Execute  Training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Evaluate Training</a:t>
                      </a:r>
                      <a:endParaRPr sz="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Retrain </a:t>
                      </a:r>
                      <a:endParaRPr sz="1400" u="none" strike="noStrike" cap="none"/>
                    </a:p>
                  </a:txBody>
                  <a:tcPr marL="48975" marR="48975" marT="24125" marB="24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/>
                        <a:t>30DEC24</a:t>
                      </a:r>
                      <a:endParaRPr sz="8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/>
                        <a:t>01MAR254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/>
                        <a:t>03APR25</a:t>
                      </a:r>
                      <a:endParaRPr sz="8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/>
                        <a:t>21MAR25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/>
                        <a:t>02MAY25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/>
                        <a:t>03MAY25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/>
                        <a:t>03MAY25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/>
                        <a:t>Various</a:t>
                      </a:r>
                      <a:endParaRPr sz="700" u="none" strike="noStrike" cap="none"/>
                    </a:p>
                  </a:txBody>
                  <a:tcPr marL="48975" marR="48975" marT="24125" marB="241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0" name="Google Shape;90;p4"/>
          <p:cNvSpPr txBox="1"/>
          <p:nvPr/>
        </p:nvSpPr>
        <p:spPr>
          <a:xfrm>
            <a:off x="916732" y="0"/>
            <a:ext cx="7134900" cy="5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0000"/>
              </a:buClr>
              <a:buSzPts val="2800"/>
              <a:buFont typeface="Arial"/>
              <a:buNone/>
            </a:pPr>
            <a:r>
              <a:rPr lang="en-US" sz="2800" b="1" i="1" u="none" strike="noStrike" cap="none">
                <a:solidFill>
                  <a:srgbClr val="7F0000"/>
                </a:solidFill>
                <a:latin typeface="Arial"/>
                <a:ea typeface="Arial"/>
                <a:cs typeface="Arial"/>
                <a:sym typeface="Arial"/>
              </a:rPr>
              <a:t>3 May Staff Ride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1" name="Google Shape;91;p4"/>
          <p:cNvGraphicFramePr/>
          <p:nvPr/>
        </p:nvGraphicFramePr>
        <p:xfrm>
          <a:off x="152365" y="709043"/>
          <a:ext cx="3627900" cy="512225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362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2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Situation:</a:t>
                      </a:r>
                      <a:endParaRPr sz="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AO: Big Hole battlefield, IVO Wisdom, MT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Weather: H 60 L 35 Overcast  50% chance of rain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2" name="Google Shape;92;p4"/>
          <p:cNvGraphicFramePr/>
          <p:nvPr/>
        </p:nvGraphicFramePr>
        <p:xfrm>
          <a:off x="152365" y="1291135"/>
          <a:ext cx="3627925" cy="1817375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362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Mission</a:t>
                      </a: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:</a:t>
                      </a: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 </a:t>
                      </a:r>
                      <a:endParaRPr sz="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/>
                        <a:t>Grizzly BN conducts Staff Ride IOT establish historical perspective of military conflict in the western US. </a:t>
                      </a:r>
                      <a:endParaRPr sz="800" b="1" u="sng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Commander’s Intent: </a:t>
                      </a:r>
                      <a:endParaRPr sz="800" b="1" u="sng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The Purpose of this operation is to satisfy CCMD graduation requirements and build local understanding of military conflict in Montana in the late 1800’s 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800" b="1" u="sng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End State:</a:t>
                      </a:r>
                      <a:r>
                        <a:rPr lang="en-US" sz="800" u="sng" strike="noStrike" cap="none">
                          <a:solidFill>
                            <a:schemeClr val="dk1"/>
                          </a:solidFill>
                        </a:rPr>
                        <a:t> </a:t>
                      </a:r>
                      <a:endParaRPr sz="800" u="sng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F: Cadets complete staff ride requirement for commissioning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E: No Change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T: Big Hole battlefield site remains intact for future operations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C: Develop appreciation for military role in society 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3" name="Google Shape;93;p4"/>
          <p:cNvGraphicFramePr/>
          <p:nvPr/>
        </p:nvGraphicFramePr>
        <p:xfrm>
          <a:off x="152365" y="3097085"/>
          <a:ext cx="3627925" cy="1798330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362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32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Concept of Operations:</a:t>
                      </a:r>
                      <a:endParaRPr sz="8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Phase 1</a:t>
                      </a: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: Planning/Preparation: </a:t>
                      </a:r>
                      <a:endParaRPr sz="1400" u="none" strike="noStrike" cap="none"/>
                    </a:p>
                    <a:p>
                      <a:pPr marL="0" marR="0" lvl="0" indent="22701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Key Tasks:</a:t>
                      </a: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 CONOP Creation, Recon, vignette preparation, air request and HLZ identification/authorization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Phase 2</a:t>
                      </a: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: Execution:</a:t>
                      </a:r>
                      <a:endParaRPr sz="1400" u="none" strike="noStrike" cap="none"/>
                    </a:p>
                    <a:p>
                      <a:pPr marL="0" marR="0" lvl="0" indent="22701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Key Tasks:</a:t>
                      </a: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. Coordinated MVT to/from objective, park ranger briefing, battlefield review and cadet vignettes 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800" b="1" u="sng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sng" strike="noStrike" cap="none">
                          <a:solidFill>
                            <a:schemeClr val="dk1"/>
                          </a:solidFill>
                        </a:rPr>
                        <a:t>Phase 3</a:t>
                      </a: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: Recovery/Assessment: </a:t>
                      </a:r>
                      <a:endParaRPr sz="1400" u="none" strike="noStrike" cap="none"/>
                    </a:p>
                    <a:p>
                      <a:pPr marL="0" marR="0" lvl="0" indent="22701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b="1" u="none" strike="noStrike" cap="none">
                          <a:solidFill>
                            <a:schemeClr val="dk1"/>
                          </a:solidFill>
                        </a:rPr>
                        <a:t>Key Tasks:</a:t>
                      </a: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 AAR, documentation of completion, cadet vignettes submitted for repository, 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  </a:t>
                      </a:r>
                      <a:endParaRPr sz="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4" name="Google Shape;94;p4"/>
          <p:cNvGraphicFramePr/>
          <p:nvPr>
            <p:extLst>
              <p:ext uri="{D42A27DB-BD31-4B8C-83A1-F6EECF244321}">
                <p14:modId xmlns:p14="http://schemas.microsoft.com/office/powerpoint/2010/main" val="43946809"/>
              </p:ext>
            </p:extLst>
          </p:nvPr>
        </p:nvGraphicFramePr>
        <p:xfrm>
          <a:off x="3771968" y="4884197"/>
          <a:ext cx="5234500" cy="1266695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55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2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622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Manning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Role</a:t>
                      </a:r>
                      <a:endParaRPr sz="800" b="1" u="none" strike="noStrike" cap="none"/>
                    </a:p>
                  </a:txBody>
                  <a:tcPr marL="9525" marR="9525" marT="9525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Name</a:t>
                      </a:r>
                      <a:endParaRPr sz="8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Responsibility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15 Pax Driver CC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>
                          <a:solidFill>
                            <a:schemeClr val="dk1"/>
                          </a:solidFill>
                        </a:rPr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15 Pax Driver UM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15 Pax Driver UM</a:t>
                      </a:r>
                      <a:endParaRPr sz="14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4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Graphics production, 2x 3’x4’ posters, 30 handouts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Reading assignments, historical figure selection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Cadre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briefing formats, graphics identification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6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Cadets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dirty="0"/>
                        <a:t>Teams 1-6</a:t>
                      </a:r>
                      <a:endParaRPr sz="800" u="none" strike="noStrike" cap="none" dirty="0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5" name="Google Shape;95;p4"/>
          <p:cNvSpPr txBox="1"/>
          <p:nvPr/>
        </p:nvSpPr>
        <p:spPr>
          <a:xfrm>
            <a:off x="3780249" y="2648875"/>
            <a:ext cx="1964100" cy="9543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lang="en-US" sz="800" b="1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Classes of Supply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 I: </a:t>
            </a: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MREs, Water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 IV: </a:t>
            </a: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N/A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 V: </a:t>
            </a: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None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 VII: </a:t>
            </a:r>
            <a:r>
              <a:rPr lang="en-US" sz="800"/>
              <a:t>3</a:t>
            </a: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 vans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 VIII: </a:t>
            </a: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1x CLS bag per school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</a:t>
            </a:r>
            <a:r>
              <a:rPr lang="en-US" sz="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5"/>
          <p:cNvPicPr preferRelativeResize="0"/>
          <p:nvPr/>
        </p:nvPicPr>
        <p:blipFill rotWithShape="1">
          <a:blip r:embed="rId3">
            <a:alphaModFix/>
          </a:blip>
          <a:srcRect l="60096" t="16162" b="6473"/>
          <a:stretch/>
        </p:blipFill>
        <p:spPr>
          <a:xfrm>
            <a:off x="19744" y="886721"/>
            <a:ext cx="9215500" cy="5752904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5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1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Saturday, 03 MAY 25</a:t>
            </a:r>
            <a:br>
              <a:rPr lang="en-US" sz="2000">
                <a:solidFill>
                  <a:srgbClr val="72243D"/>
                </a:solidFill>
              </a:rPr>
            </a:br>
            <a:r>
              <a:rPr lang="en-US" sz="2000">
                <a:solidFill>
                  <a:srgbClr val="72243D"/>
                </a:solidFill>
              </a:rPr>
              <a:t>GSA Scheme of Maneuver</a:t>
            </a:r>
            <a:endParaRPr sz="2000">
              <a:solidFill>
                <a:srgbClr val="72243D"/>
              </a:solidFill>
            </a:endParaRPr>
          </a:p>
        </p:txBody>
      </p:sp>
      <p:grpSp>
        <p:nvGrpSpPr>
          <p:cNvPr id="102" name="Google Shape;102;p5"/>
          <p:cNvGrpSpPr/>
          <p:nvPr/>
        </p:nvGrpSpPr>
        <p:grpSpPr>
          <a:xfrm>
            <a:off x="7200221" y="1732626"/>
            <a:ext cx="578097" cy="424695"/>
            <a:chOff x="4730750" y="1219993"/>
            <a:chExt cx="1633538" cy="1175545"/>
          </a:xfrm>
        </p:grpSpPr>
        <p:sp>
          <p:nvSpPr>
            <p:cNvPr id="103" name="Google Shape;103;p5"/>
            <p:cNvSpPr/>
            <p:nvPr/>
          </p:nvSpPr>
          <p:spPr>
            <a:xfrm>
              <a:off x="4754563" y="1470025"/>
              <a:ext cx="1609725" cy="925513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" name="Google Shape;104;p5"/>
            <p:cNvCxnSpPr/>
            <p:nvPr/>
          </p:nvCxnSpPr>
          <p:spPr>
            <a:xfrm rot="10800000" flipH="1">
              <a:off x="4754563" y="1468438"/>
              <a:ext cx="1609725" cy="925512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105;p5"/>
            <p:cNvCxnSpPr/>
            <p:nvPr/>
          </p:nvCxnSpPr>
          <p:spPr>
            <a:xfrm>
              <a:off x="4730750" y="1481138"/>
              <a:ext cx="1633538" cy="9017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106;p5"/>
            <p:cNvCxnSpPr/>
            <p:nvPr/>
          </p:nvCxnSpPr>
          <p:spPr>
            <a:xfrm>
              <a:off x="5548313" y="1219993"/>
              <a:ext cx="0" cy="18574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7" name="Google Shape;107;p5"/>
          <p:cNvSpPr/>
          <p:nvPr/>
        </p:nvSpPr>
        <p:spPr>
          <a:xfrm>
            <a:off x="2911875" y="5949483"/>
            <a:ext cx="713525" cy="584482"/>
          </a:xfrm>
          <a:prstGeom prst="irregularSeal1">
            <a:avLst/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</a:t>
            </a:r>
            <a:endParaRPr/>
          </a:p>
        </p:txBody>
      </p:sp>
      <p:sp>
        <p:nvSpPr>
          <p:cNvPr id="108" name="Google Shape;108;p5"/>
          <p:cNvSpPr/>
          <p:nvPr/>
        </p:nvSpPr>
        <p:spPr>
          <a:xfrm>
            <a:off x="236016" y="1251239"/>
            <a:ext cx="317700" cy="81725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2686270" y="4981992"/>
            <a:ext cx="914400" cy="61264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22500"/>
                </a:moveTo>
                <a:lnTo>
                  <a:pt x="-20000" y="22500"/>
                </a:lnTo>
                <a:lnTo>
                  <a:pt x="-56000" y="135000"/>
                </a:lnTo>
              </a:path>
            </a:pathLst>
          </a:custGeom>
          <a:solidFill>
            <a:srgbClr val="F2F2F2"/>
          </a:solidFill>
          <a:ln w="412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Lost Trail Pass Elev:7090’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5"/>
          <p:cNvSpPr/>
          <p:nvPr/>
        </p:nvSpPr>
        <p:spPr>
          <a:xfrm>
            <a:off x="310900" y="2915500"/>
            <a:ext cx="1079100" cy="612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127529" y="40612"/>
                </a:moveTo>
                <a:lnTo>
                  <a:pt x="156629" y="40612"/>
                </a:lnTo>
                <a:lnTo>
                  <a:pt x="169168" y="78653"/>
                </a:lnTo>
              </a:path>
            </a:pathLst>
          </a:custGeom>
          <a:solidFill>
            <a:srgbClr val="F2F2F2"/>
          </a:solidFill>
          <a:ln w="412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 </a:t>
            </a:r>
            <a:r>
              <a:rPr lang="en-US" sz="1100">
                <a:solidFill>
                  <a:schemeClr val="dk1"/>
                </a:solidFill>
              </a:rPr>
              <a:t>Alternate</a:t>
            </a: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110 mi  2hr, 10 min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6638407" y="2654948"/>
            <a:ext cx="914400" cy="61264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22500"/>
                </a:moveTo>
                <a:lnTo>
                  <a:pt x="-20000" y="22500"/>
                </a:lnTo>
                <a:lnTo>
                  <a:pt x="-47911" y="-84353"/>
                </a:lnTo>
              </a:path>
            </a:pathLst>
          </a:custGeom>
          <a:solidFill>
            <a:srgbClr val="F2F2F2"/>
          </a:solidFill>
          <a:ln w="412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CC Primary 138 mi  2hr, 22 min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5"/>
          <p:cNvGrpSpPr/>
          <p:nvPr/>
        </p:nvGrpSpPr>
        <p:grpSpPr>
          <a:xfrm>
            <a:off x="1880565" y="911849"/>
            <a:ext cx="578097" cy="424695"/>
            <a:chOff x="4730750" y="1219993"/>
            <a:chExt cx="1633538" cy="1175545"/>
          </a:xfrm>
        </p:grpSpPr>
        <p:sp>
          <p:nvSpPr>
            <p:cNvPr id="113" name="Google Shape;113;p5"/>
            <p:cNvSpPr/>
            <p:nvPr/>
          </p:nvSpPr>
          <p:spPr>
            <a:xfrm>
              <a:off x="4754563" y="1470025"/>
              <a:ext cx="1609725" cy="925513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4" name="Google Shape;114;p5"/>
            <p:cNvCxnSpPr/>
            <p:nvPr/>
          </p:nvCxnSpPr>
          <p:spPr>
            <a:xfrm rot="10800000" flipH="1">
              <a:off x="4754563" y="1468438"/>
              <a:ext cx="1609725" cy="925512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5"/>
            <p:cNvCxnSpPr/>
            <p:nvPr/>
          </p:nvCxnSpPr>
          <p:spPr>
            <a:xfrm>
              <a:off x="4730750" y="1481138"/>
              <a:ext cx="1633538" cy="9017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5"/>
            <p:cNvCxnSpPr/>
            <p:nvPr/>
          </p:nvCxnSpPr>
          <p:spPr>
            <a:xfrm>
              <a:off x="5548313" y="1219993"/>
              <a:ext cx="0" cy="18574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7" name="Google Shape;117;p5"/>
          <p:cNvSpPr/>
          <p:nvPr/>
        </p:nvSpPr>
        <p:spPr>
          <a:xfrm>
            <a:off x="3862853" y="2066031"/>
            <a:ext cx="972000" cy="61264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22500"/>
                </a:moveTo>
                <a:lnTo>
                  <a:pt x="-20000" y="22500"/>
                </a:lnTo>
                <a:lnTo>
                  <a:pt x="-31730" y="-80328"/>
                </a:lnTo>
              </a:path>
            </a:pathLst>
          </a:custGeom>
          <a:solidFill>
            <a:srgbClr val="F2F2F2"/>
          </a:solidFill>
          <a:ln w="412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 </a:t>
            </a:r>
            <a:r>
              <a:rPr lang="en-US" sz="1100">
                <a:solidFill>
                  <a:schemeClr val="dk1"/>
                </a:solidFill>
              </a:rPr>
              <a:t>Primary</a:t>
            </a: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164 mi      </a:t>
            </a:r>
            <a:r>
              <a:rPr lang="en-US" sz="1100">
                <a:solidFill>
                  <a:schemeClr val="dk1"/>
                </a:solidFill>
              </a:rPr>
              <a:t>3hr 10</a:t>
            </a: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min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2535925" y="1062225"/>
            <a:ext cx="3537354" cy="1417325"/>
          </a:xfrm>
          <a:custGeom>
            <a:avLst/>
            <a:gdLst/>
            <a:ahLst/>
            <a:cxnLst/>
            <a:rect l="l" t="t" r="r" b="b"/>
            <a:pathLst>
              <a:path w="136551" h="56693" extrusionOk="0">
                <a:moveTo>
                  <a:pt x="0" y="0"/>
                </a:moveTo>
                <a:cubicBezTo>
                  <a:pt x="8339" y="0"/>
                  <a:pt x="16226" y="4824"/>
                  <a:pt x="23165" y="9449"/>
                </a:cubicBezTo>
                <a:cubicBezTo>
                  <a:pt x="28630" y="13091"/>
                  <a:pt x="32842" y="19647"/>
                  <a:pt x="39320" y="20727"/>
                </a:cubicBezTo>
                <a:cubicBezTo>
                  <a:pt x="53442" y="23082"/>
                  <a:pt x="67870" y="23248"/>
                  <a:pt x="81992" y="25603"/>
                </a:cubicBezTo>
                <a:cubicBezTo>
                  <a:pt x="89803" y="26905"/>
                  <a:pt x="95622" y="33761"/>
                  <a:pt x="101804" y="38710"/>
                </a:cubicBezTo>
                <a:cubicBezTo>
                  <a:pt x="105694" y="41824"/>
                  <a:pt x="113216" y="34577"/>
                  <a:pt x="116739" y="38100"/>
                </a:cubicBezTo>
                <a:cubicBezTo>
                  <a:pt x="119021" y="40382"/>
                  <a:pt x="118315" y="45436"/>
                  <a:pt x="121311" y="46635"/>
                </a:cubicBezTo>
                <a:cubicBezTo>
                  <a:pt x="126962" y="48897"/>
                  <a:pt x="132247" y="52389"/>
                  <a:pt x="136551" y="56693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  <a:reflection endPos="30000" dist="38100" dir="5400000" fadeDir="5400012" sy="-100000" algn="bl" rotWithShape="0"/>
          </a:effectLst>
        </p:spPr>
        <p:txBody>
          <a:bodyPr/>
          <a:lstStyle/>
          <a:p>
            <a:endParaRPr lang="en-US"/>
          </a:p>
        </p:txBody>
      </p:sp>
      <p:sp>
        <p:nvSpPr>
          <p:cNvPr id="119" name="Google Shape;119;p5"/>
          <p:cNvSpPr/>
          <p:nvPr/>
        </p:nvSpPr>
        <p:spPr>
          <a:xfrm>
            <a:off x="6097525" y="2013427"/>
            <a:ext cx="1874525" cy="447800"/>
          </a:xfrm>
          <a:custGeom>
            <a:avLst/>
            <a:gdLst/>
            <a:ahLst/>
            <a:cxnLst/>
            <a:rect l="l" t="t" r="r" b="b"/>
            <a:pathLst>
              <a:path w="74981" h="17912" extrusionOk="0">
                <a:moveTo>
                  <a:pt x="74981" y="3588"/>
                </a:moveTo>
                <a:cubicBezTo>
                  <a:pt x="70978" y="3588"/>
                  <a:pt x="67956" y="7806"/>
                  <a:pt x="64008" y="8465"/>
                </a:cubicBezTo>
                <a:cubicBezTo>
                  <a:pt x="54387" y="10070"/>
                  <a:pt x="44369" y="10368"/>
                  <a:pt x="34747" y="8769"/>
                </a:cubicBezTo>
                <a:cubicBezTo>
                  <a:pt x="29993" y="7979"/>
                  <a:pt x="27432" y="2063"/>
                  <a:pt x="22860" y="540"/>
                </a:cubicBezTo>
                <a:cubicBezTo>
                  <a:pt x="13780" y="-2486"/>
                  <a:pt x="0" y="8342"/>
                  <a:pt x="0" y="17913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" name="Google Shape;120;p5"/>
          <p:cNvSpPr/>
          <p:nvPr/>
        </p:nvSpPr>
        <p:spPr>
          <a:xfrm>
            <a:off x="3598175" y="2476500"/>
            <a:ext cx="2501125" cy="3858975"/>
          </a:xfrm>
          <a:custGeom>
            <a:avLst/>
            <a:gdLst/>
            <a:ahLst/>
            <a:cxnLst/>
            <a:rect l="l" t="t" r="r" b="b"/>
            <a:pathLst>
              <a:path w="100045" h="154359" extrusionOk="0">
                <a:moveTo>
                  <a:pt x="98450" y="0"/>
                </a:moveTo>
                <a:cubicBezTo>
                  <a:pt x="102179" y="7453"/>
                  <a:pt x="97840" y="16660"/>
                  <a:pt x="97840" y="24994"/>
                </a:cubicBezTo>
                <a:cubicBezTo>
                  <a:pt x="97840" y="34376"/>
                  <a:pt x="101265" y="45711"/>
                  <a:pt x="95402" y="53035"/>
                </a:cubicBezTo>
                <a:cubicBezTo>
                  <a:pt x="89230" y="60745"/>
                  <a:pt x="77552" y="62813"/>
                  <a:pt x="71628" y="70714"/>
                </a:cubicBezTo>
                <a:cubicBezTo>
                  <a:pt x="70046" y="72824"/>
                  <a:pt x="71142" y="76275"/>
                  <a:pt x="69494" y="78334"/>
                </a:cubicBezTo>
                <a:cubicBezTo>
                  <a:pt x="65718" y="83050"/>
                  <a:pt x="60409" y="86564"/>
                  <a:pt x="57302" y="91745"/>
                </a:cubicBezTo>
                <a:cubicBezTo>
                  <a:pt x="55368" y="94970"/>
                  <a:pt x="53859" y="99394"/>
                  <a:pt x="50292" y="100584"/>
                </a:cubicBezTo>
                <a:cubicBezTo>
                  <a:pt x="46239" y="101936"/>
                  <a:pt x="42923" y="105370"/>
                  <a:pt x="38709" y="106070"/>
                </a:cubicBezTo>
                <a:cubicBezTo>
                  <a:pt x="35597" y="106587"/>
                  <a:pt x="31988" y="106489"/>
                  <a:pt x="29565" y="108509"/>
                </a:cubicBezTo>
                <a:cubicBezTo>
                  <a:pt x="27397" y="110317"/>
                  <a:pt x="27502" y="114061"/>
                  <a:pt x="25298" y="115824"/>
                </a:cubicBezTo>
                <a:cubicBezTo>
                  <a:pt x="18601" y="121180"/>
                  <a:pt x="13245" y="128589"/>
                  <a:pt x="10058" y="136550"/>
                </a:cubicBezTo>
                <a:cubicBezTo>
                  <a:pt x="7903" y="141933"/>
                  <a:pt x="10805" y="149519"/>
                  <a:pt x="6705" y="153619"/>
                </a:cubicBezTo>
                <a:cubicBezTo>
                  <a:pt x="5125" y="155199"/>
                  <a:pt x="2235" y="153619"/>
                  <a:pt x="0" y="153619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" name="Google Shape;121;p5"/>
          <p:cNvSpPr/>
          <p:nvPr/>
        </p:nvSpPr>
        <p:spPr>
          <a:xfrm>
            <a:off x="1606666" y="1394450"/>
            <a:ext cx="726950" cy="4314825"/>
          </a:xfrm>
          <a:custGeom>
            <a:avLst/>
            <a:gdLst/>
            <a:ahLst/>
            <a:cxnLst/>
            <a:rect l="l" t="t" r="r" b="b"/>
            <a:pathLst>
              <a:path w="29078" h="172593" extrusionOk="0">
                <a:moveTo>
                  <a:pt x="24887" y="0"/>
                </a:moveTo>
                <a:cubicBezTo>
                  <a:pt x="28886" y="6665"/>
                  <a:pt x="23840" y="15516"/>
                  <a:pt x="22982" y="23241"/>
                </a:cubicBezTo>
                <a:cubicBezTo>
                  <a:pt x="20874" y="42210"/>
                  <a:pt x="10342" y="59390"/>
                  <a:pt x="6599" y="78105"/>
                </a:cubicBezTo>
                <a:cubicBezTo>
                  <a:pt x="5078" y="85711"/>
                  <a:pt x="6977" y="93740"/>
                  <a:pt x="5456" y="101346"/>
                </a:cubicBezTo>
                <a:cubicBezTo>
                  <a:pt x="4596" y="105647"/>
                  <a:pt x="1363" y="109237"/>
                  <a:pt x="503" y="113538"/>
                </a:cubicBezTo>
                <a:cubicBezTo>
                  <a:pt x="-974" y="120923"/>
                  <a:pt x="1312" y="128632"/>
                  <a:pt x="2789" y="136017"/>
                </a:cubicBezTo>
                <a:cubicBezTo>
                  <a:pt x="3886" y="141502"/>
                  <a:pt x="9502" y="145016"/>
                  <a:pt x="13457" y="148971"/>
                </a:cubicBezTo>
                <a:cubicBezTo>
                  <a:pt x="17970" y="153484"/>
                  <a:pt x="22449" y="158096"/>
                  <a:pt x="27554" y="161925"/>
                </a:cubicBezTo>
                <a:cubicBezTo>
                  <a:pt x="30428" y="164080"/>
                  <a:pt x="27472" y="169380"/>
                  <a:pt x="29078" y="172593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" name="Google Shape;122;p5"/>
          <p:cNvSpPr/>
          <p:nvPr/>
        </p:nvSpPr>
        <p:spPr>
          <a:xfrm>
            <a:off x="2335525" y="5682625"/>
            <a:ext cx="666750" cy="638175"/>
          </a:xfrm>
          <a:custGeom>
            <a:avLst/>
            <a:gdLst/>
            <a:ahLst/>
            <a:cxnLst/>
            <a:rect l="l" t="t" r="r" b="b"/>
            <a:pathLst>
              <a:path w="26670" h="25527" extrusionOk="0">
                <a:moveTo>
                  <a:pt x="0" y="0"/>
                </a:moveTo>
                <a:cubicBezTo>
                  <a:pt x="2625" y="7876"/>
                  <a:pt x="8479" y="14292"/>
                  <a:pt x="12192" y="21717"/>
                </a:cubicBezTo>
                <a:cubicBezTo>
                  <a:pt x="14424" y="26180"/>
                  <a:pt x="21936" y="23949"/>
                  <a:pt x="26670" y="25527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6"/>
          <p:cNvPicPr preferRelativeResize="0"/>
          <p:nvPr/>
        </p:nvPicPr>
        <p:blipFill rotWithShape="1">
          <a:blip r:embed="rId3">
            <a:alphaModFix/>
          </a:blip>
          <a:srcRect l="60000" t="15973" r="12038" b="5228"/>
          <a:stretch/>
        </p:blipFill>
        <p:spPr>
          <a:xfrm>
            <a:off x="0" y="762001"/>
            <a:ext cx="6752360" cy="593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6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Actions on Objective</a:t>
            </a:r>
            <a:endParaRPr sz="2000">
              <a:solidFill>
                <a:srgbClr val="72243D"/>
              </a:solidFill>
            </a:endParaRPr>
          </a:p>
        </p:txBody>
      </p:sp>
      <p:graphicFrame>
        <p:nvGraphicFramePr>
          <p:cNvPr id="129" name="Google Shape;129;p16"/>
          <p:cNvGraphicFramePr/>
          <p:nvPr/>
        </p:nvGraphicFramePr>
        <p:xfrm>
          <a:off x="6752360" y="896242"/>
          <a:ext cx="2370600" cy="1051560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3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2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HELO Supported Timeline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Time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E</a:t>
                      </a:r>
                      <a:r>
                        <a:rPr lang="en-US" sz="800" b="1" u="none" strike="noStrike" cap="none"/>
                        <a:t>vent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L</a:t>
                      </a:r>
                      <a:r>
                        <a:rPr lang="en-US" sz="800" b="1" u="none" strike="noStrike" cap="none"/>
                        <a:t>ocation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0845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Notify BHB staff of ETA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800" u="none" strike="noStrike" cap="none"/>
                        <a:t>0945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Wheels down HLZ Big Hole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1000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Park Ranger Briefing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2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1115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Battlefield walk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3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1230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Wheels up HLZ Big Hole</a:t>
                      </a:r>
                      <a:endParaRPr sz="14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0" name="Google Shape;130;p16"/>
          <p:cNvSpPr/>
          <p:nvPr/>
        </p:nvSpPr>
        <p:spPr>
          <a:xfrm>
            <a:off x="2663301" y="4516582"/>
            <a:ext cx="266330" cy="268482"/>
          </a:xfrm>
          <a:prstGeom prst="ellipse">
            <a:avLst/>
          </a:prstGeom>
          <a:solidFill>
            <a:schemeClr val="accent1">
              <a:alpha val="42745"/>
            </a:schemeClr>
          </a:solidFill>
          <a:ln w="25400" cap="flat" cmpd="sng">
            <a:solidFill>
              <a:srgbClr val="6B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31" name="Google Shape;131;p16"/>
          <p:cNvSpPr/>
          <p:nvPr/>
        </p:nvSpPr>
        <p:spPr>
          <a:xfrm>
            <a:off x="3722009" y="3819318"/>
            <a:ext cx="266330" cy="268482"/>
          </a:xfrm>
          <a:prstGeom prst="ellipse">
            <a:avLst/>
          </a:prstGeom>
          <a:solidFill>
            <a:schemeClr val="accent1">
              <a:alpha val="42745"/>
            </a:schemeClr>
          </a:solidFill>
          <a:ln w="25400" cap="flat" cmpd="sng">
            <a:solidFill>
              <a:srgbClr val="6B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32" name="Google Shape;132;p16"/>
          <p:cNvSpPr/>
          <p:nvPr/>
        </p:nvSpPr>
        <p:spPr>
          <a:xfrm>
            <a:off x="88685" y="1153540"/>
            <a:ext cx="266330" cy="268482"/>
          </a:xfrm>
          <a:prstGeom prst="ellipse">
            <a:avLst/>
          </a:prstGeom>
          <a:solidFill>
            <a:schemeClr val="accent1">
              <a:alpha val="42745"/>
            </a:schemeClr>
          </a:solidFill>
          <a:ln w="25400" cap="flat" cmpd="sng">
            <a:solidFill>
              <a:srgbClr val="6B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33" name="Google Shape;133;p16"/>
          <p:cNvSpPr/>
          <p:nvPr/>
        </p:nvSpPr>
        <p:spPr>
          <a:xfrm>
            <a:off x="6123226" y="966277"/>
            <a:ext cx="317700" cy="476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4" name="Google Shape;134;p16"/>
          <p:cNvGraphicFramePr/>
          <p:nvPr/>
        </p:nvGraphicFramePr>
        <p:xfrm>
          <a:off x="6752360" y="2150542"/>
          <a:ext cx="2370600" cy="1051560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33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2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GSA Trans Timeline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Time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E</a:t>
                      </a:r>
                      <a:r>
                        <a:rPr lang="en-US" sz="800" b="1" u="none" strike="noStrike" cap="none"/>
                        <a:t>vent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L</a:t>
                      </a:r>
                      <a:r>
                        <a:rPr lang="en-US" sz="800" b="1" u="none" strike="noStrike" cap="none"/>
                        <a:t>ocation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u="none" strike="noStrike" cap="none"/>
                        <a:t>0700</a:t>
                      </a:r>
                      <a:endParaRPr sz="800" b="1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Both Schools SP for BHNB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800" u="none" strike="noStrike" cap="none"/>
                        <a:t>0945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Linkup at BHNB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1b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1000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Park Ranger Briefing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2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1115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Battlefield walk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3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1200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u="none" strike="noStrike" cap="none"/>
                        <a:t>Bag Lunc</a:t>
                      </a:r>
                      <a:r>
                        <a:rPr lang="en-US" sz="800"/>
                        <a:t>h at Seige area</a:t>
                      </a:r>
                      <a:endParaRPr sz="14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/>
                        <a:t>4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5" name="Google Shape;135;p16"/>
          <p:cNvSpPr/>
          <p:nvPr/>
        </p:nvSpPr>
        <p:spPr>
          <a:xfrm>
            <a:off x="3722009" y="4286250"/>
            <a:ext cx="266330" cy="268482"/>
          </a:xfrm>
          <a:prstGeom prst="ellipse">
            <a:avLst/>
          </a:prstGeom>
          <a:solidFill>
            <a:schemeClr val="accent1">
              <a:alpha val="42745"/>
            </a:schemeClr>
          </a:solidFill>
          <a:ln w="25400" cap="flat" cmpd="sng">
            <a:solidFill>
              <a:srgbClr val="6B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3692309" y="4297380"/>
            <a:ext cx="3257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1b</a:t>
            </a:r>
            <a:endParaRPr/>
          </a:p>
        </p:txBody>
      </p:sp>
      <p:sp>
        <p:nvSpPr>
          <p:cNvPr id="137" name="Google Shape;137;p16"/>
          <p:cNvSpPr/>
          <p:nvPr/>
        </p:nvSpPr>
        <p:spPr>
          <a:xfrm>
            <a:off x="786185" y="1287690"/>
            <a:ext cx="266400" cy="268500"/>
          </a:xfrm>
          <a:prstGeom prst="ellipse">
            <a:avLst/>
          </a:prstGeom>
          <a:solidFill>
            <a:schemeClr val="accent1">
              <a:alpha val="42750"/>
            </a:schemeClr>
          </a:solidFill>
          <a:ln w="25400" cap="flat" cmpd="sng">
            <a:solidFill>
              <a:srgbClr val="6B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7"/>
          <p:cNvPicPr preferRelativeResize="0"/>
          <p:nvPr/>
        </p:nvPicPr>
        <p:blipFill rotWithShape="1">
          <a:blip r:embed="rId3">
            <a:alphaModFix/>
          </a:blip>
          <a:srcRect l="72090" t="28665" r="8026" b="14398"/>
          <a:stretch/>
        </p:blipFill>
        <p:spPr>
          <a:xfrm>
            <a:off x="337929" y="762001"/>
            <a:ext cx="5120977" cy="457049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7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CASEVAC: Salmon, ID, 1 Hr 9 min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5811078" y="861391"/>
            <a:ext cx="3354646" cy="424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ER location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Steele Memorial Medical Center,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203 N Daisy St,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Salmon, ID 83467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208-756-5600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 Road miles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 air miles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Alt ER location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Barrett Hospital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600 state Hwy 91 S.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Dillon, MT 59725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406-683-3000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74 Road Miles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56 Air miles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Driver: CPT Beaty – 406-208-5413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CLS: SFC Harriman (68W) – 406-212-9787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VIC: GSA Van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Route Recon: Complete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7"/>
          <p:cNvSpPr/>
          <p:nvPr/>
        </p:nvSpPr>
        <p:spPr>
          <a:xfrm>
            <a:off x="5058027" y="923924"/>
            <a:ext cx="317700" cy="476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0" y="5365577"/>
            <a:ext cx="75438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site CLS evaluates injured casualty and determines treatment plan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additional MEDEVAC is necessary: Call 911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Lost Trail Pass is restricted due to weather, CASEVAC to Dillon, MT. 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non-life threatening: utilize GSA van to transport to appropriate location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7"/>
          <p:cNvSpPr/>
          <p:nvPr/>
        </p:nvSpPr>
        <p:spPr>
          <a:xfrm>
            <a:off x="3054750" y="1162124"/>
            <a:ext cx="713525" cy="584482"/>
          </a:xfrm>
          <a:prstGeom prst="irregularSeal1">
            <a:avLst/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8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Alt CASEVAC: Dillon, MT, 1 Hr 14 min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153" name="Google Shape;153;p18"/>
          <p:cNvSpPr txBox="1"/>
          <p:nvPr/>
        </p:nvSpPr>
        <p:spPr>
          <a:xfrm>
            <a:off x="5811078" y="861391"/>
            <a:ext cx="3354646" cy="424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ER location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Steele Memorial Medical Center,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203 N Daisy St,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Salmon, ID 83467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208-756-5600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 Road miles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 air miles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Alt ER location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Barrett Hospital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600 state Hwy 91 S.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Dillon, MT 59725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406-683-3000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74 Road Miles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56 Air miles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Driver: CPT Beaty – 406-208-5413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CLS: SFC Harriman (68W) – 406-212-9787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VIC: GSA Van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Route Recon: Complete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8"/>
          <p:cNvSpPr/>
          <p:nvPr/>
        </p:nvSpPr>
        <p:spPr>
          <a:xfrm>
            <a:off x="5141206" y="914400"/>
            <a:ext cx="317700" cy="476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8"/>
          <p:cNvSpPr txBox="1"/>
          <p:nvPr/>
        </p:nvSpPr>
        <p:spPr>
          <a:xfrm>
            <a:off x="0" y="5365577"/>
            <a:ext cx="5811078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site CLS evaluates injured casualty and determines treatment plan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additional MEDEVAC is necessary: Call 911, 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non-life threatening: utilize GSA van to transport to appropriate location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18"/>
          <p:cNvPicPr preferRelativeResize="0"/>
          <p:nvPr/>
        </p:nvPicPr>
        <p:blipFill rotWithShape="1">
          <a:blip r:embed="rId3">
            <a:alphaModFix/>
          </a:blip>
          <a:srcRect l="69540" t="25123" r="1911" b="5933"/>
          <a:stretch/>
        </p:blipFill>
        <p:spPr>
          <a:xfrm>
            <a:off x="214003" y="861391"/>
            <a:ext cx="5529925" cy="4162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8"/>
          <p:cNvSpPr/>
          <p:nvPr/>
        </p:nvSpPr>
        <p:spPr>
          <a:xfrm>
            <a:off x="282975" y="941660"/>
            <a:ext cx="713525" cy="584482"/>
          </a:xfrm>
          <a:prstGeom prst="irregularSeal1">
            <a:avLst/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</a:t>
            </a:r>
            <a:endParaRPr/>
          </a:p>
        </p:txBody>
      </p:sp>
      <p:sp>
        <p:nvSpPr>
          <p:cNvPr id="158" name="Google Shape;158;p18"/>
          <p:cNvSpPr/>
          <p:nvPr/>
        </p:nvSpPr>
        <p:spPr>
          <a:xfrm>
            <a:off x="5174781" y="1058032"/>
            <a:ext cx="317700" cy="81725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 txBox="1">
            <a:spLocks noGrp="1"/>
          </p:cNvSpPr>
          <p:nvPr>
            <p:ph type="title"/>
          </p:nvPr>
        </p:nvSpPr>
        <p:spPr>
          <a:xfrm>
            <a:off x="914440" y="1"/>
            <a:ext cx="7315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2000">
                <a:solidFill>
                  <a:srgbClr val="72243D"/>
                </a:solidFill>
              </a:rPr>
              <a:t>MEDEVAC: +/- 40 minutes</a:t>
            </a:r>
            <a:endParaRPr sz="2000">
              <a:solidFill>
                <a:srgbClr val="72243D"/>
              </a:solidFill>
            </a:endParaRPr>
          </a:p>
        </p:txBody>
      </p:sp>
      <p:sp>
        <p:nvSpPr>
          <p:cNvPr id="164" name="Google Shape;164;p19"/>
          <p:cNvSpPr txBox="1"/>
          <p:nvPr/>
        </p:nvSpPr>
        <p:spPr>
          <a:xfrm>
            <a:off x="6390526" y="861391"/>
            <a:ext cx="2775198" cy="350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Trauma Care location</a:t>
            </a: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Bozeman Health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915 Highland Blvd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Bozeman, MT 59715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(406)-414-5000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Alt ER location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Barrett Hospital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600 state Hwy 91 S.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Dillon, MT 59725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406-683-3000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74 Road Miles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56 Air miles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CLS: SFC Harriman (68W) – 406-212-9787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5141206" y="914400"/>
            <a:ext cx="317700" cy="476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9"/>
          <p:cNvSpPr txBox="1"/>
          <p:nvPr/>
        </p:nvSpPr>
        <p:spPr>
          <a:xfrm>
            <a:off x="-1" y="5365577"/>
            <a:ext cx="9058275" cy="110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additional MEDEVAC is necessary: Call 911, 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Life flight response 30 minutes from Butte, 40 minutes from Missoula. Hospitals must coordinate life flight for authorization. 911 dispatch in charge of all coordination. 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1x Dedicated Cadre (non-CLS) stays on phone with 911 until MEDEVAC arrives, then rides with Casualty to ER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casualty is designated Urgent, or Urgent Surgical, request evacuation to Bozeman Health ACS Level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Google Shape;167;p19"/>
          <p:cNvPicPr preferRelativeResize="0"/>
          <p:nvPr/>
        </p:nvPicPr>
        <p:blipFill rotWithShape="1">
          <a:blip r:embed="rId3">
            <a:alphaModFix/>
          </a:blip>
          <a:srcRect l="63148" t="16928" r="2135" b="4477"/>
          <a:stretch/>
        </p:blipFill>
        <p:spPr>
          <a:xfrm>
            <a:off x="3109" y="861391"/>
            <a:ext cx="6388886" cy="45086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19"/>
          <p:cNvGrpSpPr/>
          <p:nvPr/>
        </p:nvGrpSpPr>
        <p:grpSpPr>
          <a:xfrm>
            <a:off x="546159" y="1097300"/>
            <a:ext cx="569670" cy="423698"/>
            <a:chOff x="1946334" y="1267485"/>
            <a:chExt cx="569670" cy="423698"/>
          </a:xfrm>
        </p:grpSpPr>
        <p:sp>
          <p:nvSpPr>
            <p:cNvPr id="169" name="Google Shape;169;p19"/>
            <p:cNvSpPr/>
            <p:nvPr/>
          </p:nvSpPr>
          <p:spPr>
            <a:xfrm>
              <a:off x="1946334" y="1356818"/>
              <a:ext cx="569670" cy="334365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9"/>
            <p:cNvSpPr/>
            <p:nvPr/>
          </p:nvSpPr>
          <p:spPr>
            <a:xfrm>
              <a:off x="2221117" y="1267485"/>
              <a:ext cx="45719" cy="457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9"/>
            <p:cNvSpPr/>
            <p:nvPr/>
          </p:nvSpPr>
          <p:spPr>
            <a:xfrm>
              <a:off x="2031993" y="1458152"/>
              <a:ext cx="398351" cy="141838"/>
            </a:xfrm>
            <a:custGeom>
              <a:avLst/>
              <a:gdLst/>
              <a:ahLst/>
              <a:cxnLst/>
              <a:rect l="l" t="t" r="r" b="b"/>
              <a:pathLst>
                <a:path w="235390" h="120713" extrusionOk="0">
                  <a:moveTo>
                    <a:pt x="0" y="0"/>
                  </a:moveTo>
                  <a:lnTo>
                    <a:pt x="0" y="120713"/>
                  </a:lnTo>
                  <a:lnTo>
                    <a:pt x="235390" y="12071"/>
                  </a:lnTo>
                  <a:lnTo>
                    <a:pt x="235390" y="114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2" name="Google Shape;172;p19"/>
            <p:cNvCxnSpPr/>
            <p:nvPr/>
          </p:nvCxnSpPr>
          <p:spPr>
            <a:xfrm>
              <a:off x="2242242" y="1390800"/>
              <a:ext cx="0" cy="90759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3" name="Google Shape;173;p19"/>
            <p:cNvCxnSpPr/>
            <p:nvPr/>
          </p:nvCxnSpPr>
          <p:spPr>
            <a:xfrm>
              <a:off x="2199992" y="1431174"/>
              <a:ext cx="93553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74" name="Google Shape;174;p19"/>
          <p:cNvGrpSpPr/>
          <p:nvPr/>
        </p:nvGrpSpPr>
        <p:grpSpPr>
          <a:xfrm>
            <a:off x="5720071" y="4306122"/>
            <a:ext cx="569670" cy="423698"/>
            <a:chOff x="1946334" y="1267485"/>
            <a:chExt cx="569670" cy="423698"/>
          </a:xfrm>
        </p:grpSpPr>
        <p:sp>
          <p:nvSpPr>
            <p:cNvPr id="175" name="Google Shape;175;p19"/>
            <p:cNvSpPr/>
            <p:nvPr/>
          </p:nvSpPr>
          <p:spPr>
            <a:xfrm>
              <a:off x="1946334" y="1356818"/>
              <a:ext cx="569670" cy="334365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9"/>
            <p:cNvSpPr/>
            <p:nvPr/>
          </p:nvSpPr>
          <p:spPr>
            <a:xfrm>
              <a:off x="2221117" y="1267485"/>
              <a:ext cx="45719" cy="457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9"/>
            <p:cNvSpPr/>
            <p:nvPr/>
          </p:nvSpPr>
          <p:spPr>
            <a:xfrm>
              <a:off x="2031993" y="1458152"/>
              <a:ext cx="398351" cy="141838"/>
            </a:xfrm>
            <a:custGeom>
              <a:avLst/>
              <a:gdLst/>
              <a:ahLst/>
              <a:cxnLst/>
              <a:rect l="l" t="t" r="r" b="b"/>
              <a:pathLst>
                <a:path w="235390" h="120713" extrusionOk="0">
                  <a:moveTo>
                    <a:pt x="0" y="0"/>
                  </a:moveTo>
                  <a:lnTo>
                    <a:pt x="0" y="120713"/>
                  </a:lnTo>
                  <a:lnTo>
                    <a:pt x="235390" y="12071"/>
                  </a:lnTo>
                  <a:lnTo>
                    <a:pt x="235390" y="114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8" name="Google Shape;178;p19"/>
            <p:cNvCxnSpPr/>
            <p:nvPr/>
          </p:nvCxnSpPr>
          <p:spPr>
            <a:xfrm>
              <a:off x="2242242" y="1390800"/>
              <a:ext cx="0" cy="90759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9" name="Google Shape;179;p19"/>
            <p:cNvCxnSpPr/>
            <p:nvPr/>
          </p:nvCxnSpPr>
          <p:spPr>
            <a:xfrm>
              <a:off x="2199992" y="1431174"/>
              <a:ext cx="93553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80" name="Google Shape;180;p19"/>
          <p:cNvGrpSpPr/>
          <p:nvPr/>
        </p:nvGrpSpPr>
        <p:grpSpPr>
          <a:xfrm>
            <a:off x="3183508" y="3326150"/>
            <a:ext cx="569670" cy="423698"/>
            <a:chOff x="1946334" y="1267485"/>
            <a:chExt cx="569670" cy="423698"/>
          </a:xfrm>
        </p:grpSpPr>
        <p:sp>
          <p:nvSpPr>
            <p:cNvPr id="181" name="Google Shape;181;p19"/>
            <p:cNvSpPr/>
            <p:nvPr/>
          </p:nvSpPr>
          <p:spPr>
            <a:xfrm>
              <a:off x="1946334" y="1356818"/>
              <a:ext cx="569670" cy="334365"/>
            </a:xfrm>
            <a:prstGeom prst="rect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9"/>
            <p:cNvSpPr/>
            <p:nvPr/>
          </p:nvSpPr>
          <p:spPr>
            <a:xfrm>
              <a:off x="2221117" y="1267485"/>
              <a:ext cx="45719" cy="457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9"/>
            <p:cNvSpPr/>
            <p:nvPr/>
          </p:nvSpPr>
          <p:spPr>
            <a:xfrm>
              <a:off x="2031993" y="1458152"/>
              <a:ext cx="398351" cy="141838"/>
            </a:xfrm>
            <a:custGeom>
              <a:avLst/>
              <a:gdLst/>
              <a:ahLst/>
              <a:cxnLst/>
              <a:rect l="l" t="t" r="r" b="b"/>
              <a:pathLst>
                <a:path w="235390" h="120713" extrusionOk="0">
                  <a:moveTo>
                    <a:pt x="0" y="0"/>
                  </a:moveTo>
                  <a:lnTo>
                    <a:pt x="0" y="120713"/>
                  </a:lnTo>
                  <a:lnTo>
                    <a:pt x="235390" y="12071"/>
                  </a:lnTo>
                  <a:lnTo>
                    <a:pt x="235390" y="114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4" name="Google Shape;184;p19"/>
            <p:cNvCxnSpPr/>
            <p:nvPr/>
          </p:nvCxnSpPr>
          <p:spPr>
            <a:xfrm>
              <a:off x="2242242" y="1390800"/>
              <a:ext cx="0" cy="90759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5" name="Google Shape;185;p19"/>
            <p:cNvCxnSpPr/>
            <p:nvPr/>
          </p:nvCxnSpPr>
          <p:spPr>
            <a:xfrm>
              <a:off x="2199992" y="1431174"/>
              <a:ext cx="93553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6" name="Google Shape;186;p19"/>
          <p:cNvSpPr/>
          <p:nvPr/>
        </p:nvSpPr>
        <p:spPr>
          <a:xfrm>
            <a:off x="1245000" y="4520196"/>
            <a:ext cx="713525" cy="584482"/>
          </a:xfrm>
          <a:prstGeom prst="irregularSeal1">
            <a:avLst/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</a:t>
            </a:r>
            <a:endParaRPr/>
          </a:p>
        </p:txBody>
      </p:sp>
      <p:sp>
        <p:nvSpPr>
          <p:cNvPr id="187" name="Google Shape;187;p19"/>
          <p:cNvSpPr/>
          <p:nvPr/>
        </p:nvSpPr>
        <p:spPr>
          <a:xfrm rot="3445026">
            <a:off x="1975710" y="2945261"/>
            <a:ext cx="460720" cy="1950620"/>
          </a:xfrm>
          <a:prstGeom prst="curvedRightArrow">
            <a:avLst>
              <a:gd name="adj1" fmla="val 23246"/>
              <a:gd name="adj2" fmla="val 59841"/>
              <a:gd name="adj3" fmla="val 51061"/>
            </a:avLst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19"/>
          <p:cNvSpPr/>
          <p:nvPr/>
        </p:nvSpPr>
        <p:spPr>
          <a:xfrm rot="-5577953">
            <a:off x="3547055" y="3076862"/>
            <a:ext cx="584483" cy="3801494"/>
          </a:xfrm>
          <a:prstGeom prst="curvedRightArrow">
            <a:avLst>
              <a:gd name="adj1" fmla="val 32549"/>
              <a:gd name="adj2" fmla="val 80380"/>
              <a:gd name="adj3" fmla="val 43927"/>
            </a:avLst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19"/>
          <p:cNvSpPr txBox="1"/>
          <p:nvPr/>
        </p:nvSpPr>
        <p:spPr>
          <a:xfrm>
            <a:off x="529731" y="1542236"/>
            <a:ext cx="10008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Missoula</a:t>
            </a:r>
            <a:endParaRPr/>
          </a:p>
        </p:txBody>
      </p:sp>
      <p:sp>
        <p:nvSpPr>
          <p:cNvPr id="190" name="Google Shape;190;p19"/>
          <p:cNvSpPr txBox="1"/>
          <p:nvPr/>
        </p:nvSpPr>
        <p:spPr>
          <a:xfrm>
            <a:off x="3230842" y="3063363"/>
            <a:ext cx="10008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Butte</a:t>
            </a:r>
            <a:endParaRPr/>
          </a:p>
        </p:txBody>
      </p:sp>
      <p:sp>
        <p:nvSpPr>
          <p:cNvPr id="191" name="Google Shape;191;p19"/>
          <p:cNvSpPr txBox="1"/>
          <p:nvPr/>
        </p:nvSpPr>
        <p:spPr>
          <a:xfrm>
            <a:off x="5566844" y="4049191"/>
            <a:ext cx="10008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Bozeman</a:t>
            </a:r>
            <a:endParaRPr/>
          </a:p>
        </p:txBody>
      </p:sp>
      <p:sp>
        <p:nvSpPr>
          <p:cNvPr id="192" name="Google Shape;192;p19"/>
          <p:cNvSpPr/>
          <p:nvPr/>
        </p:nvSpPr>
        <p:spPr>
          <a:xfrm>
            <a:off x="5823658" y="1050133"/>
            <a:ext cx="317700" cy="81725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25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253bee051f_0_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MEDEVAC landing sites	</a:t>
            </a:r>
            <a:endParaRPr/>
          </a:p>
        </p:txBody>
      </p:sp>
      <p:pic>
        <p:nvPicPr>
          <p:cNvPr id="199" name="Google Shape;199;g3253bee051f_0_6"/>
          <p:cNvPicPr preferRelativeResize="0"/>
          <p:nvPr/>
        </p:nvPicPr>
        <p:blipFill rotWithShape="1">
          <a:blip r:embed="rId3">
            <a:alphaModFix/>
          </a:blip>
          <a:srcRect l="65824" t="15899" r="3604" b="6049"/>
          <a:stretch/>
        </p:blipFill>
        <p:spPr>
          <a:xfrm>
            <a:off x="320925" y="1137775"/>
            <a:ext cx="6452028" cy="54342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0" name="Google Shape;200;g3253bee051f_0_6"/>
          <p:cNvCxnSpPr/>
          <p:nvPr/>
        </p:nvCxnSpPr>
        <p:spPr>
          <a:xfrm>
            <a:off x="4998105" y="1189068"/>
            <a:ext cx="700800" cy="5434200"/>
          </a:xfrm>
          <a:prstGeom prst="straightConnector1">
            <a:avLst/>
          </a:prstGeom>
          <a:noFill/>
          <a:ln w="22225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cxnSp>
        <p:nvCxnSpPr>
          <p:cNvPr id="201" name="Google Shape;201;g3253bee051f_0_6"/>
          <p:cNvCxnSpPr/>
          <p:nvPr/>
        </p:nvCxnSpPr>
        <p:spPr>
          <a:xfrm>
            <a:off x="459099" y="5196548"/>
            <a:ext cx="5159700" cy="12951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202" name="Google Shape;202;g3253bee051f_0_6"/>
          <p:cNvSpPr txBox="1"/>
          <p:nvPr/>
        </p:nvSpPr>
        <p:spPr>
          <a:xfrm rot="816616">
            <a:off x="2292280" y="5794204"/>
            <a:ext cx="1330975" cy="307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Hwy 43</a:t>
            </a:r>
            <a:endParaRPr/>
          </a:p>
        </p:txBody>
      </p:sp>
      <p:cxnSp>
        <p:nvCxnSpPr>
          <p:cNvPr id="203" name="Google Shape;203;g3253bee051f_0_6"/>
          <p:cNvCxnSpPr/>
          <p:nvPr/>
        </p:nvCxnSpPr>
        <p:spPr>
          <a:xfrm>
            <a:off x="459099" y="5067712"/>
            <a:ext cx="5159700" cy="1296000"/>
          </a:xfrm>
          <a:prstGeom prst="straightConnector1">
            <a:avLst/>
          </a:prstGeom>
          <a:noFill/>
          <a:ln w="22225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204" name="Google Shape;204;g3253bee051f_0_6"/>
          <p:cNvSpPr/>
          <p:nvPr/>
        </p:nvSpPr>
        <p:spPr>
          <a:xfrm>
            <a:off x="3487535" y="3630290"/>
            <a:ext cx="627000" cy="578700"/>
          </a:xfrm>
          <a:prstGeom prst="ellipse">
            <a:avLst/>
          </a:prstGeom>
          <a:noFill/>
          <a:ln w="2540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g3253bee051f_0_6"/>
          <p:cNvSpPr/>
          <p:nvPr/>
        </p:nvSpPr>
        <p:spPr>
          <a:xfrm>
            <a:off x="2222180" y="4693868"/>
            <a:ext cx="1265400" cy="722100"/>
          </a:xfrm>
          <a:prstGeom prst="ellipse">
            <a:avLst/>
          </a:prstGeom>
          <a:noFill/>
          <a:ln w="2540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g3253bee051f_0_6"/>
          <p:cNvCxnSpPr/>
          <p:nvPr/>
        </p:nvCxnSpPr>
        <p:spPr>
          <a:xfrm rot="10800000" flipH="1">
            <a:off x="5219284" y="2540822"/>
            <a:ext cx="1487400" cy="10095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lgDash"/>
            <a:round/>
            <a:headEnd type="none" w="sm" len="sm"/>
            <a:tailEnd type="none" w="sm" len="sm"/>
          </a:ln>
        </p:spPr>
      </p:cxnSp>
      <p:grpSp>
        <p:nvGrpSpPr>
          <p:cNvPr id="207" name="Google Shape;207;g3253bee051f_0_6"/>
          <p:cNvGrpSpPr/>
          <p:nvPr/>
        </p:nvGrpSpPr>
        <p:grpSpPr>
          <a:xfrm>
            <a:off x="6914340" y="4475866"/>
            <a:ext cx="2245500" cy="2096100"/>
            <a:chOff x="1199640" y="4530341"/>
            <a:chExt cx="2245500" cy="2096100"/>
          </a:xfrm>
        </p:grpSpPr>
        <p:sp>
          <p:nvSpPr>
            <p:cNvPr id="208" name="Google Shape;208;g3253bee051f_0_6"/>
            <p:cNvSpPr/>
            <p:nvPr/>
          </p:nvSpPr>
          <p:spPr>
            <a:xfrm>
              <a:off x="1199640" y="4530341"/>
              <a:ext cx="2245500" cy="2096100"/>
            </a:xfrm>
            <a:prstGeom prst="rect">
              <a:avLst/>
            </a:prstGeom>
            <a:solidFill>
              <a:srgbClr val="A5A5A5"/>
            </a:solidFill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9" name="Google Shape;209;g3253bee051f_0_6"/>
            <p:cNvCxnSpPr/>
            <p:nvPr/>
          </p:nvCxnSpPr>
          <p:spPr>
            <a:xfrm>
              <a:off x="1490726" y="4862380"/>
              <a:ext cx="363900" cy="0"/>
            </a:xfrm>
            <a:prstGeom prst="straightConnector1">
              <a:avLst/>
            </a:prstGeom>
            <a:noFill/>
            <a:ln w="25400" cap="flat" cmpd="sng">
              <a:solidFill>
                <a:schemeClr val="accent2"/>
              </a:solidFill>
              <a:prstDash val="lgDash"/>
              <a:round/>
              <a:headEnd type="none" w="sm" len="sm"/>
              <a:tailEnd type="none" w="sm" len="sm"/>
            </a:ln>
          </p:spPr>
        </p:cxnSp>
        <p:cxnSp>
          <p:nvCxnSpPr>
            <p:cNvPr id="210" name="Google Shape;210;g3253bee051f_0_6"/>
            <p:cNvCxnSpPr/>
            <p:nvPr/>
          </p:nvCxnSpPr>
          <p:spPr>
            <a:xfrm>
              <a:off x="1476693" y="5311948"/>
              <a:ext cx="378000" cy="0"/>
            </a:xfrm>
            <a:prstGeom prst="straightConnector1">
              <a:avLst/>
            </a:prstGeom>
            <a:noFill/>
            <a:ln w="25400" cap="flat" cmpd="sng">
              <a:solidFill>
                <a:schemeClr val="lt1"/>
              </a:solidFill>
              <a:prstDash val="lgDash"/>
              <a:round/>
              <a:headEnd type="none" w="sm" len="sm"/>
              <a:tailEnd type="none" w="sm" len="sm"/>
            </a:ln>
          </p:spPr>
        </p:cxnSp>
        <p:sp>
          <p:nvSpPr>
            <p:cNvPr id="211" name="Google Shape;211;g3253bee051f_0_6"/>
            <p:cNvSpPr txBox="1"/>
            <p:nvPr/>
          </p:nvSpPr>
          <p:spPr>
            <a:xfrm>
              <a:off x="1967860" y="4708491"/>
              <a:ext cx="14286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Power lines, 25’ AGL</a:t>
              </a:r>
              <a:endParaRPr/>
            </a:p>
          </p:txBody>
        </p:sp>
        <p:sp>
          <p:nvSpPr>
            <p:cNvPr id="212" name="Google Shape;212;g3253bee051f_0_6"/>
            <p:cNvSpPr txBox="1"/>
            <p:nvPr/>
          </p:nvSpPr>
          <p:spPr>
            <a:xfrm>
              <a:off x="1943488" y="5162118"/>
              <a:ext cx="14475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Property Boundary</a:t>
              </a:r>
              <a:endParaRPr/>
            </a:p>
          </p:txBody>
        </p:sp>
        <p:grpSp>
          <p:nvGrpSpPr>
            <p:cNvPr id="213" name="Google Shape;213;g3253bee051f_0_6"/>
            <p:cNvGrpSpPr/>
            <p:nvPr/>
          </p:nvGrpSpPr>
          <p:grpSpPr>
            <a:xfrm>
              <a:off x="1364205" y="6006904"/>
              <a:ext cx="1863754" cy="413616"/>
              <a:chOff x="1367161" y="6201389"/>
              <a:chExt cx="1863754" cy="413616"/>
            </a:xfrm>
          </p:grpSpPr>
          <p:cxnSp>
            <p:nvCxnSpPr>
              <p:cNvPr id="214" name="Google Shape;214;g3253bee051f_0_6"/>
              <p:cNvCxnSpPr/>
              <p:nvPr/>
            </p:nvCxnSpPr>
            <p:spPr>
              <a:xfrm rot="10800000">
                <a:off x="1476745" y="6360689"/>
                <a:ext cx="1361700" cy="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5" name="Google Shape;215;g3253bee051f_0_6"/>
              <p:cNvCxnSpPr/>
              <p:nvPr/>
            </p:nvCxnSpPr>
            <p:spPr>
              <a:xfrm rot="10800000">
                <a:off x="1476693" y="6201389"/>
                <a:ext cx="0" cy="1593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6" name="Google Shape;216;g3253bee051f_0_6"/>
              <p:cNvCxnSpPr/>
              <p:nvPr/>
            </p:nvCxnSpPr>
            <p:spPr>
              <a:xfrm rot="10800000">
                <a:off x="2838445" y="6201389"/>
                <a:ext cx="0" cy="1593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7" name="Google Shape;217;g3253bee051f_0_6"/>
              <p:cNvCxnSpPr/>
              <p:nvPr/>
            </p:nvCxnSpPr>
            <p:spPr>
              <a:xfrm rot="10800000">
                <a:off x="2048815" y="6201389"/>
                <a:ext cx="0" cy="1593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8" name="Google Shape;218;g3253bee051f_0_6"/>
              <p:cNvSpPr txBox="1"/>
              <p:nvPr/>
            </p:nvSpPr>
            <p:spPr>
              <a:xfrm>
                <a:off x="1367161" y="6368705"/>
                <a:ext cx="1986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/>
              </a:p>
            </p:txBody>
          </p:sp>
          <p:sp>
            <p:nvSpPr>
              <p:cNvPr id="219" name="Google Shape;219;g3253bee051f_0_6"/>
              <p:cNvSpPr txBox="1"/>
              <p:nvPr/>
            </p:nvSpPr>
            <p:spPr>
              <a:xfrm>
                <a:off x="1913934" y="6352566"/>
                <a:ext cx="3525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.1</a:t>
                </a:r>
                <a:endParaRPr/>
              </a:p>
            </p:txBody>
          </p:sp>
          <p:sp>
            <p:nvSpPr>
              <p:cNvPr id="220" name="Google Shape;220;g3253bee051f_0_6"/>
              <p:cNvSpPr txBox="1"/>
              <p:nvPr/>
            </p:nvSpPr>
            <p:spPr>
              <a:xfrm>
                <a:off x="2629415" y="6360689"/>
                <a:ext cx="6015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.25</a:t>
                </a:r>
                <a:endParaRPr/>
              </a:p>
            </p:txBody>
          </p:sp>
        </p:grpSp>
        <p:sp>
          <p:nvSpPr>
            <p:cNvPr id="221" name="Google Shape;221;g3253bee051f_0_6"/>
            <p:cNvSpPr txBox="1"/>
            <p:nvPr/>
          </p:nvSpPr>
          <p:spPr>
            <a:xfrm>
              <a:off x="1546579" y="6330430"/>
              <a:ext cx="13617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Distance (miles)</a:t>
              </a:r>
              <a:endParaRPr/>
            </a:p>
          </p:txBody>
        </p:sp>
      </p:grpSp>
      <p:cxnSp>
        <p:nvCxnSpPr>
          <p:cNvPr id="222" name="Google Shape;222;g3253bee051f_0_6"/>
          <p:cNvCxnSpPr/>
          <p:nvPr/>
        </p:nvCxnSpPr>
        <p:spPr>
          <a:xfrm>
            <a:off x="5208125" y="3510650"/>
            <a:ext cx="410700" cy="30624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lgDash"/>
            <a:round/>
            <a:headEnd type="none" w="sm" len="sm"/>
            <a:tailEnd type="none" w="sm" len="sm"/>
          </a:ln>
        </p:spPr>
      </p:cxnSp>
      <p:graphicFrame>
        <p:nvGraphicFramePr>
          <p:cNvPr id="223" name="Google Shape;223;g3253bee051f_0_6"/>
          <p:cNvGraphicFramePr/>
          <p:nvPr/>
        </p:nvGraphicFramePr>
        <p:xfrm>
          <a:off x="5817996" y="182389"/>
          <a:ext cx="3269450" cy="849630"/>
        </p:xfrm>
        <a:graphic>
          <a:graphicData uri="http://schemas.openxmlformats.org/drawingml/2006/table">
            <a:tbl>
              <a:tblPr>
                <a:noFill/>
                <a:tableStyleId>{A83CF015-3C3A-400A-9ED7-F41C2FEB994A}</a:tableStyleId>
              </a:tblPr>
              <a:tblGrid>
                <a:gridCol w="1722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6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2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TIMELINE</a:t>
                      </a:r>
                      <a:endParaRPr sz="800" u="none" strike="noStrike" cap="none"/>
                    </a:p>
                  </a:txBody>
                  <a:tcPr marL="9525" marR="9525" marT="952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E</a:t>
                      </a:r>
                      <a:r>
                        <a:rPr lang="en-US" sz="800" b="1" u="none" strike="noStrike" cap="none"/>
                        <a:t>vent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1" i="0" u="none" strike="noStrike" cap="none">
                          <a:solidFill>
                            <a:srgbClr val="000000"/>
                          </a:solidFill>
                        </a:rPr>
                        <a:t>L</a:t>
                      </a:r>
                      <a:r>
                        <a:rPr lang="en-US" sz="800" b="1" u="none" strike="noStrike" cap="none"/>
                        <a:t>ocation</a:t>
                      </a:r>
                      <a:endParaRPr sz="1400" b="1" u="none" strike="noStrike" cap="none"/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/>
                        <a:t>Coordinate for Air MEDEVAC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chemeClr val="lt1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911</a:t>
                      </a:r>
                      <a:endParaRPr sz="900">
                        <a:highlight>
                          <a:schemeClr val="lt1"/>
                        </a:highlight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 u="none" strike="noStrike" cap="none"/>
                        <a:t>Notify BHNB staff of</a:t>
                      </a:r>
                      <a:r>
                        <a:rPr lang="en-US" sz="900"/>
                        <a:t> MEDEVAC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highlight>
                            <a:schemeClr val="lt1"/>
                          </a:highlight>
                          <a:uFill>
                            <a:noFill/>
                          </a:uFill>
                          <a:latin typeface="Roboto"/>
                          <a:ea typeface="Roboto"/>
                          <a:cs typeface="Roboto"/>
                          <a:sym typeface="Roboto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(406) 689-3155</a:t>
                      </a:r>
                      <a:endParaRPr sz="900" strike="noStrike" cap="none">
                        <a:solidFill>
                          <a:schemeClr val="dk1"/>
                        </a:solidFill>
                        <a:highlight>
                          <a:schemeClr val="lt1"/>
                        </a:highlight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/>
                        <a:t>Primary HLZ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/>
                        <a:t>12T TR 9357 5733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/>
                        <a:t>Alt HLZ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</a:rPr>
                        <a:t>12T TR 9373 5747</a:t>
                      </a:r>
                      <a:endParaRPr sz="900" u="none" strike="noStrike" cap="none"/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4" name="Google Shape;224;g3253bee051f_0_6"/>
          <p:cNvSpPr txBox="1"/>
          <p:nvPr/>
        </p:nvSpPr>
        <p:spPr>
          <a:xfrm>
            <a:off x="2295250" y="4826300"/>
            <a:ext cx="14874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PRI HLZ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225" name="Google Shape;225;g3253bee051f_0_6"/>
          <p:cNvSpPr txBox="1"/>
          <p:nvPr/>
        </p:nvSpPr>
        <p:spPr>
          <a:xfrm>
            <a:off x="3487575" y="3750300"/>
            <a:ext cx="148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</a:rPr>
              <a:t>ALT HLZ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DDA97709D05344805E34443243448B" ma:contentTypeVersion="19" ma:contentTypeDescription="Create a new document." ma:contentTypeScope="" ma:versionID="4760d124d5b97bb8f7493176de1aadbc">
  <xsd:schema xmlns:xsd="http://www.w3.org/2001/XMLSchema" xmlns:xs="http://www.w3.org/2001/XMLSchema" xmlns:p="http://schemas.microsoft.com/office/2006/metadata/properties" xmlns:ns1="http://schemas.microsoft.com/sharepoint/v3" xmlns:ns2="4233fc49-3339-4531-8895-cee7bd229291" xmlns:ns3="c93905bf-b08c-430b-8630-76f4d352397a" targetNamespace="http://schemas.microsoft.com/office/2006/metadata/properties" ma:root="true" ma:fieldsID="60592b51fff506efe138838e541900b5" ns1:_="" ns2:_="" ns3:_="">
    <xsd:import namespace="http://schemas.microsoft.com/sharepoint/v3"/>
    <xsd:import namespace="4233fc49-3339-4531-8895-cee7bd229291"/>
    <xsd:import namespace="c93905bf-b08c-430b-8630-76f4d35239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33fc49-3339-4531-8895-cee7bd229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cc874fec-6985-468d-9a86-0194f6fd86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3905bf-b08c-430b-8630-76f4d352397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e1df25e4-c6e9-434b-9203-30fe81e583d3}" ma:internalName="TaxCatchAll" ma:showField="CatchAllData" ma:web="c93905bf-b08c-430b-8630-76f4d35239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4233fc49-3339-4531-8895-cee7bd229291">
      <Terms xmlns="http://schemas.microsoft.com/office/infopath/2007/PartnerControls"/>
    </lcf76f155ced4ddcb4097134ff3c332f>
    <TaxCatchAll xmlns="c93905bf-b08c-430b-8630-76f4d352397a" xsi:nil="true"/>
  </documentManagement>
</p:properties>
</file>

<file path=customXml/itemProps1.xml><?xml version="1.0" encoding="utf-8"?>
<ds:datastoreItem xmlns:ds="http://schemas.openxmlformats.org/officeDocument/2006/customXml" ds:itemID="{DC1B5D8C-52CB-42D6-9615-CA8418E48B14}"/>
</file>

<file path=customXml/itemProps2.xml><?xml version="1.0" encoding="utf-8"?>
<ds:datastoreItem xmlns:ds="http://schemas.openxmlformats.org/officeDocument/2006/customXml" ds:itemID="{E4E10BAA-1568-433B-BDFF-0568F4D636A6}"/>
</file>

<file path=customXml/itemProps3.xml><?xml version="1.0" encoding="utf-8"?>
<ds:datastoreItem xmlns:ds="http://schemas.openxmlformats.org/officeDocument/2006/customXml" ds:itemID="{62F55815-CE39-4263-B68E-11732814440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1449</Words>
  <Application>Microsoft Office PowerPoint</Application>
  <PresentationFormat>On-screen Show (4:3)</PresentationFormat>
  <Paragraphs>331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Georgia</vt:lpstr>
      <vt:lpstr>Roboto</vt:lpstr>
      <vt:lpstr>Calibri</vt:lpstr>
      <vt:lpstr>Office Theme</vt:lpstr>
      <vt:lpstr>CONOP 2025 Staff Ride Big Hole Battlefield</vt:lpstr>
      <vt:lpstr>Commander’s Intent</vt:lpstr>
      <vt:lpstr>PowerPoint Presentation</vt:lpstr>
      <vt:lpstr>Saturday, 03 MAY 25 GSA Scheme of Maneuver</vt:lpstr>
      <vt:lpstr>Actions on Objective</vt:lpstr>
      <vt:lpstr>CASEVAC: Salmon, ID, 1 Hr 9 min</vt:lpstr>
      <vt:lpstr>Alt CASEVAC: Dillon, MT, 1 Hr 14 min</vt:lpstr>
      <vt:lpstr>MEDEVAC: +/- 40 minutes</vt:lpstr>
      <vt:lpstr>MEDEVAC landing sites </vt:lpstr>
      <vt:lpstr>Vehicle Recovery Plan</vt:lpstr>
      <vt:lpstr>Deliberate Risk Assessment</vt:lpstr>
      <vt:lpstr>Risk Control Measures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petersondt</dc:creator>
  <cp:lastModifiedBy>Kennedy, Kevin E CIV USARMY CAC (USA)</cp:lastModifiedBy>
  <cp:revision>1</cp:revision>
  <dcterms:created xsi:type="dcterms:W3CDTF">2010-10-18T18:28:47Z</dcterms:created>
  <dcterms:modified xsi:type="dcterms:W3CDTF">2025-04-15T18:19:41Z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0x010100E4DDA97709D05344805E34443243448B</vt:lpwstr>
  </property>
  <property fmtid="{D5CDD505-2E9C-101B-9397-08002B2CF9AE}" pid="3" name="MediaServiceImageTags">
    <vt:lpwstr/>
  </property>
</Properties>
</file>