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257" r:id="rId6"/>
    <p:sldId id="258" r:id="rId7"/>
    <p:sldId id="266" r:id="rId8"/>
    <p:sldId id="259" r:id="rId9"/>
    <p:sldId id="260" r:id="rId10"/>
    <p:sldId id="261" r:id="rId11"/>
    <p:sldId id="262" r:id="rId12"/>
    <p:sldId id="263" r:id="rId13"/>
    <p:sldId id="264" r:id="rId14"/>
    <p:sldId id="26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4" d="100"/>
          <a:sy n="64" d="100"/>
        </p:scale>
        <p:origin x="68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C29A7CB-CF44-4E9B-AC05-4498651002F5}" type="datetimeFigureOut">
              <a:rPr lang="en-US" smtClean="0"/>
              <a:t>11/14/2020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D59E16-9EBC-493C-8637-FF2B2B695A55}" type="slidenum">
              <a:rPr lang="en-US" smtClean="0"/>
              <a:t>‹#›</a:t>
            </a:fld>
            <a:endParaRPr lang="en-US"/>
          </a:p>
        </p:txBody>
      </p:sp>
    </p:spTree>
    <p:extLst>
      <p:ext uri="{BB962C8B-B14F-4D97-AF65-F5344CB8AC3E}">
        <p14:creationId xmlns:p14="http://schemas.microsoft.com/office/powerpoint/2010/main" val="911632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29A7CB-CF44-4E9B-AC05-4498651002F5}" type="datetimeFigureOut">
              <a:rPr lang="en-US" smtClean="0"/>
              <a:t>11/14/2020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D59E16-9EBC-493C-8637-FF2B2B695A55}" type="slidenum">
              <a:rPr lang="en-US" smtClean="0"/>
              <a:t>‹#›</a:t>
            </a:fld>
            <a:endParaRPr lang="en-US"/>
          </a:p>
        </p:txBody>
      </p:sp>
    </p:spTree>
    <p:extLst>
      <p:ext uri="{BB962C8B-B14F-4D97-AF65-F5344CB8AC3E}">
        <p14:creationId xmlns:p14="http://schemas.microsoft.com/office/powerpoint/2010/main" val="1489592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29A7CB-CF44-4E9B-AC05-4498651002F5}" type="datetimeFigureOut">
              <a:rPr lang="en-US" smtClean="0"/>
              <a:t>11/14/2020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D59E16-9EBC-493C-8637-FF2B2B695A55}" type="slidenum">
              <a:rPr lang="en-US" smtClean="0"/>
              <a:t>‹#›</a:t>
            </a:fld>
            <a:endParaRPr lang="en-US"/>
          </a:p>
        </p:txBody>
      </p:sp>
    </p:spTree>
    <p:extLst>
      <p:ext uri="{BB962C8B-B14F-4D97-AF65-F5344CB8AC3E}">
        <p14:creationId xmlns:p14="http://schemas.microsoft.com/office/powerpoint/2010/main" val="888199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29A7CB-CF44-4E9B-AC05-4498651002F5}" type="datetimeFigureOut">
              <a:rPr lang="en-US" smtClean="0"/>
              <a:t>11/14/2020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D59E16-9EBC-493C-8637-FF2B2B695A55}" type="slidenum">
              <a:rPr lang="en-US" smtClean="0"/>
              <a:t>‹#›</a:t>
            </a:fld>
            <a:endParaRPr lang="en-US"/>
          </a:p>
        </p:txBody>
      </p:sp>
    </p:spTree>
    <p:extLst>
      <p:ext uri="{BB962C8B-B14F-4D97-AF65-F5344CB8AC3E}">
        <p14:creationId xmlns:p14="http://schemas.microsoft.com/office/powerpoint/2010/main" val="3472351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C29A7CB-CF44-4E9B-AC05-4498651002F5}" type="datetimeFigureOut">
              <a:rPr lang="en-US" smtClean="0"/>
              <a:t>11/14/2020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D59E16-9EBC-493C-8637-FF2B2B695A55}" type="slidenum">
              <a:rPr lang="en-US" smtClean="0"/>
              <a:t>‹#›</a:t>
            </a:fld>
            <a:endParaRPr lang="en-US"/>
          </a:p>
        </p:txBody>
      </p:sp>
    </p:spTree>
    <p:extLst>
      <p:ext uri="{BB962C8B-B14F-4D97-AF65-F5344CB8AC3E}">
        <p14:creationId xmlns:p14="http://schemas.microsoft.com/office/powerpoint/2010/main" val="1617400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C29A7CB-CF44-4E9B-AC05-4498651002F5}" type="datetimeFigureOut">
              <a:rPr lang="en-US" smtClean="0"/>
              <a:t>11/14/2020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D59E16-9EBC-493C-8637-FF2B2B695A55}" type="slidenum">
              <a:rPr lang="en-US" smtClean="0"/>
              <a:t>‹#›</a:t>
            </a:fld>
            <a:endParaRPr lang="en-US"/>
          </a:p>
        </p:txBody>
      </p:sp>
    </p:spTree>
    <p:extLst>
      <p:ext uri="{BB962C8B-B14F-4D97-AF65-F5344CB8AC3E}">
        <p14:creationId xmlns:p14="http://schemas.microsoft.com/office/powerpoint/2010/main" val="3910638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C29A7CB-CF44-4E9B-AC05-4498651002F5}" type="datetimeFigureOut">
              <a:rPr lang="en-US" smtClean="0"/>
              <a:t>11/14/2020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D59E16-9EBC-493C-8637-FF2B2B695A55}" type="slidenum">
              <a:rPr lang="en-US" smtClean="0"/>
              <a:t>‹#›</a:t>
            </a:fld>
            <a:endParaRPr lang="en-US"/>
          </a:p>
        </p:txBody>
      </p:sp>
    </p:spTree>
    <p:extLst>
      <p:ext uri="{BB962C8B-B14F-4D97-AF65-F5344CB8AC3E}">
        <p14:creationId xmlns:p14="http://schemas.microsoft.com/office/powerpoint/2010/main" val="1706069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C29A7CB-CF44-4E9B-AC05-4498651002F5}" type="datetimeFigureOut">
              <a:rPr lang="en-US" smtClean="0"/>
              <a:t>11/14/2020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D59E16-9EBC-493C-8637-FF2B2B695A55}" type="slidenum">
              <a:rPr lang="en-US" smtClean="0"/>
              <a:t>‹#›</a:t>
            </a:fld>
            <a:endParaRPr lang="en-US"/>
          </a:p>
        </p:txBody>
      </p:sp>
    </p:spTree>
    <p:extLst>
      <p:ext uri="{BB962C8B-B14F-4D97-AF65-F5344CB8AC3E}">
        <p14:creationId xmlns:p14="http://schemas.microsoft.com/office/powerpoint/2010/main" val="4249451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29A7CB-CF44-4E9B-AC05-4498651002F5}" type="datetimeFigureOut">
              <a:rPr lang="en-US" smtClean="0"/>
              <a:t>11/14/2020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D59E16-9EBC-493C-8637-FF2B2B695A55}" type="slidenum">
              <a:rPr lang="en-US" smtClean="0"/>
              <a:t>‹#›</a:t>
            </a:fld>
            <a:endParaRPr lang="en-US"/>
          </a:p>
        </p:txBody>
      </p:sp>
    </p:spTree>
    <p:extLst>
      <p:ext uri="{BB962C8B-B14F-4D97-AF65-F5344CB8AC3E}">
        <p14:creationId xmlns:p14="http://schemas.microsoft.com/office/powerpoint/2010/main" val="1263900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C29A7CB-CF44-4E9B-AC05-4498651002F5}" type="datetimeFigureOut">
              <a:rPr lang="en-US" smtClean="0"/>
              <a:t>11/14/2020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D59E16-9EBC-493C-8637-FF2B2B695A55}" type="slidenum">
              <a:rPr lang="en-US" smtClean="0"/>
              <a:t>‹#›</a:t>
            </a:fld>
            <a:endParaRPr lang="en-US"/>
          </a:p>
        </p:txBody>
      </p:sp>
    </p:spTree>
    <p:extLst>
      <p:ext uri="{BB962C8B-B14F-4D97-AF65-F5344CB8AC3E}">
        <p14:creationId xmlns:p14="http://schemas.microsoft.com/office/powerpoint/2010/main" val="98499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C29A7CB-CF44-4E9B-AC05-4498651002F5}" type="datetimeFigureOut">
              <a:rPr lang="en-US" smtClean="0"/>
              <a:t>11/14/2020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D59E16-9EBC-493C-8637-FF2B2B695A55}" type="slidenum">
              <a:rPr lang="en-US" smtClean="0"/>
              <a:t>‹#›</a:t>
            </a:fld>
            <a:endParaRPr lang="en-US"/>
          </a:p>
        </p:txBody>
      </p:sp>
    </p:spTree>
    <p:extLst>
      <p:ext uri="{BB962C8B-B14F-4D97-AF65-F5344CB8AC3E}">
        <p14:creationId xmlns:p14="http://schemas.microsoft.com/office/powerpoint/2010/main" val="3533664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29A7CB-CF44-4E9B-AC05-4498651002F5}" type="datetimeFigureOut">
              <a:rPr lang="en-US" smtClean="0"/>
              <a:t>11/14/2020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D59E16-9EBC-493C-8637-FF2B2B695A55}" type="slidenum">
              <a:rPr lang="en-US" smtClean="0"/>
              <a:t>‹#›</a:t>
            </a:fld>
            <a:endParaRPr lang="en-US"/>
          </a:p>
        </p:txBody>
      </p:sp>
    </p:spTree>
    <p:extLst>
      <p:ext uri="{BB962C8B-B14F-4D97-AF65-F5344CB8AC3E}">
        <p14:creationId xmlns:p14="http://schemas.microsoft.com/office/powerpoint/2010/main" val="21563879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7233" y="1559751"/>
            <a:ext cx="9144000" cy="628217"/>
          </a:xfrm>
        </p:spPr>
        <p:txBody>
          <a:bodyPr>
            <a:normAutofit fontScale="90000"/>
          </a:bodyPr>
          <a:lstStyle/>
          <a:p>
            <a:r>
              <a:rPr lang="en-US" sz="4000" dirty="0">
                <a:latin typeface="Arial" panose="020B0604020202020204" pitchFamily="34" charset="0"/>
                <a:cs typeface="Arial" panose="020B0604020202020204" pitchFamily="34" charset="0"/>
              </a:rPr>
              <a:t>TFS Staff Ride//Battle of the Bridges</a:t>
            </a:r>
            <a:br>
              <a:rPr lang="en-US" sz="4000" dirty="0">
                <a:latin typeface="Arial" panose="020B0604020202020204" pitchFamily="34" charset="0"/>
                <a:cs typeface="Arial" panose="020B0604020202020204" pitchFamily="34" charset="0"/>
              </a:rPr>
            </a:br>
            <a:r>
              <a:rPr lang="en-US" sz="4000" b="1" u="sng" dirty="0">
                <a:latin typeface="Arial" panose="020B0604020202020204" pitchFamily="34" charset="0"/>
                <a:cs typeface="Arial" panose="020B0604020202020204" pitchFamily="34" charset="0"/>
              </a:rPr>
              <a:t>D-60 In Progress Review (IPR) </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964" y="70532"/>
            <a:ext cx="1094509" cy="1067705"/>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69999" y="96983"/>
            <a:ext cx="1214183" cy="1041256"/>
          </a:xfrm>
          <a:prstGeom prst="rect">
            <a:avLst/>
          </a:prstGeom>
        </p:spPr>
      </p:pic>
      <p:pic>
        <p:nvPicPr>
          <p:cNvPr id="6" name="Picture 5"/>
          <p:cNvPicPr>
            <a:picLocks noChangeAspect="1"/>
          </p:cNvPicPr>
          <p:nvPr/>
        </p:nvPicPr>
        <p:blipFill>
          <a:blip r:embed="rId4"/>
          <a:stretch>
            <a:fillRect/>
          </a:stretch>
        </p:blipFill>
        <p:spPr>
          <a:xfrm>
            <a:off x="1490616" y="2639795"/>
            <a:ext cx="2610975" cy="1945078"/>
          </a:xfrm>
          <a:prstGeom prst="rect">
            <a:avLst/>
          </a:prstGeom>
        </p:spPr>
      </p:pic>
      <p:pic>
        <p:nvPicPr>
          <p:cNvPr id="7" name="Picture 6"/>
          <p:cNvPicPr>
            <a:picLocks noChangeAspect="1"/>
          </p:cNvPicPr>
          <p:nvPr/>
        </p:nvPicPr>
        <p:blipFill>
          <a:blip r:embed="rId5"/>
          <a:stretch>
            <a:fillRect/>
          </a:stretch>
        </p:blipFill>
        <p:spPr>
          <a:xfrm>
            <a:off x="8288280" y="2497814"/>
            <a:ext cx="2610975" cy="1945078"/>
          </a:xfrm>
          <a:prstGeom prst="rect">
            <a:avLst/>
          </a:prstGeom>
        </p:spPr>
      </p:pic>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105966" y="3594824"/>
            <a:ext cx="1789501" cy="1399309"/>
          </a:xfrm>
          <a:prstGeom prst="rect">
            <a:avLst/>
          </a:prstGeom>
        </p:spPr>
      </p:pic>
      <p:pic>
        <p:nvPicPr>
          <p:cNvPr id="9" name="Picture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268574" y="2071044"/>
            <a:ext cx="1789501" cy="1399309"/>
          </a:xfrm>
          <a:prstGeom prst="rect">
            <a:avLst/>
          </a:prstGeom>
        </p:spPr>
      </p:pic>
      <p:sp>
        <p:nvSpPr>
          <p:cNvPr id="10" name="Rectangle 9"/>
          <p:cNvSpPr/>
          <p:nvPr/>
        </p:nvSpPr>
        <p:spPr>
          <a:xfrm>
            <a:off x="5274163" y="6553200"/>
            <a:ext cx="1510145" cy="20781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UNCLASSIFIED</a:t>
            </a:r>
          </a:p>
        </p:txBody>
      </p:sp>
      <p:sp>
        <p:nvSpPr>
          <p:cNvPr id="11" name="Rectangle 10"/>
          <p:cNvSpPr/>
          <p:nvPr/>
        </p:nvSpPr>
        <p:spPr>
          <a:xfrm>
            <a:off x="5274163" y="70532"/>
            <a:ext cx="1510145" cy="20781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UNCLASSIFIED</a:t>
            </a:r>
          </a:p>
        </p:txBody>
      </p:sp>
      <p:sp>
        <p:nvSpPr>
          <p:cNvPr id="3" name="Rectangle 2"/>
          <p:cNvSpPr/>
          <p:nvPr/>
        </p:nvSpPr>
        <p:spPr>
          <a:xfrm>
            <a:off x="1490616" y="5388502"/>
            <a:ext cx="9077235" cy="646331"/>
          </a:xfrm>
          <a:prstGeom prst="rect">
            <a:avLst/>
          </a:prstGeom>
        </p:spPr>
        <p:txBody>
          <a:bodyPr wrap="square">
            <a:spAutoFit/>
          </a:bodyPr>
          <a:lstStyle/>
          <a:p>
            <a:pPr algn="ctr"/>
            <a:r>
              <a:rPr lang="en-US" sz="3600" dirty="0">
                <a:latin typeface="Arial" panose="020B0604020202020204" pitchFamily="34" charset="0"/>
                <a:cs typeface="Arial" panose="020B0604020202020204" pitchFamily="34" charset="0"/>
              </a:rPr>
              <a:t>SVTC:</a:t>
            </a:r>
          </a:p>
        </p:txBody>
      </p:sp>
      <p:sp>
        <p:nvSpPr>
          <p:cNvPr id="13" name="TextBox 12"/>
          <p:cNvSpPr txBox="1"/>
          <p:nvPr/>
        </p:nvSpPr>
        <p:spPr>
          <a:xfrm>
            <a:off x="196355" y="6484019"/>
            <a:ext cx="1423788" cy="276999"/>
          </a:xfrm>
          <a:prstGeom prst="rect">
            <a:avLst/>
          </a:prstGeom>
          <a:noFill/>
        </p:spPr>
        <p:txBody>
          <a:bodyPr wrap="none" rtlCol="0">
            <a:spAutoFit/>
          </a:bodyPr>
          <a:lstStyle/>
          <a:p>
            <a:r>
              <a:rPr lang="en-US" sz="1200" dirty="0">
                <a:latin typeface="Arial" panose="020B0604020202020204" pitchFamily="34" charset="0"/>
                <a:cs typeface="Arial" panose="020B0604020202020204" pitchFamily="34" charset="0"/>
              </a:rPr>
              <a:t>POC: CW3 Lewis/</a:t>
            </a:r>
          </a:p>
        </p:txBody>
      </p:sp>
    </p:spTree>
    <p:extLst>
      <p:ext uri="{BB962C8B-B14F-4D97-AF65-F5344CB8AC3E}">
        <p14:creationId xmlns:p14="http://schemas.microsoft.com/office/powerpoint/2010/main" val="3932483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7235" y="510020"/>
            <a:ext cx="9144000" cy="628217"/>
          </a:xfrm>
        </p:spPr>
        <p:txBody>
          <a:bodyPr>
            <a:normAutofit fontScale="90000"/>
          </a:bodyPr>
          <a:lstStyle/>
          <a:p>
            <a:r>
              <a:rPr lang="en-US" sz="4000" u="sng" dirty="0">
                <a:latin typeface="Arial" panose="020B0604020202020204" pitchFamily="34" charset="0"/>
                <a:cs typeface="Arial" panose="020B0604020202020204" pitchFamily="34" charset="0"/>
              </a:rPr>
              <a:t>Commander’s Guidance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964" y="70532"/>
            <a:ext cx="1094509" cy="1067705"/>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69999" y="96983"/>
            <a:ext cx="1214183" cy="1041256"/>
          </a:xfrm>
          <a:prstGeom prst="rect">
            <a:avLst/>
          </a:prstGeom>
        </p:spPr>
      </p:pic>
      <p:sp>
        <p:nvSpPr>
          <p:cNvPr id="10" name="Rectangle 9"/>
          <p:cNvSpPr/>
          <p:nvPr/>
        </p:nvSpPr>
        <p:spPr>
          <a:xfrm>
            <a:off x="5274163" y="6553200"/>
            <a:ext cx="1510145" cy="20781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UNCLASSIFIED</a:t>
            </a:r>
          </a:p>
        </p:txBody>
      </p:sp>
      <p:sp>
        <p:nvSpPr>
          <p:cNvPr id="11" name="Rectangle 10"/>
          <p:cNvSpPr/>
          <p:nvPr/>
        </p:nvSpPr>
        <p:spPr>
          <a:xfrm>
            <a:off x="5274163" y="70532"/>
            <a:ext cx="1510145" cy="20781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UNCLASSIFIED</a:t>
            </a:r>
          </a:p>
        </p:txBody>
      </p:sp>
      <p:sp>
        <p:nvSpPr>
          <p:cNvPr id="9" name="TextBox 8"/>
          <p:cNvSpPr txBox="1"/>
          <p:nvPr/>
        </p:nvSpPr>
        <p:spPr>
          <a:xfrm>
            <a:off x="196355" y="6484019"/>
            <a:ext cx="1423788" cy="276999"/>
          </a:xfrm>
          <a:prstGeom prst="rect">
            <a:avLst/>
          </a:prstGeom>
          <a:noFill/>
        </p:spPr>
        <p:txBody>
          <a:bodyPr wrap="none" rtlCol="0">
            <a:spAutoFit/>
          </a:bodyPr>
          <a:lstStyle/>
          <a:p>
            <a:r>
              <a:rPr lang="en-US" sz="1200" dirty="0">
                <a:latin typeface="Arial" panose="020B0604020202020204" pitchFamily="34" charset="0"/>
                <a:cs typeface="Arial" panose="020B0604020202020204" pitchFamily="34" charset="0"/>
              </a:rPr>
              <a:t>POC: CW3 Lewis/</a:t>
            </a:r>
          </a:p>
        </p:txBody>
      </p:sp>
    </p:spTree>
    <p:extLst>
      <p:ext uri="{BB962C8B-B14F-4D97-AF65-F5344CB8AC3E}">
        <p14:creationId xmlns:p14="http://schemas.microsoft.com/office/powerpoint/2010/main" val="4094866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7236" y="1136991"/>
            <a:ext cx="9144000" cy="628217"/>
          </a:xfrm>
        </p:spPr>
        <p:txBody>
          <a:bodyPr>
            <a:normAutofit fontScale="90000"/>
          </a:bodyPr>
          <a:lstStyle/>
          <a:p>
            <a:r>
              <a:rPr lang="en-US" sz="4000" u="sng" dirty="0">
                <a:latin typeface="Arial" panose="020B0604020202020204" pitchFamily="34" charset="0"/>
                <a:cs typeface="Arial" panose="020B0604020202020204" pitchFamily="34" charset="0"/>
              </a:rPr>
              <a:t>Agenda</a:t>
            </a:r>
            <a:r>
              <a:rPr lang="en-US" sz="4000" dirty="0">
                <a:latin typeface="Arial" panose="020B0604020202020204" pitchFamily="34" charset="0"/>
                <a:cs typeface="Arial" panose="020B0604020202020204" pitchFamily="34" charset="0"/>
              </a:rPr>
              <a:t> </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964" y="70532"/>
            <a:ext cx="1094509" cy="1067705"/>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69999" y="96983"/>
            <a:ext cx="1214183" cy="1041256"/>
          </a:xfrm>
          <a:prstGeom prst="rect">
            <a:avLst/>
          </a:prstGeom>
        </p:spPr>
      </p:pic>
      <p:sp>
        <p:nvSpPr>
          <p:cNvPr id="10" name="Rectangle 9"/>
          <p:cNvSpPr/>
          <p:nvPr/>
        </p:nvSpPr>
        <p:spPr>
          <a:xfrm>
            <a:off x="5274163" y="6553200"/>
            <a:ext cx="1510145" cy="20781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UNCLASSIFIED</a:t>
            </a:r>
          </a:p>
        </p:txBody>
      </p:sp>
      <p:sp>
        <p:nvSpPr>
          <p:cNvPr id="11" name="Rectangle 10"/>
          <p:cNvSpPr/>
          <p:nvPr/>
        </p:nvSpPr>
        <p:spPr>
          <a:xfrm>
            <a:off x="5274163" y="70532"/>
            <a:ext cx="1510145" cy="20781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UNCLASSIFIED</a:t>
            </a:r>
          </a:p>
        </p:txBody>
      </p:sp>
      <p:sp>
        <p:nvSpPr>
          <p:cNvPr id="13" name="Rectangle 12"/>
          <p:cNvSpPr/>
          <p:nvPr/>
        </p:nvSpPr>
        <p:spPr>
          <a:xfrm>
            <a:off x="549868" y="2192782"/>
            <a:ext cx="10958733" cy="3046988"/>
          </a:xfrm>
          <a:prstGeom prst="rect">
            <a:avLst/>
          </a:prstGeom>
        </p:spPr>
        <p:txBody>
          <a:bodyPr wrap="square">
            <a:spAutoFit/>
          </a:bodyPr>
          <a:lstStyle/>
          <a:p>
            <a:pPr algn="ctr"/>
            <a:r>
              <a:rPr lang="en-US" sz="2400" dirty="0">
                <a:latin typeface="Arial" panose="020B0604020202020204" pitchFamily="34" charset="0"/>
                <a:cs typeface="Arial" panose="020B0604020202020204" pitchFamily="34" charset="0"/>
              </a:rPr>
              <a:t>Roll Call </a:t>
            </a:r>
          </a:p>
          <a:p>
            <a:pPr algn="ctr"/>
            <a:r>
              <a:rPr lang="en-US" sz="2400" dirty="0">
                <a:latin typeface="Arial" panose="020B0604020202020204" pitchFamily="34" charset="0"/>
                <a:cs typeface="Arial" panose="020B0604020202020204" pitchFamily="34" charset="0"/>
              </a:rPr>
              <a:t>Situation</a:t>
            </a:r>
          </a:p>
          <a:p>
            <a:pPr algn="ctr"/>
            <a:r>
              <a:rPr lang="en-US" sz="2400" dirty="0">
                <a:latin typeface="Arial" panose="020B0604020202020204" pitchFamily="34" charset="0"/>
                <a:cs typeface="Arial" panose="020B0604020202020204" pitchFamily="34" charset="0"/>
              </a:rPr>
              <a:t>Commander’s Intent</a:t>
            </a:r>
          </a:p>
          <a:p>
            <a:pPr algn="ctr"/>
            <a:r>
              <a:rPr lang="en-US" sz="2400" dirty="0">
                <a:latin typeface="Arial" panose="020B0604020202020204" pitchFamily="34" charset="0"/>
                <a:cs typeface="Arial" panose="020B0604020202020204" pitchFamily="34" charset="0"/>
              </a:rPr>
              <a:t>Concept of the Operation</a:t>
            </a:r>
          </a:p>
          <a:p>
            <a:pPr algn="ctr"/>
            <a:r>
              <a:rPr lang="en-US" sz="2400" dirty="0">
                <a:latin typeface="Arial" panose="020B0604020202020204" pitchFamily="34" charset="0"/>
                <a:cs typeface="Arial" panose="020B0604020202020204" pitchFamily="34" charset="0"/>
              </a:rPr>
              <a:t>Planning Timeline</a:t>
            </a:r>
          </a:p>
          <a:p>
            <a:pPr algn="ctr"/>
            <a:r>
              <a:rPr lang="en-US" sz="2400" dirty="0">
                <a:latin typeface="Arial" panose="020B0604020202020204" pitchFamily="34" charset="0"/>
                <a:cs typeface="Arial" panose="020B0604020202020204" pitchFamily="34" charset="0"/>
              </a:rPr>
              <a:t>Discussion Framework</a:t>
            </a:r>
          </a:p>
          <a:p>
            <a:pPr algn="ctr"/>
            <a:r>
              <a:rPr lang="en-US" sz="2400" dirty="0">
                <a:latin typeface="Arial" panose="020B0604020202020204" pitchFamily="34" charset="0"/>
                <a:cs typeface="Arial" panose="020B0604020202020204" pitchFamily="34" charset="0"/>
              </a:rPr>
              <a:t>Tasks/Due Outs</a:t>
            </a:r>
          </a:p>
          <a:p>
            <a:pPr algn="ctr"/>
            <a:r>
              <a:rPr lang="en-US" sz="2400" dirty="0">
                <a:latin typeface="Arial" panose="020B0604020202020204" pitchFamily="34" charset="0"/>
                <a:cs typeface="Arial" panose="020B0604020202020204" pitchFamily="34" charset="0"/>
              </a:rPr>
              <a:t>Commander’s Guidance</a:t>
            </a:r>
          </a:p>
        </p:txBody>
      </p:sp>
      <p:sp>
        <p:nvSpPr>
          <p:cNvPr id="14" name="TextBox 13"/>
          <p:cNvSpPr txBox="1"/>
          <p:nvPr/>
        </p:nvSpPr>
        <p:spPr>
          <a:xfrm>
            <a:off x="196355" y="6484019"/>
            <a:ext cx="1423788" cy="276999"/>
          </a:xfrm>
          <a:prstGeom prst="rect">
            <a:avLst/>
          </a:prstGeom>
          <a:noFill/>
        </p:spPr>
        <p:txBody>
          <a:bodyPr wrap="none" rtlCol="0">
            <a:spAutoFit/>
          </a:bodyPr>
          <a:lstStyle/>
          <a:p>
            <a:r>
              <a:rPr lang="en-US" sz="1200" dirty="0">
                <a:latin typeface="Arial" panose="020B0604020202020204" pitchFamily="34" charset="0"/>
                <a:cs typeface="Arial" panose="020B0604020202020204" pitchFamily="34" charset="0"/>
              </a:rPr>
              <a:t>POC: CW3 Lewis/</a:t>
            </a:r>
          </a:p>
        </p:txBody>
      </p:sp>
    </p:spTree>
    <p:extLst>
      <p:ext uri="{BB962C8B-B14F-4D97-AF65-F5344CB8AC3E}">
        <p14:creationId xmlns:p14="http://schemas.microsoft.com/office/powerpoint/2010/main" val="1411853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7234" y="654774"/>
            <a:ext cx="9144000" cy="628217"/>
          </a:xfrm>
        </p:spPr>
        <p:txBody>
          <a:bodyPr>
            <a:normAutofit fontScale="90000"/>
          </a:bodyPr>
          <a:lstStyle/>
          <a:p>
            <a:r>
              <a:rPr lang="en-US" sz="4000" u="sng" dirty="0">
                <a:latin typeface="Arial" panose="020B0604020202020204" pitchFamily="34" charset="0"/>
                <a:cs typeface="Arial" panose="020B0604020202020204" pitchFamily="34" charset="0"/>
              </a:rPr>
              <a:t>Roll Call</a:t>
            </a:r>
            <a:r>
              <a:rPr lang="en-US" sz="4000" dirty="0">
                <a:latin typeface="Arial" panose="020B0604020202020204" pitchFamily="34" charset="0"/>
                <a:cs typeface="Arial" panose="020B0604020202020204" pitchFamily="34" charset="0"/>
              </a:rPr>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964" y="70532"/>
            <a:ext cx="1094509" cy="1067705"/>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69999" y="96983"/>
            <a:ext cx="1214183" cy="1041256"/>
          </a:xfrm>
          <a:prstGeom prst="rect">
            <a:avLst/>
          </a:prstGeom>
        </p:spPr>
      </p:pic>
      <p:sp>
        <p:nvSpPr>
          <p:cNvPr id="10" name="Rectangle 9"/>
          <p:cNvSpPr/>
          <p:nvPr/>
        </p:nvSpPr>
        <p:spPr>
          <a:xfrm>
            <a:off x="5274163" y="6553200"/>
            <a:ext cx="1510145" cy="20781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UNCLASSIFIED</a:t>
            </a:r>
          </a:p>
        </p:txBody>
      </p:sp>
      <p:sp>
        <p:nvSpPr>
          <p:cNvPr id="11" name="Rectangle 10"/>
          <p:cNvSpPr/>
          <p:nvPr/>
        </p:nvSpPr>
        <p:spPr>
          <a:xfrm>
            <a:off x="5274163" y="70532"/>
            <a:ext cx="1510145" cy="20781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UNCLASSIFIED</a:t>
            </a:r>
          </a:p>
        </p:txBody>
      </p:sp>
      <p:sp>
        <p:nvSpPr>
          <p:cNvPr id="13" name="Rectangle 12"/>
          <p:cNvSpPr/>
          <p:nvPr/>
        </p:nvSpPr>
        <p:spPr>
          <a:xfrm>
            <a:off x="549868" y="2287634"/>
            <a:ext cx="10958733" cy="3046988"/>
          </a:xfrm>
          <a:prstGeom prst="rect">
            <a:avLst/>
          </a:prstGeom>
        </p:spPr>
        <p:txBody>
          <a:bodyPr wrap="square">
            <a:spAutoFit/>
          </a:bodyPr>
          <a:lstStyle/>
          <a:p>
            <a:pPr algn="ctr"/>
            <a:r>
              <a:rPr lang="en-US" sz="2400" dirty="0">
                <a:latin typeface="Arial" panose="020B0604020202020204" pitchFamily="34" charset="0"/>
                <a:cs typeface="Arial" panose="020B0604020202020204" pitchFamily="34" charset="0"/>
              </a:rPr>
              <a:t>Mission Command</a:t>
            </a:r>
          </a:p>
          <a:p>
            <a:pPr algn="ctr"/>
            <a:r>
              <a:rPr lang="en-US" sz="2400" dirty="0">
                <a:latin typeface="Arial" panose="020B0604020202020204" pitchFamily="34" charset="0"/>
                <a:cs typeface="Arial" panose="020B0604020202020204" pitchFamily="34" charset="0"/>
              </a:rPr>
              <a:t>Intelligence/Space</a:t>
            </a:r>
          </a:p>
          <a:p>
            <a:pPr algn="ctr"/>
            <a:r>
              <a:rPr lang="en-US" sz="2400" dirty="0">
                <a:latin typeface="Arial" panose="020B0604020202020204" pitchFamily="34" charset="0"/>
                <a:cs typeface="Arial" panose="020B0604020202020204" pitchFamily="34" charset="0"/>
              </a:rPr>
              <a:t>Movement/Maneuver</a:t>
            </a:r>
          </a:p>
          <a:p>
            <a:pPr algn="ctr"/>
            <a:r>
              <a:rPr lang="en-US" sz="2400" dirty="0">
                <a:latin typeface="Arial" panose="020B0604020202020204" pitchFamily="34" charset="0"/>
                <a:cs typeface="Arial" panose="020B0604020202020204" pitchFamily="34" charset="0"/>
              </a:rPr>
              <a:t>Fires/Effects</a:t>
            </a:r>
          </a:p>
          <a:p>
            <a:pPr algn="ctr"/>
            <a:r>
              <a:rPr lang="en-US" sz="2400" dirty="0">
                <a:latin typeface="Arial" panose="020B0604020202020204" pitchFamily="34" charset="0"/>
                <a:cs typeface="Arial" panose="020B0604020202020204" pitchFamily="34" charset="0"/>
              </a:rPr>
              <a:t>Protection/Engineer</a:t>
            </a:r>
          </a:p>
          <a:p>
            <a:pPr algn="ctr"/>
            <a:r>
              <a:rPr lang="en-US" sz="2400" dirty="0">
                <a:latin typeface="Arial" panose="020B0604020202020204" pitchFamily="34" charset="0"/>
                <a:cs typeface="Arial" panose="020B0604020202020204" pitchFamily="34" charset="0"/>
              </a:rPr>
              <a:t>Signal/Sustainment</a:t>
            </a:r>
          </a:p>
          <a:p>
            <a:pPr algn="ctr"/>
            <a:r>
              <a:rPr lang="en-US" sz="2400" dirty="0">
                <a:latin typeface="Arial" panose="020B0604020202020204" pitchFamily="34" charset="0"/>
                <a:cs typeface="Arial" panose="020B0604020202020204" pitchFamily="34" charset="0"/>
              </a:rPr>
              <a:t>Special/Personal Staff</a:t>
            </a:r>
          </a:p>
          <a:p>
            <a:pPr algn="ctr"/>
            <a:endParaRPr lang="en-US" sz="2400" dirty="0">
              <a:latin typeface="Arial" panose="020B0604020202020204" pitchFamily="34" charset="0"/>
              <a:cs typeface="Arial" panose="020B0604020202020204" pitchFamily="34" charset="0"/>
            </a:endParaRPr>
          </a:p>
        </p:txBody>
      </p:sp>
      <p:sp>
        <p:nvSpPr>
          <p:cNvPr id="14" name="TextBox 13"/>
          <p:cNvSpPr txBox="1"/>
          <p:nvPr/>
        </p:nvSpPr>
        <p:spPr>
          <a:xfrm>
            <a:off x="196355" y="6484019"/>
            <a:ext cx="1380506" cy="276999"/>
          </a:xfrm>
          <a:prstGeom prst="rect">
            <a:avLst/>
          </a:prstGeom>
          <a:noFill/>
        </p:spPr>
        <p:txBody>
          <a:bodyPr wrap="none" rtlCol="0">
            <a:spAutoFit/>
          </a:bodyPr>
          <a:lstStyle/>
          <a:p>
            <a:r>
              <a:rPr lang="en-US" sz="1200" dirty="0">
                <a:latin typeface="Arial" panose="020B0604020202020204" pitchFamily="34" charset="0"/>
                <a:cs typeface="Arial" panose="020B0604020202020204" pitchFamily="34" charset="0"/>
              </a:rPr>
              <a:t>POC: CW3 Lewis</a:t>
            </a:r>
          </a:p>
        </p:txBody>
      </p:sp>
    </p:spTree>
    <p:extLst>
      <p:ext uri="{BB962C8B-B14F-4D97-AF65-F5344CB8AC3E}">
        <p14:creationId xmlns:p14="http://schemas.microsoft.com/office/powerpoint/2010/main" val="2745083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7235" y="1138237"/>
            <a:ext cx="9144000" cy="628217"/>
          </a:xfrm>
        </p:spPr>
        <p:txBody>
          <a:bodyPr>
            <a:normAutofit fontScale="90000"/>
          </a:bodyPr>
          <a:lstStyle/>
          <a:p>
            <a:r>
              <a:rPr lang="en-US" sz="4000" u="sng" dirty="0">
                <a:latin typeface="Arial" panose="020B0604020202020204" pitchFamily="34" charset="0"/>
                <a:cs typeface="Arial" panose="020B0604020202020204" pitchFamily="34" charset="0"/>
              </a:rPr>
              <a:t>Situation</a:t>
            </a:r>
            <a:r>
              <a:rPr lang="en-US" sz="4000" dirty="0">
                <a:latin typeface="Arial" panose="020B0604020202020204" pitchFamily="34" charset="0"/>
                <a:cs typeface="Arial" panose="020B0604020202020204" pitchFamily="34" charset="0"/>
              </a:rPr>
              <a:t> </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964" y="70532"/>
            <a:ext cx="1094509" cy="1067705"/>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69999" y="96983"/>
            <a:ext cx="1214183" cy="1041256"/>
          </a:xfrm>
          <a:prstGeom prst="rect">
            <a:avLst/>
          </a:prstGeom>
        </p:spPr>
      </p:pic>
      <p:sp>
        <p:nvSpPr>
          <p:cNvPr id="10" name="Rectangle 9"/>
          <p:cNvSpPr/>
          <p:nvPr/>
        </p:nvSpPr>
        <p:spPr>
          <a:xfrm>
            <a:off x="5274163" y="6553200"/>
            <a:ext cx="1510145" cy="20781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UNCLASSIFIED</a:t>
            </a:r>
          </a:p>
        </p:txBody>
      </p:sp>
      <p:sp>
        <p:nvSpPr>
          <p:cNvPr id="11" name="Rectangle 10"/>
          <p:cNvSpPr/>
          <p:nvPr/>
        </p:nvSpPr>
        <p:spPr>
          <a:xfrm>
            <a:off x="5274163" y="70532"/>
            <a:ext cx="1510145" cy="20781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UNCLASSIFIED</a:t>
            </a:r>
          </a:p>
        </p:txBody>
      </p:sp>
      <p:sp>
        <p:nvSpPr>
          <p:cNvPr id="9" name="Subtitle 2"/>
          <p:cNvSpPr>
            <a:spLocks noGrp="1"/>
          </p:cNvSpPr>
          <p:nvPr>
            <p:ph type="subTitle" idx="1"/>
          </p:nvPr>
        </p:nvSpPr>
        <p:spPr>
          <a:xfrm>
            <a:off x="542835" y="1766454"/>
            <a:ext cx="10972800" cy="4048123"/>
          </a:xfrm>
        </p:spPr>
        <p:txBody>
          <a:bodyPr>
            <a:noAutofit/>
          </a:bodyPr>
          <a:lstStyle/>
          <a:p>
            <a:pPr marL="342900" indent="-342900" algn="l">
              <a:buFont typeface="Arial" panose="020B0604020202020204" pitchFamily="34" charset="0"/>
              <a:buChar char="•"/>
            </a:pPr>
            <a:r>
              <a:rPr lang="en-US" b="0" dirty="0">
                <a:latin typeface="Arial" panose="020B0604020202020204" pitchFamily="34" charset="0"/>
                <a:cs typeface="Arial" panose="020B0604020202020204" pitchFamily="34" charset="0"/>
              </a:rPr>
              <a:t>Thorough, detailed research among the leaders of TFS Staff  that generates thoughtful discussion and understanding of the events that led up to and occurred during the Battle of the Bridges and their effects. </a:t>
            </a:r>
          </a:p>
          <a:p>
            <a:pPr marL="342900" indent="-342900" algn="l">
              <a:buFont typeface="Arial" panose="020B0604020202020204" pitchFamily="34" charset="0"/>
              <a:buChar char="•"/>
            </a:pPr>
            <a:r>
              <a:rPr lang="en-US" b="0" dirty="0">
                <a:latin typeface="Arial" panose="020B0604020202020204" pitchFamily="34" charset="0"/>
                <a:cs typeface="Arial" panose="020B0604020202020204" pitchFamily="34" charset="0"/>
              </a:rPr>
              <a:t>Facilitation by subject matter experts and input from KLF/KLFAR Battle of the Bridges veterans to further expand understanding HNP TTPs. </a:t>
            </a:r>
          </a:p>
          <a:p>
            <a:pPr marL="342900" indent="-342900" algn="l">
              <a:buFont typeface="Arial" panose="020B0604020202020204" pitchFamily="34" charset="0"/>
              <a:buChar char="•"/>
            </a:pPr>
            <a:r>
              <a:rPr lang="en-US" b="0" dirty="0">
                <a:latin typeface="Arial" panose="020B0604020202020204" pitchFamily="34" charset="0"/>
                <a:cs typeface="Arial" panose="020B0604020202020204" pitchFamily="34" charset="0"/>
              </a:rPr>
              <a:t>Recreation of the operational environment of the Battle of the Bridges to provide a realistic training event.</a:t>
            </a:r>
          </a:p>
          <a:p>
            <a:pPr marL="342900" indent="-342900" algn="l">
              <a:buFont typeface="Arial" panose="020B0604020202020204" pitchFamily="34" charset="0"/>
              <a:buChar char="•"/>
            </a:pPr>
            <a:r>
              <a:rPr lang="en-US" b="0" dirty="0">
                <a:latin typeface="Arial" panose="020B0604020202020204" pitchFamily="34" charset="0"/>
                <a:cs typeface="Arial" panose="020B0604020202020204" pitchFamily="34" charset="0"/>
              </a:rPr>
              <a:t>Fun, all-inclusive event that builds teamwork, cohesion, and esprit-de-corps among the leadership of TFS Staff and </a:t>
            </a:r>
            <a:r>
              <a:rPr lang="en-US" dirty="0">
                <a:latin typeface="Arial" panose="020B0604020202020204" pitchFamily="34" charset="0"/>
                <a:cs typeface="Arial" panose="020B0604020202020204" pitchFamily="34" charset="0"/>
              </a:rPr>
              <a:t>o</a:t>
            </a:r>
            <a:r>
              <a:rPr lang="en-US" b="0" dirty="0">
                <a:latin typeface="Arial" panose="020B0604020202020204" pitchFamily="34" charset="0"/>
                <a:cs typeface="Arial" panose="020B0604020202020204" pitchFamily="34" charset="0"/>
              </a:rPr>
              <a:t>ur Kuwaiti Partners.</a:t>
            </a:r>
          </a:p>
        </p:txBody>
      </p:sp>
      <p:sp>
        <p:nvSpPr>
          <p:cNvPr id="12" name="TextBox 11"/>
          <p:cNvSpPr txBox="1"/>
          <p:nvPr/>
        </p:nvSpPr>
        <p:spPr>
          <a:xfrm>
            <a:off x="196355" y="6484019"/>
            <a:ext cx="1380506" cy="276999"/>
          </a:xfrm>
          <a:prstGeom prst="rect">
            <a:avLst/>
          </a:prstGeom>
          <a:noFill/>
        </p:spPr>
        <p:txBody>
          <a:bodyPr wrap="none" rtlCol="0">
            <a:spAutoFit/>
          </a:bodyPr>
          <a:lstStyle/>
          <a:p>
            <a:r>
              <a:rPr lang="en-US" sz="1200" dirty="0">
                <a:latin typeface="Arial" panose="020B0604020202020204" pitchFamily="34" charset="0"/>
                <a:cs typeface="Arial" panose="020B0604020202020204" pitchFamily="34" charset="0"/>
              </a:rPr>
              <a:t>POC: CW3 Lewis</a:t>
            </a:r>
          </a:p>
        </p:txBody>
      </p:sp>
    </p:spTree>
    <p:extLst>
      <p:ext uri="{BB962C8B-B14F-4D97-AF65-F5344CB8AC3E}">
        <p14:creationId xmlns:p14="http://schemas.microsoft.com/office/powerpoint/2010/main" val="27934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7236" y="1138237"/>
            <a:ext cx="9144000" cy="628217"/>
          </a:xfrm>
        </p:spPr>
        <p:txBody>
          <a:bodyPr>
            <a:normAutofit fontScale="90000"/>
          </a:bodyPr>
          <a:lstStyle/>
          <a:p>
            <a:r>
              <a:rPr lang="en-US" sz="4000" u="sng" dirty="0">
                <a:latin typeface="Arial" panose="020B0604020202020204" pitchFamily="34" charset="0"/>
                <a:cs typeface="Arial" panose="020B0604020202020204" pitchFamily="34" charset="0"/>
              </a:rPr>
              <a:t>Commanders Intent  </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964" y="70532"/>
            <a:ext cx="1094509" cy="1067705"/>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69999" y="96983"/>
            <a:ext cx="1214183" cy="1041256"/>
          </a:xfrm>
          <a:prstGeom prst="rect">
            <a:avLst/>
          </a:prstGeom>
        </p:spPr>
      </p:pic>
      <p:sp>
        <p:nvSpPr>
          <p:cNvPr id="10" name="Rectangle 9"/>
          <p:cNvSpPr/>
          <p:nvPr/>
        </p:nvSpPr>
        <p:spPr>
          <a:xfrm>
            <a:off x="5274163" y="6553200"/>
            <a:ext cx="1510145" cy="20781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UNCLASSIFIED</a:t>
            </a:r>
          </a:p>
        </p:txBody>
      </p:sp>
      <p:sp>
        <p:nvSpPr>
          <p:cNvPr id="11" name="Rectangle 10"/>
          <p:cNvSpPr/>
          <p:nvPr/>
        </p:nvSpPr>
        <p:spPr>
          <a:xfrm>
            <a:off x="5274163" y="70532"/>
            <a:ext cx="1510145" cy="20781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UNCLASSIFIED</a:t>
            </a:r>
          </a:p>
        </p:txBody>
      </p:sp>
      <p:sp>
        <p:nvSpPr>
          <p:cNvPr id="8" name="Rectangle 7"/>
          <p:cNvSpPr/>
          <p:nvPr/>
        </p:nvSpPr>
        <p:spPr>
          <a:xfrm>
            <a:off x="549869" y="1766454"/>
            <a:ext cx="10958732" cy="3785652"/>
          </a:xfrm>
          <a:prstGeom prst="rect">
            <a:avLst/>
          </a:prstGeom>
        </p:spPr>
        <p:txBody>
          <a:bodyPr wrap="square">
            <a:spAutoFit/>
          </a:bodyPr>
          <a:lstStyle/>
          <a:p>
            <a:r>
              <a:rPr lang="en-US" sz="2400" dirty="0">
                <a:solidFill>
                  <a:srgbClr val="000000"/>
                </a:solidFill>
                <a:latin typeface="Arial" panose="020B0604020202020204" pitchFamily="34" charset="0"/>
                <a:ea typeface="Times New Roman" panose="02020603050405020304" pitchFamily="18" charset="0"/>
              </a:rPr>
              <a:t>TFS conducts Staff Ride/SLE on 28-29 September 2020 IOT establish key staff relationships, and increase overall interoperability between TFS and our HNPs. (MOE 75% of TFS Staff primaries have met their HNP equivalent, Level 0 Interoperability assessed working towards Level 1).This Staff Ride/ SLE complements the integrated joint warfighting force by providing TFS Staff and their HNP (Host Nation Partner) counterpart a chance to observe the 30th anniversary of the “Battle of the Bridges”, Key topics are; reporting/recall procedures, asset-visibility, scheme of maneuver, employment of surface to surface fires, target handoff capability to fixed-wing aircrafts (fast movers) across components/echelons, and current interoperability challenges. </a:t>
            </a:r>
            <a:endParaRPr lang="en-US" sz="2400" dirty="0"/>
          </a:p>
        </p:txBody>
      </p:sp>
      <p:sp>
        <p:nvSpPr>
          <p:cNvPr id="9" name="TextBox 8"/>
          <p:cNvSpPr txBox="1"/>
          <p:nvPr/>
        </p:nvSpPr>
        <p:spPr>
          <a:xfrm>
            <a:off x="196355" y="6484019"/>
            <a:ext cx="1380506" cy="276999"/>
          </a:xfrm>
          <a:prstGeom prst="rect">
            <a:avLst/>
          </a:prstGeom>
          <a:noFill/>
        </p:spPr>
        <p:txBody>
          <a:bodyPr wrap="none" rtlCol="0">
            <a:spAutoFit/>
          </a:bodyPr>
          <a:lstStyle/>
          <a:p>
            <a:r>
              <a:rPr lang="en-US" sz="1200" dirty="0">
                <a:latin typeface="Arial" panose="020B0604020202020204" pitchFamily="34" charset="0"/>
                <a:cs typeface="Arial" panose="020B0604020202020204" pitchFamily="34" charset="0"/>
              </a:rPr>
              <a:t>POC: CW3 Lewis</a:t>
            </a:r>
          </a:p>
        </p:txBody>
      </p:sp>
    </p:spTree>
    <p:extLst>
      <p:ext uri="{BB962C8B-B14F-4D97-AF65-F5344CB8AC3E}">
        <p14:creationId xmlns:p14="http://schemas.microsoft.com/office/powerpoint/2010/main" val="3230469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7235" y="510020"/>
            <a:ext cx="9144000" cy="628217"/>
          </a:xfrm>
        </p:spPr>
        <p:txBody>
          <a:bodyPr>
            <a:normAutofit fontScale="90000"/>
          </a:bodyPr>
          <a:lstStyle/>
          <a:p>
            <a:r>
              <a:rPr lang="en-US" sz="4000" u="sng" dirty="0">
                <a:latin typeface="Arial" panose="020B0604020202020204" pitchFamily="34" charset="0"/>
                <a:cs typeface="Arial" panose="020B0604020202020204" pitchFamily="34" charset="0"/>
              </a:rPr>
              <a:t>Concept of the Operation// 3 Phases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964" y="70532"/>
            <a:ext cx="1094509" cy="1067705"/>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69999" y="96983"/>
            <a:ext cx="1214183" cy="1041256"/>
          </a:xfrm>
          <a:prstGeom prst="rect">
            <a:avLst/>
          </a:prstGeom>
        </p:spPr>
      </p:pic>
      <p:sp>
        <p:nvSpPr>
          <p:cNvPr id="10" name="Rectangle 9"/>
          <p:cNvSpPr/>
          <p:nvPr/>
        </p:nvSpPr>
        <p:spPr>
          <a:xfrm>
            <a:off x="5274163" y="6553200"/>
            <a:ext cx="1510145" cy="20781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UNCLASSIFIED</a:t>
            </a:r>
          </a:p>
        </p:txBody>
      </p:sp>
      <p:sp>
        <p:nvSpPr>
          <p:cNvPr id="11" name="Rectangle 10"/>
          <p:cNvSpPr/>
          <p:nvPr/>
        </p:nvSpPr>
        <p:spPr>
          <a:xfrm>
            <a:off x="5274163" y="70532"/>
            <a:ext cx="1510145" cy="20781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UNCLASSIFIED</a:t>
            </a:r>
          </a:p>
        </p:txBody>
      </p:sp>
      <p:sp>
        <p:nvSpPr>
          <p:cNvPr id="8" name="TextBox 7"/>
          <p:cNvSpPr txBox="1"/>
          <p:nvPr/>
        </p:nvSpPr>
        <p:spPr>
          <a:xfrm>
            <a:off x="912189" y="1162047"/>
            <a:ext cx="10234092" cy="5816977"/>
          </a:xfrm>
          <a:prstGeom prst="rect">
            <a:avLst/>
          </a:prstGeom>
          <a:noFill/>
        </p:spPr>
        <p:txBody>
          <a:bodyPr wrap="square" rtlCol="0">
            <a:spAutoFit/>
          </a:bodyPr>
          <a:lstStyle/>
          <a:p>
            <a:pPr marL="342900" indent="-342900">
              <a:buFont typeface="Arial" panose="020B0604020202020204" pitchFamily="34" charset="0"/>
              <a:buChar char="•"/>
            </a:pPr>
            <a:r>
              <a:rPr lang="en-US" sz="1200" b="1" u="sng" dirty="0">
                <a:latin typeface="Arial" panose="020B0604020202020204" pitchFamily="34" charset="0"/>
                <a:cs typeface="Arial" panose="020B0604020202020204" pitchFamily="34" charset="0"/>
              </a:rPr>
              <a:t>Preliminary Phase</a:t>
            </a:r>
            <a:r>
              <a:rPr lang="en-US" sz="1200" b="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This</a:t>
            </a:r>
            <a:r>
              <a:rPr lang="en-US" sz="1200" b="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phase that consists of the selection and study of historical references dedicated to a specific historical event, and group discussion of key points, in order to prepare the individual and unit for its visit to the actual terrain of the battle or campaign. Tentatively scheduled:</a:t>
            </a:r>
          </a:p>
          <a:p>
            <a:pPr marL="457200" indent="228600">
              <a:buFont typeface="Arial" panose="020B0604020202020204" pitchFamily="34" charset="0"/>
              <a:buChar char="•"/>
            </a:pPr>
            <a:r>
              <a:rPr lang="en-US" sz="1200" dirty="0">
                <a:latin typeface="Arial" panose="020B0604020202020204" pitchFamily="34" charset="0"/>
                <a:cs typeface="Arial" panose="020B0604020202020204" pitchFamily="34" charset="0"/>
              </a:rPr>
              <a:t>  15SEP20 Team Slides due</a:t>
            </a:r>
          </a:p>
          <a:p>
            <a:pPr marL="800100" lvl="1" indent="-342900">
              <a:buFont typeface="Arial" panose="020B0604020202020204" pitchFamily="34" charset="0"/>
              <a:buChar char="•"/>
            </a:pPr>
            <a:r>
              <a:rPr lang="en-US" sz="1200" dirty="0">
                <a:latin typeface="Arial" panose="020B0604020202020204" pitchFamily="34" charset="0"/>
                <a:cs typeface="Arial" panose="020B0604020202020204" pitchFamily="34" charset="0"/>
              </a:rPr>
              <a:t>220800-1200CSEP20 Rehearsal in CAKU Chapel/Auditorium</a:t>
            </a:r>
          </a:p>
          <a:p>
            <a:pPr marL="342900" indent="-342900">
              <a:buFont typeface="Arial" panose="020B0604020202020204" pitchFamily="34" charset="0"/>
              <a:buChar char="•"/>
            </a:pPr>
            <a:r>
              <a:rPr lang="en-US" sz="1200" b="1" u="sng" dirty="0">
                <a:latin typeface="Arial" panose="020B0604020202020204" pitchFamily="34" charset="0"/>
                <a:cs typeface="Arial" panose="020B0604020202020204" pitchFamily="34" charset="0"/>
              </a:rPr>
              <a:t>Field Study Phase</a:t>
            </a:r>
            <a:r>
              <a:rPr lang="en-US" sz="1200" b="1" dirty="0">
                <a:latin typeface="Arial" panose="020B0604020202020204" pitchFamily="34" charset="0"/>
                <a:cs typeface="Arial" panose="020B0604020202020204" pitchFamily="34" charset="0"/>
              </a:rPr>
              <a:t>:</a:t>
            </a:r>
            <a:r>
              <a:rPr lang="en-US" sz="1200" dirty="0">
                <a:latin typeface="Arial" panose="020B0604020202020204" pitchFamily="34" charset="0"/>
                <a:cs typeface="Arial" panose="020B0604020202020204" pitchFamily="34" charset="0"/>
              </a:rPr>
              <a:t> This phase incorporates and continues the efforts of the preliminary phase of the historical event by placing the unit on the actual terrain and expanding upon their knowledge and analysis of the significance of the events across the terrain. Tentatively scheduled:</a:t>
            </a:r>
          </a:p>
          <a:p>
            <a:pPr marL="401638"/>
            <a:r>
              <a:rPr lang="en-US" sz="1200" b="1" u="sng" dirty="0">
                <a:latin typeface="Arial" panose="020B0604020202020204" pitchFamily="34" charset="0"/>
                <a:cs typeface="Arial" panose="020B0604020202020204" pitchFamily="34" charset="0"/>
              </a:rPr>
              <a:t> Day 1:</a:t>
            </a:r>
          </a:p>
          <a:p>
            <a:pPr marL="800100" lvl="1" indent="-342900" defTabSz="746125">
              <a:buFont typeface="Arial" panose="020B0604020202020204" pitchFamily="34" charset="0"/>
              <a:buChar char="•"/>
            </a:pPr>
            <a:r>
              <a:rPr lang="en-US" sz="1200" dirty="0">
                <a:latin typeface="Arial" panose="020B0604020202020204" pitchFamily="34" charset="0"/>
                <a:cs typeface="Arial" panose="020B0604020202020204" pitchFamily="34" charset="0"/>
              </a:rPr>
              <a:t>280730-0845CSEP20 Travel CAKU=&gt;KMOD</a:t>
            </a:r>
          </a:p>
          <a:p>
            <a:pPr marL="800100" lvl="1" indent="-342900" defTabSz="746125">
              <a:buFont typeface="Arial" panose="020B0604020202020204" pitchFamily="34" charset="0"/>
              <a:buChar char="•"/>
            </a:pPr>
            <a:r>
              <a:rPr lang="en-US" sz="1200" dirty="0">
                <a:latin typeface="Arial" panose="020B0604020202020204" pitchFamily="34" charset="0"/>
                <a:cs typeface="Arial" panose="020B0604020202020204" pitchFamily="34" charset="0"/>
              </a:rPr>
              <a:t>280900-1115CSEP20 historical analysis/ background</a:t>
            </a:r>
          </a:p>
          <a:p>
            <a:pPr marL="800100" lvl="1" indent="-342900">
              <a:buFont typeface="Arial" panose="020B0604020202020204" pitchFamily="34" charset="0"/>
              <a:buChar char="•"/>
            </a:pPr>
            <a:r>
              <a:rPr lang="en-US" sz="1200" dirty="0">
                <a:latin typeface="Arial" panose="020B0604020202020204" pitchFamily="34" charset="0"/>
                <a:cs typeface="Arial" panose="020B0604020202020204" pitchFamily="34" charset="0"/>
              </a:rPr>
              <a:t>281115-1300CSEP20 Lunch (TBD)</a:t>
            </a:r>
          </a:p>
          <a:p>
            <a:pPr marL="800100" lvl="1" indent="-342900">
              <a:buFont typeface="Arial" panose="020B0604020202020204" pitchFamily="34" charset="0"/>
              <a:buChar char="•"/>
            </a:pPr>
            <a:r>
              <a:rPr lang="en-US" sz="1200" dirty="0">
                <a:latin typeface="Arial" panose="020B0604020202020204" pitchFamily="34" charset="0"/>
                <a:cs typeface="Arial" panose="020B0604020202020204" pitchFamily="34" charset="0"/>
              </a:rPr>
              <a:t>281300-1500CSEP20 analysis of the significance of the events across the terrain cont’d.</a:t>
            </a:r>
          </a:p>
          <a:p>
            <a:pPr marL="800100" lvl="1" indent="-342900">
              <a:buFont typeface="Arial" panose="020B0604020202020204" pitchFamily="34" charset="0"/>
              <a:buChar char="•"/>
            </a:pPr>
            <a:r>
              <a:rPr lang="en-US" sz="1200" dirty="0">
                <a:latin typeface="Arial" panose="020B0604020202020204" pitchFamily="34" charset="0"/>
                <a:cs typeface="Arial" panose="020B0604020202020204" pitchFamily="34" charset="0"/>
              </a:rPr>
              <a:t>281500-1530CSEP20 Hot-wash//Next days timeline  	</a:t>
            </a:r>
          </a:p>
          <a:p>
            <a:pPr lvl="1"/>
            <a:r>
              <a:rPr lang="en-US" sz="1200" b="1" u="sng" dirty="0">
                <a:latin typeface="Arial" panose="020B0604020202020204" pitchFamily="34" charset="0"/>
                <a:cs typeface="Arial" panose="020B0604020202020204" pitchFamily="34" charset="0"/>
              </a:rPr>
              <a:t>Day 2</a:t>
            </a:r>
            <a:r>
              <a:rPr lang="en-US" sz="1200" dirty="0">
                <a:latin typeface="Arial" panose="020B0604020202020204" pitchFamily="34" charset="0"/>
                <a:cs typeface="Arial" panose="020B0604020202020204" pitchFamily="34" charset="0"/>
              </a:rPr>
              <a:t>:</a:t>
            </a:r>
          </a:p>
          <a:p>
            <a:pPr marL="800100" lvl="1" indent="-342900" defTabSz="746125">
              <a:buFont typeface="Arial" panose="020B0604020202020204" pitchFamily="34" charset="0"/>
              <a:buChar char="•"/>
            </a:pPr>
            <a:r>
              <a:rPr lang="en-US" sz="1200" dirty="0">
                <a:latin typeface="Arial" panose="020B0604020202020204" pitchFamily="34" charset="0"/>
                <a:cs typeface="Arial" panose="020B0604020202020204" pitchFamily="34" charset="0"/>
              </a:rPr>
              <a:t>290730-0845CSEP20 Travel CAKU =&gt;Al Jahra/Site of Battle of the Bridges</a:t>
            </a:r>
          </a:p>
          <a:p>
            <a:pPr marL="800100" lvl="1" indent="-342900" defTabSz="746125">
              <a:buFont typeface="Arial" panose="020B0604020202020204" pitchFamily="34" charset="0"/>
              <a:buChar char="•"/>
            </a:pPr>
            <a:r>
              <a:rPr lang="en-US" sz="1200" dirty="0">
                <a:latin typeface="Arial" panose="020B0604020202020204" pitchFamily="34" charset="0"/>
                <a:cs typeface="Arial" panose="020B0604020202020204" pitchFamily="34" charset="0"/>
              </a:rPr>
              <a:t>290900-1100CSEP20 Field Study Phase/ Terrain visit  </a:t>
            </a:r>
          </a:p>
          <a:p>
            <a:pPr marL="800100" lvl="1" indent="-342900">
              <a:buFont typeface="Arial" panose="020B0604020202020204" pitchFamily="34" charset="0"/>
              <a:buChar char="•"/>
            </a:pPr>
            <a:r>
              <a:rPr lang="en-US" sz="1200" dirty="0">
                <a:latin typeface="Arial" panose="020B0604020202020204" pitchFamily="34" charset="0"/>
                <a:cs typeface="Arial" panose="020B0604020202020204" pitchFamily="34" charset="0"/>
              </a:rPr>
              <a:t>291100-1200CSEP20 Lunch (TBD)</a:t>
            </a:r>
          </a:p>
          <a:p>
            <a:pPr marL="800100" lvl="1" indent="-342900">
              <a:buFont typeface="Arial" panose="020B0604020202020204" pitchFamily="34" charset="0"/>
              <a:buChar char="•"/>
            </a:pPr>
            <a:r>
              <a:rPr lang="en-US" sz="1200" dirty="0">
                <a:latin typeface="Arial" panose="020B0604020202020204" pitchFamily="34" charset="0"/>
                <a:cs typeface="Arial" panose="020B0604020202020204" pitchFamily="34" charset="0"/>
              </a:rPr>
              <a:t>291200-1300CSEP20 Transportation to Martyr’s Museum </a:t>
            </a:r>
          </a:p>
          <a:p>
            <a:pPr marL="800100" lvl="1" indent="-342900">
              <a:buFont typeface="Arial" panose="020B0604020202020204" pitchFamily="34" charset="0"/>
              <a:buChar char="•"/>
            </a:pPr>
            <a:r>
              <a:rPr lang="en-US" sz="1200" dirty="0">
                <a:latin typeface="Arial" panose="020B0604020202020204" pitchFamily="34" charset="0"/>
                <a:cs typeface="Arial" panose="020B0604020202020204" pitchFamily="34" charset="0"/>
              </a:rPr>
              <a:t>291300-1530CSEP20 Martyr Museum Tour</a:t>
            </a:r>
          </a:p>
          <a:p>
            <a:pPr marL="800100" lvl="1" indent="-342900">
              <a:buFont typeface="Arial" panose="020B0604020202020204" pitchFamily="34" charset="0"/>
              <a:buChar char="•"/>
            </a:pPr>
            <a:r>
              <a:rPr lang="en-US" sz="1200" dirty="0">
                <a:latin typeface="Arial" panose="020B0604020202020204" pitchFamily="34" charset="0"/>
                <a:cs typeface="Arial" panose="020B0604020202020204" pitchFamily="34" charset="0"/>
              </a:rPr>
              <a:t>291530-1600CSEP20 Commanders Closing Comments/ Gift Presentation</a:t>
            </a:r>
          </a:p>
          <a:p>
            <a:pPr marL="342900" lvl="1" indent="-342900">
              <a:buFont typeface="Arial" panose="020B0604020202020204" pitchFamily="34" charset="0"/>
              <a:buChar char="•"/>
            </a:pPr>
            <a:r>
              <a:rPr lang="en-US" sz="1200" b="1" u="sng" dirty="0">
                <a:latin typeface="Arial" panose="020B0604020202020204" pitchFamily="34" charset="0"/>
                <a:cs typeface="Arial" panose="020B0604020202020204" pitchFamily="34" charset="0"/>
              </a:rPr>
              <a:t>Integration Phase//Interoperability focus</a:t>
            </a:r>
            <a:r>
              <a:rPr lang="en-US" sz="1200" b="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This phase consists of a formal or informal opportunity for individuals and the unit to reflect upon their collective staff ride experience, combining the preliminary and field study experience, in an effort to analyze the terrain’s effects and the possible enduring lessons that can be drawn from the event in a contemporary context. 291300-UTCSEP20 Formal Collective discussion on enduring lessons CAKU Chapel/Auditorium. Permits integration of perceptions from previous phases, provides an opportunity to crystallize perceptions and organize them. Generates additional insights through group discussion—the “so what?”</a:t>
            </a:r>
          </a:p>
          <a:p>
            <a:pPr marL="806450" lvl="2" indent="-349250">
              <a:buFont typeface="Arial" panose="020B0604020202020204" pitchFamily="34" charset="0"/>
              <a:buChar char="•"/>
            </a:pPr>
            <a:r>
              <a:rPr lang="en-US" sz="1200" b="1" u="sng" dirty="0">
                <a:latin typeface="Arial" panose="020B0604020202020204" pitchFamily="34" charset="0"/>
                <a:cs typeface="Arial" panose="020B0604020202020204" pitchFamily="34" charset="0"/>
              </a:rPr>
              <a:t>020900-1100COCT20 AAR/ Focuses on two instructor questions</a:t>
            </a:r>
            <a:r>
              <a:rPr lang="en-US" sz="1200" dirty="0">
                <a:latin typeface="Arial" panose="020B0604020202020204" pitchFamily="34" charset="0"/>
                <a:cs typeface="Arial" panose="020B0604020202020204" pitchFamily="34" charset="0"/>
              </a:rPr>
              <a:t>:</a:t>
            </a:r>
          </a:p>
          <a:p>
            <a:pPr indent="746125"/>
            <a:r>
              <a:rPr lang="en-US" sz="1200" dirty="0">
                <a:latin typeface="Arial" panose="020B0604020202020204" pitchFamily="34" charset="0"/>
                <a:cs typeface="Arial" panose="020B0604020202020204" pitchFamily="34" charset="0"/>
              </a:rPr>
              <a:t>– How does seeing the terrain enhance your previous understanding of the battle/campaign?</a:t>
            </a:r>
          </a:p>
          <a:p>
            <a:pPr indent="685800"/>
            <a:r>
              <a:rPr lang="en-US" sz="1200" dirty="0">
                <a:latin typeface="Arial" panose="020B0604020202020204" pitchFamily="34" charset="0"/>
                <a:cs typeface="Arial" panose="020B0604020202020204" pitchFamily="34" charset="0"/>
              </a:rPr>
              <a:t>– What enduring insights can be gained from the battle/campaign can still be of use today?</a:t>
            </a:r>
          </a:p>
          <a:p>
            <a:pPr marL="806450" lvl="2" indent="-3492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p:txBody>
      </p:sp>
      <p:sp>
        <p:nvSpPr>
          <p:cNvPr id="9" name="TextBox 8"/>
          <p:cNvSpPr txBox="1"/>
          <p:nvPr/>
        </p:nvSpPr>
        <p:spPr>
          <a:xfrm>
            <a:off x="196355" y="6484019"/>
            <a:ext cx="1380506" cy="276999"/>
          </a:xfrm>
          <a:prstGeom prst="rect">
            <a:avLst/>
          </a:prstGeom>
          <a:noFill/>
        </p:spPr>
        <p:txBody>
          <a:bodyPr wrap="none" rtlCol="0">
            <a:spAutoFit/>
          </a:bodyPr>
          <a:lstStyle/>
          <a:p>
            <a:r>
              <a:rPr lang="en-US" sz="1200" dirty="0">
                <a:latin typeface="Arial" panose="020B0604020202020204" pitchFamily="34" charset="0"/>
                <a:cs typeface="Arial" panose="020B0604020202020204" pitchFamily="34" charset="0"/>
              </a:rPr>
              <a:t>POC: CW3 Lewis</a:t>
            </a:r>
          </a:p>
        </p:txBody>
      </p:sp>
    </p:spTree>
    <p:extLst>
      <p:ext uri="{BB962C8B-B14F-4D97-AF65-F5344CB8AC3E}">
        <p14:creationId xmlns:p14="http://schemas.microsoft.com/office/powerpoint/2010/main" val="2740714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7235" y="1138237"/>
            <a:ext cx="9144000" cy="628217"/>
          </a:xfrm>
        </p:spPr>
        <p:txBody>
          <a:bodyPr>
            <a:normAutofit fontScale="90000"/>
          </a:bodyPr>
          <a:lstStyle/>
          <a:p>
            <a:r>
              <a:rPr lang="en-US" sz="4000" u="sng" dirty="0">
                <a:latin typeface="Arial" panose="020B0604020202020204" pitchFamily="34" charset="0"/>
                <a:cs typeface="Arial" panose="020B0604020202020204" pitchFamily="34" charset="0"/>
              </a:rPr>
              <a:t>Planning Timeline </a:t>
            </a:r>
            <a:br>
              <a:rPr lang="en-US" sz="4000" u="sng" dirty="0">
                <a:latin typeface="Arial" panose="020B0604020202020204" pitchFamily="34" charset="0"/>
                <a:cs typeface="Arial" panose="020B0604020202020204" pitchFamily="34" charset="0"/>
              </a:rPr>
            </a:br>
            <a:r>
              <a:rPr lang="en-US" sz="4000" u="sng" dirty="0">
                <a:latin typeface="Arial" panose="020B0604020202020204" pitchFamily="34" charset="0"/>
                <a:cs typeface="Arial" panose="020B0604020202020204" pitchFamily="34" charset="0"/>
              </a:rPr>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964" y="70532"/>
            <a:ext cx="1094509" cy="1067705"/>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69999" y="96983"/>
            <a:ext cx="1214183" cy="1041256"/>
          </a:xfrm>
          <a:prstGeom prst="rect">
            <a:avLst/>
          </a:prstGeom>
        </p:spPr>
      </p:pic>
      <p:sp>
        <p:nvSpPr>
          <p:cNvPr id="10" name="Rectangle 9"/>
          <p:cNvSpPr/>
          <p:nvPr/>
        </p:nvSpPr>
        <p:spPr>
          <a:xfrm>
            <a:off x="5274163" y="6553200"/>
            <a:ext cx="1510145" cy="20781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UNCLASSIFIED</a:t>
            </a:r>
          </a:p>
        </p:txBody>
      </p:sp>
      <p:sp>
        <p:nvSpPr>
          <p:cNvPr id="11" name="Rectangle 10"/>
          <p:cNvSpPr/>
          <p:nvPr/>
        </p:nvSpPr>
        <p:spPr>
          <a:xfrm>
            <a:off x="5274163" y="70532"/>
            <a:ext cx="1510145" cy="20781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UNCLASSIFIED</a:t>
            </a:r>
          </a:p>
        </p:txBody>
      </p:sp>
      <p:cxnSp>
        <p:nvCxnSpPr>
          <p:cNvPr id="134" name="Straight Arrow Connector 133"/>
          <p:cNvCxnSpPr/>
          <p:nvPr/>
        </p:nvCxnSpPr>
        <p:spPr bwMode="auto">
          <a:xfrm flipV="1">
            <a:off x="2255693" y="1130277"/>
            <a:ext cx="6374974" cy="5043935"/>
          </a:xfrm>
          <a:prstGeom prst="straightConnector1">
            <a:avLst/>
          </a:prstGeom>
          <a:ln w="38100">
            <a:headEnd type="none" w="sm" len="sm"/>
            <a:tailEnd type="triangle"/>
          </a:ln>
        </p:spPr>
        <p:style>
          <a:lnRef idx="1">
            <a:schemeClr val="dk1"/>
          </a:lnRef>
          <a:fillRef idx="0">
            <a:schemeClr val="dk1"/>
          </a:fillRef>
          <a:effectRef idx="0">
            <a:schemeClr val="dk1"/>
          </a:effectRef>
          <a:fontRef idx="minor">
            <a:schemeClr val="tx1"/>
          </a:fontRef>
        </p:style>
      </p:cxnSp>
      <p:grpSp>
        <p:nvGrpSpPr>
          <p:cNvPr id="135" name="Group 134"/>
          <p:cNvGrpSpPr/>
          <p:nvPr/>
        </p:nvGrpSpPr>
        <p:grpSpPr>
          <a:xfrm>
            <a:off x="4297537" y="3387678"/>
            <a:ext cx="3790311" cy="286118"/>
            <a:chOff x="1357957" y="5704311"/>
            <a:chExt cx="3790311" cy="286118"/>
          </a:xfrm>
        </p:grpSpPr>
        <p:sp>
          <p:nvSpPr>
            <p:cNvPr id="136" name="Oval 135"/>
            <p:cNvSpPr/>
            <p:nvPr/>
          </p:nvSpPr>
          <p:spPr bwMode="auto">
            <a:xfrm>
              <a:off x="2574788" y="5775084"/>
              <a:ext cx="133350" cy="142875"/>
            </a:xfrm>
            <a:prstGeom prst="ellipse">
              <a:avLst/>
            </a:prstGeom>
            <a:solidFill>
              <a:srgbClr val="FFFF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ndParaRPr>
            </a:p>
          </p:txBody>
        </p:sp>
        <p:sp>
          <p:nvSpPr>
            <p:cNvPr id="137" name="TextBox 136"/>
            <p:cNvSpPr txBox="1"/>
            <p:nvPr/>
          </p:nvSpPr>
          <p:spPr>
            <a:xfrm>
              <a:off x="2937107" y="5713430"/>
              <a:ext cx="2211161"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D -30 IPR</a:t>
              </a:r>
            </a:p>
          </p:txBody>
        </p:sp>
        <p:sp>
          <p:nvSpPr>
            <p:cNvPr id="138" name="TextBox 137"/>
            <p:cNvSpPr txBox="1"/>
            <p:nvPr/>
          </p:nvSpPr>
          <p:spPr>
            <a:xfrm>
              <a:off x="1357957" y="5704311"/>
              <a:ext cx="1057283" cy="276999"/>
            </a:xfrm>
            <a:prstGeom prst="rect">
              <a:avLst/>
            </a:prstGeom>
            <a:noFill/>
          </p:spPr>
          <p:txBody>
            <a:bodyPr wrap="square" rtlCol="0">
              <a:spAutoFit/>
            </a:bodyPr>
            <a:lstStyle/>
            <a:p>
              <a:pPr algn="r"/>
              <a:r>
                <a:rPr lang="en-US" sz="1200" dirty="0">
                  <a:latin typeface="Arial" panose="020B0604020202020204" pitchFamily="34" charset="0"/>
                  <a:cs typeface="Arial" panose="020B0604020202020204" pitchFamily="34" charset="0"/>
                </a:rPr>
                <a:t>25AUG20</a:t>
              </a:r>
            </a:p>
          </p:txBody>
        </p:sp>
      </p:grpSp>
      <p:sp>
        <p:nvSpPr>
          <p:cNvPr id="141" name="5-Point Star 140"/>
          <p:cNvSpPr/>
          <p:nvPr/>
        </p:nvSpPr>
        <p:spPr bwMode="auto">
          <a:xfrm>
            <a:off x="2160823" y="5990429"/>
            <a:ext cx="247643" cy="232985"/>
          </a:xfrm>
          <a:prstGeom prst="star5">
            <a:avLst/>
          </a:prstGeom>
          <a:solidFill>
            <a:srgbClr val="FF00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grpSp>
        <p:nvGrpSpPr>
          <p:cNvPr id="142" name="Group 141"/>
          <p:cNvGrpSpPr/>
          <p:nvPr/>
        </p:nvGrpSpPr>
        <p:grpSpPr>
          <a:xfrm>
            <a:off x="2257592" y="5001070"/>
            <a:ext cx="3790311" cy="286118"/>
            <a:chOff x="1357957" y="5704311"/>
            <a:chExt cx="3790311" cy="286118"/>
          </a:xfrm>
        </p:grpSpPr>
        <p:sp>
          <p:nvSpPr>
            <p:cNvPr id="143" name="Oval 142"/>
            <p:cNvSpPr/>
            <p:nvPr/>
          </p:nvSpPr>
          <p:spPr bwMode="auto">
            <a:xfrm>
              <a:off x="2574788" y="5775084"/>
              <a:ext cx="133350" cy="142875"/>
            </a:xfrm>
            <a:prstGeom prst="ellipse">
              <a:avLst/>
            </a:prstGeom>
            <a:solidFill>
              <a:srgbClr val="FFFF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ndParaRPr>
            </a:p>
          </p:txBody>
        </p:sp>
        <p:sp>
          <p:nvSpPr>
            <p:cNvPr id="144" name="TextBox 143"/>
            <p:cNvSpPr txBox="1"/>
            <p:nvPr/>
          </p:nvSpPr>
          <p:spPr>
            <a:xfrm>
              <a:off x="2937107" y="5713430"/>
              <a:ext cx="2211161"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Personnel Rosters Due</a:t>
              </a:r>
            </a:p>
          </p:txBody>
        </p:sp>
        <p:sp>
          <p:nvSpPr>
            <p:cNvPr id="145" name="TextBox 144"/>
            <p:cNvSpPr txBox="1"/>
            <p:nvPr/>
          </p:nvSpPr>
          <p:spPr>
            <a:xfrm>
              <a:off x="1357957" y="5704311"/>
              <a:ext cx="1057283" cy="276999"/>
            </a:xfrm>
            <a:prstGeom prst="rect">
              <a:avLst/>
            </a:prstGeom>
            <a:noFill/>
          </p:spPr>
          <p:txBody>
            <a:bodyPr wrap="square" rtlCol="0">
              <a:spAutoFit/>
            </a:bodyPr>
            <a:lstStyle/>
            <a:p>
              <a:pPr algn="r"/>
              <a:r>
                <a:rPr lang="en-US" sz="1200" dirty="0">
                  <a:latin typeface="Arial" panose="020B0604020202020204" pitchFamily="34" charset="0"/>
                  <a:cs typeface="Arial" panose="020B0604020202020204" pitchFamily="34" charset="0"/>
                </a:rPr>
                <a:t>06AUG20</a:t>
              </a:r>
            </a:p>
          </p:txBody>
        </p:sp>
      </p:grpSp>
      <p:grpSp>
        <p:nvGrpSpPr>
          <p:cNvPr id="146" name="Group 145"/>
          <p:cNvGrpSpPr/>
          <p:nvPr/>
        </p:nvGrpSpPr>
        <p:grpSpPr>
          <a:xfrm>
            <a:off x="3307311" y="4173844"/>
            <a:ext cx="4884791" cy="286118"/>
            <a:chOff x="1357957" y="5704311"/>
            <a:chExt cx="4884791" cy="286118"/>
          </a:xfrm>
        </p:grpSpPr>
        <p:sp>
          <p:nvSpPr>
            <p:cNvPr id="147" name="Oval 146"/>
            <p:cNvSpPr/>
            <p:nvPr/>
          </p:nvSpPr>
          <p:spPr bwMode="auto">
            <a:xfrm>
              <a:off x="2574788" y="5775084"/>
              <a:ext cx="133350" cy="142875"/>
            </a:xfrm>
            <a:prstGeom prst="ellipse">
              <a:avLst/>
            </a:prstGeom>
            <a:solidFill>
              <a:srgbClr val="FFFF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ndParaRPr>
            </a:p>
          </p:txBody>
        </p:sp>
        <p:sp>
          <p:nvSpPr>
            <p:cNvPr id="148" name="TextBox 147"/>
            <p:cNvSpPr txBox="1"/>
            <p:nvPr/>
          </p:nvSpPr>
          <p:spPr>
            <a:xfrm>
              <a:off x="2937107" y="5713430"/>
              <a:ext cx="3305641"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Support and Meals Contracted/coordinated</a:t>
              </a:r>
            </a:p>
          </p:txBody>
        </p:sp>
        <p:sp>
          <p:nvSpPr>
            <p:cNvPr id="149" name="TextBox 148"/>
            <p:cNvSpPr txBox="1"/>
            <p:nvPr/>
          </p:nvSpPr>
          <p:spPr>
            <a:xfrm>
              <a:off x="1357957" y="5704311"/>
              <a:ext cx="1057283" cy="276999"/>
            </a:xfrm>
            <a:prstGeom prst="rect">
              <a:avLst/>
            </a:prstGeom>
            <a:noFill/>
          </p:spPr>
          <p:txBody>
            <a:bodyPr wrap="square" rtlCol="0">
              <a:spAutoFit/>
            </a:bodyPr>
            <a:lstStyle/>
            <a:p>
              <a:pPr algn="r"/>
              <a:r>
                <a:rPr lang="en-US" sz="1200" dirty="0">
                  <a:latin typeface="Arial" panose="020B0604020202020204" pitchFamily="34" charset="0"/>
                  <a:cs typeface="Arial" panose="020B0604020202020204" pitchFamily="34" charset="0"/>
                </a:rPr>
                <a:t>21AUG20</a:t>
              </a:r>
            </a:p>
          </p:txBody>
        </p:sp>
      </p:grpSp>
      <p:grpSp>
        <p:nvGrpSpPr>
          <p:cNvPr id="150" name="Group 149"/>
          <p:cNvGrpSpPr/>
          <p:nvPr/>
        </p:nvGrpSpPr>
        <p:grpSpPr>
          <a:xfrm>
            <a:off x="3636571" y="3914701"/>
            <a:ext cx="4884791" cy="286118"/>
            <a:chOff x="1357957" y="5704311"/>
            <a:chExt cx="4884791" cy="286118"/>
          </a:xfrm>
        </p:grpSpPr>
        <p:sp>
          <p:nvSpPr>
            <p:cNvPr id="151" name="Oval 150"/>
            <p:cNvSpPr/>
            <p:nvPr/>
          </p:nvSpPr>
          <p:spPr bwMode="auto">
            <a:xfrm>
              <a:off x="2574788" y="5775084"/>
              <a:ext cx="133350" cy="142875"/>
            </a:xfrm>
            <a:prstGeom prst="ellipse">
              <a:avLst/>
            </a:prstGeom>
            <a:solidFill>
              <a:srgbClr val="FFFF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ndParaRPr>
            </a:p>
          </p:txBody>
        </p:sp>
        <p:sp>
          <p:nvSpPr>
            <p:cNvPr id="152" name="TextBox 151"/>
            <p:cNvSpPr txBox="1"/>
            <p:nvPr/>
          </p:nvSpPr>
          <p:spPr>
            <a:xfrm>
              <a:off x="2937107" y="5713430"/>
              <a:ext cx="3305641"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KMOD/KLF/KLFAR Attendees Formal Invites</a:t>
              </a:r>
            </a:p>
          </p:txBody>
        </p:sp>
        <p:sp>
          <p:nvSpPr>
            <p:cNvPr id="153" name="TextBox 152"/>
            <p:cNvSpPr txBox="1"/>
            <p:nvPr/>
          </p:nvSpPr>
          <p:spPr>
            <a:xfrm>
              <a:off x="1357957" y="5704311"/>
              <a:ext cx="1057283" cy="276999"/>
            </a:xfrm>
            <a:prstGeom prst="rect">
              <a:avLst/>
            </a:prstGeom>
            <a:noFill/>
          </p:spPr>
          <p:txBody>
            <a:bodyPr wrap="square" rtlCol="0">
              <a:spAutoFit/>
            </a:bodyPr>
            <a:lstStyle/>
            <a:p>
              <a:pPr algn="r"/>
              <a:r>
                <a:rPr lang="en-US" sz="1200" dirty="0">
                  <a:latin typeface="Arial" panose="020B0604020202020204" pitchFamily="34" charset="0"/>
                  <a:cs typeface="Arial" panose="020B0604020202020204" pitchFamily="34" charset="0"/>
                </a:rPr>
                <a:t>21AUG20</a:t>
              </a:r>
            </a:p>
          </p:txBody>
        </p:sp>
      </p:grpSp>
      <p:grpSp>
        <p:nvGrpSpPr>
          <p:cNvPr id="154" name="Group 153"/>
          <p:cNvGrpSpPr/>
          <p:nvPr/>
        </p:nvGrpSpPr>
        <p:grpSpPr>
          <a:xfrm>
            <a:off x="1894152" y="5291527"/>
            <a:ext cx="3790311" cy="286118"/>
            <a:chOff x="1357957" y="5704311"/>
            <a:chExt cx="3790311" cy="286118"/>
          </a:xfrm>
        </p:grpSpPr>
        <p:sp>
          <p:nvSpPr>
            <p:cNvPr id="155" name="Oval 154"/>
            <p:cNvSpPr/>
            <p:nvPr/>
          </p:nvSpPr>
          <p:spPr bwMode="auto">
            <a:xfrm>
              <a:off x="2574788" y="5775084"/>
              <a:ext cx="133350" cy="142875"/>
            </a:xfrm>
            <a:prstGeom prst="ellipse">
              <a:avLst/>
            </a:prstGeom>
            <a:solidFill>
              <a:srgbClr val="FFFF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ndParaRPr>
            </a:p>
          </p:txBody>
        </p:sp>
        <p:sp>
          <p:nvSpPr>
            <p:cNvPr id="156" name="TextBox 155"/>
            <p:cNvSpPr txBox="1"/>
            <p:nvPr/>
          </p:nvSpPr>
          <p:spPr>
            <a:xfrm>
              <a:off x="2937107" y="5713430"/>
              <a:ext cx="2211161"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D -60 IPR</a:t>
              </a:r>
            </a:p>
          </p:txBody>
        </p:sp>
        <p:sp>
          <p:nvSpPr>
            <p:cNvPr id="157" name="TextBox 156"/>
            <p:cNvSpPr txBox="1"/>
            <p:nvPr/>
          </p:nvSpPr>
          <p:spPr>
            <a:xfrm>
              <a:off x="1357957" y="5704311"/>
              <a:ext cx="1057283" cy="276999"/>
            </a:xfrm>
            <a:prstGeom prst="rect">
              <a:avLst/>
            </a:prstGeom>
            <a:noFill/>
          </p:spPr>
          <p:txBody>
            <a:bodyPr wrap="square" rtlCol="0">
              <a:spAutoFit/>
            </a:bodyPr>
            <a:lstStyle/>
            <a:p>
              <a:pPr algn="r"/>
              <a:r>
                <a:rPr lang="en-US" sz="1200" dirty="0">
                  <a:latin typeface="Arial" panose="020B0604020202020204" pitchFamily="34" charset="0"/>
                  <a:cs typeface="Arial" panose="020B0604020202020204" pitchFamily="34" charset="0"/>
                </a:rPr>
                <a:t>05AUG20</a:t>
              </a:r>
            </a:p>
          </p:txBody>
        </p:sp>
      </p:grpSp>
      <p:grpSp>
        <p:nvGrpSpPr>
          <p:cNvPr id="158" name="Group 157"/>
          <p:cNvGrpSpPr/>
          <p:nvPr/>
        </p:nvGrpSpPr>
        <p:grpSpPr>
          <a:xfrm>
            <a:off x="1457235" y="5631718"/>
            <a:ext cx="3790311" cy="286118"/>
            <a:chOff x="1357957" y="5704311"/>
            <a:chExt cx="3790311" cy="286118"/>
          </a:xfrm>
        </p:grpSpPr>
        <p:sp>
          <p:nvSpPr>
            <p:cNvPr id="159" name="Oval 158"/>
            <p:cNvSpPr/>
            <p:nvPr/>
          </p:nvSpPr>
          <p:spPr bwMode="auto">
            <a:xfrm>
              <a:off x="2574788" y="5775084"/>
              <a:ext cx="133350" cy="142875"/>
            </a:xfrm>
            <a:prstGeom prst="ellipse">
              <a:avLst/>
            </a:prstGeom>
            <a:solidFill>
              <a:srgbClr val="92D05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60" name="TextBox 159"/>
            <p:cNvSpPr txBox="1"/>
            <p:nvPr/>
          </p:nvSpPr>
          <p:spPr>
            <a:xfrm>
              <a:off x="2937107" y="5713430"/>
              <a:ext cx="2211161"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MOI Published</a:t>
              </a:r>
            </a:p>
          </p:txBody>
        </p:sp>
        <p:sp>
          <p:nvSpPr>
            <p:cNvPr id="161" name="TextBox 160"/>
            <p:cNvSpPr txBox="1"/>
            <p:nvPr/>
          </p:nvSpPr>
          <p:spPr>
            <a:xfrm>
              <a:off x="1357957" y="5704311"/>
              <a:ext cx="1057283" cy="276999"/>
            </a:xfrm>
            <a:prstGeom prst="rect">
              <a:avLst/>
            </a:prstGeom>
            <a:noFill/>
          </p:spPr>
          <p:txBody>
            <a:bodyPr wrap="square" rtlCol="0">
              <a:spAutoFit/>
            </a:bodyPr>
            <a:lstStyle/>
            <a:p>
              <a:pPr algn="r"/>
              <a:r>
                <a:rPr lang="en-US" sz="1200" dirty="0">
                  <a:latin typeface="Arial" panose="020B0604020202020204" pitchFamily="34" charset="0"/>
                  <a:cs typeface="Arial" panose="020B0604020202020204" pitchFamily="34" charset="0"/>
                </a:rPr>
                <a:t>10JUL20</a:t>
              </a:r>
            </a:p>
          </p:txBody>
        </p:sp>
      </p:grpSp>
      <p:grpSp>
        <p:nvGrpSpPr>
          <p:cNvPr id="162" name="Group 161"/>
          <p:cNvGrpSpPr/>
          <p:nvPr/>
        </p:nvGrpSpPr>
        <p:grpSpPr>
          <a:xfrm>
            <a:off x="3957922" y="3658620"/>
            <a:ext cx="4884791" cy="286118"/>
            <a:chOff x="1357957" y="5704311"/>
            <a:chExt cx="4884791" cy="286118"/>
          </a:xfrm>
        </p:grpSpPr>
        <p:sp>
          <p:nvSpPr>
            <p:cNvPr id="163" name="Oval 162"/>
            <p:cNvSpPr/>
            <p:nvPr/>
          </p:nvSpPr>
          <p:spPr bwMode="auto">
            <a:xfrm>
              <a:off x="2574788" y="5775084"/>
              <a:ext cx="133350" cy="142875"/>
            </a:xfrm>
            <a:prstGeom prst="ellipse">
              <a:avLst/>
            </a:prstGeom>
            <a:solidFill>
              <a:srgbClr val="92D05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ndParaRPr>
            </a:p>
          </p:txBody>
        </p:sp>
        <p:sp>
          <p:nvSpPr>
            <p:cNvPr id="164" name="TextBox 163"/>
            <p:cNvSpPr txBox="1"/>
            <p:nvPr/>
          </p:nvSpPr>
          <p:spPr>
            <a:xfrm>
              <a:off x="2937107" y="5713430"/>
              <a:ext cx="3305641"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SECFOR Coordinated</a:t>
              </a:r>
            </a:p>
          </p:txBody>
        </p:sp>
        <p:sp>
          <p:nvSpPr>
            <p:cNvPr id="165" name="TextBox 164"/>
            <p:cNvSpPr txBox="1"/>
            <p:nvPr/>
          </p:nvSpPr>
          <p:spPr>
            <a:xfrm>
              <a:off x="1357957" y="5704311"/>
              <a:ext cx="1057283" cy="276999"/>
            </a:xfrm>
            <a:prstGeom prst="rect">
              <a:avLst/>
            </a:prstGeom>
            <a:noFill/>
          </p:spPr>
          <p:txBody>
            <a:bodyPr wrap="square" rtlCol="0">
              <a:spAutoFit/>
            </a:bodyPr>
            <a:lstStyle/>
            <a:p>
              <a:pPr algn="r"/>
              <a:r>
                <a:rPr lang="en-US" sz="1200" dirty="0">
                  <a:latin typeface="Arial" panose="020B0604020202020204" pitchFamily="34" charset="0"/>
                  <a:cs typeface="Arial" panose="020B0604020202020204" pitchFamily="34" charset="0"/>
                </a:rPr>
                <a:t>21AUG20</a:t>
              </a:r>
            </a:p>
          </p:txBody>
        </p:sp>
      </p:grpSp>
      <p:grpSp>
        <p:nvGrpSpPr>
          <p:cNvPr id="166" name="Group 165"/>
          <p:cNvGrpSpPr/>
          <p:nvPr/>
        </p:nvGrpSpPr>
        <p:grpSpPr>
          <a:xfrm>
            <a:off x="4594944" y="3133128"/>
            <a:ext cx="3790311" cy="286118"/>
            <a:chOff x="1357957" y="5704311"/>
            <a:chExt cx="3790311" cy="286118"/>
          </a:xfrm>
        </p:grpSpPr>
        <p:sp>
          <p:nvSpPr>
            <p:cNvPr id="167" name="Oval 166"/>
            <p:cNvSpPr/>
            <p:nvPr/>
          </p:nvSpPr>
          <p:spPr bwMode="auto">
            <a:xfrm>
              <a:off x="2574788" y="5775084"/>
              <a:ext cx="133350" cy="142875"/>
            </a:xfrm>
            <a:prstGeom prst="ellipse">
              <a:avLst/>
            </a:prstGeom>
            <a:solidFill>
              <a:srgbClr val="FFFF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ndParaRPr>
            </a:p>
          </p:txBody>
        </p:sp>
        <p:sp>
          <p:nvSpPr>
            <p:cNvPr id="168" name="TextBox 167"/>
            <p:cNvSpPr txBox="1"/>
            <p:nvPr/>
          </p:nvSpPr>
          <p:spPr>
            <a:xfrm>
              <a:off x="2937107" y="5713430"/>
              <a:ext cx="2211161"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Rehearsal</a:t>
              </a:r>
            </a:p>
          </p:txBody>
        </p:sp>
        <p:sp>
          <p:nvSpPr>
            <p:cNvPr id="169" name="TextBox 168"/>
            <p:cNvSpPr txBox="1"/>
            <p:nvPr/>
          </p:nvSpPr>
          <p:spPr>
            <a:xfrm>
              <a:off x="1357957" y="5704311"/>
              <a:ext cx="1057283" cy="276999"/>
            </a:xfrm>
            <a:prstGeom prst="rect">
              <a:avLst/>
            </a:prstGeom>
            <a:noFill/>
          </p:spPr>
          <p:txBody>
            <a:bodyPr wrap="square" rtlCol="0">
              <a:spAutoFit/>
            </a:bodyPr>
            <a:lstStyle/>
            <a:p>
              <a:pPr algn="r"/>
              <a:r>
                <a:rPr lang="en-US" sz="1200" dirty="0">
                  <a:latin typeface="Arial" panose="020B0604020202020204" pitchFamily="34" charset="0"/>
                  <a:cs typeface="Arial" panose="020B0604020202020204" pitchFamily="34" charset="0"/>
                </a:rPr>
                <a:t>21SEP20</a:t>
              </a:r>
            </a:p>
          </p:txBody>
        </p:sp>
      </p:grpSp>
      <p:grpSp>
        <p:nvGrpSpPr>
          <p:cNvPr id="170" name="Group 169"/>
          <p:cNvGrpSpPr/>
          <p:nvPr/>
        </p:nvGrpSpPr>
        <p:grpSpPr>
          <a:xfrm>
            <a:off x="5116812" y="2742149"/>
            <a:ext cx="3790311" cy="286118"/>
            <a:chOff x="1357957" y="5704311"/>
            <a:chExt cx="3790311" cy="286118"/>
          </a:xfrm>
        </p:grpSpPr>
        <p:sp>
          <p:nvSpPr>
            <p:cNvPr id="171" name="Oval 170"/>
            <p:cNvSpPr/>
            <p:nvPr/>
          </p:nvSpPr>
          <p:spPr bwMode="auto">
            <a:xfrm>
              <a:off x="2574788" y="5775084"/>
              <a:ext cx="133350" cy="142875"/>
            </a:xfrm>
            <a:prstGeom prst="ellipse">
              <a:avLst/>
            </a:prstGeom>
            <a:solidFill>
              <a:srgbClr val="FFFF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ndParaRPr>
            </a:p>
          </p:txBody>
        </p:sp>
        <p:sp>
          <p:nvSpPr>
            <p:cNvPr id="172" name="TextBox 171"/>
            <p:cNvSpPr txBox="1"/>
            <p:nvPr/>
          </p:nvSpPr>
          <p:spPr>
            <a:xfrm>
              <a:off x="2937107" y="5713430"/>
              <a:ext cx="2211161"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TFS Read Ahead//Preliminary</a:t>
              </a:r>
            </a:p>
          </p:txBody>
        </p:sp>
        <p:sp>
          <p:nvSpPr>
            <p:cNvPr id="173" name="TextBox 172"/>
            <p:cNvSpPr txBox="1"/>
            <p:nvPr/>
          </p:nvSpPr>
          <p:spPr>
            <a:xfrm>
              <a:off x="1357957" y="5704311"/>
              <a:ext cx="1057283" cy="276999"/>
            </a:xfrm>
            <a:prstGeom prst="rect">
              <a:avLst/>
            </a:prstGeom>
            <a:noFill/>
          </p:spPr>
          <p:txBody>
            <a:bodyPr wrap="square" rtlCol="0">
              <a:spAutoFit/>
            </a:bodyPr>
            <a:lstStyle/>
            <a:p>
              <a:pPr algn="r"/>
              <a:r>
                <a:rPr lang="en-US" sz="1200" dirty="0">
                  <a:latin typeface="Arial" panose="020B0604020202020204" pitchFamily="34" charset="0"/>
                  <a:cs typeface="Arial" panose="020B0604020202020204" pitchFamily="34" charset="0"/>
                </a:rPr>
                <a:t>22SEP20</a:t>
              </a:r>
            </a:p>
          </p:txBody>
        </p:sp>
      </p:grpSp>
      <p:grpSp>
        <p:nvGrpSpPr>
          <p:cNvPr id="174" name="Group 173"/>
          <p:cNvGrpSpPr/>
          <p:nvPr/>
        </p:nvGrpSpPr>
        <p:grpSpPr>
          <a:xfrm>
            <a:off x="5658631" y="2301516"/>
            <a:ext cx="3790311" cy="286118"/>
            <a:chOff x="1357957" y="5704311"/>
            <a:chExt cx="3790311" cy="286118"/>
          </a:xfrm>
        </p:grpSpPr>
        <p:sp>
          <p:nvSpPr>
            <p:cNvPr id="175" name="Oval 174"/>
            <p:cNvSpPr/>
            <p:nvPr/>
          </p:nvSpPr>
          <p:spPr bwMode="auto">
            <a:xfrm>
              <a:off x="2574788" y="5775084"/>
              <a:ext cx="133350" cy="142875"/>
            </a:xfrm>
            <a:prstGeom prst="ellipse">
              <a:avLst/>
            </a:prstGeom>
            <a:solidFill>
              <a:srgbClr val="FFFF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ndParaRPr>
            </a:p>
          </p:txBody>
        </p:sp>
        <p:sp>
          <p:nvSpPr>
            <p:cNvPr id="176" name="TextBox 175"/>
            <p:cNvSpPr txBox="1"/>
            <p:nvPr/>
          </p:nvSpPr>
          <p:spPr>
            <a:xfrm>
              <a:off x="2937107" y="5713430"/>
              <a:ext cx="2211161"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Staff Ride/SLE Day 1</a:t>
              </a:r>
            </a:p>
          </p:txBody>
        </p:sp>
        <p:sp>
          <p:nvSpPr>
            <p:cNvPr id="177" name="TextBox 176"/>
            <p:cNvSpPr txBox="1"/>
            <p:nvPr/>
          </p:nvSpPr>
          <p:spPr>
            <a:xfrm>
              <a:off x="1357957" y="5704311"/>
              <a:ext cx="1057283" cy="276999"/>
            </a:xfrm>
            <a:prstGeom prst="rect">
              <a:avLst/>
            </a:prstGeom>
            <a:noFill/>
          </p:spPr>
          <p:txBody>
            <a:bodyPr wrap="square" rtlCol="0">
              <a:spAutoFit/>
            </a:bodyPr>
            <a:lstStyle/>
            <a:p>
              <a:pPr algn="r"/>
              <a:r>
                <a:rPr lang="en-US" sz="1200" dirty="0">
                  <a:latin typeface="Arial" panose="020B0604020202020204" pitchFamily="34" charset="0"/>
                  <a:cs typeface="Arial" panose="020B0604020202020204" pitchFamily="34" charset="0"/>
                </a:rPr>
                <a:t>28SEP20</a:t>
              </a:r>
            </a:p>
          </p:txBody>
        </p:sp>
      </p:grpSp>
      <p:grpSp>
        <p:nvGrpSpPr>
          <p:cNvPr id="178" name="Group 177"/>
          <p:cNvGrpSpPr/>
          <p:nvPr/>
        </p:nvGrpSpPr>
        <p:grpSpPr>
          <a:xfrm>
            <a:off x="6227433" y="1863188"/>
            <a:ext cx="3790311" cy="286118"/>
            <a:chOff x="1357957" y="5704311"/>
            <a:chExt cx="3790311" cy="286118"/>
          </a:xfrm>
        </p:grpSpPr>
        <p:sp>
          <p:nvSpPr>
            <p:cNvPr id="179" name="Oval 178"/>
            <p:cNvSpPr/>
            <p:nvPr/>
          </p:nvSpPr>
          <p:spPr bwMode="auto">
            <a:xfrm>
              <a:off x="2574788" y="5775084"/>
              <a:ext cx="133350" cy="142875"/>
            </a:xfrm>
            <a:prstGeom prst="ellipse">
              <a:avLst/>
            </a:prstGeom>
            <a:solidFill>
              <a:srgbClr val="FFFF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ndParaRPr>
            </a:p>
          </p:txBody>
        </p:sp>
        <p:sp>
          <p:nvSpPr>
            <p:cNvPr id="180" name="TextBox 179"/>
            <p:cNvSpPr txBox="1"/>
            <p:nvPr/>
          </p:nvSpPr>
          <p:spPr>
            <a:xfrm>
              <a:off x="2937107" y="5713430"/>
              <a:ext cx="2211161"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Staff Ride/SLE Day 2</a:t>
              </a:r>
            </a:p>
          </p:txBody>
        </p:sp>
        <p:sp>
          <p:nvSpPr>
            <p:cNvPr id="181" name="TextBox 180"/>
            <p:cNvSpPr txBox="1"/>
            <p:nvPr/>
          </p:nvSpPr>
          <p:spPr>
            <a:xfrm>
              <a:off x="1357957" y="5704311"/>
              <a:ext cx="1057283" cy="276999"/>
            </a:xfrm>
            <a:prstGeom prst="rect">
              <a:avLst/>
            </a:prstGeom>
            <a:noFill/>
          </p:spPr>
          <p:txBody>
            <a:bodyPr wrap="square" rtlCol="0">
              <a:spAutoFit/>
            </a:bodyPr>
            <a:lstStyle/>
            <a:p>
              <a:pPr algn="r"/>
              <a:r>
                <a:rPr lang="en-US" sz="1200" dirty="0">
                  <a:latin typeface="Arial" panose="020B0604020202020204" pitchFamily="34" charset="0"/>
                  <a:cs typeface="Arial" panose="020B0604020202020204" pitchFamily="34" charset="0"/>
                </a:rPr>
                <a:t>29SEP20</a:t>
              </a:r>
            </a:p>
          </p:txBody>
        </p:sp>
      </p:grpSp>
      <p:grpSp>
        <p:nvGrpSpPr>
          <p:cNvPr id="182" name="Group 181"/>
          <p:cNvGrpSpPr/>
          <p:nvPr/>
        </p:nvGrpSpPr>
        <p:grpSpPr>
          <a:xfrm>
            <a:off x="6784308" y="1406622"/>
            <a:ext cx="4472148" cy="286118"/>
            <a:chOff x="1357957" y="5704311"/>
            <a:chExt cx="4472148" cy="286118"/>
          </a:xfrm>
        </p:grpSpPr>
        <p:sp>
          <p:nvSpPr>
            <p:cNvPr id="183" name="Oval 182"/>
            <p:cNvSpPr/>
            <p:nvPr/>
          </p:nvSpPr>
          <p:spPr bwMode="auto">
            <a:xfrm>
              <a:off x="2574788" y="5775084"/>
              <a:ext cx="133350" cy="142875"/>
            </a:xfrm>
            <a:prstGeom prst="ellipse">
              <a:avLst/>
            </a:prstGeom>
            <a:solidFill>
              <a:srgbClr val="FFFF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ndParaRPr>
            </a:p>
          </p:txBody>
        </p:sp>
        <p:sp>
          <p:nvSpPr>
            <p:cNvPr id="184" name="TextBox 183"/>
            <p:cNvSpPr txBox="1"/>
            <p:nvPr/>
          </p:nvSpPr>
          <p:spPr>
            <a:xfrm>
              <a:off x="2937107" y="5713430"/>
              <a:ext cx="2892998"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Staff Ride/SLE AAR/I_O Assessment </a:t>
              </a:r>
            </a:p>
          </p:txBody>
        </p:sp>
        <p:sp>
          <p:nvSpPr>
            <p:cNvPr id="185" name="TextBox 184"/>
            <p:cNvSpPr txBox="1"/>
            <p:nvPr/>
          </p:nvSpPr>
          <p:spPr>
            <a:xfrm>
              <a:off x="1357957" y="5704311"/>
              <a:ext cx="1057283" cy="276999"/>
            </a:xfrm>
            <a:prstGeom prst="rect">
              <a:avLst/>
            </a:prstGeom>
            <a:noFill/>
          </p:spPr>
          <p:txBody>
            <a:bodyPr wrap="square" rtlCol="0">
              <a:spAutoFit/>
            </a:bodyPr>
            <a:lstStyle/>
            <a:p>
              <a:pPr algn="r"/>
              <a:r>
                <a:rPr lang="en-US" sz="1200" dirty="0">
                  <a:latin typeface="Arial" panose="020B0604020202020204" pitchFamily="34" charset="0"/>
                  <a:cs typeface="Arial" panose="020B0604020202020204" pitchFamily="34" charset="0"/>
                </a:rPr>
                <a:t>29SEP20</a:t>
              </a:r>
            </a:p>
          </p:txBody>
        </p:sp>
      </p:grpSp>
      <p:cxnSp>
        <p:nvCxnSpPr>
          <p:cNvPr id="186" name="Straight Connector 185"/>
          <p:cNvCxnSpPr/>
          <p:nvPr/>
        </p:nvCxnSpPr>
        <p:spPr>
          <a:xfrm>
            <a:off x="772086" y="3071467"/>
            <a:ext cx="10900611" cy="9119"/>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a:off x="723788" y="1780260"/>
            <a:ext cx="10900611" cy="9119"/>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188" name="Group 187"/>
          <p:cNvGrpSpPr/>
          <p:nvPr/>
        </p:nvGrpSpPr>
        <p:grpSpPr>
          <a:xfrm>
            <a:off x="2626148" y="4694915"/>
            <a:ext cx="4884791" cy="286118"/>
            <a:chOff x="1357957" y="5704311"/>
            <a:chExt cx="4884791" cy="286118"/>
          </a:xfrm>
        </p:grpSpPr>
        <p:sp>
          <p:nvSpPr>
            <p:cNvPr id="189" name="Oval 188"/>
            <p:cNvSpPr/>
            <p:nvPr/>
          </p:nvSpPr>
          <p:spPr bwMode="auto">
            <a:xfrm>
              <a:off x="2574788" y="5775084"/>
              <a:ext cx="133350" cy="142875"/>
            </a:xfrm>
            <a:prstGeom prst="ellipse">
              <a:avLst/>
            </a:prstGeom>
            <a:solidFill>
              <a:srgbClr val="FFFF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ndParaRPr>
            </a:p>
          </p:txBody>
        </p:sp>
        <p:sp>
          <p:nvSpPr>
            <p:cNvPr id="190" name="TextBox 189"/>
            <p:cNvSpPr txBox="1"/>
            <p:nvPr/>
          </p:nvSpPr>
          <p:spPr>
            <a:xfrm>
              <a:off x="2937107" y="5713430"/>
              <a:ext cx="3305641"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Sites Reserved</a:t>
              </a:r>
            </a:p>
          </p:txBody>
        </p:sp>
        <p:sp>
          <p:nvSpPr>
            <p:cNvPr id="191" name="TextBox 190"/>
            <p:cNvSpPr txBox="1"/>
            <p:nvPr/>
          </p:nvSpPr>
          <p:spPr>
            <a:xfrm>
              <a:off x="1357957" y="5704311"/>
              <a:ext cx="1057283" cy="276999"/>
            </a:xfrm>
            <a:prstGeom prst="rect">
              <a:avLst/>
            </a:prstGeom>
            <a:noFill/>
          </p:spPr>
          <p:txBody>
            <a:bodyPr wrap="square" rtlCol="0">
              <a:spAutoFit/>
            </a:bodyPr>
            <a:lstStyle/>
            <a:p>
              <a:pPr algn="r"/>
              <a:r>
                <a:rPr lang="en-US" sz="1200" dirty="0">
                  <a:latin typeface="Arial" panose="020B0604020202020204" pitchFamily="34" charset="0"/>
                  <a:cs typeface="Arial" panose="020B0604020202020204" pitchFamily="34" charset="0"/>
                </a:rPr>
                <a:t>06AUG20</a:t>
              </a:r>
            </a:p>
          </p:txBody>
        </p:sp>
      </p:grpSp>
      <p:grpSp>
        <p:nvGrpSpPr>
          <p:cNvPr id="192" name="Group 191"/>
          <p:cNvGrpSpPr/>
          <p:nvPr/>
        </p:nvGrpSpPr>
        <p:grpSpPr>
          <a:xfrm>
            <a:off x="2980407" y="4434401"/>
            <a:ext cx="4884791" cy="286118"/>
            <a:chOff x="1357957" y="5704311"/>
            <a:chExt cx="4884791" cy="286118"/>
          </a:xfrm>
        </p:grpSpPr>
        <p:sp>
          <p:nvSpPr>
            <p:cNvPr id="193" name="Oval 192"/>
            <p:cNvSpPr/>
            <p:nvPr/>
          </p:nvSpPr>
          <p:spPr bwMode="auto">
            <a:xfrm>
              <a:off x="2574788" y="5775084"/>
              <a:ext cx="133350" cy="142875"/>
            </a:xfrm>
            <a:prstGeom prst="ellipse">
              <a:avLst/>
            </a:prstGeom>
            <a:solidFill>
              <a:srgbClr val="92D05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ndParaRPr>
            </a:p>
          </p:txBody>
        </p:sp>
        <p:sp>
          <p:nvSpPr>
            <p:cNvPr id="194" name="TextBox 193"/>
            <p:cNvSpPr txBox="1"/>
            <p:nvPr/>
          </p:nvSpPr>
          <p:spPr>
            <a:xfrm>
              <a:off x="2937107" y="5713430"/>
              <a:ext cx="3305641"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Linguists Coordinated</a:t>
              </a:r>
            </a:p>
          </p:txBody>
        </p:sp>
        <p:sp>
          <p:nvSpPr>
            <p:cNvPr id="195" name="TextBox 194"/>
            <p:cNvSpPr txBox="1"/>
            <p:nvPr/>
          </p:nvSpPr>
          <p:spPr>
            <a:xfrm>
              <a:off x="1357957" y="5704311"/>
              <a:ext cx="1057283" cy="276999"/>
            </a:xfrm>
            <a:prstGeom prst="rect">
              <a:avLst/>
            </a:prstGeom>
            <a:noFill/>
          </p:spPr>
          <p:txBody>
            <a:bodyPr wrap="square" rtlCol="0">
              <a:spAutoFit/>
            </a:bodyPr>
            <a:lstStyle/>
            <a:p>
              <a:pPr algn="r"/>
              <a:r>
                <a:rPr lang="en-US" sz="1200" dirty="0">
                  <a:latin typeface="Arial" panose="020B0604020202020204" pitchFamily="34" charset="0"/>
                  <a:cs typeface="Arial" panose="020B0604020202020204" pitchFamily="34" charset="0"/>
                </a:rPr>
                <a:t>06AUG20</a:t>
              </a:r>
            </a:p>
          </p:txBody>
        </p:sp>
      </p:grpSp>
      <p:sp>
        <p:nvSpPr>
          <p:cNvPr id="196" name="Oval 195"/>
          <p:cNvSpPr/>
          <p:nvPr/>
        </p:nvSpPr>
        <p:spPr bwMode="auto">
          <a:xfrm>
            <a:off x="7845547" y="6276990"/>
            <a:ext cx="154532" cy="142875"/>
          </a:xfrm>
          <a:prstGeom prst="ellipse">
            <a:avLst/>
          </a:prstGeom>
          <a:solidFill>
            <a:srgbClr val="92D05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97" name="Oval 196"/>
          <p:cNvSpPr/>
          <p:nvPr/>
        </p:nvSpPr>
        <p:spPr bwMode="auto">
          <a:xfrm>
            <a:off x="8796001" y="6250169"/>
            <a:ext cx="149286" cy="142875"/>
          </a:xfrm>
          <a:prstGeom prst="ellipse">
            <a:avLst/>
          </a:prstGeom>
          <a:solidFill>
            <a:srgbClr val="FFFF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98" name="Oval 197"/>
          <p:cNvSpPr/>
          <p:nvPr/>
        </p:nvSpPr>
        <p:spPr bwMode="auto">
          <a:xfrm>
            <a:off x="10622759" y="6229168"/>
            <a:ext cx="133350" cy="142875"/>
          </a:xfrm>
          <a:prstGeom prst="ellipse">
            <a:avLst/>
          </a:prstGeom>
          <a:solidFill>
            <a:srgbClr val="FF0000"/>
          </a:solid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199" name="TextBox 198"/>
          <p:cNvSpPr txBox="1"/>
          <p:nvPr/>
        </p:nvSpPr>
        <p:spPr>
          <a:xfrm>
            <a:off x="7978897" y="6204540"/>
            <a:ext cx="908269"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Complete</a:t>
            </a:r>
          </a:p>
        </p:txBody>
      </p:sp>
      <p:sp>
        <p:nvSpPr>
          <p:cNvPr id="200" name="TextBox 199"/>
          <p:cNvSpPr txBox="1"/>
          <p:nvPr/>
        </p:nvSpPr>
        <p:spPr>
          <a:xfrm>
            <a:off x="8929352" y="6188018"/>
            <a:ext cx="1784572"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In Progress / On Time</a:t>
            </a:r>
          </a:p>
        </p:txBody>
      </p:sp>
      <p:sp>
        <p:nvSpPr>
          <p:cNvPr id="201" name="TextBox 200"/>
          <p:cNvSpPr txBox="1"/>
          <p:nvPr/>
        </p:nvSpPr>
        <p:spPr>
          <a:xfrm>
            <a:off x="10756110" y="6188018"/>
            <a:ext cx="594627"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Late</a:t>
            </a:r>
          </a:p>
        </p:txBody>
      </p:sp>
      <p:sp>
        <p:nvSpPr>
          <p:cNvPr id="202" name="TextBox 201"/>
          <p:cNvSpPr txBox="1"/>
          <p:nvPr/>
        </p:nvSpPr>
        <p:spPr>
          <a:xfrm>
            <a:off x="196355" y="6484019"/>
            <a:ext cx="1380506" cy="276999"/>
          </a:xfrm>
          <a:prstGeom prst="rect">
            <a:avLst/>
          </a:prstGeom>
          <a:noFill/>
        </p:spPr>
        <p:txBody>
          <a:bodyPr wrap="none" rtlCol="0">
            <a:spAutoFit/>
          </a:bodyPr>
          <a:lstStyle/>
          <a:p>
            <a:r>
              <a:rPr lang="en-US" sz="1200" dirty="0">
                <a:latin typeface="Arial" panose="020B0604020202020204" pitchFamily="34" charset="0"/>
                <a:cs typeface="Arial" panose="020B0604020202020204" pitchFamily="34" charset="0"/>
              </a:rPr>
              <a:t>POC: CW3 Lewis</a:t>
            </a:r>
          </a:p>
        </p:txBody>
      </p:sp>
    </p:spTree>
    <p:extLst>
      <p:ext uri="{BB962C8B-B14F-4D97-AF65-F5344CB8AC3E}">
        <p14:creationId xmlns:p14="http://schemas.microsoft.com/office/powerpoint/2010/main" val="955934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7236" y="1138237"/>
            <a:ext cx="9144000" cy="628217"/>
          </a:xfrm>
        </p:spPr>
        <p:txBody>
          <a:bodyPr>
            <a:normAutofit fontScale="90000"/>
          </a:bodyPr>
          <a:lstStyle/>
          <a:p>
            <a:r>
              <a:rPr lang="en-US" sz="4000" u="sng" dirty="0">
                <a:latin typeface="Arial" panose="020B0604020202020204" pitchFamily="34" charset="0"/>
                <a:cs typeface="Arial" panose="020B0604020202020204" pitchFamily="34" charset="0"/>
              </a:rPr>
              <a:t>Discussion Framework </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964" y="70532"/>
            <a:ext cx="1094509" cy="1067705"/>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69999" y="96983"/>
            <a:ext cx="1214183" cy="1041256"/>
          </a:xfrm>
          <a:prstGeom prst="rect">
            <a:avLst/>
          </a:prstGeom>
        </p:spPr>
      </p:pic>
      <p:sp>
        <p:nvSpPr>
          <p:cNvPr id="10" name="Rectangle 9"/>
          <p:cNvSpPr/>
          <p:nvPr/>
        </p:nvSpPr>
        <p:spPr>
          <a:xfrm>
            <a:off x="5274163" y="6553200"/>
            <a:ext cx="1510145" cy="20781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UNCLASSIFIED</a:t>
            </a:r>
          </a:p>
        </p:txBody>
      </p:sp>
      <p:sp>
        <p:nvSpPr>
          <p:cNvPr id="11" name="Rectangle 10"/>
          <p:cNvSpPr/>
          <p:nvPr/>
        </p:nvSpPr>
        <p:spPr>
          <a:xfrm>
            <a:off x="5274163" y="70532"/>
            <a:ext cx="1510145" cy="20781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UNCLASSIFIED</a:t>
            </a:r>
          </a:p>
        </p:txBody>
      </p:sp>
      <p:graphicFrame>
        <p:nvGraphicFramePr>
          <p:cNvPr id="6" name="Table 5"/>
          <p:cNvGraphicFramePr>
            <a:graphicFrameLocks noGrp="1"/>
          </p:cNvGraphicFramePr>
          <p:nvPr>
            <p:extLst>
              <p:ext uri="{D42A27DB-BD31-4B8C-83A1-F6EECF244321}">
                <p14:modId xmlns:p14="http://schemas.microsoft.com/office/powerpoint/2010/main" val="2578459153"/>
              </p:ext>
            </p:extLst>
          </p:nvPr>
        </p:nvGraphicFramePr>
        <p:xfrm>
          <a:off x="604913" y="1392705"/>
          <a:ext cx="10972798" cy="5113005"/>
        </p:xfrm>
        <a:graphic>
          <a:graphicData uri="http://schemas.openxmlformats.org/drawingml/2006/table">
            <a:tbl>
              <a:tblPr/>
              <a:tblGrid>
                <a:gridCol w="1837934">
                  <a:extLst>
                    <a:ext uri="{9D8B030D-6E8A-4147-A177-3AD203B41FA5}">
                      <a16:colId xmlns:a16="http://schemas.microsoft.com/office/drawing/2014/main" val="2289090079"/>
                    </a:ext>
                  </a:extLst>
                </a:gridCol>
                <a:gridCol w="1129739">
                  <a:extLst>
                    <a:ext uri="{9D8B030D-6E8A-4147-A177-3AD203B41FA5}">
                      <a16:colId xmlns:a16="http://schemas.microsoft.com/office/drawing/2014/main" val="1725285348"/>
                    </a:ext>
                  </a:extLst>
                </a:gridCol>
                <a:gridCol w="1129739">
                  <a:extLst>
                    <a:ext uri="{9D8B030D-6E8A-4147-A177-3AD203B41FA5}">
                      <a16:colId xmlns:a16="http://schemas.microsoft.com/office/drawing/2014/main" val="2129010956"/>
                    </a:ext>
                  </a:extLst>
                </a:gridCol>
                <a:gridCol w="1129739">
                  <a:extLst>
                    <a:ext uri="{9D8B030D-6E8A-4147-A177-3AD203B41FA5}">
                      <a16:colId xmlns:a16="http://schemas.microsoft.com/office/drawing/2014/main" val="3391228157"/>
                    </a:ext>
                  </a:extLst>
                </a:gridCol>
                <a:gridCol w="1837934">
                  <a:extLst>
                    <a:ext uri="{9D8B030D-6E8A-4147-A177-3AD203B41FA5}">
                      <a16:colId xmlns:a16="http://schemas.microsoft.com/office/drawing/2014/main" val="3189987366"/>
                    </a:ext>
                  </a:extLst>
                </a:gridCol>
                <a:gridCol w="1302571">
                  <a:extLst>
                    <a:ext uri="{9D8B030D-6E8A-4147-A177-3AD203B41FA5}">
                      <a16:colId xmlns:a16="http://schemas.microsoft.com/office/drawing/2014/main" val="151127875"/>
                    </a:ext>
                  </a:extLst>
                </a:gridCol>
                <a:gridCol w="1302571">
                  <a:extLst>
                    <a:ext uri="{9D8B030D-6E8A-4147-A177-3AD203B41FA5}">
                      <a16:colId xmlns:a16="http://schemas.microsoft.com/office/drawing/2014/main" val="3823531779"/>
                    </a:ext>
                  </a:extLst>
                </a:gridCol>
                <a:gridCol w="1302571">
                  <a:extLst>
                    <a:ext uri="{9D8B030D-6E8A-4147-A177-3AD203B41FA5}">
                      <a16:colId xmlns:a16="http://schemas.microsoft.com/office/drawing/2014/main" val="3409845635"/>
                    </a:ext>
                  </a:extLst>
                </a:gridCol>
              </a:tblGrid>
              <a:tr h="165910">
                <a:tc rowSpan="6">
                  <a:txBody>
                    <a:bodyPr/>
                    <a:lstStyle/>
                    <a:p>
                      <a:pPr algn="ctr" rtl="0" fontAlgn="ctr"/>
                      <a:r>
                        <a:rPr lang="en-US" sz="1100" b="1" i="0" u="none" strike="noStrike">
                          <a:solidFill>
                            <a:srgbClr val="000000"/>
                          </a:solidFill>
                          <a:effectLst/>
                          <a:latin typeface="Arial" panose="020B0604020202020204" pitchFamily="34" charset="0"/>
                        </a:rPr>
                        <a:t>Team</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a:txBody>
                    <a:bodyPr/>
                    <a:lstStyle/>
                    <a:p>
                      <a:pPr algn="ctr" rtl="0" fontAlgn="ctr"/>
                      <a:r>
                        <a:rPr lang="en-US" sz="1100" b="1" i="0" u="none" strike="noStrike">
                          <a:solidFill>
                            <a:srgbClr val="000000"/>
                          </a:solidFill>
                          <a:effectLst/>
                          <a:latin typeface="Arial" panose="020B0604020202020204" pitchFamily="34" charset="0"/>
                        </a:rPr>
                        <a:t>Sections</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a:txBody>
                    <a:bodyPr/>
                    <a:lstStyle/>
                    <a:p>
                      <a:pPr algn="ctr" rtl="0" fontAlgn="ctr"/>
                      <a:r>
                        <a:rPr lang="en-US" sz="1100" b="1" i="0" u="none" strike="noStrike">
                          <a:solidFill>
                            <a:srgbClr val="000000"/>
                          </a:solidFill>
                          <a:effectLst/>
                          <a:latin typeface="Arial" panose="020B0604020202020204" pitchFamily="34" charset="0"/>
                        </a:rPr>
                        <a:t>PAX</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a:txBody>
                    <a:bodyPr/>
                    <a:lstStyle/>
                    <a:p>
                      <a:pPr algn="ctr" rtl="0" fontAlgn="ctr"/>
                      <a:r>
                        <a:rPr lang="en-US" sz="1100" b="1" i="0" u="none" strike="noStrike">
                          <a:solidFill>
                            <a:srgbClr val="000000"/>
                          </a:solidFill>
                          <a:effectLst/>
                          <a:latin typeface="Arial" panose="020B0604020202020204" pitchFamily="34" charset="0"/>
                        </a:rPr>
                        <a:t>Team OIC </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fontAlgn="ctr"/>
                      <a:r>
                        <a:rPr lang="en-US" sz="1100" b="0" i="0" u="none" strike="noStrike">
                          <a:solidFill>
                            <a:srgbClr val="000000"/>
                          </a:solidFill>
                          <a:effectLst/>
                          <a:latin typeface="Arial" panose="020B0604020202020204" pitchFamily="34" charset="0"/>
                        </a:rPr>
                        <a:t> </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25698159"/>
                  </a:ext>
                </a:extLst>
              </a:tr>
              <a:tr h="16591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rtl="0" fontAlgn="ctr"/>
                      <a:r>
                        <a:rPr lang="en-US" sz="1100" b="1" i="0" u="none" strike="noStrike" dirty="0">
                          <a:solidFill>
                            <a:srgbClr val="000000"/>
                          </a:solidFill>
                          <a:effectLst/>
                          <a:latin typeface="Arial" panose="020B0604020202020204" pitchFamily="34" charset="0"/>
                        </a:rPr>
                        <a:t>Day 1  </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US" sz="1100" b="1" i="0" u="none" strike="noStrike" dirty="0">
                          <a:solidFill>
                            <a:srgbClr val="000000"/>
                          </a:solidFill>
                          <a:effectLst/>
                          <a:latin typeface="Arial" panose="020B0604020202020204" pitchFamily="34" charset="0"/>
                        </a:rPr>
                        <a:t>Day 2</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8694883"/>
                  </a:ext>
                </a:extLst>
              </a:tr>
              <a:tr h="31522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rtl="0" fontAlgn="ctr"/>
                      <a:r>
                        <a:rPr lang="en-US" sz="1100" b="0" i="0" u="none" strike="noStrike">
                          <a:solidFill>
                            <a:srgbClr val="000000"/>
                          </a:solidFill>
                          <a:effectLst/>
                          <a:latin typeface="Arial" panose="020B0604020202020204" pitchFamily="34" charset="0"/>
                        </a:rPr>
                        <a:t>~15 min Brief (w/Slides)</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US" sz="1100" b="0" i="0" u="none" strike="noStrike">
                          <a:solidFill>
                            <a:srgbClr val="000000"/>
                          </a:solidFill>
                          <a:effectLst/>
                          <a:latin typeface="Arial" panose="020B0604020202020204" pitchFamily="34" charset="0"/>
                        </a:rPr>
                        <a:t>~7 min Brief (No Slides)</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54190028"/>
                  </a:ext>
                </a:extLst>
              </a:tr>
              <a:tr h="16591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rtl="0" fontAlgn="ctr"/>
                      <a:r>
                        <a:rPr lang="en-US" sz="1100" b="0" i="0" u="none" strike="noStrike">
                          <a:solidFill>
                            <a:srgbClr val="000000"/>
                          </a:solidFill>
                          <a:effectLst/>
                          <a:latin typeface="Arial" panose="020B0604020202020204" pitchFamily="34" charset="0"/>
                        </a:rPr>
                        <a:t>~15 min Discussion </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US" sz="1100" b="0" i="0" u="none" strike="noStrike">
                          <a:solidFill>
                            <a:srgbClr val="000000"/>
                          </a:solidFill>
                          <a:effectLst/>
                          <a:latin typeface="Arial" panose="020B0604020202020204" pitchFamily="34" charset="0"/>
                        </a:rPr>
                        <a:t>~7 min Discussion </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97101456"/>
                  </a:ext>
                </a:extLst>
              </a:tr>
              <a:tr h="16591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1100" b="0" i="0" u="sng" strike="noStrike">
                          <a:solidFill>
                            <a:srgbClr val="000000"/>
                          </a:solidFill>
                          <a:effectLst/>
                          <a:latin typeface="Arial" panose="020B0604020202020204" pitchFamily="34" charset="0"/>
                        </a:rPr>
                        <a:t>Site</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sng" strike="noStrike">
                          <a:solidFill>
                            <a:srgbClr val="000000"/>
                          </a:solidFill>
                          <a:effectLst/>
                          <a:latin typeface="Arial" panose="020B0604020202020204" pitchFamily="34" charset="0"/>
                        </a:rPr>
                        <a:t>Site 1</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sng" strike="noStrike">
                          <a:solidFill>
                            <a:srgbClr val="000000"/>
                          </a:solidFill>
                          <a:effectLst/>
                          <a:latin typeface="Arial" panose="020B0604020202020204" pitchFamily="34" charset="0"/>
                        </a:rPr>
                        <a:t>Site 2 </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sng" strike="noStrike">
                          <a:solidFill>
                            <a:srgbClr val="000000"/>
                          </a:solidFill>
                          <a:effectLst/>
                          <a:latin typeface="Arial" panose="020B0604020202020204" pitchFamily="34" charset="0"/>
                        </a:rPr>
                        <a:t>Site 3</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4486186"/>
                  </a:ext>
                </a:extLst>
              </a:tr>
              <a:tr h="31522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1100" b="0" i="0" u="none" strike="noStrike">
                          <a:solidFill>
                            <a:srgbClr val="000000"/>
                          </a:solidFill>
                          <a:effectLst/>
                          <a:latin typeface="Arial" panose="020B0604020202020204" pitchFamily="34" charset="0"/>
                        </a:rPr>
                        <a:t>Rehearsal @ CAKU          Day 1 @ KMOD</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Arial" panose="020B0604020202020204" pitchFamily="34" charset="0"/>
                        </a:rPr>
                        <a:t>Artillery Site</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Arial" panose="020B0604020202020204" pitchFamily="34" charset="0"/>
                        </a:rPr>
                        <a:t>Battle of the Bridges</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Arial" panose="020B0604020202020204" pitchFamily="34" charset="0"/>
                        </a:rPr>
                        <a:t>Mutla Ridge</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2225570"/>
                  </a:ext>
                </a:extLst>
              </a:tr>
              <a:tr h="472843">
                <a:tc>
                  <a:txBody>
                    <a:bodyPr/>
                    <a:lstStyle/>
                    <a:p>
                      <a:pPr algn="ctr" rtl="0" fontAlgn="ctr"/>
                      <a:r>
                        <a:rPr lang="en-US" sz="1100" b="1" i="0" u="none" strike="noStrike">
                          <a:solidFill>
                            <a:srgbClr val="000000"/>
                          </a:solidFill>
                          <a:effectLst/>
                          <a:latin typeface="Arial" panose="020B0604020202020204" pitchFamily="34" charset="0"/>
                        </a:rPr>
                        <a:t>1</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Mission Command </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100" b="0" i="0" u="none" strike="noStrike">
                          <a:solidFill>
                            <a:srgbClr val="000000"/>
                          </a:solidFill>
                          <a:effectLst/>
                          <a:latin typeface="Arial" panose="020B0604020202020204" pitchFamily="34" charset="0"/>
                        </a:rPr>
                        <a:t>10</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TBD</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Opening Remarks</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Opening Remarks</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Opening Remarks</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Opening Remarks</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3561147"/>
                  </a:ext>
                </a:extLst>
              </a:tr>
              <a:tr h="630458">
                <a:tc>
                  <a:txBody>
                    <a:bodyPr/>
                    <a:lstStyle/>
                    <a:p>
                      <a:pPr algn="ctr" rtl="0" fontAlgn="ctr"/>
                      <a:r>
                        <a:rPr lang="en-US" sz="1100" b="1" i="0" u="none" strike="noStrike">
                          <a:solidFill>
                            <a:srgbClr val="000000"/>
                          </a:solidFill>
                          <a:effectLst/>
                          <a:latin typeface="Arial" panose="020B0604020202020204" pitchFamily="34" charset="0"/>
                        </a:rPr>
                        <a:t>2</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Intelligence/ Space</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rtl="0" fontAlgn="ctr"/>
                      <a:r>
                        <a:rPr lang="en-US" sz="1100" b="0" i="0" u="none" strike="noStrike">
                          <a:solidFill>
                            <a:srgbClr val="000000"/>
                          </a:solidFill>
                          <a:effectLst/>
                          <a:latin typeface="Arial" panose="020B0604020202020204" pitchFamily="34" charset="0"/>
                        </a:rPr>
                        <a:t>10</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TBD</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Road to War/ Iraqi Invasion/ Enemy Forces</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Arial" panose="020B0604020202020204" pitchFamily="34" charset="0"/>
                        </a:rPr>
                        <a:t>*Beheading Operations/  </a:t>
                      </a:r>
                      <a:r>
                        <a:rPr lang="en-US" sz="1100" b="0" i="0" u="none" strike="noStrike" dirty="0" err="1">
                          <a:solidFill>
                            <a:srgbClr val="000000"/>
                          </a:solidFill>
                          <a:effectLst/>
                          <a:latin typeface="Arial" panose="020B0604020202020204" pitchFamily="34" charset="0"/>
                        </a:rPr>
                        <a:t>Dasman</a:t>
                      </a:r>
                      <a:r>
                        <a:rPr lang="en-US" sz="1100" b="0" i="0" u="none" strike="noStrike" dirty="0">
                          <a:solidFill>
                            <a:srgbClr val="000000"/>
                          </a:solidFill>
                          <a:effectLst/>
                          <a:latin typeface="Arial" panose="020B0604020202020204" pitchFamily="34" charset="0"/>
                        </a:rPr>
                        <a:t> Palace*</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Arial" panose="020B0604020202020204" pitchFamily="34" charset="0"/>
                        </a:rPr>
                        <a:t> </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1100" b="0" i="0" u="none" strike="noStrike">
                          <a:solidFill>
                            <a:srgbClr val="000000"/>
                          </a:solidFill>
                          <a:effectLst/>
                          <a:latin typeface="Arial" panose="020B0604020202020204" pitchFamily="34" charset="0"/>
                        </a:rPr>
                        <a:t> </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739999077"/>
                  </a:ext>
                </a:extLst>
              </a:tr>
              <a:tr h="630458">
                <a:tc>
                  <a:txBody>
                    <a:bodyPr/>
                    <a:lstStyle/>
                    <a:p>
                      <a:pPr algn="ctr" rtl="0" fontAlgn="ctr"/>
                      <a:r>
                        <a:rPr lang="en-US" sz="1100" b="1" i="0" u="none" strike="noStrike">
                          <a:solidFill>
                            <a:srgbClr val="000000"/>
                          </a:solidFill>
                          <a:effectLst/>
                          <a:latin typeface="Arial" panose="020B0604020202020204" pitchFamily="34" charset="0"/>
                        </a:rPr>
                        <a:t>3</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Movement/ Maneuver</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rtl="0" fontAlgn="ctr"/>
                      <a:r>
                        <a:rPr lang="en-US" sz="1100" b="0" i="0" u="none" strike="noStrike">
                          <a:solidFill>
                            <a:srgbClr val="000000"/>
                          </a:solidFill>
                          <a:effectLst/>
                          <a:latin typeface="Arial" panose="020B0604020202020204" pitchFamily="34" charset="0"/>
                        </a:rPr>
                        <a:t>10</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TBD</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Battle of the Bridges Phase 1/ Maps 1&amp;2</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Arial" panose="020B0604020202020204" pitchFamily="34" charset="0"/>
                        </a:rPr>
                        <a:t>General Capabilities Iraq and Kuwait </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Arial" panose="020B0604020202020204" pitchFamily="34" charset="0"/>
                        </a:rPr>
                        <a:t>Battle of the Bridges Phase I </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Arial" panose="020B0604020202020204" pitchFamily="34" charset="0"/>
                        </a:rPr>
                        <a:t>Principles of Offense</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6646807"/>
                  </a:ext>
                </a:extLst>
              </a:tr>
              <a:tr h="472843">
                <a:tc>
                  <a:txBody>
                    <a:bodyPr/>
                    <a:lstStyle/>
                    <a:p>
                      <a:pPr algn="ctr" rtl="0" fontAlgn="ctr"/>
                      <a:r>
                        <a:rPr lang="en-US" sz="1100" b="1" i="0" u="none" strike="noStrike">
                          <a:solidFill>
                            <a:srgbClr val="000000"/>
                          </a:solidFill>
                          <a:effectLst/>
                          <a:latin typeface="Arial" panose="020B0604020202020204" pitchFamily="34" charset="0"/>
                        </a:rPr>
                        <a:t>4</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Fires/ Effects</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rtl="0" fontAlgn="ctr"/>
                      <a:r>
                        <a:rPr lang="en-US" sz="1100" b="0" i="0" u="none" strike="noStrike">
                          <a:solidFill>
                            <a:srgbClr val="000000"/>
                          </a:solidFill>
                          <a:effectLst/>
                          <a:latin typeface="Arial" panose="020B0604020202020204" pitchFamily="34" charset="0"/>
                        </a:rPr>
                        <a:t>10</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TBD</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Battle of the Bridges Phase 2/ Maps 3&amp;4</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Arial" panose="020B0604020202020204" pitchFamily="34" charset="0"/>
                        </a:rPr>
                        <a:t>*Kuwaiti Recall and Deployment</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Arial" panose="020B0604020202020204" pitchFamily="34" charset="0"/>
                        </a:rPr>
                        <a:t>Battle of the Bridges Phase II</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Arial" panose="020B0604020202020204" pitchFamily="34" charset="0"/>
                        </a:rPr>
                        <a:t>Joint Fires </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6585614"/>
                  </a:ext>
                </a:extLst>
              </a:tr>
              <a:tr h="630458">
                <a:tc>
                  <a:txBody>
                    <a:bodyPr/>
                    <a:lstStyle/>
                    <a:p>
                      <a:pPr algn="ctr" rtl="0" fontAlgn="ctr"/>
                      <a:r>
                        <a:rPr lang="en-US" sz="1100" b="1" i="0" u="none" strike="noStrike">
                          <a:solidFill>
                            <a:srgbClr val="000000"/>
                          </a:solidFill>
                          <a:effectLst/>
                          <a:latin typeface="Arial" panose="020B0604020202020204" pitchFamily="34" charset="0"/>
                        </a:rPr>
                        <a:t>5</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Protection/ Engineer</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rtl="0" fontAlgn="ctr"/>
                      <a:r>
                        <a:rPr lang="en-US" sz="1100" b="0" i="0" u="none" strike="noStrike">
                          <a:solidFill>
                            <a:srgbClr val="000000"/>
                          </a:solidFill>
                          <a:effectLst/>
                          <a:latin typeface="Arial" panose="020B0604020202020204" pitchFamily="34" charset="0"/>
                        </a:rPr>
                        <a:t>10</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TBD</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Principles of the Offense (Coalition)</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Arial" panose="020B0604020202020204" pitchFamily="34" charset="0"/>
                        </a:rPr>
                        <a:t> </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1100" b="0" i="0" u="none" strike="noStrike">
                          <a:solidFill>
                            <a:srgbClr val="000000"/>
                          </a:solidFill>
                          <a:effectLst/>
                          <a:latin typeface="Arial" panose="020B0604020202020204" pitchFamily="34" charset="0"/>
                        </a:rPr>
                        <a:t>Battle of the Bridges Phase III       *Withdrawl</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Arial" panose="020B0604020202020204" pitchFamily="34" charset="0"/>
                        </a:rPr>
                        <a:t>Principles of Defense</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3018704"/>
                  </a:ext>
                </a:extLst>
              </a:tr>
              <a:tr h="446298">
                <a:tc>
                  <a:txBody>
                    <a:bodyPr/>
                    <a:lstStyle/>
                    <a:p>
                      <a:pPr algn="ctr" rtl="0" fontAlgn="ctr"/>
                      <a:r>
                        <a:rPr lang="en-US" sz="1100" b="1" i="0" u="none" strike="noStrike">
                          <a:solidFill>
                            <a:srgbClr val="000000"/>
                          </a:solidFill>
                          <a:effectLst/>
                          <a:latin typeface="Arial" panose="020B0604020202020204" pitchFamily="34" charset="0"/>
                        </a:rPr>
                        <a:t>6</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Signal/ Sustainment </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rtl="0" fontAlgn="ctr"/>
                      <a:r>
                        <a:rPr lang="en-US" sz="1100" b="0" i="0" u="none" strike="noStrike">
                          <a:solidFill>
                            <a:srgbClr val="000000"/>
                          </a:solidFill>
                          <a:effectLst/>
                          <a:latin typeface="Arial" panose="020B0604020202020204" pitchFamily="34" charset="0"/>
                        </a:rPr>
                        <a:t>10</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TBD</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Desert Storm</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Arial" panose="020B0604020202020204" pitchFamily="34" charset="0"/>
                        </a:rPr>
                        <a:t> </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1100" b="0" i="0" u="none" strike="noStrike">
                          <a:solidFill>
                            <a:srgbClr val="000000"/>
                          </a:solidFill>
                          <a:effectLst/>
                          <a:latin typeface="Arial" panose="020B0604020202020204" pitchFamily="34" charset="0"/>
                        </a:rPr>
                        <a:t> </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1100" b="0" i="0" u="none" strike="noStrike">
                          <a:solidFill>
                            <a:srgbClr val="000000"/>
                          </a:solidFill>
                          <a:effectLst/>
                          <a:latin typeface="Arial" panose="020B0604020202020204" pitchFamily="34" charset="0"/>
                        </a:rPr>
                        <a:t>Principles of Logistics</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7767158"/>
                  </a:ext>
                </a:extLst>
              </a:tr>
              <a:tr h="472843">
                <a:tc>
                  <a:txBody>
                    <a:bodyPr/>
                    <a:lstStyle/>
                    <a:p>
                      <a:pPr algn="ctr" rtl="0" fontAlgn="ctr"/>
                      <a:r>
                        <a:rPr lang="en-US" sz="1100" b="1" i="0" u="none" strike="noStrike">
                          <a:solidFill>
                            <a:srgbClr val="000000"/>
                          </a:solidFill>
                          <a:effectLst/>
                          <a:latin typeface="Arial" panose="020B0604020202020204" pitchFamily="34" charset="0"/>
                        </a:rPr>
                        <a:t>7</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dirty="0">
                          <a:solidFill>
                            <a:srgbClr val="000000"/>
                          </a:solidFill>
                          <a:effectLst/>
                          <a:latin typeface="Arial" panose="020B0604020202020204" pitchFamily="34" charset="0"/>
                        </a:rPr>
                        <a:t>Special/Personal Staff </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rtl="0" fontAlgn="ctr"/>
                      <a:r>
                        <a:rPr lang="en-US" sz="1100" b="0" i="0" u="none" strike="noStrike">
                          <a:solidFill>
                            <a:srgbClr val="000000"/>
                          </a:solidFill>
                          <a:effectLst/>
                          <a:latin typeface="Arial" panose="020B0604020202020204" pitchFamily="34" charset="0"/>
                        </a:rPr>
                        <a:t>10</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TBD</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Arial" panose="020B0604020202020204" pitchFamily="34" charset="0"/>
                        </a:rPr>
                        <a:t>Post-Conflict Lessons Learned  </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Arial" panose="020B0604020202020204" pitchFamily="34" charset="0"/>
                        </a:rPr>
                        <a:t> </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1100" b="0" i="0" u="none" strike="noStrike">
                          <a:solidFill>
                            <a:srgbClr val="000000"/>
                          </a:solidFill>
                          <a:effectLst/>
                          <a:latin typeface="Arial" panose="020B0604020202020204" pitchFamily="34" charset="0"/>
                        </a:rPr>
                        <a:t> </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rtl="0" fontAlgn="ctr"/>
                      <a:r>
                        <a:rPr lang="en-US" sz="1100" b="0" i="0" u="none" strike="noStrike" dirty="0">
                          <a:solidFill>
                            <a:srgbClr val="000000"/>
                          </a:solidFill>
                          <a:effectLst/>
                          <a:latin typeface="Arial" panose="020B0604020202020204" pitchFamily="34" charset="0"/>
                        </a:rPr>
                        <a:t>Post-Conflict Lessons Learned  </a:t>
                      </a:r>
                    </a:p>
                  </a:txBody>
                  <a:tcPr marL="7147" marR="7147" marT="71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2847088"/>
                  </a:ext>
                </a:extLst>
              </a:tr>
            </a:tbl>
          </a:graphicData>
        </a:graphic>
      </p:graphicFrame>
      <p:sp>
        <p:nvSpPr>
          <p:cNvPr id="12" name="TextBox 11"/>
          <p:cNvSpPr txBox="1"/>
          <p:nvPr/>
        </p:nvSpPr>
        <p:spPr>
          <a:xfrm>
            <a:off x="196355" y="6484019"/>
            <a:ext cx="1380506" cy="276999"/>
          </a:xfrm>
          <a:prstGeom prst="rect">
            <a:avLst/>
          </a:prstGeom>
          <a:noFill/>
        </p:spPr>
        <p:txBody>
          <a:bodyPr wrap="none" rtlCol="0">
            <a:spAutoFit/>
          </a:bodyPr>
          <a:lstStyle/>
          <a:p>
            <a:r>
              <a:rPr lang="en-US" sz="1200" dirty="0">
                <a:latin typeface="Arial" panose="020B0604020202020204" pitchFamily="34" charset="0"/>
                <a:cs typeface="Arial" panose="020B0604020202020204" pitchFamily="34" charset="0"/>
              </a:rPr>
              <a:t>POC: CW3 Lewis</a:t>
            </a:r>
          </a:p>
        </p:txBody>
      </p:sp>
    </p:spTree>
    <p:extLst>
      <p:ext uri="{BB962C8B-B14F-4D97-AF65-F5344CB8AC3E}">
        <p14:creationId xmlns:p14="http://schemas.microsoft.com/office/powerpoint/2010/main" val="15407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6343" y="510020"/>
            <a:ext cx="9144000" cy="628217"/>
          </a:xfrm>
        </p:spPr>
        <p:txBody>
          <a:bodyPr>
            <a:normAutofit fontScale="90000"/>
          </a:bodyPr>
          <a:lstStyle/>
          <a:p>
            <a:r>
              <a:rPr lang="en-US" sz="4000" u="sng" dirty="0">
                <a:latin typeface="Arial" panose="020B0604020202020204" pitchFamily="34" charset="0"/>
                <a:cs typeface="Arial" panose="020B0604020202020204" pitchFamily="34" charset="0"/>
              </a:rPr>
              <a:t>Tasks</a:t>
            </a:r>
            <a:r>
              <a:rPr lang="en-US" sz="4000" dirty="0">
                <a:latin typeface="Arial" panose="020B0604020202020204" pitchFamily="34" charset="0"/>
                <a:cs typeface="Arial" panose="020B0604020202020204" pitchFamily="34" charset="0"/>
              </a:rPr>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964" y="70532"/>
            <a:ext cx="1094509" cy="1067705"/>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69999" y="96983"/>
            <a:ext cx="1214183" cy="1041256"/>
          </a:xfrm>
          <a:prstGeom prst="rect">
            <a:avLst/>
          </a:prstGeom>
        </p:spPr>
      </p:pic>
      <p:sp>
        <p:nvSpPr>
          <p:cNvPr id="10" name="Rectangle 9"/>
          <p:cNvSpPr/>
          <p:nvPr/>
        </p:nvSpPr>
        <p:spPr>
          <a:xfrm>
            <a:off x="5274163" y="6553200"/>
            <a:ext cx="1510145" cy="20781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UNCLASSIFIED</a:t>
            </a:r>
          </a:p>
        </p:txBody>
      </p:sp>
      <p:sp>
        <p:nvSpPr>
          <p:cNvPr id="11" name="Rectangle 10"/>
          <p:cNvSpPr/>
          <p:nvPr/>
        </p:nvSpPr>
        <p:spPr>
          <a:xfrm>
            <a:off x="5274163" y="70532"/>
            <a:ext cx="1510145" cy="20781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panose="020B0604020202020204" pitchFamily="34" charset="0"/>
                <a:cs typeface="Arial" panose="020B0604020202020204" pitchFamily="34" charset="0"/>
              </a:rPr>
              <a:t>UNCLASSIFIED</a:t>
            </a:r>
          </a:p>
        </p:txBody>
      </p:sp>
      <p:graphicFrame>
        <p:nvGraphicFramePr>
          <p:cNvPr id="9" name="Table 8"/>
          <p:cNvGraphicFramePr>
            <a:graphicFrameLocks noGrp="1"/>
          </p:cNvGraphicFramePr>
          <p:nvPr>
            <p:extLst>
              <p:ext uri="{D42A27DB-BD31-4B8C-83A1-F6EECF244321}">
                <p14:modId xmlns:p14="http://schemas.microsoft.com/office/powerpoint/2010/main" val="238757891"/>
              </p:ext>
            </p:extLst>
          </p:nvPr>
        </p:nvGraphicFramePr>
        <p:xfrm>
          <a:off x="624114" y="1225321"/>
          <a:ext cx="10972799" cy="5241644"/>
        </p:xfrm>
        <a:graphic>
          <a:graphicData uri="http://schemas.openxmlformats.org/drawingml/2006/table">
            <a:tbl>
              <a:tblPr firstRow="1" bandRow="1"/>
              <a:tblGrid>
                <a:gridCol w="3627741">
                  <a:extLst>
                    <a:ext uri="{9D8B030D-6E8A-4147-A177-3AD203B41FA5}">
                      <a16:colId xmlns:a16="http://schemas.microsoft.com/office/drawing/2014/main" val="521207941"/>
                    </a:ext>
                  </a:extLst>
                </a:gridCol>
                <a:gridCol w="2587689">
                  <a:extLst>
                    <a:ext uri="{9D8B030D-6E8A-4147-A177-3AD203B41FA5}">
                      <a16:colId xmlns:a16="http://schemas.microsoft.com/office/drawing/2014/main" val="3490587810"/>
                    </a:ext>
                  </a:extLst>
                </a:gridCol>
                <a:gridCol w="1293845">
                  <a:extLst>
                    <a:ext uri="{9D8B030D-6E8A-4147-A177-3AD203B41FA5}">
                      <a16:colId xmlns:a16="http://schemas.microsoft.com/office/drawing/2014/main" val="2690010170"/>
                    </a:ext>
                  </a:extLst>
                </a:gridCol>
                <a:gridCol w="875835">
                  <a:extLst>
                    <a:ext uri="{9D8B030D-6E8A-4147-A177-3AD203B41FA5}">
                      <a16:colId xmlns:a16="http://schemas.microsoft.com/office/drawing/2014/main" val="716518669"/>
                    </a:ext>
                  </a:extLst>
                </a:gridCol>
                <a:gridCol w="2587689">
                  <a:extLst>
                    <a:ext uri="{9D8B030D-6E8A-4147-A177-3AD203B41FA5}">
                      <a16:colId xmlns:a16="http://schemas.microsoft.com/office/drawing/2014/main" val="547366434"/>
                    </a:ext>
                  </a:extLst>
                </a:gridCol>
              </a:tblGrid>
              <a:tr h="135141">
                <a:tc>
                  <a:txBody>
                    <a:bodyPr/>
                    <a:lstStyle/>
                    <a:p>
                      <a:pPr algn="ctr" rtl="0" fontAlgn="ctr"/>
                      <a:r>
                        <a:rPr lang="en-US" sz="1000" b="1" i="0" u="none" strike="noStrike">
                          <a:solidFill>
                            <a:srgbClr val="000000"/>
                          </a:solidFill>
                          <a:effectLst/>
                          <a:latin typeface="Arial" panose="020B0604020202020204" pitchFamily="34" charset="0"/>
                        </a:rPr>
                        <a:t>Task</a:t>
                      </a:r>
                    </a:p>
                  </a:txBody>
                  <a:tcPr marL="5365" marR="5365" marT="53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0" u="none" strike="noStrike">
                          <a:solidFill>
                            <a:srgbClr val="000000"/>
                          </a:solidFill>
                          <a:effectLst/>
                          <a:latin typeface="Arial" panose="020B0604020202020204" pitchFamily="34" charset="0"/>
                        </a:rPr>
                        <a:t>OPR</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0" u="none" strike="noStrike">
                          <a:solidFill>
                            <a:srgbClr val="000000"/>
                          </a:solidFill>
                          <a:effectLst/>
                          <a:latin typeface="Arial" panose="020B0604020202020204" pitchFamily="34" charset="0"/>
                        </a:rPr>
                        <a:t>Suspense</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0" u="none" strike="noStrike">
                          <a:solidFill>
                            <a:srgbClr val="000000"/>
                          </a:solidFill>
                          <a:effectLst/>
                          <a:latin typeface="Arial" panose="020B0604020202020204" pitchFamily="34" charset="0"/>
                        </a:rPr>
                        <a:t>Status</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0" u="none" strike="noStrike">
                          <a:solidFill>
                            <a:srgbClr val="000000"/>
                          </a:solidFill>
                          <a:effectLst/>
                          <a:latin typeface="Arial" panose="020B0604020202020204" pitchFamily="34" charset="0"/>
                        </a:rPr>
                        <a:t>Remarks</a:t>
                      </a:r>
                    </a:p>
                  </a:txBody>
                  <a:tcPr marL="5365" marR="5365" marT="53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3678797"/>
                  </a:ext>
                </a:extLst>
              </a:tr>
              <a:tr h="257412">
                <a:tc>
                  <a:txBody>
                    <a:bodyPr/>
                    <a:lstStyle/>
                    <a:p>
                      <a:pPr algn="ctr" fontAlgn="ctr"/>
                      <a:r>
                        <a:rPr lang="fr-FR" sz="1000" b="0" i="0" u="none" strike="noStrike">
                          <a:solidFill>
                            <a:srgbClr val="000000"/>
                          </a:solidFill>
                          <a:effectLst/>
                          <a:latin typeface="Arial" panose="020B0604020202020204" pitchFamily="34" charset="0"/>
                        </a:rPr>
                        <a:t>Submit Enclosure 2 (TFS Personnel Attendance Roster)</a:t>
                      </a:r>
                    </a:p>
                  </a:txBody>
                  <a:tcPr marL="5365" marR="5365" marT="53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TFS Staff/ Various </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6-Aug-20</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 </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 </a:t>
                      </a:r>
                    </a:p>
                  </a:txBody>
                  <a:tcPr marL="5365" marR="5365" marT="53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9601018"/>
                  </a:ext>
                </a:extLst>
              </a:tr>
              <a:tr h="257412">
                <a:tc>
                  <a:txBody>
                    <a:bodyPr/>
                    <a:lstStyle/>
                    <a:p>
                      <a:pPr algn="ctr" fontAlgn="ctr"/>
                      <a:r>
                        <a:rPr lang="en-US" sz="1000" b="0" i="0" u="none" strike="noStrike">
                          <a:solidFill>
                            <a:srgbClr val="000000"/>
                          </a:solidFill>
                          <a:effectLst/>
                          <a:latin typeface="Arial" panose="020B0604020202020204" pitchFamily="34" charset="0"/>
                        </a:rPr>
                        <a:t>Submit On-Post Facilities Request</a:t>
                      </a:r>
                    </a:p>
                  </a:txBody>
                  <a:tcPr marL="5365" marR="5365" marT="53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OIC (CW3 Lewis) </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6-Aug-20</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 </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rtl="0" fontAlgn="ctr"/>
                      <a:r>
                        <a:rPr lang="en-US" sz="1000" b="0" i="0" u="none" strike="noStrike" dirty="0">
                          <a:solidFill>
                            <a:srgbClr val="000000"/>
                          </a:solidFill>
                          <a:effectLst/>
                          <a:latin typeface="Arial" panose="020B0604020202020204" pitchFamily="34" charset="0"/>
                        </a:rPr>
                        <a:t>Submitted to TFS Chaplain  </a:t>
                      </a:r>
                    </a:p>
                  </a:txBody>
                  <a:tcPr marL="5365" marR="5365" marT="53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5405602"/>
                  </a:ext>
                </a:extLst>
              </a:tr>
              <a:tr h="386117">
                <a:tc>
                  <a:txBody>
                    <a:bodyPr/>
                    <a:lstStyle/>
                    <a:p>
                      <a:pPr algn="ctr" fontAlgn="ctr"/>
                      <a:r>
                        <a:rPr lang="en-US" sz="1000" b="0" i="0" u="none" strike="noStrike">
                          <a:solidFill>
                            <a:srgbClr val="000000"/>
                          </a:solidFill>
                          <a:effectLst/>
                          <a:latin typeface="Arial" panose="020B0604020202020204" pitchFamily="34" charset="0"/>
                        </a:rPr>
                        <a:t>Coordinate for use of the White Room on KMOD (Kuwait Ministry of Defense)</a:t>
                      </a:r>
                    </a:p>
                  </a:txBody>
                  <a:tcPr marL="5365" marR="5365" marT="53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TFS Kuwait LNO</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6-Aug-20</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 </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rtl="0" fontAlgn="ctr"/>
                      <a:r>
                        <a:rPr lang="en-US" sz="1000" b="0" i="0" u="none" strike="noStrike" dirty="0">
                          <a:solidFill>
                            <a:srgbClr val="000000"/>
                          </a:solidFill>
                          <a:effectLst/>
                          <a:latin typeface="Arial" panose="020B0604020202020204" pitchFamily="34" charset="0"/>
                        </a:rPr>
                        <a:t>Pending Approval LTC Oakes </a:t>
                      </a:r>
                    </a:p>
                  </a:txBody>
                  <a:tcPr marL="5365" marR="5365" marT="53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50910"/>
                  </a:ext>
                </a:extLst>
              </a:tr>
              <a:tr h="257412">
                <a:tc>
                  <a:txBody>
                    <a:bodyPr/>
                    <a:lstStyle/>
                    <a:p>
                      <a:pPr algn="ctr" fontAlgn="ctr"/>
                      <a:r>
                        <a:rPr lang="en-US" sz="1000" b="0" i="0" u="none" strike="noStrike">
                          <a:solidFill>
                            <a:srgbClr val="000000"/>
                          </a:solidFill>
                          <a:effectLst/>
                          <a:latin typeface="Arial" panose="020B0604020202020204" pitchFamily="34" charset="0"/>
                        </a:rPr>
                        <a:t>Linguist/Interpreter support coordinated </a:t>
                      </a:r>
                    </a:p>
                  </a:txBody>
                  <a:tcPr marL="5365" marR="5365" marT="53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OIC (CW3 Lewis) </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6-Aug-20</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 </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rtl="0" fontAlgn="ctr"/>
                      <a:r>
                        <a:rPr lang="en-US" sz="1000" b="0" i="0" u="none" strike="noStrike">
                          <a:solidFill>
                            <a:srgbClr val="000000"/>
                          </a:solidFill>
                          <a:effectLst/>
                          <a:latin typeface="Arial" panose="020B0604020202020204" pitchFamily="34" charset="0"/>
                        </a:rPr>
                        <a:t>*CW2 Bridge/ TFS </a:t>
                      </a:r>
                    </a:p>
                  </a:txBody>
                  <a:tcPr marL="5365" marR="5365" marT="53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461008"/>
                  </a:ext>
                </a:extLst>
              </a:tr>
              <a:tr h="257412">
                <a:tc>
                  <a:txBody>
                    <a:bodyPr/>
                    <a:lstStyle/>
                    <a:p>
                      <a:pPr algn="ctr" fontAlgn="ctr"/>
                      <a:r>
                        <a:rPr lang="en-US" sz="1000" b="0" i="0" u="none" strike="noStrike">
                          <a:solidFill>
                            <a:srgbClr val="000000"/>
                          </a:solidFill>
                          <a:effectLst/>
                          <a:latin typeface="Arial" panose="020B0604020202020204" pitchFamily="34" charset="0"/>
                        </a:rPr>
                        <a:t>Draft formal invitations for KLF and KLFAR CDR</a:t>
                      </a:r>
                    </a:p>
                  </a:txBody>
                  <a:tcPr marL="5365" marR="5365" marT="53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OIC (CW3 Lewis) </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6-Aug-20</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 </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rtl="0" fontAlgn="ctr"/>
                      <a:r>
                        <a:rPr lang="en-US" sz="1000" b="0" i="0" u="none" strike="noStrike" dirty="0">
                          <a:solidFill>
                            <a:srgbClr val="000000"/>
                          </a:solidFill>
                          <a:effectLst/>
                          <a:latin typeface="Arial" panose="020B0604020202020204" pitchFamily="34" charset="0"/>
                        </a:rPr>
                        <a:t> With LTC Oakes for review/refinement</a:t>
                      </a:r>
                    </a:p>
                  </a:txBody>
                  <a:tcPr marL="5365" marR="5365" marT="53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0319984"/>
                  </a:ext>
                </a:extLst>
              </a:tr>
              <a:tr h="547000">
                <a:tc>
                  <a:txBody>
                    <a:bodyPr/>
                    <a:lstStyle/>
                    <a:p>
                      <a:pPr algn="ctr" fontAlgn="ctr"/>
                      <a:r>
                        <a:rPr lang="en-US" sz="1000" b="0" i="0" u="none" strike="noStrike">
                          <a:solidFill>
                            <a:srgbClr val="000000"/>
                          </a:solidFill>
                          <a:effectLst/>
                          <a:latin typeface="Arial" panose="020B0604020202020204" pitchFamily="34" charset="0"/>
                        </a:rPr>
                        <a:t>Validate provided strip map with an adequate site to offload TFS Personnel IVO Jahra </a:t>
                      </a:r>
                    </a:p>
                  </a:txBody>
                  <a:tcPr marL="5365" marR="5365" marT="53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OIC (CW3 Lewis) </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21-Aug-20</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 </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rtl="0" fontAlgn="ctr"/>
                      <a:r>
                        <a:rPr lang="en-US" sz="1000" b="0" i="0" u="none" strike="noStrike">
                          <a:solidFill>
                            <a:srgbClr val="000000"/>
                          </a:solidFill>
                          <a:effectLst/>
                          <a:latin typeface="Arial" panose="020B0604020202020204" pitchFamily="34" charset="0"/>
                        </a:rPr>
                        <a:t>*Will revalidate within two weeks of execution/ Construction on Al Salmi </a:t>
                      </a:r>
                    </a:p>
                  </a:txBody>
                  <a:tcPr marL="5365" marR="5365" marT="53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8735840"/>
                  </a:ext>
                </a:extLst>
              </a:tr>
              <a:tr h="643529">
                <a:tc>
                  <a:txBody>
                    <a:bodyPr/>
                    <a:lstStyle/>
                    <a:p>
                      <a:pPr algn="ctr" fontAlgn="ctr"/>
                      <a:r>
                        <a:rPr lang="en-US" sz="1000" b="0" i="0" u="none" strike="noStrike">
                          <a:solidFill>
                            <a:srgbClr val="000000"/>
                          </a:solidFill>
                          <a:effectLst/>
                          <a:latin typeface="Arial" panose="020B0604020202020204" pitchFamily="34" charset="0"/>
                        </a:rPr>
                        <a:t>Coordinate logistical support, for all participating personnel, to include but not limited to transportation, refreshments, and meals</a:t>
                      </a:r>
                    </a:p>
                  </a:txBody>
                  <a:tcPr marL="5365" marR="5365" marT="53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HHBn </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21-Aug-20</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 </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 </a:t>
                      </a:r>
                    </a:p>
                  </a:txBody>
                  <a:tcPr marL="5365" marR="5365" marT="53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1583335"/>
                  </a:ext>
                </a:extLst>
              </a:tr>
              <a:tr h="386117">
                <a:tc>
                  <a:txBody>
                    <a:bodyPr/>
                    <a:lstStyle/>
                    <a:p>
                      <a:pPr algn="ctr" fontAlgn="ctr"/>
                      <a:r>
                        <a:rPr lang="en-US" sz="1000" b="0" i="0" u="none" strike="noStrike">
                          <a:solidFill>
                            <a:srgbClr val="000000"/>
                          </a:solidFill>
                          <a:effectLst/>
                          <a:latin typeface="Arial" panose="020B0604020202020204" pitchFamily="34" charset="0"/>
                        </a:rPr>
                        <a:t>Identify TFS Staff partner KMOD/KLF/KLFAR Attendees and review formal invitations</a:t>
                      </a:r>
                    </a:p>
                  </a:txBody>
                  <a:tcPr marL="5365" marR="5365" marT="53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TFS Kuwait LNO</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21-Aug-20</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 </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rtl="0" fontAlgn="ctr"/>
                      <a:r>
                        <a:rPr lang="en-US" sz="1000" b="0" i="0" u="none" strike="noStrike" dirty="0">
                          <a:solidFill>
                            <a:srgbClr val="000000"/>
                          </a:solidFill>
                          <a:effectLst/>
                          <a:latin typeface="Arial" panose="020B0604020202020204" pitchFamily="34" charset="0"/>
                        </a:rPr>
                        <a:t>With LTC Oakes for review/refinement </a:t>
                      </a:r>
                    </a:p>
                  </a:txBody>
                  <a:tcPr marL="5365" marR="5365" marT="53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0371265"/>
                  </a:ext>
                </a:extLst>
              </a:tr>
              <a:tr h="797975">
                <a:tc>
                  <a:txBody>
                    <a:bodyPr/>
                    <a:lstStyle/>
                    <a:p>
                      <a:pPr algn="ctr" fontAlgn="ctr"/>
                      <a:r>
                        <a:rPr lang="en-US" sz="1000" b="0" i="0" u="none" strike="noStrike">
                          <a:solidFill>
                            <a:srgbClr val="000000"/>
                          </a:solidFill>
                          <a:effectLst/>
                          <a:latin typeface="Arial" panose="020B0604020202020204" pitchFamily="34" charset="0"/>
                        </a:rPr>
                        <a:t>Coordinate with ASG_Kuwait FOD (Field Officer of the Day) to fly 8 x Kuwait and 8 x US flags 02 August 2020, on the 30</a:t>
                      </a:r>
                      <a:r>
                        <a:rPr lang="en-US" sz="1000" b="0" i="0" u="none" strike="noStrike" baseline="30000">
                          <a:solidFill>
                            <a:srgbClr val="000000"/>
                          </a:solidFill>
                          <a:effectLst/>
                          <a:latin typeface="Arial" panose="020B0604020202020204" pitchFamily="34" charset="0"/>
                        </a:rPr>
                        <a:t>th</a:t>
                      </a:r>
                      <a:r>
                        <a:rPr lang="en-US" sz="1000" b="0" i="0" u="none" strike="noStrike">
                          <a:solidFill>
                            <a:srgbClr val="000000"/>
                          </a:solidFill>
                          <a:effectLst/>
                          <a:latin typeface="Arial" panose="020B0604020202020204" pitchFamily="34" charset="0"/>
                        </a:rPr>
                        <a:t> anniversary of the Battle of the Bridges</a:t>
                      </a:r>
                    </a:p>
                  </a:txBody>
                  <a:tcPr marL="5365" marR="5365" marT="53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OIC (CW3 Lewis) </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24-Jul-20</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 </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rtl="0" fontAlgn="ctr"/>
                      <a:r>
                        <a:rPr lang="en-US" sz="1000" b="0" i="0" u="none" strike="noStrike" dirty="0">
                          <a:solidFill>
                            <a:srgbClr val="000000"/>
                          </a:solidFill>
                          <a:effectLst/>
                          <a:latin typeface="Arial" panose="020B0604020202020204" pitchFamily="34" charset="0"/>
                        </a:rPr>
                        <a:t>8 x Kuwaiti Flags were flown</a:t>
                      </a:r>
                      <a:r>
                        <a:rPr lang="en-US" sz="1000" b="0" i="0" u="none" strike="noStrike" baseline="0" dirty="0">
                          <a:solidFill>
                            <a:srgbClr val="000000"/>
                          </a:solidFill>
                          <a:effectLst/>
                          <a:latin typeface="Arial" panose="020B0604020202020204" pitchFamily="34" charset="0"/>
                        </a:rPr>
                        <a:t> ASG-Kuwait HQs 02AUG20//</a:t>
                      </a:r>
                      <a:r>
                        <a:rPr lang="en-US" sz="1000" b="0" i="0" u="none" strike="noStrike" dirty="0">
                          <a:solidFill>
                            <a:srgbClr val="000000"/>
                          </a:solidFill>
                          <a:effectLst/>
                          <a:latin typeface="Arial" panose="020B0604020202020204" pitchFamily="34" charset="0"/>
                        </a:rPr>
                        <a:t>  additionally</a:t>
                      </a:r>
                      <a:r>
                        <a:rPr lang="en-US" sz="1000" b="0" i="0" u="none" strike="noStrike" baseline="0" dirty="0">
                          <a:solidFill>
                            <a:srgbClr val="000000"/>
                          </a:solidFill>
                          <a:effectLst/>
                          <a:latin typeface="Arial" panose="020B0604020202020204" pitchFamily="34" charset="0"/>
                        </a:rPr>
                        <a:t> flag flown all month will be secured for COL Salem Masoud Al-</a:t>
                      </a:r>
                      <a:r>
                        <a:rPr lang="en-US" sz="1000" b="0" i="0" u="none" strike="noStrike" baseline="0" dirty="0" err="1">
                          <a:solidFill>
                            <a:srgbClr val="000000"/>
                          </a:solidFill>
                          <a:effectLst/>
                          <a:latin typeface="Arial" panose="020B0604020202020204" pitchFamily="34" charset="0"/>
                        </a:rPr>
                        <a:t>Sorour’s</a:t>
                      </a:r>
                      <a:r>
                        <a:rPr lang="en-US" sz="1000" b="0" i="0" u="none" strike="noStrike" baseline="0" dirty="0">
                          <a:solidFill>
                            <a:srgbClr val="000000"/>
                          </a:solidFill>
                          <a:effectLst/>
                          <a:latin typeface="Arial" panose="020B0604020202020204" pitchFamily="34" charset="0"/>
                        </a:rPr>
                        <a:t> family</a:t>
                      </a:r>
                      <a:endParaRPr lang="en-US" sz="1000" b="0" i="0" u="none" strike="noStrike" dirty="0">
                        <a:solidFill>
                          <a:srgbClr val="000000"/>
                        </a:solidFill>
                        <a:effectLst/>
                        <a:latin typeface="Arial" panose="020B0604020202020204" pitchFamily="34" charset="0"/>
                      </a:endParaRPr>
                    </a:p>
                  </a:txBody>
                  <a:tcPr marL="5365" marR="5365" marT="53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9565932"/>
                  </a:ext>
                </a:extLst>
              </a:tr>
              <a:tr h="643529">
                <a:tc>
                  <a:txBody>
                    <a:bodyPr/>
                    <a:lstStyle/>
                    <a:p>
                      <a:pPr algn="ctr" fontAlgn="b"/>
                      <a:r>
                        <a:rPr lang="en-US" sz="1000" b="0" i="0" u="none" strike="noStrike">
                          <a:solidFill>
                            <a:srgbClr val="000000"/>
                          </a:solidFill>
                          <a:effectLst/>
                          <a:latin typeface="Arial" panose="020B0604020202020204" pitchFamily="34" charset="0"/>
                        </a:rPr>
                        <a:t>Prepare Certificates of Appreciation for key KLF and KLFAR Leaders, Staff, and Personnel to be presented in conjunction with folded flags</a:t>
                      </a:r>
                    </a:p>
                  </a:txBody>
                  <a:tcPr marL="5365" marR="5365" marT="53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TFS G1</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4-Sep-20</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 </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rtl="0" fontAlgn="ctr"/>
                      <a:r>
                        <a:rPr lang="en-US" sz="1000" b="0" i="0" u="none" strike="noStrike" dirty="0">
                          <a:solidFill>
                            <a:srgbClr val="000000"/>
                          </a:solidFill>
                          <a:effectLst/>
                          <a:latin typeface="Arial" panose="020B0604020202020204" pitchFamily="34" charset="0"/>
                        </a:rPr>
                        <a:t> </a:t>
                      </a:r>
                    </a:p>
                  </a:txBody>
                  <a:tcPr marL="5365" marR="5365" marT="53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5692363"/>
                  </a:ext>
                </a:extLst>
              </a:tr>
              <a:tr h="649964">
                <a:tc>
                  <a:txBody>
                    <a:bodyPr/>
                    <a:lstStyle/>
                    <a:p>
                      <a:pPr algn="ctr" fontAlgn="ctr"/>
                      <a:r>
                        <a:rPr lang="en-US" sz="1000" b="0" i="0" u="none" strike="noStrike">
                          <a:solidFill>
                            <a:srgbClr val="000000"/>
                          </a:solidFill>
                          <a:effectLst/>
                          <a:latin typeface="Arial" panose="020B0604020202020204" pitchFamily="34" charset="0"/>
                        </a:rPr>
                        <a:t>TFS PAO will coordinate 2 x Personnel to provide coverage of this event (Audio/Visual) 28-29 September 2020 and provide those names</a:t>
                      </a:r>
                    </a:p>
                  </a:txBody>
                  <a:tcPr marL="5365" marR="5365" marT="53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TFS PAO</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4-Sep-20</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 </a:t>
                      </a:r>
                    </a:p>
                  </a:txBody>
                  <a:tcPr marL="5365" marR="5365" marT="5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rtl="0" fontAlgn="ctr"/>
                      <a:r>
                        <a:rPr lang="en-US" sz="1000" b="0" i="0" u="none" strike="noStrike" dirty="0">
                          <a:solidFill>
                            <a:srgbClr val="000000"/>
                          </a:solidFill>
                          <a:effectLst/>
                          <a:latin typeface="Arial" panose="020B0604020202020204" pitchFamily="34" charset="0"/>
                        </a:rPr>
                        <a:t>MAJ Kratzer provided PAO names//31JUl20</a:t>
                      </a:r>
                      <a:r>
                        <a:rPr lang="en-US" sz="1000" b="0" i="0" u="none" strike="noStrike" baseline="0" dirty="0">
                          <a:solidFill>
                            <a:srgbClr val="000000"/>
                          </a:solidFill>
                          <a:effectLst/>
                          <a:latin typeface="Arial" panose="020B0604020202020204" pitchFamily="34" charset="0"/>
                        </a:rPr>
                        <a:t> </a:t>
                      </a:r>
                      <a:r>
                        <a:rPr lang="en-US" sz="1000" b="0" i="0" u="none" strike="noStrike" dirty="0">
                          <a:solidFill>
                            <a:srgbClr val="000000"/>
                          </a:solidFill>
                          <a:effectLst/>
                          <a:latin typeface="Arial" panose="020B0604020202020204" pitchFamily="34" charset="0"/>
                        </a:rPr>
                        <a:t> </a:t>
                      </a:r>
                    </a:p>
                  </a:txBody>
                  <a:tcPr marL="5365" marR="5365" marT="53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1287067"/>
                  </a:ext>
                </a:extLst>
              </a:tr>
            </a:tbl>
          </a:graphicData>
        </a:graphic>
      </p:graphicFrame>
      <p:sp>
        <p:nvSpPr>
          <p:cNvPr id="14" name="TextBox 13"/>
          <p:cNvSpPr txBox="1"/>
          <p:nvPr/>
        </p:nvSpPr>
        <p:spPr>
          <a:xfrm>
            <a:off x="196355" y="6484019"/>
            <a:ext cx="1423788" cy="276999"/>
          </a:xfrm>
          <a:prstGeom prst="rect">
            <a:avLst/>
          </a:prstGeom>
          <a:noFill/>
        </p:spPr>
        <p:txBody>
          <a:bodyPr wrap="none" rtlCol="0">
            <a:spAutoFit/>
          </a:bodyPr>
          <a:lstStyle/>
          <a:p>
            <a:r>
              <a:rPr lang="en-US" sz="1200" dirty="0">
                <a:latin typeface="Arial" panose="020B0604020202020204" pitchFamily="34" charset="0"/>
                <a:cs typeface="Arial" panose="020B0604020202020204" pitchFamily="34" charset="0"/>
              </a:rPr>
              <a:t>POC: CW3 Lewis/</a:t>
            </a:r>
          </a:p>
        </p:txBody>
      </p:sp>
    </p:spTree>
    <p:extLst>
      <p:ext uri="{BB962C8B-B14F-4D97-AF65-F5344CB8AC3E}">
        <p14:creationId xmlns:p14="http://schemas.microsoft.com/office/powerpoint/2010/main" val="20476637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8910CC775A26942843B21625FB2F9EA" ma:contentTypeVersion="15" ma:contentTypeDescription="Create a new document." ma:contentTypeScope="" ma:versionID="7dc07beece46c2d659521e36374ae709">
  <xsd:schema xmlns:xsd="http://www.w3.org/2001/XMLSchema" xmlns:xs="http://www.w3.org/2001/XMLSchema" xmlns:p="http://schemas.microsoft.com/office/2006/metadata/properties" xmlns:ns2="63b4ad32-a7a0-46f8-a7e6-41a23979c961" xmlns:ns3="a7487447-92ed-4ac2-a719-4654d721480f" targetNamespace="http://schemas.microsoft.com/office/2006/metadata/properties" ma:root="true" ma:fieldsID="ee46f9a528852228d8f1556c3585321d" ns2:_="" ns3:_="">
    <xsd:import namespace="63b4ad32-a7a0-46f8-a7e6-41a23979c961"/>
    <xsd:import namespace="a7487447-92ed-4ac2-a719-4654d721480f"/>
    <xsd:element name="properties">
      <xsd:complexType>
        <xsd:sequence>
          <xsd:element name="documentManagement">
            <xsd:complexType>
              <xsd:all>
                <xsd:element ref="ns2:_dlc_DocId" minOccurs="0"/>
                <xsd:element ref="ns2:_dlc_DocIdUrl" minOccurs="0"/>
                <xsd:element ref="ns2:_dlc_DocIdPersistId" minOccurs="0"/>
                <xsd:element ref="ns2:CLASSIFICATION" minOccurs="0"/>
                <xsd:element ref="ns2:DOC_x0020_DATE" minOccurs="0"/>
                <xsd:element ref="ns2:DOC_x0020_NAME" minOccurs="0"/>
                <xsd:element ref="ns2:DOC_x0020_TYPE" minOccurs="0"/>
                <xsd:element ref="ns2:OPERATION" minOccurs="0"/>
                <xsd:element ref="ns2:SECTION" minOccurs="0"/>
                <xsd:element ref="ns2:UNIT"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b4ad32-a7a0-46f8-a7e6-41a23979c961"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CLASSIFICATION" ma:index="11" nillable="true" ma:displayName="Classification" ma:default="UNCLASSIFIED" ma:format="Dropdown" ma:internalName="CLASSIFICATION">
      <xsd:simpleType>
        <xsd:union memberTypes="dms:Text">
          <xsd:simpleType>
            <xsd:restriction base="dms:Choice">
              <xsd:enumeration value="UNCLASSIFIED"/>
              <xsd:enumeration value="UNCLASSIFIED//FOUO"/>
              <xsd:enumeration value="UNCLASSIFIED//FOUO PROTECTED BY PRIVACY ACT"/>
            </xsd:restriction>
          </xsd:simpleType>
        </xsd:union>
      </xsd:simpleType>
    </xsd:element>
    <xsd:element name="DOC_x0020_DATE" ma:index="12" nillable="true" ma:displayName="DOC DATE" ma:default="YYYY-MM-DD" ma:description="date in format YYYY-MM-DD" ma:format="Dropdown" ma:internalName="DOC_x0020_DATE">
      <xsd:simpleType>
        <xsd:union memberTypes="dms:Text">
          <xsd:simpleType>
            <xsd:restriction base="dms:Choice">
              <xsd:enumeration value="YYYY-MM-DD"/>
            </xsd:restriction>
          </xsd:simpleType>
        </xsd:union>
      </xsd:simpleType>
    </xsd:element>
    <xsd:element name="DOC_x0020_NAME" ma:index="13" nillable="true" ma:displayName="DOC NAME" ma:description="name of document 20 chars or less" ma:internalName="DOC_x0020_NAME">
      <xsd:simpleType>
        <xsd:restriction base="dms:Text">
          <xsd:maxLength value="20"/>
        </xsd:restriction>
      </xsd:simpleType>
    </xsd:element>
    <xsd:element name="DOC_x0020_TYPE" ma:index="14" nillable="true" ma:displayName="Doc Type" ma:description="Enter document type" ma:format="Dropdown" ma:internalName="DOC_x0020_TYPE">
      <xsd:simpleType>
        <xsd:union memberTypes="dms:Text">
          <xsd:simpleType>
            <xsd:restriction base="dms:Choice">
              <xsd:enumeration value="BRIEF"/>
              <xsd:enumeration value="MEMO"/>
              <xsd:enumeration value="INSTR"/>
              <xsd:enumeration value="REF"/>
              <xsd:enumeration value="WARNO"/>
              <xsd:enumeration value="FRAGO"/>
              <xsd:enumeration value="OPORD"/>
              <xsd:enumeration value="PPT"/>
              <xsd:enumeration value="FORM"/>
              <xsd:enumeration value="ANNEX"/>
              <xsd:enumeration value="APPENDIX"/>
              <xsd:enumeration value="INFO"/>
              <xsd:enumeration value="FM"/>
              <xsd:enumeration value="AR"/>
              <xsd:enumeration value="REPORT"/>
              <xsd:enumeration value="RESOURCE"/>
            </xsd:restriction>
          </xsd:simpleType>
        </xsd:union>
      </xsd:simpleType>
    </xsd:element>
    <xsd:element name="OPERATION" ma:index="15" nillable="true" ma:displayName="Operation" ma:default="OSS" ma:description="OPERATION" ma:format="Dropdown" ma:internalName="OPERATION">
      <xsd:simpleType>
        <xsd:union memberTypes="dms:Text">
          <xsd:simpleType>
            <xsd:restriction base="dms:Choice">
              <xsd:enumeration value="OSS"/>
            </xsd:restriction>
          </xsd:simpleType>
        </xsd:union>
      </xsd:simpleType>
    </xsd:element>
    <xsd:element name="SECTION" ma:index="16" nillable="true" ma:displayName="Section" ma:default="_" ma:format="Dropdown" ma:internalName="SECTION">
      <xsd:simpleType>
        <xsd:restriction base="dms:Choice">
          <xsd:enumeration value="_"/>
          <xsd:enumeration value="CMD GRP"/>
          <xsd:enumeration value="SGS"/>
          <xsd:enumeration value="G1"/>
          <xsd:enumeration value="G2"/>
          <xsd:enumeration value="G3"/>
          <xsd:enumeration value="DIVENG"/>
          <xsd:enumeration value="G31-SPACE"/>
          <xsd:enumeration value="G32-AVN"/>
          <xsd:enumeration value="G33-CUOPS"/>
          <xsd:enumeration value="G34-FIRES"/>
          <xsd:enumeration value="G35-FUOPS"/>
          <xsd:enumeration value="G36-PROT"/>
          <xsd:enumeration value="G37-TREX"/>
          <xsd:enumeration value="G38-FM"/>
          <xsd:enumeration value="G4"/>
          <xsd:enumeration value="G5"/>
          <xsd:enumeration value="G6"/>
          <xsd:enumeration value="G7"/>
          <xsd:enumeration value="G8"/>
          <xsd:enumeration value="G9"/>
          <xsd:enumeration value="ENGAGEMENTS"/>
          <xsd:enumeration value="CEMA"/>
          <xsd:enumeration value="CHPC"/>
          <xsd:enumeration value="CHAPLAIN"/>
          <xsd:enumeration value="EO"/>
          <xsd:enumeration value="IG"/>
          <xsd:enumeration value="SARC"/>
          <xsd:enumeration value="SJA"/>
          <xsd:enumeration value="KM"/>
          <xsd:enumeration value="ORSA"/>
          <xsd:enumeration value="PAO"/>
          <xsd:enumeration value="SAFETY"/>
          <xsd:enumeration value="SURGEON"/>
          <xsd:enumeration value="HHBN"/>
          <xsd:enumeration value="S1"/>
          <xsd:enumeration value="S2"/>
          <xsd:enumeration value="S3"/>
          <xsd:enumeration value="S4"/>
        </xsd:restriction>
      </xsd:simpleType>
    </xsd:element>
    <xsd:element name="UNIT" ma:index="17" nillable="true" ma:displayName="Unit" ma:default="35ID" ma:description="unit" ma:format="Dropdown" ma:internalName="UNIT">
      <xsd:simpleType>
        <xsd:restriction base="dms:Choice">
          <xsd:enumeration value="29ID"/>
          <xsd:enumeration value="35ID"/>
          <xsd:enumeration value="3/1 ABCT"/>
          <xsd:enumeration value="169TH FA BDE"/>
          <xsd:enumeration value="108TH ADA BDE"/>
          <xsd:enumeration value="29TH CAB"/>
          <xsd:enumeration value="420EN BDE"/>
        </xsd:restriction>
      </xsd:simpleType>
    </xsd:element>
  </xsd:schema>
  <xsd:schema xmlns:xsd="http://www.w3.org/2001/XMLSchema" xmlns:xs="http://www.w3.org/2001/XMLSchema" xmlns:dms="http://schemas.microsoft.com/office/2006/documentManagement/types" xmlns:pc="http://schemas.microsoft.com/office/infopath/2007/PartnerControls" targetNamespace="a7487447-92ed-4ac2-a719-4654d721480f" elementFormDefault="qualified">
    <xsd:import namespace="http://schemas.microsoft.com/office/2006/documentManagement/types"/>
    <xsd:import namespace="http://schemas.microsoft.com/office/infopath/2007/PartnerControls"/>
    <xsd:element name="SharedWithUsers" ma:index="2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ct:contentTypeSchema xmlns:ct="http://schemas.microsoft.com/office/2006/metadata/contentType" xmlns:ma="http://schemas.microsoft.com/office/2006/metadata/properties/metaAttributes" ct:_="" ma:_="" ma:contentTypeName="Document" ma:contentTypeID="0x010100A13560C07AE00D4FAF95316FEBF89D02" ma:contentTypeVersion="12" ma:contentTypeDescription="Create a new document." ma:contentTypeScope="" ma:versionID="273f088bef0aa5f18522b5d864c21d31">
  <xsd:schema xmlns:xsd="http://www.w3.org/2001/XMLSchema" xmlns:xs="http://www.w3.org/2001/XMLSchema" xmlns:p="http://schemas.microsoft.com/office/2006/metadata/properties" xmlns:ns2="1f9f2a3a-a0e8-4003-a0f8-f64493066080" xmlns:ns3="2dc31c75-bc5e-452e-981c-69f71a0f4687" targetNamespace="http://schemas.microsoft.com/office/2006/metadata/properties" ma:root="true" ma:fieldsID="0eb1340189d6eb9fe2a230820461d0be" ns2:_="" ns3:_="">
    <xsd:import namespace="1f9f2a3a-a0e8-4003-a0f8-f64493066080"/>
    <xsd:import namespace="2dc31c75-bc5e-452e-981c-69f71a0f4687"/>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9f2a3a-a0e8-4003-a0f8-f6449306608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dc31c75-bc5e-452e-981c-69f71a0f4687"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4BFC349-6730-4615-AF75-8FD966D9122C}">
  <ds:schemaRefs>
    <ds:schemaRef ds:uri="http://schemas.microsoft.com/sharepoint/v3/contenttype/forms"/>
  </ds:schemaRefs>
</ds:datastoreItem>
</file>

<file path=customXml/itemProps2.xml><?xml version="1.0" encoding="utf-8"?>
<ds:datastoreItem xmlns:ds="http://schemas.openxmlformats.org/officeDocument/2006/customXml" ds:itemID="{B31F5B21-44EB-4849-AA0D-82768730C9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3b4ad32-a7a0-46f8-a7e6-41a23979c961"/>
    <ds:schemaRef ds:uri="a7487447-92ed-4ac2-a719-4654d721480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AC95CFF-D044-418E-AAC4-015535C47EAE}"/>
</file>

<file path=customXml/itemProps4.xml><?xml version="1.0" encoding="utf-8"?>
<ds:datastoreItem xmlns:ds="http://schemas.openxmlformats.org/officeDocument/2006/customXml" ds:itemID="{ABC3C68F-2243-45BC-8D8F-CF7B94FDE551}">
  <ds:schemaRefs>
    <ds:schemaRef ds:uri="http://purl.org/dc/terms/"/>
    <ds:schemaRef ds:uri="http://schemas.openxmlformats.org/package/2006/metadata/core-properties"/>
    <ds:schemaRef ds:uri="63b4ad32-a7a0-46f8-a7e6-41a23979c961"/>
    <ds:schemaRef ds:uri="http://schemas.microsoft.com/office/2006/documentManagement/types"/>
    <ds:schemaRef ds:uri="http://schemas.microsoft.com/office/infopath/2007/PartnerControls"/>
    <ds:schemaRef ds:uri="a7487447-92ed-4ac2-a719-4654d721480f"/>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109</TotalTime>
  <Words>1329</Words>
  <Application>Microsoft Office PowerPoint</Application>
  <PresentationFormat>Widescreen</PresentationFormat>
  <Paragraphs>249</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TFS Staff Ride//Battle of the Bridges D-60 In Progress Review (IPR)    </vt:lpstr>
      <vt:lpstr>Agenda    </vt:lpstr>
      <vt:lpstr>Roll Call  </vt:lpstr>
      <vt:lpstr>Situation    </vt:lpstr>
      <vt:lpstr>Commanders Intent     </vt:lpstr>
      <vt:lpstr>Concept of the Operation// 3 Phases   </vt:lpstr>
      <vt:lpstr>Planning Timeline    </vt:lpstr>
      <vt:lpstr>Discussion Framework    </vt:lpstr>
      <vt:lpstr>Tasks  </vt:lpstr>
      <vt:lpstr>Commander’s Guidance   </vt:lpstr>
    </vt:vector>
  </TitlesOfParts>
  <Company>US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TFS Staff Ride//Battle of the Bridges D-60 In Progress Review (IPR)</dc:title>
  <dc:creator>Lewis, Benjamin C CW3 MIL USA NG TFS - 42ID</dc:creator>
  <cp:lastModifiedBy>Kevin Kennedy</cp:lastModifiedBy>
  <cp:revision>34</cp:revision>
  <dcterms:created xsi:type="dcterms:W3CDTF">2020-07-20T11:09:13Z</dcterms:created>
  <dcterms:modified xsi:type="dcterms:W3CDTF">2020-11-15T00:29:57Z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0x010100A13560C07AE00D4FAF95316FEBF89D02</vt:lpwstr>
  </property>
  <property fmtid="{D5CDD505-2E9C-101B-9397-08002B2CF9AE}" pid="3" name="_dlc_DocIdItemGuid">
    <vt:lpwstr>ebade696-2b56-4ea5-b985-384054804081</vt:lpwstr>
  </property>
</Properties>
</file>